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31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84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9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5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406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29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61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77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2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13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11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0A5A-1FC5-42D1-AA3E-253B6BA7772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BC48-B70C-4E6A-BEBD-8E3FF97DE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31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emf"/><Relationship Id="rId7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B96D-EAD4-34CF-C1C0-CC14F72B3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018402"/>
          </a:xfrm>
        </p:spPr>
        <p:txBody>
          <a:bodyPr/>
          <a:lstStyle/>
          <a:p>
            <a:r>
              <a:rPr lang="en-AU" b="1" dirty="0">
                <a:solidFill>
                  <a:srgbClr val="0070C0"/>
                </a:solidFill>
              </a:rPr>
              <a:t>UPDATE OF THE VANUATU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5EB1A-5BDE-9FE1-A1BA-70EA9EC8A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602037"/>
            <a:ext cx="7315201" cy="2759005"/>
          </a:xfrm>
        </p:spPr>
        <p:txBody>
          <a:bodyPr/>
          <a:lstStyle/>
          <a:p>
            <a:pPr algn="l"/>
            <a:r>
              <a:rPr lang="en-AU" b="1" dirty="0"/>
              <a:t>“The End Malaria in Vanuatu –For Good”</a:t>
            </a:r>
          </a:p>
          <a:p>
            <a:pPr algn="l"/>
            <a:r>
              <a:rPr lang="en-AU" b="1" dirty="0"/>
              <a:t>                       Campaign</a:t>
            </a:r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sz="2000" dirty="0"/>
              <a:t>RAM National Conference 2022</a:t>
            </a:r>
          </a:p>
        </p:txBody>
      </p:sp>
      <p:pic>
        <p:nvPicPr>
          <p:cNvPr id="1027" name="Picture 1" descr="NEW LOGO 3 (2018)">
            <a:extLst>
              <a:ext uri="{FF2B5EF4-FFF2-40B4-BE49-F238E27FC236}">
                <a16:creationId xmlns:a16="http://schemas.microsoft.com/office/drawing/2014/main" id="{82DE54DD-EC9B-65FE-A7BD-A619BFE7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00050"/>
            <a:ext cx="3886201" cy="80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ee the source image">
            <a:extLst>
              <a:ext uri="{FF2B5EF4-FFF2-40B4-BE49-F238E27FC236}">
                <a16:creationId xmlns:a16="http://schemas.microsoft.com/office/drawing/2014/main" id="{2E9C5748-C5BE-2DED-26CA-54E95C5E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32" y="3602039"/>
            <a:ext cx="2984292" cy="29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7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4FA7-72F1-528B-6C94-9896BDE1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dirty="0">
                <a:solidFill>
                  <a:srgbClr val="0070C0"/>
                </a:solidFill>
              </a:rPr>
              <a:t>The First Tier of Financial Support to Vanuatu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5485F-ABE8-1608-6FAD-D6D124556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 Rotary Global Grant</a:t>
            </a:r>
          </a:p>
          <a:p>
            <a:r>
              <a:rPr lang="en-AU" dirty="0"/>
              <a:t>Submission</a:t>
            </a:r>
          </a:p>
          <a:p>
            <a:r>
              <a:rPr lang="en-AU" dirty="0"/>
              <a:t>Objective </a:t>
            </a:r>
          </a:p>
          <a:p>
            <a:r>
              <a:rPr lang="en-AU" dirty="0"/>
              <a:t>Progress</a:t>
            </a:r>
          </a:p>
        </p:txBody>
      </p:sp>
      <p:pic>
        <p:nvPicPr>
          <p:cNvPr id="2052" name="Picture 4" descr="Community Health Volunteers, Batugade Village, Timor Leste">
            <a:extLst>
              <a:ext uri="{FF2B5EF4-FFF2-40B4-BE49-F238E27FC236}">
                <a16:creationId xmlns:a16="http://schemas.microsoft.com/office/drawing/2014/main" id="{A30FA50E-8DBB-85C3-4502-D3E2F50E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8" y="1524000"/>
            <a:ext cx="3578914" cy="47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" descr="NEW LOGO 3 (2018)">
            <a:extLst>
              <a:ext uri="{FF2B5EF4-FFF2-40B4-BE49-F238E27FC236}">
                <a16:creationId xmlns:a16="http://schemas.microsoft.com/office/drawing/2014/main" id="{5DE0F9DA-FF83-1D3E-B14E-480BD606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02" y="5816599"/>
            <a:ext cx="3257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9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2FAA-F0ED-78C9-7CB9-28FFE27B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dirty="0">
                <a:solidFill>
                  <a:srgbClr val="0070C0"/>
                </a:solidFill>
              </a:rPr>
              <a:t>The Second Tier of Financial Support to Vanuatu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4748-88FA-FF93-890E-37C6292F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Why was the RAWCS/RAM Fundraising Account initiated?</a:t>
            </a:r>
          </a:p>
          <a:p>
            <a:pPr>
              <a:lnSpc>
                <a:spcPct val="100000"/>
              </a:lnSpc>
            </a:pPr>
            <a:r>
              <a:rPr lang="en-AU" dirty="0"/>
              <a:t>How did COVID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   intervene?</a:t>
            </a:r>
          </a:p>
          <a:p>
            <a:pPr>
              <a:lnSpc>
                <a:spcPct val="100000"/>
              </a:lnSpc>
            </a:pPr>
            <a:r>
              <a:rPr lang="en-AU" dirty="0"/>
              <a:t>Why are there upsurges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in cases?</a:t>
            </a:r>
          </a:p>
          <a:p>
            <a:endParaRPr lang="en-AU" dirty="0"/>
          </a:p>
        </p:txBody>
      </p:sp>
      <p:pic>
        <p:nvPicPr>
          <p:cNvPr id="3074" name="Picture 1" descr="NEW LOGO 3 (2018)">
            <a:extLst>
              <a:ext uri="{FF2B5EF4-FFF2-40B4-BE49-F238E27FC236}">
                <a16:creationId xmlns:a16="http://schemas.microsoft.com/office/drawing/2014/main" id="{737B5EA6-D1F0-F012-7F0B-17EEEDEDD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1" y="5923821"/>
            <a:ext cx="3257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877E1-0281-B43E-1DE7-027ABE731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48" y="3829878"/>
            <a:ext cx="3757312" cy="24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154F-9E34-EC01-8C99-504DB662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b="1" dirty="0">
                <a:solidFill>
                  <a:srgbClr val="0070C0"/>
                </a:solidFill>
              </a:rPr>
              <a:t>What is Happening Now</a:t>
            </a:r>
            <a:r>
              <a:rPr lang="en-AU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2101-0660-5E3A-3768-7E3FBF3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1235"/>
            <a:ext cx="7886700" cy="4745728"/>
          </a:xfrm>
        </p:spPr>
        <p:txBody>
          <a:bodyPr>
            <a:normAutofit/>
          </a:bodyPr>
          <a:lstStyle/>
          <a:p>
            <a:r>
              <a:rPr lang="en-AU" sz="2600" dirty="0"/>
              <a:t>A shift back to normal operations for malaria programs</a:t>
            </a:r>
          </a:p>
          <a:p>
            <a:r>
              <a:rPr lang="en-AU" sz="2600" dirty="0"/>
              <a:t>An urgent response to areas with malaria resurgence</a:t>
            </a:r>
          </a:p>
          <a:p>
            <a:r>
              <a:rPr lang="en-AU" sz="2600" dirty="0"/>
              <a:t>Address malaria staffing gaps</a:t>
            </a:r>
          </a:p>
          <a:p>
            <a:r>
              <a:rPr lang="en-AU" sz="2600" dirty="0"/>
              <a:t>Targeted indoor residual spraying (IRS)</a:t>
            </a:r>
          </a:p>
          <a:p>
            <a:r>
              <a:rPr lang="en-AU" sz="2600" dirty="0"/>
              <a:t>Development of key malaria awareness materials</a:t>
            </a:r>
          </a:p>
          <a:p>
            <a:r>
              <a:rPr lang="en-AU" sz="2600" dirty="0"/>
              <a:t>Distribution of mosquito nets to </a:t>
            </a:r>
          </a:p>
          <a:p>
            <a:pPr marL="0" indent="0">
              <a:buNone/>
            </a:pPr>
            <a:r>
              <a:rPr lang="en-AU" sz="2600" dirty="0"/>
              <a:t>   fill gaps</a:t>
            </a:r>
          </a:p>
          <a:p>
            <a:r>
              <a:rPr lang="en-AU" sz="2600" dirty="0"/>
              <a:t>Community awareness and </a:t>
            </a:r>
          </a:p>
          <a:p>
            <a:pPr marL="0" indent="0">
              <a:buNone/>
            </a:pPr>
            <a:r>
              <a:rPr lang="en-AU" sz="2600" dirty="0"/>
              <a:t>  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A3E8C-676D-4B70-E1DE-4E8AD0A0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32" y="3988904"/>
            <a:ext cx="3377437" cy="23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2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9D97-37B8-13C9-BD3B-43FA263D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AU" sz="4000" b="1" dirty="0">
                <a:solidFill>
                  <a:srgbClr val="0070C0"/>
                </a:solidFill>
              </a:rPr>
            </a:br>
            <a:r>
              <a:rPr lang="en-AU" sz="4000" b="1" dirty="0">
                <a:solidFill>
                  <a:srgbClr val="0070C0"/>
                </a:solidFill>
              </a:rPr>
              <a:t>What is Happening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2163E-1EBE-97BA-12E7-FD43487B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Rapid Response has been instigated through the National Health Emergency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1D7E5-1C40-0782-8C98-00C02A4F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6" y="2653520"/>
            <a:ext cx="1703292" cy="2406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7F442-2EED-62AB-081B-A068087AC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41" y="3964349"/>
            <a:ext cx="1933880" cy="2726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77EF4-A027-8AE9-1EC3-0D30D2AE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421" y="2637584"/>
            <a:ext cx="1933880" cy="1847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7A01D-C98B-9D8B-6F3D-0C7C5A729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369" y="4589233"/>
            <a:ext cx="2634405" cy="2050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A2B40B-F54F-7A8D-69C9-1FD22DD20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83" y="2601614"/>
            <a:ext cx="2789983" cy="1883652"/>
          </a:xfrm>
          <a:prstGeom prst="rect">
            <a:avLst/>
          </a:prstGeom>
          <a:noFill/>
        </p:spPr>
      </p:pic>
      <p:pic>
        <p:nvPicPr>
          <p:cNvPr id="4098" name="Picture 1" descr="NEW LOGO 3 (2018)">
            <a:extLst>
              <a:ext uri="{FF2B5EF4-FFF2-40B4-BE49-F238E27FC236}">
                <a16:creationId xmlns:a16="http://schemas.microsoft.com/office/drawing/2014/main" id="{81C16912-81DD-9F23-DB7F-C730F28E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0" y="230190"/>
            <a:ext cx="3257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0C9D4-96AB-6E55-97C1-95D6CFC24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0840" y="4589233"/>
            <a:ext cx="2538189" cy="20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416FC-7828-D4D8-E0CF-AAB70CC7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1" y="1882364"/>
            <a:ext cx="4558748" cy="4829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17E35-F618-BE09-5BF1-AA66B1FBBE98}"/>
              </a:ext>
            </a:extLst>
          </p:cNvPr>
          <p:cNvSpPr txBox="1"/>
          <p:nvPr/>
        </p:nvSpPr>
        <p:spPr>
          <a:xfrm>
            <a:off x="503583" y="702365"/>
            <a:ext cx="8182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0070C0"/>
                </a:solidFill>
              </a:rPr>
              <a:t>Data Management to determine Hotspots</a:t>
            </a:r>
          </a:p>
        </p:txBody>
      </p:sp>
      <p:pic>
        <p:nvPicPr>
          <p:cNvPr id="4" name="Picture 1" descr="NEW LOGO 3 (2018)">
            <a:extLst>
              <a:ext uri="{FF2B5EF4-FFF2-40B4-BE49-F238E27FC236}">
                <a16:creationId xmlns:a16="http://schemas.microsoft.com/office/drawing/2014/main" id="{BE83D698-E2AB-7145-2664-00EBBFBB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2" y="5817497"/>
            <a:ext cx="3257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D4C1D1-A009-0F4B-7E7A-8265C12F75E9}"/>
              </a:ext>
            </a:extLst>
          </p:cNvPr>
          <p:cNvSpPr txBox="1"/>
          <p:nvPr/>
        </p:nvSpPr>
        <p:spPr>
          <a:xfrm>
            <a:off x="667872" y="2451652"/>
            <a:ext cx="3413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This Report was completed for the Island of Epi in July</a:t>
            </a:r>
          </a:p>
          <a:p>
            <a:r>
              <a:rPr lang="en-AU" sz="2400" dirty="0"/>
              <a:t>Reports such as this are done in the Outbreak Areas to ascertain where priority activities should take place</a:t>
            </a:r>
          </a:p>
        </p:txBody>
      </p:sp>
    </p:spTree>
    <p:extLst>
      <p:ext uri="{BB962C8B-B14F-4D97-AF65-F5344CB8AC3E}">
        <p14:creationId xmlns:p14="http://schemas.microsoft.com/office/powerpoint/2010/main" val="54050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812BF-7157-0D4A-9118-69C94D1A0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073426"/>
            <a:ext cx="6082443" cy="4929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97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171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UPDATE OF THE VANUATU PROJECT</vt:lpstr>
      <vt:lpstr>The First Tier of Financial Support to Vanuatu</vt:lpstr>
      <vt:lpstr>The Second Tier of Financial Support to Vanuatu</vt:lpstr>
      <vt:lpstr>What is Happening Now?</vt:lpstr>
      <vt:lpstr> What is Happening Now?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OF THE VANUATU PROJECT</dc:title>
  <dc:creator>Everett Hargreaves</dc:creator>
  <cp:lastModifiedBy>Everett Hargreaves</cp:lastModifiedBy>
  <cp:revision>11</cp:revision>
  <dcterms:created xsi:type="dcterms:W3CDTF">2022-10-06T03:02:13Z</dcterms:created>
  <dcterms:modified xsi:type="dcterms:W3CDTF">2022-10-14T04:34:11Z</dcterms:modified>
</cp:coreProperties>
</file>