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8" r:id="rId2"/>
    <p:sldMasterId id="2147483744" r:id="rId3"/>
  </p:sldMasterIdLst>
  <p:notesMasterIdLst>
    <p:notesMasterId r:id="rId36"/>
  </p:notesMasterIdLst>
  <p:sldIdLst>
    <p:sldId id="256" r:id="rId4"/>
    <p:sldId id="430" r:id="rId5"/>
    <p:sldId id="312" r:id="rId6"/>
    <p:sldId id="368" r:id="rId7"/>
    <p:sldId id="608" r:id="rId8"/>
    <p:sldId id="366" r:id="rId9"/>
    <p:sldId id="333" r:id="rId10"/>
    <p:sldId id="313" r:id="rId11"/>
    <p:sldId id="653" r:id="rId12"/>
    <p:sldId id="315" r:id="rId13"/>
    <p:sldId id="650" r:id="rId14"/>
    <p:sldId id="664" r:id="rId15"/>
    <p:sldId id="651" r:id="rId16"/>
    <p:sldId id="341" r:id="rId17"/>
    <p:sldId id="609" r:id="rId18"/>
    <p:sldId id="344" r:id="rId19"/>
    <p:sldId id="652" r:id="rId20"/>
    <p:sldId id="349" r:id="rId21"/>
    <p:sldId id="655" r:id="rId22"/>
    <p:sldId id="657" r:id="rId23"/>
    <p:sldId id="654" r:id="rId24"/>
    <p:sldId id="660" r:id="rId25"/>
    <p:sldId id="661" r:id="rId26"/>
    <p:sldId id="659" r:id="rId27"/>
    <p:sldId id="662" r:id="rId28"/>
    <p:sldId id="663" r:id="rId29"/>
    <p:sldId id="665" r:id="rId30"/>
    <p:sldId id="658" r:id="rId31"/>
    <p:sldId id="637" r:id="rId32"/>
    <p:sldId id="648" r:id="rId33"/>
    <p:sldId id="649" r:id="rId34"/>
    <p:sldId id="666" r:id="rId35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20000"/>
      </a:spcBef>
      <a:spcAft>
        <a:spcPct val="0"/>
      </a:spcAft>
      <a:buChar char="•"/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82" autoAdjust="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649F91AA-8301-45F1-96E0-9522B714E6A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3662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838200" y="2133600"/>
            <a:ext cx="7848600" cy="0"/>
          </a:xfrm>
          <a:prstGeom prst="line">
            <a:avLst/>
          </a:prstGeom>
          <a:noFill/>
          <a:ln w="3175">
            <a:solidFill>
              <a:srgbClr val="C024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5" name="Picture 7" descr="Glycomic Tab Version 485 Spot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133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373938" cy="8207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208213"/>
            <a:ext cx="7924800" cy="4224337"/>
          </a:xfrm>
        </p:spPr>
        <p:txBody>
          <a:bodyPr tIns="45720" bIns="45720"/>
          <a:lstStyle>
            <a:lvl1pPr marL="0" indent="0">
              <a:buFont typeface="Wingdings" pitchFamily="-106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347401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80182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125538"/>
            <a:ext cx="2000250" cy="5265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25538"/>
            <a:ext cx="5848350" cy="5265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428810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A04B-61AB-4CB3-BA0C-5D96DF0093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86BB-7603-4FD8-8C54-7C5D10331C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0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A04B-61AB-4CB3-BA0C-5D96DF0093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86BB-7603-4FD8-8C54-7C5D10331C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39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A04B-61AB-4CB3-BA0C-5D96DF0093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86BB-7603-4FD8-8C54-7C5D10331C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25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A04B-61AB-4CB3-BA0C-5D96DF0093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86BB-7603-4FD8-8C54-7C5D10331C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67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A04B-61AB-4CB3-BA0C-5D96DF0093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86BB-7603-4FD8-8C54-7C5D10331C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9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A04B-61AB-4CB3-BA0C-5D96DF0093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86BB-7603-4FD8-8C54-7C5D10331C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6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A04B-61AB-4CB3-BA0C-5D96DF0093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86BB-7603-4FD8-8C54-7C5D10331C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4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A04B-61AB-4CB3-BA0C-5D96DF0093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86BB-7603-4FD8-8C54-7C5D10331C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205817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A04B-61AB-4CB3-BA0C-5D96DF0093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86BB-7603-4FD8-8C54-7C5D10331C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02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A04B-61AB-4CB3-BA0C-5D96DF0093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86BB-7603-4FD8-8C54-7C5D10331C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5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A04B-61AB-4CB3-BA0C-5D96DF0093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786BB-7603-4FD8-8C54-7C5D10331C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4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" y="1"/>
            <a:ext cx="9142855" cy="6857140"/>
          </a:xfrm>
          <a:prstGeom prst="rect">
            <a:avLst/>
          </a:prstGeom>
        </p:spPr>
      </p:pic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927858" y="607756"/>
            <a:ext cx="2933113" cy="498024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1" y="1297582"/>
            <a:ext cx="5225143" cy="42904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892" indent="-342892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b="0" i="0">
                <a:latin typeface="FoundrySterling-Book" charset="0"/>
                <a:ea typeface="FoundrySterling-Book" charset="0"/>
                <a:cs typeface="FoundrySterling-Book" charset="0"/>
              </a:defRPr>
            </a:lvl1pPr>
            <a:lvl2pPr marL="742931" indent="-285743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sz="2000" b="0" i="0">
                <a:latin typeface="FoundrySterling-Book" charset="0"/>
                <a:ea typeface="FoundrySterling-Book" charset="0"/>
                <a:cs typeface="FoundrySterling-Book" charset="0"/>
              </a:defRPr>
            </a:lvl2pPr>
            <a:lvl3pPr marL="1142972" indent="-228594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sz="2000" b="0" i="0">
                <a:latin typeface="FoundrySterling-Book" charset="0"/>
                <a:ea typeface="FoundrySterling-Book" charset="0"/>
                <a:cs typeface="FoundrySterling-Book" charset="0"/>
              </a:defRPr>
            </a:lvl3pPr>
            <a:lvl4pPr marL="1600160" indent="-228594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sz="2000" b="0" i="0">
                <a:latin typeface="FoundrySterling-Book" charset="0"/>
                <a:ea typeface="FoundrySterling-Book" charset="0"/>
                <a:cs typeface="FoundrySterling-Book" charset="0"/>
              </a:defRPr>
            </a:lvl4pPr>
            <a:lvl5pPr marL="2057348" indent="-228594">
              <a:lnSpc>
                <a:spcPct val="140000"/>
              </a:lnSpc>
              <a:spcBef>
                <a:spcPts val="0"/>
              </a:spcBef>
              <a:buFont typeface="Arial" charset="0"/>
              <a:buChar char="•"/>
              <a:defRPr sz="2000" b="0" i="0">
                <a:latin typeface="FoundrySterling-Book" charset="0"/>
                <a:ea typeface="FoundrySterling-Book" charset="0"/>
                <a:cs typeface="FoundrySterling-Book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  <a:p>
            <a:pPr lvl="0"/>
            <a:endParaRPr lang="en-A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1" y="607755"/>
            <a:ext cx="5225143" cy="46630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AU" dirty="0"/>
              <a:t>Click to edit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11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2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43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89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4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2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2354833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02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97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04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28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3D3-8EF7-40E5-8E91-BA665D1FB46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7/11/2022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D5F1-8E3E-464D-8D9B-11006CE4E3D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7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3550"/>
            <a:ext cx="3886200" cy="4657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33550"/>
            <a:ext cx="3886200" cy="4657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21896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9349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419680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269058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348088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</p:spTree>
    <p:extLst>
      <p:ext uri="{BB962C8B-B14F-4D97-AF65-F5344CB8AC3E}">
        <p14:creationId xmlns:p14="http://schemas.microsoft.com/office/powerpoint/2010/main" val="286294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125538"/>
            <a:ext cx="7373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33550"/>
            <a:ext cx="79248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7088" y="6410325"/>
            <a:ext cx="79216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600" i="1" dirty="0" smtClean="0">
                <a:solidFill>
                  <a:srgbClr val="FF0000"/>
                </a:solidFill>
                <a:latin typeface="Helvetica Neue" charset="0"/>
                <a:ea typeface="ＭＳ Ｐゴシック" charset="0"/>
                <a:cs typeface="Helvetica Neue" charset="0"/>
              </a:defRPr>
            </a:lvl1pPr>
          </a:lstStyle>
          <a:p>
            <a:pPr>
              <a:defRPr/>
            </a:pPr>
            <a:r>
              <a:rPr lang="en-US"/>
              <a:t>Fighting Diseases of Global Impact</a:t>
            </a:r>
          </a:p>
        </p:txBody>
      </p:sp>
      <p:pic>
        <p:nvPicPr>
          <p:cNvPr id="2" name="Picture 5" descr="Glycomic Tab Version 485 Spot.t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19812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4572000" y="6596063"/>
            <a:ext cx="252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6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6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6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-106" charset="2"/>
        <a:buChar char="§"/>
        <a:defRPr sz="15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2A9A04B-61AB-4CB3-BA0C-5D96DF00936E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7/11/2022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AU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20786BB-7603-4FD8-8C54-7C5D10331C5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335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7F6443D3-8EF7-40E5-8E91-BA665D1FB46C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7/11/2022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A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EDF0D5F1-8E3E-464D-8D9B-11006CE4E3D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231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516563"/>
            <a:ext cx="8713788" cy="1130300"/>
          </a:xfrm>
        </p:spPr>
        <p:txBody>
          <a:bodyPr/>
          <a:lstStyle/>
          <a:p>
            <a:pPr marL="0" indent="0" algn="ctr">
              <a:buNone/>
            </a:pPr>
            <a:r>
              <a:rPr lang="en-AU" sz="2000" b="1" dirty="0"/>
              <a:t>Dr Danielle Stanisic</a:t>
            </a:r>
          </a:p>
          <a:p>
            <a:pPr marL="0" indent="0" algn="ctr">
              <a:buNone/>
            </a:pPr>
            <a:r>
              <a:rPr lang="en-US" sz="2000" b="1" dirty="0"/>
              <a:t>Laboratory of Vaccines for the Developing World</a:t>
            </a:r>
          </a:p>
          <a:p>
            <a:pPr marL="0" indent="0" algn="ctr">
              <a:buNone/>
            </a:pPr>
            <a:r>
              <a:rPr lang="en-AU" sz="2000" b="1" dirty="0"/>
              <a:t>Institute for Glycomics, Griffith University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7986" y="1484784"/>
            <a:ext cx="8496300" cy="1054100"/>
          </a:xfrm>
        </p:spPr>
        <p:txBody>
          <a:bodyPr/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Malaria Vaccines 101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5" name="Picture 9" descr="Click to show &quot;Malaria&quot; result 28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136" y="2708920"/>
            <a:ext cx="2520000" cy="2015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44862A-EF7A-4E7C-96F8-81347B18C3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504" y="79939"/>
            <a:ext cx="52459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AU" sz="2800" b="1" dirty="0">
                <a:solidFill>
                  <a:srgbClr val="FF0000"/>
                </a:solidFill>
              </a:rPr>
              <a:t>Leading malaria vaccine candidates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81D22-88FC-44D6-84B7-8497885D0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64" y="980728"/>
            <a:ext cx="4574459" cy="51680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F48A63-4A54-46C9-99C9-0E393F24539E}"/>
              </a:ext>
            </a:extLst>
          </p:cNvPr>
          <p:cNvSpPr txBox="1"/>
          <p:nvPr/>
        </p:nvSpPr>
        <p:spPr>
          <a:xfrm>
            <a:off x="179512" y="6520990"/>
            <a:ext cx="2672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AU" sz="1200" dirty="0"/>
              <a:t>Duffy et al, </a:t>
            </a:r>
            <a:r>
              <a:rPr lang="en-AU" sz="1200" dirty="0" err="1"/>
              <a:t>npj</a:t>
            </a:r>
            <a:r>
              <a:rPr lang="en-AU" sz="1200" dirty="0"/>
              <a:t> Vaccines, 2020, 5:48.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EB6F9B-4A03-475D-81B6-B6604DBCCE8D}"/>
              </a:ext>
            </a:extLst>
          </p:cNvPr>
          <p:cNvGrpSpPr/>
          <p:nvPr/>
        </p:nvGrpSpPr>
        <p:grpSpPr>
          <a:xfrm>
            <a:off x="4788024" y="708293"/>
            <a:ext cx="4163366" cy="5081027"/>
            <a:chOff x="5580112" y="144595"/>
            <a:chExt cx="3150340" cy="47834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600A4F-E45A-4ACA-A6B9-BA36C969D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0112" y="144595"/>
              <a:ext cx="3150340" cy="478346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A31BCD-F340-435C-8700-046DEBF49377}"/>
                </a:ext>
              </a:extLst>
            </p:cNvPr>
            <p:cNvSpPr/>
            <p:nvPr/>
          </p:nvSpPr>
          <p:spPr>
            <a:xfrm>
              <a:off x="5652120" y="1347614"/>
              <a:ext cx="2880321" cy="2880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125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3D8DA9-29D1-4B23-99A8-0A98894A9518}"/>
                </a:ext>
              </a:extLst>
            </p:cNvPr>
            <p:cNvSpPr/>
            <p:nvPr/>
          </p:nvSpPr>
          <p:spPr>
            <a:xfrm>
              <a:off x="5652120" y="1630334"/>
              <a:ext cx="2880321" cy="22133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125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AFAA5C-1177-4113-8FDD-0D0A1BD219ED}"/>
                </a:ext>
              </a:extLst>
            </p:cNvPr>
            <p:cNvSpPr/>
            <p:nvPr/>
          </p:nvSpPr>
          <p:spPr>
            <a:xfrm>
              <a:off x="5652120" y="1847303"/>
              <a:ext cx="2880321" cy="28708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125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F356F2-4994-48A4-AF8A-D93B4D5B14C7}"/>
                </a:ext>
              </a:extLst>
            </p:cNvPr>
            <p:cNvSpPr/>
            <p:nvPr/>
          </p:nvSpPr>
          <p:spPr>
            <a:xfrm>
              <a:off x="5652120" y="2865567"/>
              <a:ext cx="2880321" cy="287087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125"/>
            </a:p>
          </p:txBody>
        </p:sp>
      </p:grpSp>
    </p:spTree>
    <p:extLst>
      <p:ext uri="{BB962C8B-B14F-4D97-AF65-F5344CB8AC3E}">
        <p14:creationId xmlns:p14="http://schemas.microsoft.com/office/powerpoint/2010/main" val="399863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llenges and strategies for developing efficacious and long-lasting  malaria vaccines | Science Translational Medicine">
            <a:extLst>
              <a:ext uri="{FF2B5EF4-FFF2-40B4-BE49-F238E27FC236}">
                <a16:creationId xmlns:a16="http://schemas.microsoft.com/office/drawing/2014/main" id="{B6F09298-B584-4E0A-AB00-35688EE3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4897992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4283E2-0022-419B-96FA-AC400ED47C68}"/>
              </a:ext>
            </a:extLst>
          </p:cNvPr>
          <p:cNvSpPr txBox="1"/>
          <p:nvPr/>
        </p:nvSpPr>
        <p:spPr>
          <a:xfrm>
            <a:off x="251520" y="188640"/>
            <a:ext cx="3766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000" b="1" dirty="0">
                <a:solidFill>
                  <a:srgbClr val="FF0000"/>
                </a:solidFill>
              </a:rPr>
              <a:t>The process for developing malaria vaccines</a:t>
            </a:r>
          </a:p>
        </p:txBody>
      </p:sp>
      <p:pic>
        <p:nvPicPr>
          <p:cNvPr id="1028" name="Picture 4" descr="Image result for picture of a white mouse">
            <a:extLst>
              <a:ext uri="{FF2B5EF4-FFF2-40B4-BE49-F238E27FC236}">
                <a16:creationId xmlns:a16="http://schemas.microsoft.com/office/drawing/2014/main" id="{5A140704-CF85-4D97-8CD2-1D6D3CDC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62703"/>
            <a:ext cx="1752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ADFBAA-F0E3-4B9D-B81D-FA0A5A77A7FA}"/>
              </a:ext>
            </a:extLst>
          </p:cNvPr>
          <p:cNvSpPr txBox="1"/>
          <p:nvPr/>
        </p:nvSpPr>
        <p:spPr>
          <a:xfrm>
            <a:off x="258416" y="4437112"/>
            <a:ext cx="3052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b="1" dirty="0"/>
              <a:t>Vaccine efficacy: </a:t>
            </a:r>
            <a:r>
              <a:rPr lang="en-AU" dirty="0"/>
              <a:t>H</a:t>
            </a:r>
            <a:r>
              <a:rPr lang="en-US" b="0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ow many people who got vaccinated developed the ‘outcome of interest’ (usually disease) compared with how many people who got the placebo (dummy vaccine) developed the same outcome.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125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What are Clinical Trials? - MS Trials">
            <a:extLst>
              <a:ext uri="{FF2B5EF4-FFF2-40B4-BE49-F238E27FC236}">
                <a16:creationId xmlns:a16="http://schemas.microsoft.com/office/drawing/2014/main" id="{0459D742-FB80-4CA1-B3D0-F858E061B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8750"/>
            <a:ext cx="8028384" cy="41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AEDD9C-83F0-4396-9A64-E80BFD3E1A08}"/>
              </a:ext>
            </a:extLst>
          </p:cNvPr>
          <p:cNvSpPr txBox="1"/>
          <p:nvPr/>
        </p:nvSpPr>
        <p:spPr>
          <a:xfrm>
            <a:off x="251520" y="188640"/>
            <a:ext cx="376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000" b="1" dirty="0">
                <a:solidFill>
                  <a:srgbClr val="FF0000"/>
                </a:solidFill>
              </a:rPr>
              <a:t>Phases of clinical trials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DADF9-5417-4A1D-84CB-E8996E658939}"/>
              </a:ext>
            </a:extLst>
          </p:cNvPr>
          <p:cNvSpPr txBox="1"/>
          <p:nvPr/>
        </p:nvSpPr>
        <p:spPr>
          <a:xfrm>
            <a:off x="755576" y="5877272"/>
            <a:ext cx="71510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AU" dirty="0"/>
              <a:t>Controlled human infection study to measure efficacy before expensive field trials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D1DE46AA-8066-4A58-A37B-703BF6451B60}"/>
              </a:ext>
            </a:extLst>
          </p:cNvPr>
          <p:cNvSpPr/>
          <p:nvPr/>
        </p:nvSpPr>
        <p:spPr>
          <a:xfrm>
            <a:off x="3599892" y="3037274"/>
            <a:ext cx="360040" cy="2695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124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C054B-BFDC-4EF9-AC11-38AE3E846910}"/>
              </a:ext>
            </a:extLst>
          </p:cNvPr>
          <p:cNvSpPr txBox="1"/>
          <p:nvPr/>
        </p:nvSpPr>
        <p:spPr>
          <a:xfrm>
            <a:off x="1605685" y="314943"/>
            <a:ext cx="579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AU" sz="4000" b="1" dirty="0">
                <a:solidFill>
                  <a:srgbClr val="FF0000"/>
                </a:solidFill>
              </a:rPr>
              <a:t>Anti-infection vaccines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5AB05-FDB6-415B-87C0-89E2DA19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3899804" cy="3892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1AC050-C298-4732-B980-C9FEB9E9DA72}"/>
              </a:ext>
            </a:extLst>
          </p:cNvPr>
          <p:cNvSpPr/>
          <p:nvPr/>
        </p:nvSpPr>
        <p:spPr>
          <a:xfrm>
            <a:off x="3851920" y="1916832"/>
            <a:ext cx="2459644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9650" y="43062"/>
            <a:ext cx="812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800" b="1" dirty="0">
                <a:solidFill>
                  <a:srgbClr val="FF0000"/>
                </a:solidFill>
              </a:rPr>
              <a:t>RTS,S/AS01 (Mosquirix): sub-unit vaccine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4834B9B-C18A-41CB-88A1-A1AB6A6D96D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49" y="1628800"/>
            <a:ext cx="2880000" cy="318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1D8FA-6DEE-4847-8E04-EB4D305F8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49" y="908720"/>
            <a:ext cx="7984901" cy="1932562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9529A77-A366-426C-A9EB-66B33011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816918"/>
            <a:ext cx="7286625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AU" sz="2400" dirty="0"/>
              <a:t>AS01 (Adjuvant): Oil in water + MPLA + QS21</a:t>
            </a:r>
          </a:p>
          <a:p>
            <a:pPr algn="ctr">
              <a:buNone/>
            </a:pPr>
            <a:r>
              <a:rPr lang="en-AU" sz="2400" dirty="0"/>
              <a:t>-produced by GSK</a:t>
            </a:r>
          </a:p>
        </p:txBody>
      </p:sp>
      <p:pic>
        <p:nvPicPr>
          <p:cNvPr id="10" name="Picture 4" descr="PLASMODIUM VIVAX | learn zoology">
            <a:extLst>
              <a:ext uri="{FF2B5EF4-FFF2-40B4-BE49-F238E27FC236}">
                <a16:creationId xmlns:a16="http://schemas.microsoft.com/office/drawing/2014/main" id="{69735AD6-4A26-49EE-8C3E-4D5E8A086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96" y="3284984"/>
            <a:ext cx="308155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1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643EA0-EB47-442A-8752-730D5E23C623}"/>
              </a:ext>
            </a:extLst>
          </p:cNvPr>
          <p:cNvSpPr txBox="1"/>
          <p:nvPr/>
        </p:nvSpPr>
        <p:spPr>
          <a:xfrm>
            <a:off x="7092280" y="6021288"/>
            <a:ext cx="2232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b="1" dirty="0"/>
              <a:t>Total development cost estimated at $US605 million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80CE4-81ED-4D98-9DAC-AFBF1EBBA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27" y="1052736"/>
            <a:ext cx="8873069" cy="45365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02594-3190-4C68-AB86-8A2919431ADF}"/>
              </a:ext>
            </a:extLst>
          </p:cNvPr>
          <p:cNvSpPr txBox="1"/>
          <p:nvPr/>
        </p:nvSpPr>
        <p:spPr>
          <a:xfrm>
            <a:off x="755576" y="18864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800" b="1" dirty="0">
                <a:solidFill>
                  <a:srgbClr val="FF0000"/>
                </a:solidFill>
              </a:rPr>
              <a:t>RTS,S (Mosquirix)- Development timeline</a:t>
            </a:r>
          </a:p>
        </p:txBody>
      </p:sp>
    </p:spTree>
    <p:extLst>
      <p:ext uri="{BB962C8B-B14F-4D97-AF65-F5344CB8AC3E}">
        <p14:creationId xmlns:p14="http://schemas.microsoft.com/office/powerpoint/2010/main" val="425389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524" y="1052736"/>
            <a:ext cx="85689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latin typeface="Calibri" panose="020F0502020204030204" pitchFamily="34" charset="0"/>
              </a:rPr>
              <a:t>-Is the only malaria vaccine to successfully complete Phase III testing in &gt;15,000 infants and young children in 7 countries in Sub-Saharan Africa (2009-2014).  </a:t>
            </a:r>
          </a:p>
          <a:p>
            <a:pPr>
              <a:buNone/>
            </a:pPr>
            <a:endParaRPr lang="en-US" sz="2000" b="1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2000" b="1" dirty="0">
                <a:latin typeface="Calibri" panose="020F0502020204030204" pitchFamily="34" charset="0"/>
              </a:rPr>
              <a:t>-In children with 3 vaccinations, efficacy was 45% at 20mths, falling to 28% at 48 </a:t>
            </a:r>
            <a:r>
              <a:rPr lang="en-US" sz="2000" b="1" dirty="0" err="1">
                <a:latin typeface="Calibri" panose="020F0502020204030204" pitchFamily="34" charset="0"/>
              </a:rPr>
              <a:t>mths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2000" dirty="0">
                <a:latin typeface="Calibri" panose="020F0502020204030204" pitchFamily="34" charset="0"/>
              </a:rPr>
              <a:t>-</a:t>
            </a:r>
            <a:r>
              <a:rPr lang="en-US" sz="2000" b="1" dirty="0">
                <a:latin typeface="Calibri" panose="020F0502020204030204" pitchFamily="34" charset="0"/>
              </a:rPr>
              <a:t>A fourth dose administered 18mths after primary series improved efficacy (36% at 48mths).</a:t>
            </a:r>
          </a:p>
          <a:p>
            <a:pPr>
              <a:buNone/>
            </a:pPr>
            <a:endParaRPr lang="en-US" sz="2000" b="1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2000" dirty="0">
                <a:latin typeface="Calibri" panose="020F0502020204030204" pitchFamily="34" charset="0"/>
              </a:rPr>
              <a:t>-</a:t>
            </a:r>
            <a:r>
              <a:rPr lang="en-US" sz="2000" b="1" dirty="0">
                <a:latin typeface="Calibri" panose="020F0502020204030204" pitchFamily="34" charset="0"/>
              </a:rPr>
              <a:t>Over a period of 7 years, vaccine efficacy was estimated at 4-7%.  There was some rebound.</a:t>
            </a:r>
          </a:p>
          <a:p>
            <a:pPr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2000" b="1" dirty="0">
                <a:latin typeface="Calibri" panose="020F0502020204030204" pitchFamily="34" charset="0"/>
              </a:rPr>
              <a:t>Strain specificity of the immune response</a:t>
            </a:r>
            <a:r>
              <a:rPr lang="en-US" sz="2000" dirty="0">
                <a:latin typeface="Calibri" panose="020F0502020204030204" pitchFamily="34" charset="0"/>
              </a:rPr>
              <a:t>: Vaccine efficacy against matched strains (10% of all strains) was 50.3% and 33.4% against non-matched strains over 48mths.  </a:t>
            </a:r>
          </a:p>
          <a:p>
            <a:pPr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8864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800" b="1" dirty="0">
                <a:solidFill>
                  <a:srgbClr val="FF0000"/>
                </a:solidFill>
              </a:rPr>
              <a:t>RTS,S/AS01 (Mosquirix)</a:t>
            </a:r>
          </a:p>
        </p:txBody>
      </p:sp>
    </p:spTree>
    <p:extLst>
      <p:ext uri="{BB962C8B-B14F-4D97-AF65-F5344CB8AC3E}">
        <p14:creationId xmlns:p14="http://schemas.microsoft.com/office/powerpoint/2010/main" val="1018640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444" y="696932"/>
            <a:ext cx="5256584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AU" sz="1800" spc="4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indent="-342900"/>
            <a:r>
              <a:rPr lang="en-AU" sz="1800" spc="4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R21 contains the circumsporozoite protein and the fused hepatitis B virus surface protein.  (No free HBsAg like in Mosquirix).</a:t>
            </a:r>
          </a:p>
          <a:p>
            <a:pPr marL="342900" indent="-342900"/>
            <a:endParaRPr lang="en-AU" sz="1800" spc="4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/>
            <a:r>
              <a:rPr lang="en-AU" sz="1800" spc="4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Formulated with the adjuvant, Matrix M.</a:t>
            </a:r>
          </a:p>
          <a:p>
            <a:pPr marL="342900" indent="-342900"/>
            <a:endParaRPr lang="en-AU" sz="1800" spc="4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/>
            <a:r>
              <a:rPr lang="en-AU" sz="1800" spc="4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In infants, 3 doses gave 77% efficacy against clinical malaria over a one-year follow-up period</a:t>
            </a:r>
          </a:p>
          <a:p>
            <a:pPr marL="342900" indent="-342900"/>
            <a:endParaRPr lang="en-AU" sz="1800" spc="4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/>
            <a:r>
              <a:rPr lang="en-AU" sz="1800" b="1" spc="4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First malaria vaccine to meet WHO’s goal of 75% efficacy.</a:t>
            </a:r>
          </a:p>
          <a:p>
            <a:pPr marL="342900" indent="-342900"/>
            <a:endParaRPr lang="en-AU" sz="1800" b="1" spc="4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/>
            <a:r>
              <a:rPr lang="en-AU" sz="1800" spc="40" dirty="0">
                <a:solidFill>
                  <a:srgbClr val="000000"/>
                </a:solidFill>
                <a:latin typeface="+mn-lt"/>
              </a:rPr>
              <a:t>Further studies needed in more people, at multiple sites with longer follow-up.</a:t>
            </a:r>
          </a:p>
          <a:p>
            <a:pPr marL="342900" indent="-342900"/>
            <a:endParaRPr lang="en-AU" sz="1800" spc="40" dirty="0">
              <a:solidFill>
                <a:srgbClr val="000000"/>
              </a:solidFill>
              <a:latin typeface="+mn-lt"/>
            </a:endParaRPr>
          </a:p>
          <a:p>
            <a:pPr marL="342900" indent="-342900"/>
            <a:r>
              <a:rPr lang="en-AU" sz="1800" dirty="0">
                <a:latin typeface="+mn-lt"/>
              </a:rPr>
              <a:t>Developed by University of Oxford. Will be manufactured by Serum Institute of India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D69B69-FD28-44BE-B9DF-DAA12E451B95}"/>
              </a:ext>
            </a:extLst>
          </p:cNvPr>
          <p:cNvSpPr txBox="1"/>
          <p:nvPr/>
        </p:nvSpPr>
        <p:spPr>
          <a:xfrm>
            <a:off x="575520" y="3418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800" b="1" dirty="0">
                <a:solidFill>
                  <a:srgbClr val="FF0000"/>
                </a:solidFill>
              </a:rPr>
              <a:t>R21: next generation RTS,S vaccine</a:t>
            </a:r>
          </a:p>
        </p:txBody>
      </p:sp>
      <p:pic>
        <p:nvPicPr>
          <p:cNvPr id="4098" name="Picture 2" descr="Vaccine antigen, Matrix-A and Matrix-C">
            <a:extLst>
              <a:ext uri="{FF2B5EF4-FFF2-40B4-BE49-F238E27FC236}">
                <a16:creationId xmlns:a16="http://schemas.microsoft.com/office/drawing/2014/main" id="{B76EF816-1CF4-4D80-A915-E2FC65C3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65" y="1586609"/>
            <a:ext cx="2165226" cy="21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7D35B4-856C-4B61-83B8-BD6C71505B32}"/>
              </a:ext>
            </a:extLst>
          </p:cNvPr>
          <p:cNvSpPr txBox="1"/>
          <p:nvPr/>
        </p:nvSpPr>
        <p:spPr>
          <a:xfrm>
            <a:off x="5795284" y="3645024"/>
            <a:ext cx="3025187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AU" sz="1800" dirty="0"/>
              <a:t>Matrix M adjuvant + antigen</a:t>
            </a:r>
          </a:p>
          <a:p>
            <a:pPr>
              <a:buNone/>
            </a:pPr>
            <a:r>
              <a:rPr lang="en-AU" sz="1800" dirty="0"/>
              <a:t>(Saponin-based adjuvant)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BDFEB-8FBC-4CA9-92C2-9493987B1E21}"/>
              </a:ext>
            </a:extLst>
          </p:cNvPr>
          <p:cNvSpPr txBox="1"/>
          <p:nvPr/>
        </p:nvSpPr>
        <p:spPr>
          <a:xfrm>
            <a:off x="323528" y="1412776"/>
            <a:ext cx="2519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7290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tps://www.malariagen.net/sites/default/files/styles/300-3x2/public/content/page/images/Sporozoites-NIH-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3" r="14342"/>
          <a:stretch/>
        </p:blipFill>
        <p:spPr bwMode="auto">
          <a:xfrm>
            <a:off x="5871274" y="1916832"/>
            <a:ext cx="3093214" cy="27815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948690"/>
            <a:ext cx="54726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AU" sz="1800" dirty="0">
                <a:latin typeface="+mn-lt"/>
              </a:rPr>
              <a:t>Developed by Sanaria.</a:t>
            </a:r>
          </a:p>
          <a:p>
            <a:pPr marL="285750" indent="-285750"/>
            <a:endParaRPr lang="en-AU" sz="1800" dirty="0">
              <a:latin typeface="+mn-lt"/>
            </a:endParaRPr>
          </a:p>
          <a:p>
            <a:pPr marL="285750" indent="-285750"/>
            <a:r>
              <a:rPr lang="en-AU" sz="1800" dirty="0">
                <a:latin typeface="+mn-lt"/>
              </a:rPr>
              <a:t>Infected mosquitoes are treated with optimal dose of radiation.</a:t>
            </a:r>
          </a:p>
          <a:p>
            <a:pPr marL="285750" indent="-285750"/>
            <a:endParaRPr lang="en-AU" sz="1800" dirty="0">
              <a:latin typeface="+mn-lt"/>
            </a:endParaRPr>
          </a:p>
          <a:p>
            <a:pPr marL="285750" indent="-285750"/>
            <a:r>
              <a:rPr lang="en-AU" sz="1800" dirty="0">
                <a:latin typeface="+mn-lt"/>
              </a:rPr>
              <a:t>Sporozoites are purified from mosquito salivary glands and injected intravenously.  Their development arrests in the liver.</a:t>
            </a:r>
          </a:p>
          <a:p>
            <a:pPr marL="285750" indent="-285750"/>
            <a:endParaRPr lang="en-AU" sz="1800" dirty="0">
              <a:latin typeface="+mn-lt"/>
            </a:endParaRPr>
          </a:p>
          <a:p>
            <a:pPr marL="285750" indent="-285750"/>
            <a:r>
              <a:rPr lang="en-AU" sz="1800" dirty="0">
                <a:latin typeface="+mn-lt"/>
              </a:rPr>
              <a:t>Complete protection in malaria-naïve humans with 5 doses of vaccine.</a:t>
            </a:r>
          </a:p>
          <a:p>
            <a:pPr marL="285750" indent="-285750"/>
            <a:endParaRPr lang="en-AU" sz="1800" dirty="0">
              <a:latin typeface="+mn-lt"/>
            </a:endParaRPr>
          </a:p>
          <a:p>
            <a:pPr marL="285750" indent="-285750"/>
            <a:r>
              <a:rPr lang="en-AU" sz="1800" b="1" dirty="0">
                <a:latin typeface="+mn-lt"/>
              </a:rPr>
              <a:t>Initial studies in malaria endemic areas, 51% vaccine efficacy in adults with 3 doses (against infection).  No significant efficacy in infants.</a:t>
            </a:r>
          </a:p>
          <a:p>
            <a:pPr marL="285750" indent="-285750"/>
            <a:endParaRPr lang="en-AU" sz="1800" b="1" dirty="0">
              <a:latin typeface="+mn-lt"/>
            </a:endParaRPr>
          </a:p>
          <a:p>
            <a:pPr marL="285750" indent="-285750"/>
            <a:r>
              <a:rPr lang="en-AU" sz="1800" dirty="0">
                <a:latin typeface="+mn-lt"/>
              </a:rPr>
              <a:t>Further optimisation with dosing regimens etc being undertaken.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D69B69-FD28-44BE-B9DF-DAA12E451B95}"/>
              </a:ext>
            </a:extLst>
          </p:cNvPr>
          <p:cNvSpPr txBox="1"/>
          <p:nvPr/>
        </p:nvSpPr>
        <p:spPr>
          <a:xfrm>
            <a:off x="181337" y="-1707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800" b="1" dirty="0" err="1">
                <a:solidFill>
                  <a:srgbClr val="FF0000"/>
                </a:solidFill>
              </a:rPr>
              <a:t>PfSpz</a:t>
            </a:r>
            <a:r>
              <a:rPr lang="en-AU" sz="2800" b="1" dirty="0">
                <a:solidFill>
                  <a:srgbClr val="FF0000"/>
                </a:solidFill>
              </a:rPr>
              <a:t>: purified radiation attenuated sporozoite vaccine </a:t>
            </a:r>
          </a:p>
        </p:txBody>
      </p:sp>
    </p:spTree>
    <p:extLst>
      <p:ext uri="{BB962C8B-B14F-4D97-AF65-F5344CB8AC3E}">
        <p14:creationId xmlns:p14="http://schemas.microsoft.com/office/powerpoint/2010/main" val="2959478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C054B-BFDC-4EF9-AC11-38AE3E846910}"/>
              </a:ext>
            </a:extLst>
          </p:cNvPr>
          <p:cNvSpPr txBox="1"/>
          <p:nvPr/>
        </p:nvSpPr>
        <p:spPr>
          <a:xfrm>
            <a:off x="1966193" y="466493"/>
            <a:ext cx="5456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AU" sz="4000" b="1" dirty="0">
                <a:solidFill>
                  <a:srgbClr val="FF0000"/>
                </a:solidFill>
              </a:rPr>
              <a:t>Blood-stage vaccines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5AB05-FDB6-415B-87C0-89E2DA19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98" y="1988840"/>
            <a:ext cx="3899804" cy="3892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1AC050-C298-4732-B980-C9FEB9E9DA72}"/>
              </a:ext>
            </a:extLst>
          </p:cNvPr>
          <p:cNvSpPr/>
          <p:nvPr/>
        </p:nvSpPr>
        <p:spPr>
          <a:xfrm>
            <a:off x="4427984" y="4077072"/>
            <a:ext cx="2459644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0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3C1076-4ACF-481A-A8DE-F27AD12B5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" y="260648"/>
            <a:ext cx="912973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31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28DC76-00F1-4B38-8D43-5C9D1976CAA5}"/>
              </a:ext>
            </a:extLst>
          </p:cNvPr>
          <p:cNvSpPr txBox="1"/>
          <p:nvPr/>
        </p:nvSpPr>
        <p:spPr>
          <a:xfrm>
            <a:off x="251520" y="368011"/>
            <a:ext cx="835292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000" b="1" dirty="0">
                <a:latin typeface="+mn-lt"/>
              </a:rPr>
              <a:t>Numerous sub-unit vaccine candidates that target the blood-stage of the parasite have been examined in field trials.</a:t>
            </a:r>
          </a:p>
          <a:p>
            <a:pPr>
              <a:buNone/>
            </a:pPr>
            <a:endParaRPr lang="en-AU" sz="2000" dirty="0">
              <a:latin typeface="+mn-lt"/>
            </a:endParaRPr>
          </a:p>
          <a:p>
            <a:pPr>
              <a:buNone/>
            </a:pPr>
            <a:r>
              <a:rPr lang="en-AU" sz="2000" dirty="0">
                <a:latin typeface="+mn-lt"/>
              </a:rPr>
              <a:t>-Merozoite protein 3</a:t>
            </a:r>
          </a:p>
          <a:p>
            <a:pPr>
              <a:buNone/>
            </a:pPr>
            <a:r>
              <a:rPr lang="en-AU" sz="2000" dirty="0">
                <a:latin typeface="+mn-lt"/>
              </a:rPr>
              <a:t>-Apical membrane antigen 1</a:t>
            </a:r>
          </a:p>
          <a:p>
            <a:pPr>
              <a:buNone/>
            </a:pPr>
            <a:r>
              <a:rPr lang="en-AU" sz="2000" dirty="0">
                <a:latin typeface="+mn-lt"/>
              </a:rPr>
              <a:t>-Serine repeat antigen 5*</a:t>
            </a:r>
          </a:p>
          <a:p>
            <a:pPr>
              <a:buNone/>
            </a:pPr>
            <a:r>
              <a:rPr lang="en-AU" sz="2000" dirty="0">
                <a:latin typeface="+mn-lt"/>
              </a:rPr>
              <a:t>-Merozoite protein 2</a:t>
            </a:r>
          </a:p>
          <a:p>
            <a:pPr>
              <a:buNone/>
            </a:pPr>
            <a:r>
              <a:rPr lang="en-AU" sz="2000" dirty="0">
                <a:latin typeface="+mn-lt"/>
              </a:rPr>
              <a:t>-Merozoite protein 1 (42 </a:t>
            </a:r>
            <a:r>
              <a:rPr lang="en-AU" sz="2000" dirty="0" err="1">
                <a:latin typeface="+mn-lt"/>
              </a:rPr>
              <a:t>kDa</a:t>
            </a:r>
            <a:r>
              <a:rPr lang="en-AU" sz="2000" dirty="0">
                <a:latin typeface="+mn-lt"/>
              </a:rPr>
              <a:t> region)</a:t>
            </a:r>
          </a:p>
          <a:p>
            <a:pPr>
              <a:buNone/>
            </a:pPr>
            <a:r>
              <a:rPr lang="en-AU" sz="2000" dirty="0">
                <a:latin typeface="+mn-lt"/>
              </a:rPr>
              <a:t>-GMZ2 (MSP3 and GLURP fusion protein)*</a:t>
            </a:r>
          </a:p>
          <a:p>
            <a:pPr>
              <a:buNone/>
            </a:pPr>
            <a:endParaRPr lang="en-AU" sz="2000" dirty="0">
              <a:latin typeface="+mn-lt"/>
            </a:endParaRPr>
          </a:p>
          <a:p>
            <a:pPr>
              <a:buNone/>
            </a:pPr>
            <a:r>
              <a:rPr lang="en-AU" sz="2000" b="1" dirty="0">
                <a:latin typeface="+mn-lt"/>
              </a:rPr>
              <a:t>Most have demonstrated limited or no </a:t>
            </a:r>
          </a:p>
          <a:p>
            <a:pPr>
              <a:buNone/>
            </a:pPr>
            <a:r>
              <a:rPr lang="en-AU" sz="2000" b="1" dirty="0">
                <a:latin typeface="+mn-lt"/>
              </a:rPr>
              <a:t>efficacy</a:t>
            </a:r>
          </a:p>
          <a:p>
            <a:pPr>
              <a:buNone/>
            </a:pPr>
            <a:r>
              <a:rPr lang="en-AU" sz="2000" dirty="0">
                <a:latin typeface="+mn-lt"/>
              </a:rPr>
              <a:t>-variation in proteins between different</a:t>
            </a:r>
          </a:p>
          <a:p>
            <a:pPr>
              <a:buNone/>
            </a:pPr>
            <a:r>
              <a:rPr lang="en-AU" sz="2000" dirty="0">
                <a:latin typeface="+mn-lt"/>
              </a:rPr>
              <a:t>parasite strains.</a:t>
            </a:r>
          </a:p>
          <a:p>
            <a:pPr>
              <a:buNone/>
            </a:pPr>
            <a:r>
              <a:rPr lang="en-AU" sz="2000" dirty="0">
                <a:latin typeface="+mn-lt"/>
              </a:rPr>
              <a:t>-high levels of antibodies required.</a:t>
            </a:r>
          </a:p>
          <a:p>
            <a:pPr>
              <a:buNone/>
            </a:pPr>
            <a:r>
              <a:rPr lang="en-AU" sz="2000" dirty="0">
                <a:latin typeface="+mn-lt"/>
              </a:rPr>
              <a:t>-multiple pathways for parasite to invade red blood cell.</a:t>
            </a:r>
          </a:p>
          <a:p>
            <a:pPr>
              <a:buNone/>
            </a:pPr>
            <a:endParaRPr lang="en-AU" sz="2000" dirty="0">
              <a:latin typeface="+mn-lt"/>
            </a:endParaRPr>
          </a:p>
          <a:p>
            <a:pPr>
              <a:buNone/>
            </a:pP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D953D-A113-4E80-8B20-D99DF8F8F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4" t="-3731" r="-1619" b="-3731"/>
          <a:stretch/>
        </p:blipFill>
        <p:spPr bwMode="auto">
          <a:xfrm>
            <a:off x="4963711" y="2060848"/>
            <a:ext cx="4212000" cy="30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91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rug Cures Malaria in Mice">
            <a:extLst>
              <a:ext uri="{FF2B5EF4-FFF2-40B4-BE49-F238E27FC236}">
                <a16:creationId xmlns:a16="http://schemas.microsoft.com/office/drawing/2014/main" id="{FA88B171-E131-4F89-AD5F-C2ABA315E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29339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82EBAD-1440-4BFB-B0C1-FBC1E3E8C348}"/>
              </a:ext>
            </a:extLst>
          </p:cNvPr>
          <p:cNvSpPr txBox="1"/>
          <p:nvPr/>
        </p:nvSpPr>
        <p:spPr>
          <a:xfrm>
            <a:off x="318215" y="116632"/>
            <a:ext cx="831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AU" sz="2400" b="1" dirty="0">
                <a:solidFill>
                  <a:srgbClr val="FF0000"/>
                </a:solidFill>
                <a:latin typeface="+mn-lt"/>
              </a:rPr>
              <a:t>PfRh5 (</a:t>
            </a:r>
            <a:r>
              <a:rPr lang="en-AU" sz="2400" b="1" i="1" dirty="0">
                <a:solidFill>
                  <a:srgbClr val="FF0000"/>
                </a:solidFill>
                <a:latin typeface="+mn-lt"/>
              </a:rPr>
              <a:t>P. falciparum </a:t>
            </a:r>
            <a:r>
              <a:rPr lang="en-AU" sz="2400" b="1" i="0" dirty="0">
                <a:solidFill>
                  <a:srgbClr val="FF0000"/>
                </a:solidFill>
                <a:effectLst/>
                <a:latin typeface="+mn-lt"/>
              </a:rPr>
              <a:t>Reticulocyte Binding Protein Homologue 5</a:t>
            </a:r>
            <a:r>
              <a:rPr lang="en-AU" sz="2400" b="1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3A49B-E94A-4B14-90C4-E29DBD6C9B79}"/>
              </a:ext>
            </a:extLst>
          </p:cNvPr>
          <p:cNvSpPr txBox="1"/>
          <p:nvPr/>
        </p:nvSpPr>
        <p:spPr>
          <a:xfrm>
            <a:off x="298442" y="1139142"/>
            <a:ext cx="4968552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AU" sz="1800" dirty="0">
                <a:latin typeface="+mn-lt"/>
              </a:rPr>
              <a:t>The interaction between PfRh5 and its receptor is essential for merozoite invasion of the red blood cells.</a:t>
            </a:r>
          </a:p>
          <a:p>
            <a:pPr marL="285750" indent="-285750"/>
            <a:endParaRPr lang="en-AU" sz="1800" dirty="0">
              <a:latin typeface="+mn-lt"/>
            </a:endParaRPr>
          </a:p>
          <a:p>
            <a:pPr marL="285750" indent="-285750"/>
            <a:r>
              <a:rPr lang="en-AU" sz="1800" dirty="0">
                <a:latin typeface="+mn-lt"/>
              </a:rPr>
              <a:t>Is a highly conserved protein-good vaccine candidate.</a:t>
            </a:r>
          </a:p>
          <a:p>
            <a:endParaRPr lang="en-AU" sz="1800" dirty="0">
              <a:latin typeface="+mn-lt"/>
            </a:endParaRPr>
          </a:p>
          <a:p>
            <a:pPr marL="285750" indent="-285750"/>
            <a:r>
              <a:rPr lang="en-AU" sz="1800" dirty="0">
                <a:latin typeface="+mn-lt"/>
              </a:rPr>
              <a:t>Vaccine needs to induce high levels of antibodies to block PfRh5 from binding to its receptor.  This will prevent parasite invasion.</a:t>
            </a:r>
          </a:p>
          <a:p>
            <a:pPr marL="285750" indent="-285750"/>
            <a:endParaRPr lang="en-AU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A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Vaccination of malaria-naïve humans with PfRh5.1/AS01 resulted in a significant reduction in parasite growth rates in vaccinees following challenge with controlled human malaria infection.</a:t>
            </a:r>
          </a:p>
          <a:p>
            <a:pPr marL="285750" indent="-285750"/>
            <a:endParaRPr lang="en-AU" sz="1800" dirty="0">
              <a:latin typeface="+mn-lt"/>
              <a:cs typeface="Times New Roman" panose="02020603050405020304" pitchFamily="18" charset="0"/>
            </a:endParaRPr>
          </a:p>
          <a:p>
            <a:pPr marL="285750" indent="-285750"/>
            <a:r>
              <a:rPr lang="en-AU" sz="1800" dirty="0">
                <a:latin typeface="+mn-lt"/>
                <a:cs typeface="Times New Roman" panose="02020603050405020304" pitchFamily="18" charset="0"/>
              </a:rPr>
              <a:t>Developed by University of Oxford</a:t>
            </a:r>
            <a:endParaRPr lang="en-AU" sz="1800" dirty="0"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2FBB45-D8C4-4E4F-891B-CAD207BFEEFC}"/>
              </a:ext>
            </a:extLst>
          </p:cNvPr>
          <p:cNvSpPr/>
          <p:nvPr/>
        </p:nvSpPr>
        <p:spPr>
          <a:xfrm>
            <a:off x="5796136" y="2780928"/>
            <a:ext cx="936104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82EBAD-1440-4BFB-B0C1-FBC1E3E8C348}"/>
              </a:ext>
            </a:extLst>
          </p:cNvPr>
          <p:cNvSpPr txBox="1"/>
          <p:nvPr/>
        </p:nvSpPr>
        <p:spPr>
          <a:xfrm>
            <a:off x="318215" y="116632"/>
            <a:ext cx="8430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400" b="1" dirty="0">
                <a:solidFill>
                  <a:srgbClr val="FF0000"/>
                </a:solidFill>
                <a:latin typeface="+mn-lt"/>
              </a:rPr>
              <a:t>AMA1-RON2 (Apical membrane antigen 1-RON2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3A49B-E94A-4B14-90C4-E29DBD6C9B79}"/>
              </a:ext>
            </a:extLst>
          </p:cNvPr>
          <p:cNvSpPr txBox="1"/>
          <p:nvPr/>
        </p:nvSpPr>
        <p:spPr>
          <a:xfrm>
            <a:off x="153512" y="670578"/>
            <a:ext cx="4032448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AU" sz="1800" dirty="0">
                <a:latin typeface="+mn-lt"/>
                <a:cs typeface="Times New Roman" panose="02020603050405020304" pitchFamily="18" charset="0"/>
              </a:rPr>
              <a:t>The interaction between AMA1-RON2 is essential for invasion of the parasite.</a:t>
            </a:r>
          </a:p>
          <a:p>
            <a:pPr marL="285750" indent="-285750"/>
            <a:endParaRPr lang="en-AU" sz="1800" dirty="0">
              <a:latin typeface="+mn-lt"/>
              <a:cs typeface="Times New Roman" panose="02020603050405020304" pitchFamily="18" charset="0"/>
            </a:endParaRPr>
          </a:p>
          <a:p>
            <a:pPr marL="285750" indent="-285750"/>
            <a:r>
              <a:rPr lang="en-AU" sz="1800" dirty="0">
                <a:latin typeface="+mn-lt"/>
                <a:cs typeface="Times New Roman" panose="02020603050405020304" pitchFamily="18" charset="0"/>
              </a:rPr>
              <a:t>Need high levels of antibodies to disrupt this.</a:t>
            </a:r>
          </a:p>
          <a:p>
            <a:pPr marL="285750" indent="-285750"/>
            <a:endParaRPr lang="en-AU" sz="1800" dirty="0">
              <a:latin typeface="+mn-lt"/>
              <a:cs typeface="Times New Roman" panose="02020603050405020304" pitchFamily="18" charset="0"/>
            </a:endParaRPr>
          </a:p>
          <a:p>
            <a:pPr marL="285750" indent="-285750"/>
            <a:r>
              <a:rPr lang="en-AU" sz="1800" dirty="0">
                <a:latin typeface="+mn-lt"/>
                <a:cs typeface="Times New Roman" panose="02020603050405020304" pitchFamily="18" charset="0"/>
              </a:rPr>
              <a:t>When tested in the field, AMA1-based vaccines were not protective.</a:t>
            </a:r>
          </a:p>
          <a:p>
            <a:pPr marL="285750" indent="-285750"/>
            <a:endParaRPr lang="en-AU" sz="1800" dirty="0">
              <a:latin typeface="+mn-lt"/>
              <a:cs typeface="Times New Roman" panose="02020603050405020304" pitchFamily="18" charset="0"/>
            </a:endParaRPr>
          </a:p>
          <a:p>
            <a:pPr marL="285750" indent="-285750"/>
            <a:r>
              <a:rPr lang="en-AU" sz="1800" dirty="0">
                <a:latin typeface="+mn-lt"/>
                <a:cs typeface="Times New Roman" panose="02020603050405020304" pitchFamily="18" charset="0"/>
              </a:rPr>
              <a:t>AMA1 is highly polymorphic (</a:t>
            </a:r>
            <a:r>
              <a:rPr lang="en-AU" sz="1800" dirty="0" err="1">
                <a:latin typeface="+mn-lt"/>
                <a:cs typeface="Times New Roman" panose="02020603050405020304" pitchFamily="18" charset="0"/>
              </a:rPr>
              <a:t>ie</a:t>
            </a:r>
            <a:r>
              <a:rPr lang="en-AU" sz="1800" dirty="0">
                <a:latin typeface="+mn-lt"/>
                <a:cs typeface="Times New Roman" panose="02020603050405020304" pitchFamily="18" charset="0"/>
              </a:rPr>
              <a:t> different parasite strains contain  different “types” of the antigen).</a:t>
            </a:r>
          </a:p>
          <a:p>
            <a:pPr marL="285750" indent="-285750"/>
            <a:endParaRPr lang="en-AU" sz="1800" dirty="0">
              <a:latin typeface="+mn-lt"/>
              <a:cs typeface="Times New Roman" panose="02020603050405020304" pitchFamily="18" charset="0"/>
            </a:endParaRPr>
          </a:p>
          <a:p>
            <a:pPr marL="285750" indent="-285750"/>
            <a:r>
              <a:rPr lang="en-AU" sz="1800" dirty="0">
                <a:latin typeface="+mn-lt"/>
                <a:cs typeface="Times New Roman" panose="02020603050405020304" pitchFamily="18" charset="0"/>
              </a:rPr>
              <a:t>Has been proposed that a vaccine containing up to 9 different AMA1 “types” could induce a broad protective immunity against all strains.  (Multi-allelic vaccine approach)</a:t>
            </a:r>
          </a:p>
        </p:txBody>
      </p:sp>
      <p:sp>
        <p:nvSpPr>
          <p:cNvPr id="5" name="AutoShape 3" descr="Overview of erythrocyte invasion by Plasmodium falciparum merozoites.... |  Download Scientific Diagram">
            <a:extLst>
              <a:ext uri="{FF2B5EF4-FFF2-40B4-BE49-F238E27FC236}">
                <a16:creationId xmlns:a16="http://schemas.microsoft.com/office/drawing/2014/main" id="{763DA0F0-CB88-4058-816F-AE8DB5A2DD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0126F3-243A-4CF6-A4FE-8CC1B4044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683" y="1556792"/>
            <a:ext cx="4686805" cy="31704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91AE898-9264-4359-ACD3-6B0A683F447F}"/>
              </a:ext>
            </a:extLst>
          </p:cNvPr>
          <p:cNvSpPr/>
          <p:nvPr/>
        </p:nvSpPr>
        <p:spPr>
          <a:xfrm>
            <a:off x="6300192" y="2276872"/>
            <a:ext cx="936104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C054B-BFDC-4EF9-AC11-38AE3E846910}"/>
              </a:ext>
            </a:extLst>
          </p:cNvPr>
          <p:cNvSpPr txBox="1"/>
          <p:nvPr/>
        </p:nvSpPr>
        <p:spPr>
          <a:xfrm>
            <a:off x="323528" y="342799"/>
            <a:ext cx="8078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AU" sz="4000" b="1" dirty="0">
                <a:solidFill>
                  <a:srgbClr val="FF0000"/>
                </a:solidFill>
              </a:rPr>
              <a:t>Transmission-blocking vaccines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5AB05-FDB6-415B-87C0-89E2DA19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3899804" cy="3892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1AC050-C298-4732-B980-C9FEB9E9DA72}"/>
              </a:ext>
            </a:extLst>
          </p:cNvPr>
          <p:cNvSpPr/>
          <p:nvPr/>
        </p:nvSpPr>
        <p:spPr>
          <a:xfrm>
            <a:off x="2411760" y="3452434"/>
            <a:ext cx="2459644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1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53380E-4EB7-42BB-8B8E-FF2E2A1B2D33}"/>
              </a:ext>
            </a:extLst>
          </p:cNvPr>
          <p:cNvSpPr txBox="1"/>
          <p:nvPr/>
        </p:nvSpPr>
        <p:spPr>
          <a:xfrm>
            <a:off x="179512" y="692696"/>
            <a:ext cx="5472608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en-US" sz="1800" kern="0" dirty="0">
              <a:solidFill>
                <a:srgbClr val="000000"/>
              </a:solidFill>
              <a:latin typeface="+mn-lt"/>
            </a:endParaRPr>
          </a:p>
          <a:p>
            <a:pPr marL="285750" indent="-285750"/>
            <a:r>
              <a:rPr lang="en-US" sz="1800" kern="0" dirty="0">
                <a:solidFill>
                  <a:srgbClr val="000000"/>
                </a:solidFill>
                <a:latin typeface="+mn-lt"/>
              </a:rPr>
              <a:t>Parasite proteins expressed on the sexual gametocyte stage in the human host and the mosquito stages are being developed as vaccines.</a:t>
            </a:r>
          </a:p>
          <a:p>
            <a:pPr marL="285750" indent="-285750"/>
            <a:endParaRPr lang="en-US" sz="1800" kern="0" dirty="0">
              <a:solidFill>
                <a:srgbClr val="000000"/>
              </a:solidFill>
              <a:latin typeface="+mn-lt"/>
            </a:endParaRPr>
          </a:p>
          <a:p>
            <a:pPr marL="285750" indent="-285750"/>
            <a:r>
              <a:rPr lang="en-US" sz="1800" kern="0" dirty="0">
                <a:solidFill>
                  <a:srgbClr val="000000"/>
                </a:solidFill>
                <a:latin typeface="+mn-lt"/>
              </a:rPr>
              <a:t>Vaccines aim to stimulate antibodies that block parasite development in mosquito.</a:t>
            </a:r>
          </a:p>
          <a:p>
            <a:pPr marL="285750" indent="-285750"/>
            <a:endParaRPr lang="en-US" sz="1800" kern="0" dirty="0">
              <a:solidFill>
                <a:srgbClr val="000000"/>
              </a:solidFill>
              <a:latin typeface="+mn-lt"/>
            </a:endParaRPr>
          </a:p>
          <a:p>
            <a:pPr marL="285750" indent="-285750"/>
            <a:r>
              <a:rPr lang="en-AU" sz="1800" kern="0" dirty="0">
                <a:solidFill>
                  <a:srgbClr val="000000"/>
                </a:solidFill>
                <a:latin typeface="+mn-lt"/>
              </a:rPr>
              <a:t>Leading vaccine candidates: Pfs230 and Pfs25.  </a:t>
            </a:r>
          </a:p>
          <a:p>
            <a:pPr marL="285750" indent="-285750"/>
            <a:endParaRPr lang="en-AU" sz="1800" kern="0" dirty="0">
              <a:solidFill>
                <a:srgbClr val="000000"/>
              </a:solidFill>
              <a:latin typeface="+mn-lt"/>
            </a:endParaRPr>
          </a:p>
          <a:p>
            <a:pPr marL="285750" indent="-285750"/>
            <a:r>
              <a:rPr lang="en-AU" sz="1800" kern="0" dirty="0">
                <a:solidFill>
                  <a:srgbClr val="000000"/>
                </a:solidFill>
                <a:latin typeface="+mn-lt"/>
              </a:rPr>
              <a:t>These proteins are attached to a “carrier protein-EPA” which improves the immune response.</a:t>
            </a:r>
          </a:p>
          <a:p>
            <a:pPr marL="285750" indent="-285750"/>
            <a:endParaRPr lang="en-AU" sz="1800" kern="0" dirty="0">
              <a:solidFill>
                <a:srgbClr val="000000"/>
              </a:solidFill>
              <a:latin typeface="+mn-lt"/>
            </a:endParaRPr>
          </a:p>
          <a:p>
            <a:pPr marL="285750" indent="-285750"/>
            <a:r>
              <a:rPr lang="en-AU" sz="1800" kern="0" dirty="0">
                <a:solidFill>
                  <a:srgbClr val="000000"/>
                </a:solidFill>
                <a:latin typeface="+mn-lt"/>
              </a:rPr>
              <a:t>In Phase I trials, the vaccines stimulate antibodies that block parasite transmission in laboratory tests.</a:t>
            </a:r>
          </a:p>
          <a:p>
            <a:pPr marL="285750" indent="-285750"/>
            <a:endParaRPr lang="en-AU" sz="1800" kern="0" dirty="0">
              <a:solidFill>
                <a:srgbClr val="000000"/>
              </a:solidFill>
              <a:latin typeface="+mn-lt"/>
            </a:endParaRPr>
          </a:p>
          <a:p>
            <a:pPr marL="285750" indent="-285750"/>
            <a:r>
              <a:rPr lang="en-AU" sz="1800" kern="0" dirty="0">
                <a:solidFill>
                  <a:srgbClr val="000000"/>
                </a:solidFill>
                <a:latin typeface="+mn-lt"/>
              </a:rPr>
              <a:t>Antibodies don’t last long after final boost.</a:t>
            </a:r>
            <a:endParaRPr lang="en-US" sz="1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71FF8-6C81-49FC-A97F-FA2998B2814F}"/>
              </a:ext>
            </a:extLst>
          </p:cNvPr>
          <p:cNvSpPr txBox="1"/>
          <p:nvPr/>
        </p:nvSpPr>
        <p:spPr>
          <a:xfrm>
            <a:off x="399807" y="116632"/>
            <a:ext cx="8457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AU" sz="2800" b="1" dirty="0">
                <a:solidFill>
                  <a:srgbClr val="FF0000"/>
                </a:solidFill>
              </a:rPr>
              <a:t>Vaccines targeting the parasite in the mosquito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18F57DA-428C-4810-88DC-F708CF6B1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3545"/>
          <a:stretch/>
        </p:blipFill>
        <p:spPr bwMode="auto">
          <a:xfrm>
            <a:off x="5868144" y="1417832"/>
            <a:ext cx="28443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83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C054B-BFDC-4EF9-AC11-38AE3E846910}"/>
              </a:ext>
            </a:extLst>
          </p:cNvPr>
          <p:cNvSpPr txBox="1"/>
          <p:nvPr/>
        </p:nvSpPr>
        <p:spPr>
          <a:xfrm>
            <a:off x="395536" y="116632"/>
            <a:ext cx="297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AU" sz="3200" b="1" i="1" dirty="0">
                <a:solidFill>
                  <a:srgbClr val="FF0000"/>
                </a:solidFill>
                <a:latin typeface="+mn-lt"/>
              </a:rPr>
              <a:t>P. vivax </a:t>
            </a:r>
            <a:r>
              <a:rPr lang="en-AU" sz="3200" b="1" dirty="0">
                <a:solidFill>
                  <a:srgbClr val="FF0000"/>
                </a:solidFill>
                <a:latin typeface="+mn-lt"/>
              </a:rPr>
              <a:t>vaccines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E44E0-F33F-48A9-A0C6-C1BDC9693231}"/>
              </a:ext>
            </a:extLst>
          </p:cNvPr>
          <p:cNvSpPr txBox="1"/>
          <p:nvPr/>
        </p:nvSpPr>
        <p:spPr>
          <a:xfrm>
            <a:off x="179512" y="1268760"/>
            <a:ext cx="4392488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AU" sz="1800" dirty="0">
                <a:latin typeface="+mn-lt"/>
              </a:rPr>
              <a:t>80% of global </a:t>
            </a:r>
            <a:r>
              <a:rPr lang="en-AU" sz="1800" i="1" dirty="0">
                <a:latin typeface="+mn-lt"/>
              </a:rPr>
              <a:t>P. vivax </a:t>
            </a:r>
            <a:r>
              <a:rPr lang="en-AU" sz="1800" dirty="0">
                <a:latin typeface="+mn-lt"/>
              </a:rPr>
              <a:t>burden is in Asia and Asia-Pacific region.</a:t>
            </a:r>
          </a:p>
          <a:p>
            <a:endParaRPr lang="en-AU" sz="1800" dirty="0">
              <a:latin typeface="+mn-lt"/>
            </a:endParaRPr>
          </a:p>
          <a:p>
            <a:pPr marL="285750" indent="-285750"/>
            <a:r>
              <a:rPr lang="en-AU" sz="1800" dirty="0">
                <a:latin typeface="+mn-lt"/>
              </a:rPr>
              <a:t>Leading vaccine candidate: Duffy Binding Protein (DBP).  Only one so far to reach Phase Ib trial.</a:t>
            </a:r>
          </a:p>
          <a:p>
            <a:pPr marL="285750" indent="-285750"/>
            <a:endParaRPr lang="en-AU" sz="1800" dirty="0">
              <a:latin typeface="+mn-lt"/>
            </a:endParaRPr>
          </a:p>
          <a:p>
            <a:pPr marL="285750" indent="-285750"/>
            <a:r>
              <a:rPr lang="en-AU" sz="1800" dirty="0" err="1">
                <a:latin typeface="+mn-lt"/>
              </a:rPr>
              <a:t>PvDBP</a:t>
            </a:r>
            <a:r>
              <a:rPr lang="en-AU" sz="1800" dirty="0">
                <a:latin typeface="+mn-lt"/>
              </a:rPr>
              <a:t> binds to the Duffy antigen on red blood cells. </a:t>
            </a:r>
          </a:p>
          <a:p>
            <a:pPr marL="285750" indent="-285750"/>
            <a:endParaRPr lang="en-AU" sz="1800" dirty="0">
              <a:latin typeface="+mn-lt"/>
            </a:endParaRPr>
          </a:p>
          <a:p>
            <a:pPr marL="285750" indent="-285750"/>
            <a:r>
              <a:rPr lang="en-AU" sz="1800" dirty="0">
                <a:latin typeface="+mn-lt"/>
              </a:rPr>
              <a:t>Polymorphisms in Region II of the protein (important for binding) - challenge for vaccine development.</a:t>
            </a:r>
          </a:p>
          <a:p>
            <a:pPr marL="285750" indent="-285750"/>
            <a:endParaRPr lang="en-AU" sz="1800" dirty="0">
              <a:latin typeface="+mn-lt"/>
            </a:endParaRPr>
          </a:p>
          <a:p>
            <a:pPr marL="285750" indent="-285750"/>
            <a:r>
              <a:rPr lang="en-AU" sz="1800" dirty="0">
                <a:latin typeface="+mn-lt"/>
              </a:rPr>
              <a:t>In human studies, DBPII vaccine-stimulated antibodies could stop parasite growth in laboratory tests.</a:t>
            </a:r>
          </a:p>
        </p:txBody>
      </p:sp>
      <p:pic>
        <p:nvPicPr>
          <p:cNvPr id="10244" name="Picture 4" descr="Progress towards development of a vaccine for Plasmodium vivax malaria |  Malaria Vaccine Development: Over 40 Years of Trials and Tribulations">
            <a:extLst>
              <a:ext uri="{FF2B5EF4-FFF2-40B4-BE49-F238E27FC236}">
                <a16:creationId xmlns:a16="http://schemas.microsoft.com/office/drawing/2014/main" id="{9884483F-B1C2-4E21-BE68-A0DB85E4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816424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59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C054B-BFDC-4EF9-AC11-38AE3E846910}"/>
              </a:ext>
            </a:extLst>
          </p:cNvPr>
          <p:cNvSpPr txBox="1"/>
          <p:nvPr/>
        </p:nvSpPr>
        <p:spPr>
          <a:xfrm>
            <a:off x="539552" y="20838"/>
            <a:ext cx="6811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AU" sz="2800" b="1" dirty="0">
                <a:solidFill>
                  <a:srgbClr val="FF0000"/>
                </a:solidFill>
                <a:latin typeface="+mn-lt"/>
              </a:rPr>
              <a:t>Pregnancy-associated malaria (PAM) vaccine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E44E0-F33F-48A9-A0C6-C1BDC9693231}"/>
              </a:ext>
            </a:extLst>
          </p:cNvPr>
          <p:cNvSpPr txBox="1"/>
          <p:nvPr/>
        </p:nvSpPr>
        <p:spPr>
          <a:xfrm>
            <a:off x="66384" y="706253"/>
            <a:ext cx="5199571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A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Pregnant women are more susceptible to malaria than non-pregnant women.  </a:t>
            </a:r>
          </a:p>
          <a:p>
            <a:pPr>
              <a:buNone/>
            </a:pPr>
            <a:endParaRPr lang="en-AU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A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This increased susceptibility is seen most commonly in the first pregnancy. </a:t>
            </a:r>
          </a:p>
          <a:p>
            <a:pPr marL="285750" indent="-285750"/>
            <a:endParaRPr lang="en-AU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AU" sz="1800" dirty="0">
                <a:latin typeface="+mn-lt"/>
                <a:ea typeface="Calibri" panose="020F0502020204030204" pitchFamily="34" charset="0"/>
              </a:rPr>
              <a:t>C</a:t>
            </a:r>
            <a:r>
              <a:rPr lang="en-AU" sz="1800" dirty="0">
                <a:effectLst/>
                <a:latin typeface="+mn-lt"/>
                <a:ea typeface="Calibri" panose="020F0502020204030204" pitchFamily="34" charset="0"/>
              </a:rPr>
              <a:t>an result in maternal death, pre-term delivery, miscarriage, and stillbirth. The placental infection can also result in foetal growth restriction leading to low birthweight (LBW) of the infant.</a:t>
            </a:r>
          </a:p>
          <a:p>
            <a:pPr marL="285750" indent="-285750"/>
            <a:endParaRPr lang="en-AU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A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2019, approximately 12 million pregnancies were exposed to malaria infection, mainly in Africa. </a:t>
            </a:r>
          </a:p>
          <a:p>
            <a:pPr marL="285750" indent="-285750"/>
            <a:endParaRPr lang="en-AU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A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Annually, malaria during pregnancy results in </a:t>
            </a:r>
            <a:r>
              <a:rPr lang="en-AU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approx</a:t>
            </a:r>
            <a:r>
              <a:rPr lang="en-A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900,000 children with LBW and up to 10,000 maternal and 200,000 infant deaths.</a:t>
            </a:r>
          </a:p>
          <a:p>
            <a:pPr marL="285750" indent="-285750"/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alaria in Pregnancy - PMI">
            <a:extLst>
              <a:ext uri="{FF2B5EF4-FFF2-40B4-BE49-F238E27FC236}">
                <a16:creationId xmlns:a16="http://schemas.microsoft.com/office/drawing/2014/main" id="{BD2FF9CB-18B1-4F38-B593-FBF9AB15D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31236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22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C054B-BFDC-4EF9-AC11-38AE3E846910}"/>
              </a:ext>
            </a:extLst>
          </p:cNvPr>
          <p:cNvSpPr txBox="1"/>
          <p:nvPr/>
        </p:nvSpPr>
        <p:spPr>
          <a:xfrm>
            <a:off x="539552" y="20838"/>
            <a:ext cx="6811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AU" sz="2800" b="1" dirty="0">
                <a:solidFill>
                  <a:srgbClr val="FF0000"/>
                </a:solidFill>
                <a:latin typeface="+mn-lt"/>
              </a:rPr>
              <a:t>Pregnancy-associated malaria (PAM) vaccine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E44E0-F33F-48A9-A0C6-C1BDC9693231}"/>
              </a:ext>
            </a:extLst>
          </p:cNvPr>
          <p:cNvSpPr txBox="1"/>
          <p:nvPr/>
        </p:nvSpPr>
        <p:spPr>
          <a:xfrm>
            <a:off x="323528" y="1052736"/>
            <a:ext cx="4572000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AU" sz="1800" dirty="0">
                <a:effectLst/>
                <a:latin typeface="+mn-lt"/>
                <a:ea typeface="Calibri" panose="020F0502020204030204" pitchFamily="34" charset="0"/>
              </a:rPr>
              <a:t>Sub-set of malari</a:t>
            </a:r>
            <a:r>
              <a:rPr lang="en-AU" sz="1800" dirty="0">
                <a:latin typeface="+mn-lt"/>
                <a:ea typeface="Calibri" panose="020F0502020204030204" pitchFamily="34" charset="0"/>
              </a:rPr>
              <a:t>a </a:t>
            </a:r>
            <a:r>
              <a:rPr lang="en-AU" sz="1800" dirty="0">
                <a:effectLst/>
                <a:latin typeface="+mn-lt"/>
                <a:ea typeface="Calibri" panose="020F0502020204030204" pitchFamily="34" charset="0"/>
              </a:rPr>
              <a:t>parasites that bind to a receptor in the placenta (CSA).</a:t>
            </a:r>
          </a:p>
          <a:p>
            <a:pPr marL="285750" indent="-285750"/>
            <a:endParaRPr lang="en-AU" sz="180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indent="-285750"/>
            <a:r>
              <a:rPr lang="en-AU" sz="1800" dirty="0">
                <a:latin typeface="+mn-lt"/>
                <a:ea typeface="Calibri" panose="020F0502020204030204" pitchFamily="34" charset="0"/>
              </a:rPr>
              <a:t>Develop vaccines that will block </a:t>
            </a:r>
            <a:r>
              <a:rPr lang="en-AU" sz="1800" dirty="0">
                <a:effectLst/>
                <a:latin typeface="+mn-lt"/>
                <a:ea typeface="Calibri" panose="020F0502020204030204" pitchFamily="34" charset="0"/>
              </a:rPr>
              <a:t>placental-binding malaria parasites. </a:t>
            </a:r>
          </a:p>
          <a:p>
            <a:pPr marL="285750" indent="-285750"/>
            <a:endParaRPr lang="en-AU" sz="180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indent="-285750"/>
            <a:r>
              <a:rPr lang="en-AU" sz="1800" dirty="0">
                <a:effectLst/>
                <a:latin typeface="+mn-lt"/>
                <a:ea typeface="Calibri" panose="020F0502020204030204" pitchFamily="34" charset="0"/>
              </a:rPr>
              <a:t>Two malaria in pregnancy vaccine candidates, PAMVAC and PRIMVAC, have been tested in Phase I trials in non-pregnant women. </a:t>
            </a:r>
          </a:p>
          <a:p>
            <a:pPr marL="285750" indent="-285750"/>
            <a:endParaRPr lang="en-AU" sz="180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indent="-285750"/>
            <a:r>
              <a:rPr lang="en-AU" sz="1800" dirty="0">
                <a:latin typeface="+mn-lt"/>
                <a:ea typeface="Calibri" panose="020F0502020204030204" pitchFamily="34" charset="0"/>
              </a:rPr>
              <a:t>These vaccines contain parts of the parasite protein (Var2CSA) that binds to the CSA receptor on the placenta.</a:t>
            </a:r>
            <a:endParaRPr lang="en-AU" sz="180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indent="-285750"/>
            <a:endParaRPr lang="en-AU" sz="180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indent="-285750"/>
            <a:r>
              <a:rPr lang="en-AU" sz="1800" dirty="0">
                <a:effectLst/>
                <a:latin typeface="+mn-lt"/>
                <a:ea typeface="Calibri" panose="020F0502020204030204" pitchFamily="34" charset="0"/>
              </a:rPr>
              <a:t>These vaccine candidates were shown to be safe and induce an immune response. </a:t>
            </a:r>
            <a:endParaRPr lang="en-AU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PDF] Pregnancy-associated Malaria and the Prospects for Syndrome-specific  Antimalaria Vaccines | Semantic Scholar">
            <a:extLst>
              <a:ext uri="{FF2B5EF4-FFF2-40B4-BE49-F238E27FC236}">
                <a16:creationId xmlns:a16="http://schemas.microsoft.com/office/drawing/2014/main" id="{CAC5620A-10AA-488A-B8DA-7083FE168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70736"/>
            <a:ext cx="382245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7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1B9676-6E66-4ABA-BBAB-4745DEBEFC69}"/>
              </a:ext>
            </a:extLst>
          </p:cNvPr>
          <p:cNvSpPr txBox="1"/>
          <p:nvPr/>
        </p:nvSpPr>
        <p:spPr>
          <a:xfrm>
            <a:off x="854283" y="215062"/>
            <a:ext cx="6213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AU" sz="2800" b="1" dirty="0">
                <a:solidFill>
                  <a:srgbClr val="FF0000"/>
                </a:solidFill>
                <a:latin typeface="+mn-lt"/>
              </a:rPr>
              <a:t>What about mRNA vaccines for malaria?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296CD4B-D50B-48DD-816C-C823A1786A97}"/>
              </a:ext>
            </a:extLst>
          </p:cNvPr>
          <p:cNvGrpSpPr/>
          <p:nvPr/>
        </p:nvGrpSpPr>
        <p:grpSpPr>
          <a:xfrm>
            <a:off x="461044" y="1124744"/>
            <a:ext cx="6624736" cy="2641649"/>
            <a:chOff x="179512" y="1268760"/>
            <a:chExt cx="6624736" cy="2641649"/>
          </a:xfrm>
        </p:grpSpPr>
        <p:pic>
          <p:nvPicPr>
            <p:cNvPr id="3074" name="Picture 2" descr="How-Does-an-mRNA-Vaccine-Work-graphic">
              <a:extLst>
                <a:ext uri="{FF2B5EF4-FFF2-40B4-BE49-F238E27FC236}">
                  <a16:creationId xmlns:a16="http://schemas.microsoft.com/office/drawing/2014/main" id="{515756EA-840E-4572-B8B0-FC901D88A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268760"/>
              <a:ext cx="6048672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15C193-466A-4386-93BB-081DDA896594}"/>
                </a:ext>
              </a:extLst>
            </p:cNvPr>
            <p:cNvSpPr txBox="1"/>
            <p:nvPr/>
          </p:nvSpPr>
          <p:spPr>
            <a:xfrm>
              <a:off x="179512" y="3140968"/>
              <a:ext cx="2088232" cy="76944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AU" sz="1100" dirty="0"/>
                <a:t>The genetic sequence of the parasite antigen is used to make a synthetic mRNA sequence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5758D4-08BD-4CEF-884C-1F2984816E87}"/>
                </a:ext>
              </a:extLst>
            </p:cNvPr>
            <p:cNvSpPr txBox="1"/>
            <p:nvPr/>
          </p:nvSpPr>
          <p:spPr>
            <a:xfrm>
              <a:off x="2240320" y="3140967"/>
              <a:ext cx="2088232" cy="76944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AU" sz="1100" dirty="0"/>
                <a:t>The mRNA is packaged into a nanoparticle – the vaccine – which can deliver the mRNA to immune cells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0C1D27-EA70-43A2-AD1A-22C6CB4F080C}"/>
                </a:ext>
              </a:extLst>
            </p:cNvPr>
            <p:cNvSpPr txBox="1"/>
            <p:nvPr/>
          </p:nvSpPr>
          <p:spPr>
            <a:xfrm>
              <a:off x="4282082" y="3140967"/>
              <a:ext cx="2522166" cy="76944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AU" sz="1100" dirty="0"/>
                <a:t>The immune cells follow the mRNA to produce the parasite antigen which is displayed in the cell surface.  This stimulates an immune response.</a:t>
              </a:r>
            </a:p>
          </p:txBody>
        </p:sp>
        <p:pic>
          <p:nvPicPr>
            <p:cNvPr id="8" name="Picture 4" descr="Plasmodium Vivax">
              <a:extLst>
                <a:ext uri="{FF2B5EF4-FFF2-40B4-BE49-F238E27FC236}">
                  <a16:creationId xmlns:a16="http://schemas.microsoft.com/office/drawing/2014/main" id="{98E0AC6A-406F-4235-AE61-EBB5B86A81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99" t="26059" r="43021" b="38274"/>
            <a:stretch/>
          </p:blipFill>
          <p:spPr bwMode="auto">
            <a:xfrm>
              <a:off x="323580" y="1772816"/>
              <a:ext cx="1512116" cy="1368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EAE1F2-730A-4C88-959A-C27BD43A8C98}"/>
                </a:ext>
              </a:extLst>
            </p:cNvPr>
            <p:cNvSpPr txBox="1"/>
            <p:nvPr/>
          </p:nvSpPr>
          <p:spPr>
            <a:xfrm>
              <a:off x="251520" y="1569568"/>
              <a:ext cx="216024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AU" sz="1050" dirty="0"/>
                <a:t>Parasite	Parasite antigen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F5CE0B4-779F-40B1-BB1B-A99735B774B6}"/>
              </a:ext>
            </a:extLst>
          </p:cNvPr>
          <p:cNvSpPr txBox="1"/>
          <p:nvPr/>
        </p:nvSpPr>
        <p:spPr>
          <a:xfrm>
            <a:off x="251521" y="4149080"/>
            <a:ext cx="835292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AU" sz="1800" dirty="0">
                <a:latin typeface="+mn-lt"/>
              </a:rPr>
              <a:t>Pfizer have announced they will be using their mRNA technology to develop a malaria vaccine</a:t>
            </a:r>
          </a:p>
          <a:p>
            <a:pPr marL="285750" indent="-285750"/>
            <a:endParaRPr lang="en-AU" sz="1800" dirty="0">
              <a:latin typeface="+mn-lt"/>
            </a:endParaRPr>
          </a:p>
          <a:p>
            <a:pPr marL="285750" indent="-285750"/>
            <a:r>
              <a:rPr lang="en-AU" sz="1800" dirty="0">
                <a:latin typeface="+mn-lt"/>
              </a:rPr>
              <a:t>Selection of antigen??</a:t>
            </a:r>
          </a:p>
        </p:txBody>
      </p:sp>
    </p:spTree>
    <p:extLst>
      <p:ext uri="{BB962C8B-B14F-4D97-AF65-F5344CB8AC3E}">
        <p14:creationId xmlns:p14="http://schemas.microsoft.com/office/powerpoint/2010/main" val="3865501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673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47" y="1340768"/>
            <a:ext cx="8443732" cy="3394472"/>
          </a:xfrm>
        </p:spPr>
        <p:txBody>
          <a:bodyPr>
            <a:noAutofit/>
          </a:bodyPr>
          <a:lstStyle/>
          <a:p>
            <a:r>
              <a:rPr lang="en-US" sz="1800" dirty="0"/>
              <a:t>Who should be immunized?</a:t>
            </a:r>
          </a:p>
          <a:p>
            <a:endParaRPr lang="en-US" sz="1800" dirty="0"/>
          </a:p>
          <a:p>
            <a:r>
              <a:rPr lang="en-US" sz="1800" dirty="0"/>
              <a:t>Vaccine efficacy (controlled trials) vs vaccine effectiveness (real world)</a:t>
            </a:r>
          </a:p>
          <a:p>
            <a:endParaRPr lang="en-US" sz="1800" dirty="0"/>
          </a:p>
          <a:p>
            <a:r>
              <a:rPr lang="en-US" sz="1800" dirty="0"/>
              <a:t>How long should protection last?</a:t>
            </a:r>
          </a:p>
          <a:p>
            <a:endParaRPr lang="en-US" sz="1800" dirty="0"/>
          </a:p>
          <a:p>
            <a:r>
              <a:rPr lang="en-US" sz="1800" dirty="0"/>
              <a:t>Minimal required efficacy?</a:t>
            </a:r>
          </a:p>
          <a:p>
            <a:endParaRPr lang="en-US" sz="1800" dirty="0"/>
          </a:p>
          <a:p>
            <a:r>
              <a:rPr lang="en-US" sz="1800" dirty="0"/>
              <a:t>Cost of vaccination</a:t>
            </a:r>
          </a:p>
          <a:p>
            <a:endParaRPr lang="en-US" sz="1800" dirty="0"/>
          </a:p>
          <a:p>
            <a:r>
              <a:rPr lang="en-US" sz="1800" dirty="0"/>
              <a:t>Protection against different strains and species?</a:t>
            </a:r>
          </a:p>
          <a:p>
            <a:endParaRPr lang="en-US" sz="1800" dirty="0"/>
          </a:p>
          <a:p>
            <a:r>
              <a:rPr lang="en-US" sz="1800" dirty="0"/>
              <a:t>How to develop new vaccines after licensure of RTS,S?</a:t>
            </a:r>
          </a:p>
          <a:p>
            <a:endParaRPr lang="en-US" sz="1800" dirty="0"/>
          </a:p>
          <a:p>
            <a:r>
              <a:rPr lang="en-US" sz="1800" dirty="0"/>
              <a:t>Vaccine fatigue in malaria endemic areas</a:t>
            </a:r>
          </a:p>
        </p:txBody>
      </p:sp>
    </p:spTree>
    <p:extLst>
      <p:ext uri="{BB962C8B-B14F-4D97-AF65-F5344CB8AC3E}">
        <p14:creationId xmlns:p14="http://schemas.microsoft.com/office/powerpoint/2010/main" val="195163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3316" y="362386"/>
            <a:ext cx="8244408" cy="457200"/>
          </a:xfrm>
        </p:spPr>
        <p:txBody>
          <a:bodyPr>
            <a:noAutofit/>
          </a:bodyPr>
          <a:lstStyle/>
          <a:p>
            <a:pPr algn="l"/>
            <a:r>
              <a:rPr lang="en-AU" sz="3200" b="1" dirty="0">
                <a:solidFill>
                  <a:srgbClr val="FF0000"/>
                </a:solidFill>
              </a:rPr>
              <a:t>Why don’t we have a malaria vaccine?</a:t>
            </a:r>
            <a:br>
              <a:rPr lang="en-AU" sz="3200" b="1" dirty="0">
                <a:solidFill>
                  <a:srgbClr val="FF0000"/>
                </a:solidFill>
              </a:rPr>
            </a:br>
            <a:r>
              <a:rPr lang="en-AU" sz="3200" b="1" dirty="0">
                <a:solidFill>
                  <a:srgbClr val="FF0000"/>
                </a:solidFill>
              </a:rPr>
              <a:t>-Complexity of the parasite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140" y="1423399"/>
            <a:ext cx="4176464" cy="559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1800" b="1" dirty="0">
                <a:latin typeface="+mn-lt"/>
              </a:rPr>
              <a:t>Which Plasmodium species should a vaccine target?</a:t>
            </a:r>
          </a:p>
          <a:p>
            <a:pPr>
              <a:buNone/>
            </a:pPr>
            <a:r>
              <a:rPr lang="en-AU" sz="1800" dirty="0">
                <a:latin typeface="+mn-lt"/>
              </a:rPr>
              <a:t>-There are 6 main species of malaria parasite that infect humans: </a:t>
            </a:r>
            <a:r>
              <a:rPr lang="en-AU" sz="1800" i="1" dirty="0">
                <a:latin typeface="+mn-lt"/>
              </a:rPr>
              <a:t>Plasmodium falciparum </a:t>
            </a:r>
            <a:r>
              <a:rPr lang="en-AU" sz="1800" dirty="0">
                <a:latin typeface="+mn-lt"/>
              </a:rPr>
              <a:t>and </a:t>
            </a:r>
            <a:r>
              <a:rPr lang="en-AU" sz="1800" i="1" dirty="0">
                <a:latin typeface="+mn-lt"/>
              </a:rPr>
              <a:t>Plasmodium vivax</a:t>
            </a:r>
            <a:r>
              <a:rPr lang="en-AU" sz="1800" dirty="0">
                <a:latin typeface="+mn-lt"/>
              </a:rPr>
              <a:t> are dominant.</a:t>
            </a:r>
          </a:p>
          <a:p>
            <a:endParaRPr lang="en-AU" sz="1800" dirty="0">
              <a:latin typeface="+mn-lt"/>
            </a:endParaRPr>
          </a:p>
          <a:p>
            <a:pPr>
              <a:buNone/>
            </a:pPr>
            <a:r>
              <a:rPr lang="en-AU" sz="1800" b="1" dirty="0">
                <a:latin typeface="+mn-lt"/>
              </a:rPr>
              <a:t>What Plasmodium stage should be targeted? (multi-stage?)</a:t>
            </a:r>
          </a:p>
          <a:p>
            <a:pPr>
              <a:buNone/>
            </a:pPr>
            <a:r>
              <a:rPr lang="en-AU" sz="1800" dirty="0">
                <a:latin typeface="+mn-lt"/>
              </a:rPr>
              <a:t>-eliminate infection?</a:t>
            </a:r>
          </a:p>
          <a:p>
            <a:pPr>
              <a:buNone/>
            </a:pPr>
            <a:r>
              <a:rPr lang="en-AU" sz="1800" dirty="0">
                <a:latin typeface="+mn-lt"/>
              </a:rPr>
              <a:t>-reduce disease?</a:t>
            </a:r>
          </a:p>
          <a:p>
            <a:pPr>
              <a:buNone/>
            </a:pPr>
            <a:r>
              <a:rPr lang="en-AU" sz="1800" dirty="0">
                <a:latin typeface="+mn-lt"/>
              </a:rPr>
              <a:t>-prevent transmission?</a:t>
            </a:r>
          </a:p>
          <a:p>
            <a:pPr>
              <a:buNone/>
            </a:pPr>
            <a:endParaRPr lang="en-AU" sz="1800" dirty="0">
              <a:latin typeface="+mn-lt"/>
            </a:endParaRPr>
          </a:p>
          <a:p>
            <a:pPr>
              <a:buNone/>
            </a:pPr>
            <a:r>
              <a:rPr lang="en-AU" sz="1800" b="1" dirty="0">
                <a:latin typeface="+mn-lt"/>
              </a:rPr>
              <a:t>What do we want a malaria vaccine to do?</a:t>
            </a:r>
          </a:p>
          <a:p>
            <a:pPr>
              <a:buNone/>
            </a:pPr>
            <a:r>
              <a:rPr lang="en-AU" sz="1800" dirty="0">
                <a:latin typeface="+mn-lt"/>
              </a:rPr>
              <a:t>A</a:t>
            </a:r>
            <a:r>
              <a:rPr lang="en-US" sz="1800" dirty="0" err="1">
                <a:latin typeface="+mn-lt"/>
              </a:rPr>
              <a:t>ffordable</a:t>
            </a:r>
            <a:r>
              <a:rPr lang="en-US" sz="1800" dirty="0">
                <a:latin typeface="+mn-lt"/>
              </a:rPr>
              <a:t>, capable of inducing long-term immunity, well tolerated and non-toxic</a:t>
            </a:r>
          </a:p>
          <a:p>
            <a:pPr>
              <a:buNone/>
            </a:pPr>
            <a:endParaRPr lang="en-AU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24" y="1849016"/>
            <a:ext cx="3899804" cy="3892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060600" y="1849016"/>
            <a:ext cx="151216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948264" y="4330040"/>
            <a:ext cx="129614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602500" y="4303962"/>
            <a:ext cx="1002426" cy="711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35520" y="3212976"/>
            <a:ext cx="75608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4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1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4871"/>
            <a:ext cx="8208912" cy="60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79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10 Malaria Africa Stock Photos, Pictures &amp; Royalty-Free ...">
            <a:extLst>
              <a:ext uri="{FF2B5EF4-FFF2-40B4-BE49-F238E27FC236}">
                <a16:creationId xmlns:a16="http://schemas.microsoft.com/office/drawing/2014/main" id="{342C8A94-C4E8-4C31-9419-9D89A6487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1692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91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ulius wagner-jaur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4251"/>
            <a:ext cx="3133656" cy="44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1542500"/>
            <a:ext cx="5652120" cy="469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800" dirty="0"/>
              <a:t>Julius Wagner-</a:t>
            </a:r>
            <a:r>
              <a:rPr lang="en-US" sz="1800" dirty="0" err="1"/>
              <a:t>Jauregg</a:t>
            </a:r>
            <a:r>
              <a:rPr lang="en-US" sz="1800" dirty="0"/>
              <a:t>, Austrian physician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Nobel Prize in 1927 was "for his discovery of the therapeutic value of malaria inoculation in the treatment of dementia paralytica.“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From 1917-1940’s clinical malaria was used to treat tertiary syphilis.</a:t>
            </a:r>
          </a:p>
          <a:p>
            <a:pPr marL="285750" indent="-285750"/>
            <a:endParaRPr lang="en-AU" dirty="0"/>
          </a:p>
          <a:p>
            <a:pPr>
              <a:buNone/>
            </a:pPr>
            <a:r>
              <a:rPr lang="en-AU" sz="1800" dirty="0"/>
              <a:t>-Reductions in the number of episodes of fever and parasitemias over time.</a:t>
            </a:r>
          </a:p>
          <a:p>
            <a:pPr>
              <a:buNone/>
            </a:pPr>
            <a:endParaRPr lang="en-AU" sz="1800" dirty="0"/>
          </a:p>
          <a:p>
            <a:pPr>
              <a:buNone/>
            </a:pPr>
            <a:r>
              <a:rPr lang="en-AU" sz="1800" dirty="0"/>
              <a:t>-Infection resolved in some individuals without drug treatment.</a:t>
            </a:r>
          </a:p>
          <a:p>
            <a:pPr>
              <a:buNone/>
            </a:pP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75752" y="147931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800" b="1" dirty="0">
                <a:solidFill>
                  <a:srgbClr val="FF0000"/>
                </a:solidFill>
              </a:rPr>
              <a:t>Evidence for Anti-malarial Immunity: Experimental Malaria Infection Studies</a:t>
            </a:r>
          </a:p>
        </p:txBody>
      </p:sp>
    </p:spTree>
    <p:extLst>
      <p:ext uri="{BB962C8B-B14F-4D97-AF65-F5344CB8AC3E}">
        <p14:creationId xmlns:p14="http://schemas.microsoft.com/office/powerpoint/2010/main" val="162880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3" y="1844824"/>
            <a:ext cx="5913316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0"/>
            <a:ext cx="6875600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AU" sz="2800" b="1" dirty="0">
                <a:solidFill>
                  <a:srgbClr val="FF0000"/>
                </a:solidFill>
              </a:rPr>
              <a:t>Experimental Malaria Infection Studies 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-Immunity to re-infection with </a:t>
            </a:r>
            <a:r>
              <a:rPr lang="en-US" sz="2400" i="1" dirty="0">
                <a:solidFill>
                  <a:srgbClr val="FF0000"/>
                </a:solidFill>
              </a:rPr>
              <a:t>P. falciparum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6480" y="1988840"/>
            <a:ext cx="36700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_____ 	Sporozoite-induced 		primary infection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----------	Blood-induced </a:t>
            </a:r>
          </a:p>
          <a:p>
            <a:pPr>
              <a:buNone/>
            </a:pPr>
            <a:r>
              <a:rPr lang="en-US" dirty="0"/>
              <a:t>	primary infection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………….	Blood-induced 		secondary infection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7682" y="5721114"/>
            <a:ext cx="2862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Collins &amp; Jeffery</a:t>
            </a:r>
            <a:r>
              <a:rPr lang="en-US" i="1" dirty="0"/>
              <a:t>, AJTMH </a:t>
            </a:r>
            <a:r>
              <a:rPr lang="en-US" dirty="0"/>
              <a:t>1999</a:t>
            </a:r>
          </a:p>
        </p:txBody>
      </p:sp>
    </p:spTree>
    <p:extLst>
      <p:ext uri="{BB962C8B-B14F-4D97-AF65-F5344CB8AC3E}">
        <p14:creationId xmlns:p14="http://schemas.microsoft.com/office/powerpoint/2010/main" val="162466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96753"/>
            <a:ext cx="822960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AU" sz="2000" dirty="0">
                <a:solidFill>
                  <a:prstClr val="black"/>
                </a:solidFill>
              </a:rPr>
              <a:t>Is acquired gradually and is age/exposure related.</a:t>
            </a:r>
          </a:p>
          <a:p>
            <a:pPr fontAlgn="auto">
              <a:spcAft>
                <a:spcPts val="0"/>
              </a:spcAft>
            </a:pPr>
            <a:r>
              <a:rPr lang="en-AU" sz="2000" dirty="0">
                <a:solidFill>
                  <a:prstClr val="black"/>
                </a:solidFill>
              </a:rPr>
              <a:t>In areas of high endemicity, most of the clinical disease is in young children.  Asymptomatic adults may have low levels of parasites in their blood.</a:t>
            </a:r>
          </a:p>
          <a:p>
            <a:pPr fontAlgn="auto">
              <a:spcAft>
                <a:spcPts val="0"/>
              </a:spcAft>
            </a:pPr>
            <a:r>
              <a:rPr lang="en-AU" sz="2000" dirty="0">
                <a:solidFill>
                  <a:prstClr val="black"/>
                </a:solidFill>
              </a:rPr>
              <a:t>Immunity is not sterilising and individuals living in endemic areas are continually re-infected.</a:t>
            </a:r>
          </a:p>
          <a:p>
            <a:pPr fontAlgn="auto">
              <a:spcAft>
                <a:spcPts val="0"/>
              </a:spcAft>
            </a:pPr>
            <a:r>
              <a:rPr lang="en-AU" sz="2000" dirty="0">
                <a:solidFill>
                  <a:prstClr val="black"/>
                </a:solidFill>
              </a:rPr>
              <a:t>Immunity manifests as a reduction in clinical symptoms and parasite levels.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endParaRPr lang="en-AU" sz="20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endParaRPr lang="en-AU" sz="2000" dirty="0">
              <a:solidFill>
                <a:prstClr val="black"/>
              </a:solidFill>
            </a:endParaRPr>
          </a:p>
        </p:txBody>
      </p:sp>
      <p:pic>
        <p:nvPicPr>
          <p:cNvPr id="3" name="Picture 17" descr="protectiveimmunie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95736" y="3896991"/>
            <a:ext cx="4595812" cy="2876550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179512" y="84459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800" b="1" dirty="0">
                <a:solidFill>
                  <a:srgbClr val="FF0000"/>
                </a:solidFill>
              </a:rPr>
              <a:t>Evidence for Anti-malarial Immunity: Studies in Malaria Endemic Areas</a:t>
            </a:r>
          </a:p>
        </p:txBody>
      </p:sp>
    </p:spTree>
    <p:extLst>
      <p:ext uri="{BB962C8B-B14F-4D97-AF65-F5344CB8AC3E}">
        <p14:creationId xmlns:p14="http://schemas.microsoft.com/office/powerpoint/2010/main" val="568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8947" y="188640"/>
            <a:ext cx="7373938" cy="457200"/>
          </a:xfrm>
        </p:spPr>
        <p:txBody>
          <a:bodyPr>
            <a:noAutofit/>
          </a:bodyPr>
          <a:lstStyle/>
          <a:p>
            <a:r>
              <a:rPr lang="en-AU" sz="2800" b="1" dirty="0">
                <a:solidFill>
                  <a:srgbClr val="FF0000"/>
                </a:solidFill>
              </a:rPr>
              <a:t>2 Broad Malaria Vaccine Approaches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5536" y="764704"/>
            <a:ext cx="8280920" cy="302433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15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AU" sz="8600" b="1" u="sng" kern="0" dirty="0">
                <a:solidFill>
                  <a:srgbClr val="FF0000"/>
                </a:solidFill>
              </a:rPr>
              <a:t>Sub-unit vaccines</a:t>
            </a:r>
          </a:p>
          <a:p>
            <a:pPr marL="0" indent="0">
              <a:buFont typeface="Wingdings" pitchFamily="2" charset="2"/>
              <a:buNone/>
            </a:pPr>
            <a:endParaRPr lang="en-AU" sz="6000" b="1" u="sng" kern="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6000" kern="0" dirty="0">
                <a:solidFill>
                  <a:srgbClr val="000000"/>
                </a:solidFill>
              </a:rPr>
              <a:t>Contain a small part of the parasite eg a single protein 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6000" kern="0" dirty="0">
                <a:solidFill>
                  <a:srgbClr val="000000"/>
                </a:solidFill>
              </a:rPr>
              <a:t>Require adjuvants 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6000" kern="0" dirty="0">
                <a:solidFill>
                  <a:srgbClr val="000000"/>
                </a:solidFill>
              </a:rPr>
              <a:t>Proteins diversity: greatest challenge for sub-unit vaccines.  </a:t>
            </a:r>
          </a:p>
          <a:p>
            <a:pPr marL="0" indent="0">
              <a:lnSpc>
                <a:spcPct val="120000"/>
              </a:lnSpc>
              <a:buClr>
                <a:srgbClr val="FF0000"/>
              </a:buClr>
              <a:buNone/>
            </a:pPr>
            <a:r>
              <a:rPr lang="en-AU" sz="6000" kern="0" dirty="0">
                <a:solidFill>
                  <a:srgbClr val="000000"/>
                </a:solidFill>
              </a:rPr>
              <a:t>	-Proteins are often variable between different parasite strains</a:t>
            </a:r>
          </a:p>
          <a:p>
            <a:pPr marL="0" indent="0">
              <a:lnSpc>
                <a:spcPct val="120000"/>
              </a:lnSpc>
              <a:buClr>
                <a:srgbClr val="FF0000"/>
              </a:buClr>
              <a:buNone/>
            </a:pPr>
            <a:r>
              <a:rPr lang="en-AU" sz="6000" kern="0" dirty="0">
                <a:solidFill>
                  <a:srgbClr val="000000"/>
                </a:solidFill>
              </a:rPr>
              <a:t>	-Can impact on maintenance of the immune response</a:t>
            </a:r>
          </a:p>
          <a:p>
            <a:pPr marL="0" indent="0">
              <a:lnSpc>
                <a:spcPct val="120000"/>
              </a:lnSpc>
              <a:buClr>
                <a:srgbClr val="FF0000"/>
              </a:buClr>
              <a:buNone/>
            </a:pPr>
            <a:r>
              <a:rPr lang="en-AU" sz="6000" kern="0" dirty="0">
                <a:solidFill>
                  <a:srgbClr val="000000"/>
                </a:solidFill>
              </a:rPr>
              <a:t>	-Has been shown to impact on vaccine efficacy</a:t>
            </a:r>
          </a:p>
          <a:p>
            <a:pPr marL="0" indent="0">
              <a:buFont typeface="Wingdings" pitchFamily="2" charset="2"/>
              <a:buNone/>
            </a:pPr>
            <a:endParaRPr lang="en-AU" sz="6000" kern="0" dirty="0">
              <a:solidFill>
                <a:srgbClr val="000000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AU" sz="6000" kern="0" dirty="0">
              <a:solidFill>
                <a:srgbClr val="00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AU" sz="6000" kern="0" dirty="0">
              <a:solidFill>
                <a:srgbClr val="000000"/>
              </a:solidFill>
            </a:endParaRPr>
          </a:p>
          <a:p>
            <a:endParaRPr lang="en-AU" sz="6000" kern="0" dirty="0">
              <a:solidFill>
                <a:srgbClr val="000000"/>
              </a:solidFill>
            </a:endParaRPr>
          </a:p>
          <a:p>
            <a:endParaRPr lang="en-AU" kern="0" dirty="0">
              <a:solidFill>
                <a:srgbClr val="0070C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119459"/>
            <a:ext cx="2525736" cy="262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4437112"/>
            <a:ext cx="51845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000" b="1" u="sng" dirty="0"/>
              <a:t>Strategies</a:t>
            </a:r>
          </a:p>
          <a:p>
            <a:pPr>
              <a:buNone/>
            </a:pPr>
            <a:r>
              <a:rPr lang="en-AU" sz="2000" dirty="0">
                <a:latin typeface="+mn-lt"/>
              </a:rPr>
              <a:t>-Multi-allelic vaccine (different types of the same antigen)</a:t>
            </a:r>
          </a:p>
          <a:p>
            <a:pPr>
              <a:buNone/>
            </a:pPr>
            <a:r>
              <a:rPr lang="en-AU" sz="2000" dirty="0">
                <a:latin typeface="+mn-lt"/>
              </a:rPr>
              <a:t>-Multi-protein vaccine (different protein)</a:t>
            </a:r>
          </a:p>
          <a:p>
            <a:pPr>
              <a:buNone/>
            </a:pPr>
            <a:r>
              <a:rPr lang="en-AU" sz="2000" dirty="0">
                <a:latin typeface="+mn-lt"/>
              </a:rPr>
              <a:t>-Focus on conserved proteins (the same between different strains)</a:t>
            </a:r>
          </a:p>
        </p:txBody>
      </p:sp>
    </p:spTree>
    <p:extLst>
      <p:ext uri="{BB962C8B-B14F-4D97-AF65-F5344CB8AC3E}">
        <p14:creationId xmlns:p14="http://schemas.microsoft.com/office/powerpoint/2010/main" val="302028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987" y="548680"/>
            <a:ext cx="579613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AU" sz="2000" dirty="0">
              <a:solidFill>
                <a:srgbClr val="000000"/>
              </a:solidFill>
            </a:endParaRPr>
          </a:p>
          <a:p>
            <a:pPr marL="285750" indent="-285750" defTabSz="1219170"/>
            <a:r>
              <a:rPr lang="en-AU" sz="2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Many different protein targets including proteins that are the same (conserved) between parasite strains.</a:t>
            </a:r>
          </a:p>
          <a:p>
            <a:pPr defTabSz="1219170" fontAlgn="base">
              <a:spcBef>
                <a:spcPct val="20000"/>
              </a:spcBef>
              <a:spcAft>
                <a:spcPct val="0"/>
              </a:spcAft>
              <a:buNone/>
            </a:pPr>
            <a:endParaRPr lang="en-AU" sz="20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  <a:p>
            <a:pPr marL="285750" indent="-285750" defTabSz="1219170"/>
            <a:r>
              <a:rPr lang="en-AU" sz="20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May overcome issues associated with protein variation.</a:t>
            </a:r>
          </a:p>
          <a:p>
            <a:pPr marL="342900" indent="-342900"/>
            <a:endParaRPr lang="en-AU" sz="2000" dirty="0">
              <a:solidFill>
                <a:srgbClr val="000000"/>
              </a:solidFill>
              <a:latin typeface="+mn-lt"/>
            </a:endParaRPr>
          </a:p>
          <a:p>
            <a:pPr marL="285750" indent="-285750"/>
            <a:r>
              <a:rPr lang="en-AU" sz="2000" dirty="0">
                <a:solidFill>
                  <a:srgbClr val="000000"/>
                </a:solidFill>
                <a:latin typeface="+mn-lt"/>
              </a:rPr>
              <a:t>Must induce a different type/magnitude of immune response than during natural infection.</a:t>
            </a:r>
          </a:p>
          <a:p>
            <a:pPr marL="285750" indent="-285750"/>
            <a:endParaRPr lang="en-AU" sz="2000" dirty="0">
              <a:solidFill>
                <a:srgbClr val="000000"/>
              </a:solidFill>
              <a:latin typeface="+mn-lt"/>
            </a:endParaRPr>
          </a:p>
          <a:p>
            <a:pPr marL="285750" indent="-285750"/>
            <a:r>
              <a:rPr lang="en-AU" sz="2000" dirty="0">
                <a:solidFill>
                  <a:srgbClr val="000000"/>
                </a:solidFill>
                <a:latin typeface="+mn-lt"/>
              </a:rPr>
              <a:t>Must be able to accelerate acquisition of immunity (can’t take years).</a:t>
            </a:r>
          </a:p>
          <a:p>
            <a:pPr marL="285750" indent="-285750"/>
            <a:endParaRPr lang="en-AU" sz="2000" dirty="0">
              <a:solidFill>
                <a:srgbClr val="000000"/>
              </a:solidFill>
              <a:latin typeface="+mn-lt"/>
            </a:endParaRPr>
          </a:p>
          <a:p>
            <a:pPr marL="285750" indent="-285750"/>
            <a:r>
              <a:rPr lang="en-AU" sz="2000" dirty="0">
                <a:solidFill>
                  <a:srgbClr val="000000"/>
                </a:solidFill>
                <a:latin typeface="+mn-lt"/>
              </a:rPr>
              <a:t>Different approaches: chemically attenuated, genetically attenuated, radiation attenuated of killed parasite.</a:t>
            </a:r>
          </a:p>
          <a:p>
            <a:pPr marL="342900" indent="-342900"/>
            <a:endParaRPr lang="en-AU" sz="20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AU" sz="2000" b="1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AU" sz="2000" b="1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AU" sz="20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AU" sz="2000" dirty="0">
              <a:solidFill>
                <a:srgbClr val="000000"/>
              </a:solidFill>
            </a:endParaRPr>
          </a:p>
        </p:txBody>
      </p:sp>
      <p:pic>
        <p:nvPicPr>
          <p:cNvPr id="5" name="Picture 12" descr="crop ring5 5m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469915"/>
            <a:ext cx="2659502" cy="2455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89029" y="0"/>
            <a:ext cx="539275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pitchFamily="-106" charset="0"/>
              </a:defRPr>
            </a:lvl9pPr>
          </a:lstStyle>
          <a:p>
            <a:pPr>
              <a:buFontTx/>
              <a:buNone/>
            </a:pPr>
            <a:r>
              <a:rPr lang="en-AU" sz="2800" b="1" u="sng" kern="0" dirty="0">
                <a:solidFill>
                  <a:srgbClr val="FF0000"/>
                </a:solidFill>
              </a:rPr>
              <a:t>Whole Parasite vaccines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4395B0-2563-484A-8248-D3734D4F9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61" y="3972747"/>
            <a:ext cx="2653917" cy="2428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2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79A783-EC7E-42E9-973A-489A843AF3BD}"/>
              </a:ext>
            </a:extLst>
          </p:cNvPr>
          <p:cNvSpPr txBox="1"/>
          <p:nvPr/>
        </p:nvSpPr>
        <p:spPr>
          <a:xfrm>
            <a:off x="323528" y="314301"/>
            <a:ext cx="8136904" cy="622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+mn-lt"/>
                <a:cs typeface="Arial" panose="020B0604020202020204" pitchFamily="34" charset="0"/>
              </a:rPr>
              <a:t>Malaria Vaccine Technology Roadmap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18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-The Malaria Vaccine Technology Roadmap, facilitated by WHO, outlines the global strategy to accelerate research and development (R&amp;D) for malaria vaccines. </a:t>
            </a:r>
          </a:p>
          <a:p>
            <a:pPr marL="0" indent="0">
              <a:buNone/>
            </a:pPr>
            <a:endParaRPr lang="en-US" sz="1800" dirty="0">
              <a:solidFill>
                <a:srgbClr val="1A1A1A"/>
              </a:solidFill>
            </a:endParaRPr>
          </a:p>
          <a:p>
            <a:pPr marL="0" indent="0">
              <a:buNone/>
            </a:pPr>
            <a:r>
              <a:rPr lang="en-US" sz="18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-Last updated in 2013, the Roadmap forms a strategic framework that underpins the activities of the global malaria vaccine R&amp;D community.</a:t>
            </a:r>
          </a:p>
          <a:p>
            <a:pPr marL="0" indent="0">
              <a:buNone/>
            </a:pPr>
            <a:endParaRPr lang="en-US" sz="2000" dirty="0">
              <a:solidFill>
                <a:srgbClr val="1A1A1A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1A1A1A"/>
                </a:solidFill>
                <a:cs typeface="Arial" panose="020B0604020202020204" pitchFamily="34" charset="0"/>
              </a:rPr>
              <a:t>GOALS </a:t>
            </a:r>
            <a:r>
              <a:rPr lang="en-US" sz="1800" dirty="0">
                <a:solidFill>
                  <a:srgbClr val="1A1A1A"/>
                </a:solidFill>
                <a:cs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1A1A1A"/>
                </a:solidFill>
                <a:cs typeface="Arial" panose="020B0604020202020204" pitchFamily="34" charset="0"/>
              </a:rPr>
              <a:t>P. falciparum </a:t>
            </a:r>
            <a:r>
              <a:rPr lang="en-US" sz="1800" dirty="0">
                <a:solidFill>
                  <a:srgbClr val="1A1A1A"/>
                </a:solidFill>
                <a:cs typeface="Arial" panose="020B0604020202020204" pitchFamily="34" charset="0"/>
              </a:rPr>
              <a:t>and </a:t>
            </a:r>
            <a:r>
              <a:rPr lang="en-US" sz="1800" i="1" dirty="0">
                <a:solidFill>
                  <a:srgbClr val="1A1A1A"/>
                </a:solidFill>
                <a:cs typeface="Arial" panose="020B0604020202020204" pitchFamily="34" charset="0"/>
              </a:rPr>
              <a:t>P. vivax</a:t>
            </a:r>
            <a:r>
              <a:rPr lang="en-US" sz="1800" dirty="0">
                <a:solidFill>
                  <a:srgbClr val="1A1A1A"/>
                </a:solidFill>
                <a:cs typeface="Arial" panose="020B0604020202020204" pitchFamily="34" charset="0"/>
              </a:rPr>
              <a:t>)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malaria vaccines with protective efficacy of at least 75 percent against clinical malaria by 2030.</a:t>
            </a:r>
          </a:p>
          <a:p>
            <a:pPr marL="0" indent="0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malaria vaccines that reduce transmission of the parasite in order to substantially reduce the incidence of human malaria infection by 2030.</a:t>
            </a:r>
          </a:p>
          <a:p>
            <a:pPr marL="0" indent="0" algn="l">
              <a:buNone/>
            </a:pPr>
            <a:endParaRPr 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https://www.who.int/publications/m/item/malaria-vaccine-technology-roadmap</a:t>
            </a:r>
          </a:p>
        </p:txBody>
      </p:sp>
    </p:spTree>
    <p:extLst>
      <p:ext uri="{BB962C8B-B14F-4D97-AF65-F5344CB8AC3E}">
        <p14:creationId xmlns:p14="http://schemas.microsoft.com/office/powerpoint/2010/main" val="4269831961"/>
      </p:ext>
    </p:extLst>
  </p:cSld>
  <p:clrMapOvr>
    <a:masterClrMapping/>
  </p:clrMapOvr>
</p:sld>
</file>

<file path=ppt/theme/theme1.xml><?xml version="1.0" encoding="utf-8"?>
<a:theme xmlns:a="http://schemas.openxmlformats.org/drawingml/2006/main" name="Glycomics-powerpoint-template 2014">
  <a:themeElements>
    <a:clrScheme name="Maste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Maste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Glycomics-powerpoint-template 2014</Template>
  <TotalTime>8004</TotalTime>
  <Words>1793</Words>
  <Application>Microsoft Office PowerPoint</Application>
  <PresentationFormat>On-screen Show (4:3)</PresentationFormat>
  <Paragraphs>236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FoundrySterling-Book</vt:lpstr>
      <vt:lpstr>Helvetica Neue</vt:lpstr>
      <vt:lpstr>Wingdings</vt:lpstr>
      <vt:lpstr>Glycomics-powerpoint-template 2014</vt:lpstr>
      <vt:lpstr>1_Office Theme</vt:lpstr>
      <vt:lpstr>2_Office Theme</vt:lpstr>
      <vt:lpstr>Malaria Vaccines 101</vt:lpstr>
      <vt:lpstr>PowerPoint Presentation</vt:lpstr>
      <vt:lpstr>Why don’t we have a malaria vaccine? -Complexity of the parasite</vt:lpstr>
      <vt:lpstr>PowerPoint Presentation</vt:lpstr>
      <vt:lpstr>PowerPoint Presentation</vt:lpstr>
      <vt:lpstr>PowerPoint Presentation</vt:lpstr>
      <vt:lpstr>2 Broad Malaria Vaccine Approaches</vt:lpstr>
      <vt:lpstr>PowerPoint Presentation</vt:lpstr>
      <vt:lpstr>PowerPoint Presentation</vt:lpstr>
      <vt:lpstr>Leading malaria vaccine candidates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Thoughts</vt:lpstr>
      <vt:lpstr>PowerPoint Presentation</vt:lpstr>
      <vt:lpstr>PowerPoint Presentation</vt:lpstr>
      <vt:lpstr>PowerPoint Presentation</vt:lpstr>
    </vt:vector>
  </TitlesOfParts>
  <Company>Griffith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soeadmin</dc:creator>
  <cp:lastModifiedBy>Danielle Stanisic</cp:lastModifiedBy>
  <cp:revision>237</cp:revision>
  <cp:lastPrinted>2014-10-30T23:22:10Z</cp:lastPrinted>
  <dcterms:created xsi:type="dcterms:W3CDTF">2014-10-29T10:54:46Z</dcterms:created>
  <dcterms:modified xsi:type="dcterms:W3CDTF">2022-11-06T21:36:43Z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daa4be3-f650-4692-881a-64ae220cbceb_Enabled">
    <vt:lpwstr>true</vt:lpwstr>
  </property>
  <property fmtid="{D5CDD505-2E9C-101B-9397-08002B2CF9AE}" pid="3" name="MSIP_Label_adaa4be3-f650-4692-881a-64ae220cbceb_SetDate">
    <vt:lpwstr>2022-11-06T21:36:42Z</vt:lpwstr>
  </property>
  <property fmtid="{D5CDD505-2E9C-101B-9397-08002B2CF9AE}" pid="4" name="MSIP_Label_adaa4be3-f650-4692-881a-64ae220cbceb_Method">
    <vt:lpwstr>Standard</vt:lpwstr>
  </property>
  <property fmtid="{D5CDD505-2E9C-101B-9397-08002B2CF9AE}" pid="5" name="MSIP_Label_adaa4be3-f650-4692-881a-64ae220cbceb_Name">
    <vt:lpwstr>OFFICIAL  Internal (External sharing)</vt:lpwstr>
  </property>
  <property fmtid="{D5CDD505-2E9C-101B-9397-08002B2CF9AE}" pid="6" name="MSIP_Label_adaa4be3-f650-4692-881a-64ae220cbceb_SiteId">
    <vt:lpwstr>5a7cc8ab-a4dc-4f9b-bf60-66714049ad62</vt:lpwstr>
  </property>
  <property fmtid="{D5CDD505-2E9C-101B-9397-08002B2CF9AE}" pid="7" name="MSIP_Label_adaa4be3-f650-4692-881a-64ae220cbceb_ActionId">
    <vt:lpwstr>fde6f17f-4aff-403d-aed7-9977e4ab3b14</vt:lpwstr>
  </property>
  <property fmtid="{D5CDD505-2E9C-101B-9397-08002B2CF9AE}" pid="8" name="MSIP_Label_adaa4be3-f650-4692-881a-64ae220cbceb_ContentBits">
    <vt:lpwstr>0</vt:lpwstr>
  </property>
</Properties>
</file>