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35" r:id="rId1"/>
  </p:sldMasterIdLst>
  <p:notesMasterIdLst>
    <p:notesMasterId r:id="rId36"/>
  </p:notesMasterIdLst>
  <p:sldIdLst>
    <p:sldId id="589" r:id="rId2"/>
    <p:sldId id="257" r:id="rId3"/>
    <p:sldId id="2146846186" r:id="rId4"/>
    <p:sldId id="2146846177" r:id="rId5"/>
    <p:sldId id="2146846178" r:id="rId6"/>
    <p:sldId id="2146846179" r:id="rId7"/>
    <p:sldId id="2146846187" r:id="rId8"/>
    <p:sldId id="579" r:id="rId9"/>
    <p:sldId id="2146846184" r:id="rId10"/>
    <p:sldId id="2146846180" r:id="rId11"/>
    <p:sldId id="275" r:id="rId12"/>
    <p:sldId id="1291" r:id="rId13"/>
    <p:sldId id="1309" r:id="rId14"/>
    <p:sldId id="1311" r:id="rId15"/>
    <p:sldId id="1307" r:id="rId16"/>
    <p:sldId id="1310" r:id="rId17"/>
    <p:sldId id="2146846189" r:id="rId18"/>
    <p:sldId id="2146846191" r:id="rId19"/>
    <p:sldId id="2146846196" r:id="rId20"/>
    <p:sldId id="2146846190" r:id="rId21"/>
    <p:sldId id="2146846192" r:id="rId22"/>
    <p:sldId id="2146846193" r:id="rId23"/>
    <p:sldId id="2146846195" r:id="rId24"/>
    <p:sldId id="1312" r:id="rId25"/>
    <p:sldId id="2146846194" r:id="rId26"/>
    <p:sldId id="2146846176" r:id="rId27"/>
    <p:sldId id="590" r:id="rId28"/>
    <p:sldId id="2146846185" r:id="rId29"/>
    <p:sldId id="549" r:id="rId30"/>
    <p:sldId id="622" r:id="rId31"/>
    <p:sldId id="584" r:id="rId32"/>
    <p:sldId id="583" r:id="rId33"/>
    <p:sldId id="1296" r:id="rId34"/>
    <p:sldId id="130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iza Garcia" initials="LG" lastIdx="8" clrIdx="0">
    <p:extLst>
      <p:ext uri="{19B8F6BF-5375-455C-9EA6-DF929625EA0E}">
        <p15:presenceInfo xmlns:p15="http://schemas.microsoft.com/office/powerpoint/2012/main" userId="8bc3d329dacb85ec" providerId="Windows Live"/>
      </p:ext>
    </p:extLst>
  </p:cmAuthor>
  <p:cmAuthor id="2" name="Dan Evans" initials="DE" lastIdx="12" clrIdx="1">
    <p:extLst>
      <p:ext uri="{19B8F6BF-5375-455C-9EA6-DF929625EA0E}">
        <p15:presenceInfo xmlns:p15="http://schemas.microsoft.com/office/powerpoint/2012/main" userId="8ecb90b59635fa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CEEC"/>
    <a:srgbClr val="E6EEF0"/>
    <a:srgbClr val="A9D091"/>
    <a:srgbClr val="C6DEB6"/>
    <a:srgbClr val="1F7286"/>
    <a:srgbClr val="1D4757"/>
    <a:srgbClr val="1B4758"/>
    <a:srgbClr val="122F3A"/>
    <a:srgbClr val="9EC4E4"/>
    <a:srgbClr val="FFF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9" autoAdjust="0"/>
    <p:restoredTop sz="94690"/>
  </p:normalViewPr>
  <p:slideViewPr>
    <p:cSldViewPr snapToGrid="0" snapToObjects="1">
      <p:cViewPr>
        <p:scale>
          <a:sx n="86" d="100"/>
          <a:sy n="86" d="100"/>
        </p:scale>
        <p:origin x="46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AFAB06-8D4E-4023-96E7-D14DA3B6B7F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38E903-56A8-4D17-97F5-4DD0C25FCC52}">
      <dgm:prSet custT="1"/>
      <dgm:spPr/>
      <dgm:t>
        <a:bodyPr/>
        <a:lstStyle/>
        <a:p>
          <a:r>
            <a:rPr lang="en-US" sz="2800" dirty="0"/>
            <a:t>2025 Timor-Leste WHO certified malaria free </a:t>
          </a:r>
        </a:p>
      </dgm:t>
    </dgm:pt>
    <dgm:pt modelId="{7428EB5E-7CF0-4EE4-B1EB-70515AC5601C}" type="parTrans" cxnId="{2521F92F-5C67-4ECD-A965-F225FF0CE1B7}">
      <dgm:prSet/>
      <dgm:spPr/>
      <dgm:t>
        <a:bodyPr/>
        <a:lstStyle/>
        <a:p>
          <a:endParaRPr lang="en-US"/>
        </a:p>
      </dgm:t>
    </dgm:pt>
    <dgm:pt modelId="{7C8D4C13-9F14-4D7B-A9D8-F055DB7A8671}" type="sibTrans" cxnId="{2521F92F-5C67-4ECD-A965-F225FF0CE1B7}">
      <dgm:prSet/>
      <dgm:spPr/>
      <dgm:t>
        <a:bodyPr/>
        <a:lstStyle/>
        <a:p>
          <a:endParaRPr lang="en-US"/>
        </a:p>
      </dgm:t>
    </dgm:pt>
    <dgm:pt modelId="{83106C72-F022-4157-927D-D3EA3E106F85}">
      <dgm:prSet custT="1"/>
      <dgm:spPr/>
      <dgm:t>
        <a:bodyPr/>
        <a:lstStyle/>
        <a:p>
          <a:r>
            <a:rPr lang="en-US" sz="1600" dirty="0"/>
            <a:t>Strengthen cross-border collaboration with West Timor to prevent re-establishment</a:t>
          </a:r>
        </a:p>
      </dgm:t>
    </dgm:pt>
    <dgm:pt modelId="{BC000FFC-9644-487B-9F21-2C186B907D37}" type="parTrans" cxnId="{4551C9F8-D738-4148-944D-3AB04BACE5C3}">
      <dgm:prSet/>
      <dgm:spPr/>
      <dgm:t>
        <a:bodyPr/>
        <a:lstStyle/>
        <a:p>
          <a:endParaRPr lang="en-US"/>
        </a:p>
      </dgm:t>
    </dgm:pt>
    <dgm:pt modelId="{9F233E5B-19C4-4E29-9165-C07A98B43ECC}" type="sibTrans" cxnId="{4551C9F8-D738-4148-944D-3AB04BACE5C3}">
      <dgm:prSet/>
      <dgm:spPr/>
      <dgm:t>
        <a:bodyPr/>
        <a:lstStyle/>
        <a:p>
          <a:endParaRPr lang="en-US"/>
        </a:p>
      </dgm:t>
    </dgm:pt>
    <dgm:pt modelId="{1E8FA198-166A-43A7-9BB9-B36DCA863B63}">
      <dgm:prSet custT="1"/>
      <dgm:spPr/>
      <dgm:t>
        <a:bodyPr/>
        <a:lstStyle/>
        <a:p>
          <a:r>
            <a:rPr lang="en-US" sz="2800" dirty="0"/>
            <a:t>2026 NTT Province malaria free</a:t>
          </a:r>
        </a:p>
      </dgm:t>
    </dgm:pt>
    <dgm:pt modelId="{1AED7F33-BAB1-434F-A604-6F2767BB163A}" type="parTrans" cxnId="{3902EFF4-5082-4F7D-8930-EBB881349EBE}">
      <dgm:prSet/>
      <dgm:spPr/>
      <dgm:t>
        <a:bodyPr/>
        <a:lstStyle/>
        <a:p>
          <a:endParaRPr lang="en-US"/>
        </a:p>
      </dgm:t>
    </dgm:pt>
    <dgm:pt modelId="{0B518177-D6D2-44A6-A420-C591A6EA623D}" type="sibTrans" cxnId="{3902EFF4-5082-4F7D-8930-EBB881349EBE}">
      <dgm:prSet/>
      <dgm:spPr/>
      <dgm:t>
        <a:bodyPr/>
        <a:lstStyle/>
        <a:p>
          <a:endParaRPr lang="en-US"/>
        </a:p>
      </dgm:t>
    </dgm:pt>
    <dgm:pt modelId="{10B929CE-CA68-1644-87A0-04CEE5ED46B3}">
      <dgm:prSet custT="1"/>
      <dgm:spPr/>
      <dgm:t>
        <a:bodyPr/>
        <a:lstStyle/>
        <a:p>
          <a:r>
            <a:rPr lang="en-US" sz="1600" dirty="0"/>
            <a:t>Advocate for sustainable domestic financing to support continued malaria free status</a:t>
          </a:r>
        </a:p>
      </dgm:t>
    </dgm:pt>
    <dgm:pt modelId="{34301B83-0356-E643-8EA5-F9713D8DE8D4}" type="parTrans" cxnId="{AD0A8FC4-3A25-BC4B-B031-AB6B2B219598}">
      <dgm:prSet/>
      <dgm:spPr/>
      <dgm:t>
        <a:bodyPr/>
        <a:lstStyle/>
        <a:p>
          <a:endParaRPr lang="en-US"/>
        </a:p>
      </dgm:t>
    </dgm:pt>
    <dgm:pt modelId="{2A560EF6-3971-4E49-A517-1E8EDEA837C5}" type="sibTrans" cxnId="{AD0A8FC4-3A25-BC4B-B031-AB6B2B219598}">
      <dgm:prSet/>
      <dgm:spPr/>
      <dgm:t>
        <a:bodyPr/>
        <a:lstStyle/>
        <a:p>
          <a:endParaRPr lang="en-US"/>
        </a:p>
      </dgm:t>
    </dgm:pt>
    <dgm:pt modelId="{EEC49088-29B6-449D-953D-1561FDD8A80F}">
      <dgm:prSet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West Timor: malaria free in 2024</a:t>
          </a:r>
        </a:p>
      </dgm:t>
    </dgm:pt>
    <dgm:pt modelId="{07F8FD45-565F-4E11-AA25-67540846339F}" type="sibTrans" cxnId="{013C070C-936C-4755-A66E-997F8EA3C551}">
      <dgm:prSet/>
      <dgm:spPr/>
      <dgm:t>
        <a:bodyPr/>
        <a:lstStyle/>
        <a:p>
          <a:endParaRPr lang="en-US"/>
        </a:p>
      </dgm:t>
    </dgm:pt>
    <dgm:pt modelId="{2F0E7C6F-C228-475F-8676-4A2D348AA5CE}" type="parTrans" cxnId="{013C070C-936C-4755-A66E-997F8EA3C551}">
      <dgm:prSet/>
      <dgm:spPr/>
      <dgm:t>
        <a:bodyPr/>
        <a:lstStyle/>
        <a:p>
          <a:endParaRPr lang="en-US"/>
        </a:p>
      </dgm:t>
    </dgm:pt>
    <dgm:pt modelId="{5F451999-886D-9048-9232-D5DB078D2FA8}">
      <dgm:prSet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Sumba Island: malaria free in 2026</a:t>
          </a:r>
        </a:p>
      </dgm:t>
    </dgm:pt>
    <dgm:pt modelId="{FFF6FF24-698D-3142-98C0-90FB9E93958F}" type="parTrans" cxnId="{537BF305-BB5D-0348-B51D-95C7B8C2F428}">
      <dgm:prSet/>
      <dgm:spPr/>
      <dgm:t>
        <a:bodyPr/>
        <a:lstStyle/>
        <a:p>
          <a:endParaRPr lang="en-US"/>
        </a:p>
      </dgm:t>
    </dgm:pt>
    <dgm:pt modelId="{6DC23EFD-F46D-9D45-B867-064650E12485}" type="sibTrans" cxnId="{537BF305-BB5D-0348-B51D-95C7B8C2F428}">
      <dgm:prSet/>
      <dgm:spPr/>
      <dgm:t>
        <a:bodyPr/>
        <a:lstStyle/>
        <a:p>
          <a:endParaRPr lang="en-US"/>
        </a:p>
      </dgm:t>
    </dgm:pt>
    <dgm:pt modelId="{4CE4C541-9E3A-8549-9540-F9364CF28348}">
      <dgm:prSet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Other 12 districts: malaria free in 2026</a:t>
          </a:r>
        </a:p>
      </dgm:t>
    </dgm:pt>
    <dgm:pt modelId="{F1A55406-2451-8945-9F25-3B35E82BB3AA}" type="parTrans" cxnId="{FBEADCC0-E7D2-9340-A40C-9B3A088D47FC}">
      <dgm:prSet/>
      <dgm:spPr/>
      <dgm:t>
        <a:bodyPr/>
        <a:lstStyle/>
        <a:p>
          <a:endParaRPr lang="en-US"/>
        </a:p>
      </dgm:t>
    </dgm:pt>
    <dgm:pt modelId="{D3DFB297-9385-9D40-A31E-0E2A0F2A4F22}" type="sibTrans" cxnId="{FBEADCC0-E7D2-9340-A40C-9B3A088D47FC}">
      <dgm:prSet/>
      <dgm:spPr/>
      <dgm:t>
        <a:bodyPr/>
        <a:lstStyle/>
        <a:p>
          <a:endParaRPr lang="en-US"/>
        </a:p>
      </dgm:t>
    </dgm:pt>
    <dgm:pt modelId="{3218C070-8531-F54E-AEDB-D0D417AC053A}">
      <dgm:prSet/>
      <dgm:spPr/>
      <dgm:t>
        <a:bodyPr/>
        <a:lstStyle/>
        <a:p>
          <a:endParaRPr lang="en-US" sz="2400" dirty="0"/>
        </a:p>
      </dgm:t>
    </dgm:pt>
    <dgm:pt modelId="{93877C9E-47EE-4F49-BF9C-C7851DC81481}" type="parTrans" cxnId="{89781776-E73B-844D-8969-C870783D43AB}">
      <dgm:prSet/>
      <dgm:spPr/>
      <dgm:t>
        <a:bodyPr/>
        <a:lstStyle/>
        <a:p>
          <a:endParaRPr lang="en-US"/>
        </a:p>
      </dgm:t>
    </dgm:pt>
    <dgm:pt modelId="{62979725-D0DD-B346-874F-323D395E46B2}" type="sibTrans" cxnId="{89781776-E73B-844D-8969-C870783D43AB}">
      <dgm:prSet/>
      <dgm:spPr/>
      <dgm:t>
        <a:bodyPr/>
        <a:lstStyle/>
        <a:p>
          <a:endParaRPr lang="en-US"/>
        </a:p>
      </dgm:t>
    </dgm:pt>
    <dgm:pt modelId="{4CCCE99E-F208-41D0-836F-31F6D457FB42}" type="pres">
      <dgm:prSet presAssocID="{88AFAB06-8D4E-4023-96E7-D14DA3B6B7FA}" presName="linear" presStyleCnt="0">
        <dgm:presLayoutVars>
          <dgm:animLvl val="lvl"/>
          <dgm:resizeHandles val="exact"/>
        </dgm:presLayoutVars>
      </dgm:prSet>
      <dgm:spPr/>
    </dgm:pt>
    <dgm:pt modelId="{76141147-D9A7-4539-8280-C9641A59F07F}" type="pres">
      <dgm:prSet presAssocID="{4738E903-56A8-4D17-97F5-4DD0C25FCC5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BF777C2-D1DD-4503-996A-F11D08C06C86}" type="pres">
      <dgm:prSet presAssocID="{4738E903-56A8-4D17-97F5-4DD0C25FCC52}" presName="childText" presStyleLbl="revTx" presStyleIdx="0" presStyleCnt="2">
        <dgm:presLayoutVars>
          <dgm:bulletEnabled val="1"/>
        </dgm:presLayoutVars>
      </dgm:prSet>
      <dgm:spPr/>
    </dgm:pt>
    <dgm:pt modelId="{731985EE-6EA5-4818-9F2E-1389F56C4B49}" type="pres">
      <dgm:prSet presAssocID="{1E8FA198-166A-43A7-9BB9-B36DCA863B6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8F4863D-3FE4-49C5-8896-573E46100EA1}" type="pres">
      <dgm:prSet presAssocID="{1E8FA198-166A-43A7-9BB9-B36DCA863B6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37BF305-BB5D-0348-B51D-95C7B8C2F428}" srcId="{1E8FA198-166A-43A7-9BB9-B36DCA863B63}" destId="{5F451999-886D-9048-9232-D5DB078D2FA8}" srcOrd="1" destOrd="0" parTransId="{FFF6FF24-698D-3142-98C0-90FB9E93958F}" sibTransId="{6DC23EFD-F46D-9D45-B867-064650E12485}"/>
    <dgm:cxn modelId="{013C070C-936C-4755-A66E-997F8EA3C551}" srcId="{1E8FA198-166A-43A7-9BB9-B36DCA863B63}" destId="{EEC49088-29B6-449D-953D-1561FDD8A80F}" srcOrd="0" destOrd="0" parTransId="{2F0E7C6F-C228-475F-8676-4A2D348AA5CE}" sibTransId="{07F8FD45-565F-4E11-AA25-67540846339F}"/>
    <dgm:cxn modelId="{2521F92F-5C67-4ECD-A965-F225FF0CE1B7}" srcId="{88AFAB06-8D4E-4023-96E7-D14DA3B6B7FA}" destId="{4738E903-56A8-4D17-97F5-4DD0C25FCC52}" srcOrd="0" destOrd="0" parTransId="{7428EB5E-7CF0-4EE4-B1EB-70515AC5601C}" sibTransId="{7C8D4C13-9F14-4D7B-A9D8-F055DB7A8671}"/>
    <dgm:cxn modelId="{EE006F68-8ECE-4E86-B151-6695DEEF0B77}" type="presOf" srcId="{EEC49088-29B6-449D-953D-1561FDD8A80F}" destId="{18F4863D-3FE4-49C5-8896-573E46100EA1}" srcOrd="0" destOrd="0" presId="urn:microsoft.com/office/officeart/2005/8/layout/vList2"/>
    <dgm:cxn modelId="{16B0B572-E137-8E44-A0F1-B7C6F42C5071}" type="presOf" srcId="{4CE4C541-9E3A-8549-9540-F9364CF28348}" destId="{18F4863D-3FE4-49C5-8896-573E46100EA1}" srcOrd="0" destOrd="2" presId="urn:microsoft.com/office/officeart/2005/8/layout/vList2"/>
    <dgm:cxn modelId="{89781776-E73B-844D-8969-C870783D43AB}" srcId="{4738E903-56A8-4D17-97F5-4DD0C25FCC52}" destId="{3218C070-8531-F54E-AEDB-D0D417AC053A}" srcOrd="2" destOrd="0" parTransId="{93877C9E-47EE-4F49-BF9C-C7851DC81481}" sibTransId="{62979725-D0DD-B346-874F-323D395E46B2}"/>
    <dgm:cxn modelId="{F9B62585-D179-174B-AA59-6C7E48D64D55}" type="presOf" srcId="{10B929CE-CA68-1644-87A0-04CEE5ED46B3}" destId="{0BF777C2-D1DD-4503-996A-F11D08C06C86}" srcOrd="0" destOrd="1" presId="urn:microsoft.com/office/officeart/2005/8/layout/vList2"/>
    <dgm:cxn modelId="{CE53E08A-1CFB-6F47-B8E9-0AF0495E3898}" type="presOf" srcId="{5F451999-886D-9048-9232-D5DB078D2FA8}" destId="{18F4863D-3FE4-49C5-8896-573E46100EA1}" srcOrd="0" destOrd="1" presId="urn:microsoft.com/office/officeart/2005/8/layout/vList2"/>
    <dgm:cxn modelId="{68FB3D96-4647-3642-AB58-3C70F8FAE2A1}" type="presOf" srcId="{3218C070-8531-F54E-AEDB-D0D417AC053A}" destId="{0BF777C2-D1DD-4503-996A-F11D08C06C86}" srcOrd="0" destOrd="2" presId="urn:microsoft.com/office/officeart/2005/8/layout/vList2"/>
    <dgm:cxn modelId="{FBEADCC0-E7D2-9340-A40C-9B3A088D47FC}" srcId="{1E8FA198-166A-43A7-9BB9-B36DCA863B63}" destId="{4CE4C541-9E3A-8549-9540-F9364CF28348}" srcOrd="2" destOrd="0" parTransId="{F1A55406-2451-8945-9F25-3B35E82BB3AA}" sibTransId="{D3DFB297-9385-9D40-A31E-0E2A0F2A4F22}"/>
    <dgm:cxn modelId="{AD0A8FC4-3A25-BC4B-B031-AB6B2B219598}" srcId="{4738E903-56A8-4D17-97F5-4DD0C25FCC52}" destId="{10B929CE-CA68-1644-87A0-04CEE5ED46B3}" srcOrd="1" destOrd="0" parTransId="{34301B83-0356-E643-8EA5-F9713D8DE8D4}" sibTransId="{2A560EF6-3971-4E49-A517-1E8EDEA837C5}"/>
    <dgm:cxn modelId="{144BDDD3-744E-469F-8532-97EBFF7AC70C}" type="presOf" srcId="{1E8FA198-166A-43A7-9BB9-B36DCA863B63}" destId="{731985EE-6EA5-4818-9F2E-1389F56C4B49}" srcOrd="0" destOrd="0" presId="urn:microsoft.com/office/officeart/2005/8/layout/vList2"/>
    <dgm:cxn modelId="{CF0DA3DC-1521-4043-86F4-9C5240569DE8}" type="presOf" srcId="{4738E903-56A8-4D17-97F5-4DD0C25FCC52}" destId="{76141147-D9A7-4539-8280-C9641A59F07F}" srcOrd="0" destOrd="0" presId="urn:microsoft.com/office/officeart/2005/8/layout/vList2"/>
    <dgm:cxn modelId="{D3802CF4-F0BE-4EEF-8EFF-0F1C0A887A31}" type="presOf" srcId="{83106C72-F022-4157-927D-D3EA3E106F85}" destId="{0BF777C2-D1DD-4503-996A-F11D08C06C86}" srcOrd="0" destOrd="0" presId="urn:microsoft.com/office/officeart/2005/8/layout/vList2"/>
    <dgm:cxn modelId="{B72EECF4-45CF-4CBB-80DB-8E18BF299A5B}" type="presOf" srcId="{88AFAB06-8D4E-4023-96E7-D14DA3B6B7FA}" destId="{4CCCE99E-F208-41D0-836F-31F6D457FB42}" srcOrd="0" destOrd="0" presId="urn:microsoft.com/office/officeart/2005/8/layout/vList2"/>
    <dgm:cxn modelId="{3902EFF4-5082-4F7D-8930-EBB881349EBE}" srcId="{88AFAB06-8D4E-4023-96E7-D14DA3B6B7FA}" destId="{1E8FA198-166A-43A7-9BB9-B36DCA863B63}" srcOrd="1" destOrd="0" parTransId="{1AED7F33-BAB1-434F-A604-6F2767BB163A}" sibTransId="{0B518177-D6D2-44A6-A420-C591A6EA623D}"/>
    <dgm:cxn modelId="{4551C9F8-D738-4148-944D-3AB04BACE5C3}" srcId="{4738E903-56A8-4D17-97F5-4DD0C25FCC52}" destId="{83106C72-F022-4157-927D-D3EA3E106F85}" srcOrd="0" destOrd="0" parTransId="{BC000FFC-9644-487B-9F21-2C186B907D37}" sibTransId="{9F233E5B-19C4-4E29-9165-C07A98B43ECC}"/>
    <dgm:cxn modelId="{946DA827-6425-41BF-AA1B-468CC1898B10}" type="presParOf" srcId="{4CCCE99E-F208-41D0-836F-31F6D457FB42}" destId="{76141147-D9A7-4539-8280-C9641A59F07F}" srcOrd="0" destOrd="0" presId="urn:microsoft.com/office/officeart/2005/8/layout/vList2"/>
    <dgm:cxn modelId="{28EE135C-F8CA-4DCF-A985-2DFF832E7BC3}" type="presParOf" srcId="{4CCCE99E-F208-41D0-836F-31F6D457FB42}" destId="{0BF777C2-D1DD-4503-996A-F11D08C06C86}" srcOrd="1" destOrd="0" presId="urn:microsoft.com/office/officeart/2005/8/layout/vList2"/>
    <dgm:cxn modelId="{4693E4BB-1B51-4762-96AD-56CFD8857BC8}" type="presParOf" srcId="{4CCCE99E-F208-41D0-836F-31F6D457FB42}" destId="{731985EE-6EA5-4818-9F2E-1389F56C4B49}" srcOrd="2" destOrd="0" presId="urn:microsoft.com/office/officeart/2005/8/layout/vList2"/>
    <dgm:cxn modelId="{4BBE57BD-6B3E-4E6B-BFAA-FD0C3EF0CD34}" type="presParOf" srcId="{4CCCE99E-F208-41D0-836F-31F6D457FB42}" destId="{18F4863D-3FE4-49C5-8896-573E46100EA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AFAB06-8D4E-4023-96E7-D14DA3B6B7F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38E903-56A8-4D17-97F5-4DD0C25FCC52}">
      <dgm:prSet custT="1"/>
      <dgm:spPr/>
      <dgm:t>
        <a:bodyPr/>
        <a:lstStyle/>
        <a:p>
          <a:r>
            <a:rPr lang="en-US" sz="3200" dirty="0"/>
            <a:t>Explore</a:t>
          </a:r>
        </a:p>
      </dgm:t>
    </dgm:pt>
    <dgm:pt modelId="{7428EB5E-7CF0-4EE4-B1EB-70515AC5601C}" type="parTrans" cxnId="{2521F92F-5C67-4ECD-A965-F225FF0CE1B7}">
      <dgm:prSet/>
      <dgm:spPr/>
      <dgm:t>
        <a:bodyPr/>
        <a:lstStyle/>
        <a:p>
          <a:endParaRPr lang="en-US"/>
        </a:p>
      </dgm:t>
    </dgm:pt>
    <dgm:pt modelId="{7C8D4C13-9F14-4D7B-A9D8-F055DB7A8671}" type="sibTrans" cxnId="{2521F92F-5C67-4ECD-A965-F225FF0CE1B7}">
      <dgm:prSet/>
      <dgm:spPr/>
      <dgm:t>
        <a:bodyPr/>
        <a:lstStyle/>
        <a:p>
          <a:endParaRPr lang="en-US"/>
        </a:p>
      </dgm:t>
    </dgm:pt>
    <dgm:pt modelId="{83106C72-F022-4157-927D-D3EA3E106F85}">
      <dgm:prSet custT="1"/>
      <dgm:spPr/>
      <dgm:t>
        <a:bodyPr/>
        <a:lstStyle/>
        <a:p>
          <a:r>
            <a:rPr lang="en-US" sz="1600" dirty="0"/>
            <a:t>Undertake T-L &amp; NTT scoping study and gap analysis against WHO Global Malaria Elimination Strategy</a:t>
          </a:r>
        </a:p>
      </dgm:t>
    </dgm:pt>
    <dgm:pt modelId="{BC000FFC-9644-487B-9F21-2C186B907D37}" type="parTrans" cxnId="{4551C9F8-D738-4148-944D-3AB04BACE5C3}">
      <dgm:prSet/>
      <dgm:spPr/>
      <dgm:t>
        <a:bodyPr/>
        <a:lstStyle/>
        <a:p>
          <a:endParaRPr lang="en-US"/>
        </a:p>
      </dgm:t>
    </dgm:pt>
    <dgm:pt modelId="{9F233E5B-19C4-4E29-9165-C07A98B43ECC}" type="sibTrans" cxnId="{4551C9F8-D738-4148-944D-3AB04BACE5C3}">
      <dgm:prSet/>
      <dgm:spPr/>
      <dgm:t>
        <a:bodyPr/>
        <a:lstStyle/>
        <a:p>
          <a:endParaRPr lang="en-US"/>
        </a:p>
      </dgm:t>
    </dgm:pt>
    <dgm:pt modelId="{1E8FA198-166A-43A7-9BB9-B36DCA863B63}">
      <dgm:prSet custT="1"/>
      <dgm:spPr/>
      <dgm:t>
        <a:bodyPr/>
        <a:lstStyle/>
        <a:p>
          <a:r>
            <a:rPr lang="en-US" sz="2800" dirty="0"/>
            <a:t>Develop</a:t>
          </a:r>
        </a:p>
      </dgm:t>
    </dgm:pt>
    <dgm:pt modelId="{1AED7F33-BAB1-434F-A604-6F2767BB163A}" type="parTrans" cxnId="{3902EFF4-5082-4F7D-8930-EBB881349EBE}">
      <dgm:prSet/>
      <dgm:spPr/>
      <dgm:t>
        <a:bodyPr/>
        <a:lstStyle/>
        <a:p>
          <a:endParaRPr lang="en-US"/>
        </a:p>
      </dgm:t>
    </dgm:pt>
    <dgm:pt modelId="{0B518177-D6D2-44A6-A420-C591A6EA623D}" type="sibTrans" cxnId="{3902EFF4-5082-4F7D-8930-EBB881349EBE}">
      <dgm:prSet/>
      <dgm:spPr/>
      <dgm:t>
        <a:bodyPr/>
        <a:lstStyle/>
        <a:p>
          <a:endParaRPr lang="en-US"/>
        </a:p>
      </dgm:t>
    </dgm:pt>
    <dgm:pt modelId="{EEC49088-29B6-449D-953D-1561FDD8A80F}">
      <dgm:prSet custT="1"/>
      <dgm:spPr/>
      <dgm:t>
        <a:bodyPr/>
        <a:lstStyle/>
        <a:p>
          <a:r>
            <a:rPr lang="en-US" sz="1600" dirty="0"/>
            <a:t>Develop  3 year (2023-2026) costed work plan to accelerate malaria elimination</a:t>
          </a:r>
        </a:p>
      </dgm:t>
    </dgm:pt>
    <dgm:pt modelId="{2F0E7C6F-C228-475F-8676-4A2D348AA5CE}" type="parTrans" cxnId="{013C070C-936C-4755-A66E-997F8EA3C551}">
      <dgm:prSet/>
      <dgm:spPr/>
      <dgm:t>
        <a:bodyPr/>
        <a:lstStyle/>
        <a:p>
          <a:endParaRPr lang="en-US"/>
        </a:p>
      </dgm:t>
    </dgm:pt>
    <dgm:pt modelId="{07F8FD45-565F-4E11-AA25-67540846339F}" type="sibTrans" cxnId="{013C070C-936C-4755-A66E-997F8EA3C551}">
      <dgm:prSet/>
      <dgm:spPr/>
      <dgm:t>
        <a:bodyPr/>
        <a:lstStyle/>
        <a:p>
          <a:endParaRPr lang="en-US"/>
        </a:p>
      </dgm:t>
    </dgm:pt>
    <dgm:pt modelId="{6F98649A-BBB8-4085-AD4F-414FDFF796B2}">
      <dgm:prSet custT="1"/>
      <dgm:spPr/>
      <dgm:t>
        <a:bodyPr/>
        <a:lstStyle/>
        <a:p>
          <a:r>
            <a:rPr lang="en-US" sz="2800" dirty="0"/>
            <a:t>Strengthen</a:t>
          </a:r>
        </a:p>
      </dgm:t>
    </dgm:pt>
    <dgm:pt modelId="{AB20497C-51C6-4F80-9BF0-7913D746A1B0}" type="parTrans" cxnId="{6D95159B-30F9-48E0-BA65-DC1E2C24F842}">
      <dgm:prSet/>
      <dgm:spPr/>
      <dgm:t>
        <a:bodyPr/>
        <a:lstStyle/>
        <a:p>
          <a:endParaRPr lang="en-US"/>
        </a:p>
      </dgm:t>
    </dgm:pt>
    <dgm:pt modelId="{5BD03B76-C48F-4094-986C-2F8781210D7F}" type="sibTrans" cxnId="{6D95159B-30F9-48E0-BA65-DC1E2C24F842}">
      <dgm:prSet/>
      <dgm:spPr/>
      <dgm:t>
        <a:bodyPr/>
        <a:lstStyle/>
        <a:p>
          <a:endParaRPr lang="en-US"/>
        </a:p>
      </dgm:t>
    </dgm:pt>
    <dgm:pt modelId="{F20D0452-D21F-471E-B097-188047A2D9A4}">
      <dgm:prSet custT="1"/>
      <dgm:spPr/>
      <dgm:t>
        <a:bodyPr/>
        <a:lstStyle/>
        <a:p>
          <a:r>
            <a:rPr lang="en-US" sz="1600" dirty="0"/>
            <a:t>Strengthen cross border collaboration between two countries</a:t>
          </a:r>
        </a:p>
      </dgm:t>
    </dgm:pt>
    <dgm:pt modelId="{1887A324-794D-495A-B03B-C3AFE375DC28}" type="parTrans" cxnId="{9EC2E2DE-6584-4310-A6CD-77FF476BAAAB}">
      <dgm:prSet/>
      <dgm:spPr/>
      <dgm:t>
        <a:bodyPr/>
        <a:lstStyle/>
        <a:p>
          <a:endParaRPr lang="en-US"/>
        </a:p>
      </dgm:t>
    </dgm:pt>
    <dgm:pt modelId="{4C25A872-5CE7-41FE-84F7-93AF298E06F4}" type="sibTrans" cxnId="{9EC2E2DE-6584-4310-A6CD-77FF476BAAAB}">
      <dgm:prSet/>
      <dgm:spPr/>
      <dgm:t>
        <a:bodyPr/>
        <a:lstStyle/>
        <a:p>
          <a:endParaRPr lang="en-US"/>
        </a:p>
      </dgm:t>
    </dgm:pt>
    <dgm:pt modelId="{1CF07BE2-55E9-4A8D-85D5-58EBB74AFB58}">
      <dgm:prSet custT="1"/>
      <dgm:spPr/>
      <dgm:t>
        <a:bodyPr/>
        <a:lstStyle/>
        <a:p>
          <a:r>
            <a:rPr lang="en-US" sz="1600" dirty="0"/>
            <a:t>Dedicated Work Stream consulting teams recruited   </a:t>
          </a:r>
        </a:p>
      </dgm:t>
    </dgm:pt>
    <dgm:pt modelId="{EDDA5B2C-62FC-4BEF-9EE9-DAEE35D20197}" type="parTrans" cxnId="{0EF459E4-060E-43D1-800E-C7AF52D731AB}">
      <dgm:prSet/>
      <dgm:spPr/>
      <dgm:t>
        <a:bodyPr/>
        <a:lstStyle/>
        <a:p>
          <a:endParaRPr lang="en-AU"/>
        </a:p>
      </dgm:t>
    </dgm:pt>
    <dgm:pt modelId="{C1ECCB25-7854-4A18-B66E-DB04A78718C8}" type="sibTrans" cxnId="{0EF459E4-060E-43D1-800E-C7AF52D731AB}">
      <dgm:prSet/>
      <dgm:spPr/>
      <dgm:t>
        <a:bodyPr/>
        <a:lstStyle/>
        <a:p>
          <a:endParaRPr lang="en-AU"/>
        </a:p>
      </dgm:t>
    </dgm:pt>
    <dgm:pt modelId="{A294C5F3-71CD-4C1E-ADDF-7CFBB6891CAC}">
      <dgm:prSet custT="1"/>
      <dgm:spPr/>
      <dgm:t>
        <a:bodyPr/>
        <a:lstStyle/>
        <a:p>
          <a:r>
            <a:rPr lang="en-US" sz="1600" dirty="0"/>
            <a:t>Secure MoH &amp; NT DOH endorsement of recommended implementation plan</a:t>
          </a:r>
        </a:p>
      </dgm:t>
    </dgm:pt>
    <dgm:pt modelId="{EC9B526E-620B-455B-B9A6-EF550E81F9B9}" type="parTrans" cxnId="{2E6B056A-CA96-45C1-9321-707AF9C40702}">
      <dgm:prSet/>
      <dgm:spPr/>
      <dgm:t>
        <a:bodyPr/>
        <a:lstStyle/>
        <a:p>
          <a:endParaRPr lang="en-AU"/>
        </a:p>
      </dgm:t>
    </dgm:pt>
    <dgm:pt modelId="{DE298357-F327-4E88-A856-94BDA61F396E}" type="sibTrans" cxnId="{2E6B056A-CA96-45C1-9321-707AF9C40702}">
      <dgm:prSet/>
      <dgm:spPr/>
      <dgm:t>
        <a:bodyPr/>
        <a:lstStyle/>
        <a:p>
          <a:endParaRPr lang="en-AU"/>
        </a:p>
      </dgm:t>
    </dgm:pt>
    <dgm:pt modelId="{4CCCE99E-F208-41D0-836F-31F6D457FB42}" type="pres">
      <dgm:prSet presAssocID="{88AFAB06-8D4E-4023-96E7-D14DA3B6B7FA}" presName="linear" presStyleCnt="0">
        <dgm:presLayoutVars>
          <dgm:animLvl val="lvl"/>
          <dgm:resizeHandles val="exact"/>
        </dgm:presLayoutVars>
      </dgm:prSet>
      <dgm:spPr/>
    </dgm:pt>
    <dgm:pt modelId="{76141147-D9A7-4539-8280-C9641A59F07F}" type="pres">
      <dgm:prSet presAssocID="{4738E903-56A8-4D17-97F5-4DD0C25FCC52}" presName="parentText" presStyleLbl="node1" presStyleIdx="0" presStyleCnt="3" custLinFactNeighborY="-1460">
        <dgm:presLayoutVars>
          <dgm:chMax val="0"/>
          <dgm:bulletEnabled val="1"/>
        </dgm:presLayoutVars>
      </dgm:prSet>
      <dgm:spPr/>
    </dgm:pt>
    <dgm:pt modelId="{0BF777C2-D1DD-4503-996A-F11D08C06C86}" type="pres">
      <dgm:prSet presAssocID="{4738E903-56A8-4D17-97F5-4DD0C25FCC52}" presName="childText" presStyleLbl="revTx" presStyleIdx="0" presStyleCnt="3">
        <dgm:presLayoutVars>
          <dgm:bulletEnabled val="1"/>
        </dgm:presLayoutVars>
      </dgm:prSet>
      <dgm:spPr/>
    </dgm:pt>
    <dgm:pt modelId="{731985EE-6EA5-4818-9F2E-1389F56C4B49}" type="pres">
      <dgm:prSet presAssocID="{1E8FA198-166A-43A7-9BB9-B36DCA863B63}" presName="parentText" presStyleLbl="node1" presStyleIdx="1" presStyleCnt="3" custLinFactNeighborY="730">
        <dgm:presLayoutVars>
          <dgm:chMax val="0"/>
          <dgm:bulletEnabled val="1"/>
        </dgm:presLayoutVars>
      </dgm:prSet>
      <dgm:spPr/>
    </dgm:pt>
    <dgm:pt modelId="{18F4863D-3FE4-49C5-8896-573E46100EA1}" type="pres">
      <dgm:prSet presAssocID="{1E8FA198-166A-43A7-9BB9-B36DCA863B63}" presName="childText" presStyleLbl="revTx" presStyleIdx="1" presStyleCnt="3">
        <dgm:presLayoutVars>
          <dgm:bulletEnabled val="1"/>
        </dgm:presLayoutVars>
      </dgm:prSet>
      <dgm:spPr/>
    </dgm:pt>
    <dgm:pt modelId="{D524DFC9-16C6-4CB3-B848-249E941EE65E}" type="pres">
      <dgm:prSet presAssocID="{6F98649A-BBB8-4085-AD4F-414FDFF796B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0811A37-3B9F-4ADC-AB0E-1513DE5AF5EB}" type="pres">
      <dgm:prSet presAssocID="{6F98649A-BBB8-4085-AD4F-414FDFF796B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13C070C-936C-4755-A66E-997F8EA3C551}" srcId="{1E8FA198-166A-43A7-9BB9-B36DCA863B63}" destId="{EEC49088-29B6-449D-953D-1561FDD8A80F}" srcOrd="0" destOrd="0" parTransId="{2F0E7C6F-C228-475F-8676-4A2D348AA5CE}" sibTransId="{07F8FD45-565F-4E11-AA25-67540846339F}"/>
    <dgm:cxn modelId="{4EC89E22-E01C-430B-8A5A-92E61B3D949A}" type="presOf" srcId="{A294C5F3-71CD-4C1E-ADDF-7CFBB6891CAC}" destId="{18F4863D-3FE4-49C5-8896-573E46100EA1}" srcOrd="0" destOrd="1" presId="urn:microsoft.com/office/officeart/2005/8/layout/vList2"/>
    <dgm:cxn modelId="{2521F92F-5C67-4ECD-A965-F225FF0CE1B7}" srcId="{88AFAB06-8D4E-4023-96E7-D14DA3B6B7FA}" destId="{4738E903-56A8-4D17-97F5-4DD0C25FCC52}" srcOrd="0" destOrd="0" parTransId="{7428EB5E-7CF0-4EE4-B1EB-70515AC5601C}" sibTransId="{7C8D4C13-9F14-4D7B-A9D8-F055DB7A8671}"/>
    <dgm:cxn modelId="{EE006F68-8ECE-4E86-B151-6695DEEF0B77}" type="presOf" srcId="{EEC49088-29B6-449D-953D-1561FDD8A80F}" destId="{18F4863D-3FE4-49C5-8896-573E46100EA1}" srcOrd="0" destOrd="0" presId="urn:microsoft.com/office/officeart/2005/8/layout/vList2"/>
    <dgm:cxn modelId="{2E6B056A-CA96-45C1-9321-707AF9C40702}" srcId="{1E8FA198-166A-43A7-9BB9-B36DCA863B63}" destId="{A294C5F3-71CD-4C1E-ADDF-7CFBB6891CAC}" srcOrd="1" destOrd="0" parTransId="{EC9B526E-620B-455B-B9A6-EF550E81F9B9}" sibTransId="{DE298357-F327-4E88-A856-94BDA61F396E}"/>
    <dgm:cxn modelId="{2CB4936F-53E3-4BF1-ABED-267538266FE5}" type="presOf" srcId="{1CF07BE2-55E9-4A8D-85D5-58EBB74AFB58}" destId="{0BF777C2-D1DD-4503-996A-F11D08C06C86}" srcOrd="0" destOrd="1" presId="urn:microsoft.com/office/officeart/2005/8/layout/vList2"/>
    <dgm:cxn modelId="{204BB293-9922-4722-9042-0AC145970B37}" type="presOf" srcId="{F20D0452-D21F-471E-B097-188047A2D9A4}" destId="{10811A37-3B9F-4ADC-AB0E-1513DE5AF5EB}" srcOrd="0" destOrd="0" presId="urn:microsoft.com/office/officeart/2005/8/layout/vList2"/>
    <dgm:cxn modelId="{6D95159B-30F9-48E0-BA65-DC1E2C24F842}" srcId="{88AFAB06-8D4E-4023-96E7-D14DA3B6B7FA}" destId="{6F98649A-BBB8-4085-AD4F-414FDFF796B2}" srcOrd="2" destOrd="0" parTransId="{AB20497C-51C6-4F80-9BF0-7913D746A1B0}" sibTransId="{5BD03B76-C48F-4094-986C-2F8781210D7F}"/>
    <dgm:cxn modelId="{D81398BE-37E5-420B-A857-14B9D6573C90}" type="presOf" srcId="{6F98649A-BBB8-4085-AD4F-414FDFF796B2}" destId="{D524DFC9-16C6-4CB3-B848-249E941EE65E}" srcOrd="0" destOrd="0" presId="urn:microsoft.com/office/officeart/2005/8/layout/vList2"/>
    <dgm:cxn modelId="{144BDDD3-744E-469F-8532-97EBFF7AC70C}" type="presOf" srcId="{1E8FA198-166A-43A7-9BB9-B36DCA863B63}" destId="{731985EE-6EA5-4818-9F2E-1389F56C4B49}" srcOrd="0" destOrd="0" presId="urn:microsoft.com/office/officeart/2005/8/layout/vList2"/>
    <dgm:cxn modelId="{CF0DA3DC-1521-4043-86F4-9C5240569DE8}" type="presOf" srcId="{4738E903-56A8-4D17-97F5-4DD0C25FCC52}" destId="{76141147-D9A7-4539-8280-C9641A59F07F}" srcOrd="0" destOrd="0" presId="urn:microsoft.com/office/officeart/2005/8/layout/vList2"/>
    <dgm:cxn modelId="{9EC2E2DE-6584-4310-A6CD-77FF476BAAAB}" srcId="{6F98649A-BBB8-4085-AD4F-414FDFF796B2}" destId="{F20D0452-D21F-471E-B097-188047A2D9A4}" srcOrd="0" destOrd="0" parTransId="{1887A324-794D-495A-B03B-C3AFE375DC28}" sibTransId="{4C25A872-5CE7-41FE-84F7-93AF298E06F4}"/>
    <dgm:cxn modelId="{0EF459E4-060E-43D1-800E-C7AF52D731AB}" srcId="{4738E903-56A8-4D17-97F5-4DD0C25FCC52}" destId="{1CF07BE2-55E9-4A8D-85D5-58EBB74AFB58}" srcOrd="1" destOrd="0" parTransId="{EDDA5B2C-62FC-4BEF-9EE9-DAEE35D20197}" sibTransId="{C1ECCB25-7854-4A18-B66E-DB04A78718C8}"/>
    <dgm:cxn modelId="{D3802CF4-F0BE-4EEF-8EFF-0F1C0A887A31}" type="presOf" srcId="{83106C72-F022-4157-927D-D3EA3E106F85}" destId="{0BF777C2-D1DD-4503-996A-F11D08C06C86}" srcOrd="0" destOrd="0" presId="urn:microsoft.com/office/officeart/2005/8/layout/vList2"/>
    <dgm:cxn modelId="{B72EECF4-45CF-4CBB-80DB-8E18BF299A5B}" type="presOf" srcId="{88AFAB06-8D4E-4023-96E7-D14DA3B6B7FA}" destId="{4CCCE99E-F208-41D0-836F-31F6D457FB42}" srcOrd="0" destOrd="0" presId="urn:microsoft.com/office/officeart/2005/8/layout/vList2"/>
    <dgm:cxn modelId="{3902EFF4-5082-4F7D-8930-EBB881349EBE}" srcId="{88AFAB06-8D4E-4023-96E7-D14DA3B6B7FA}" destId="{1E8FA198-166A-43A7-9BB9-B36DCA863B63}" srcOrd="1" destOrd="0" parTransId="{1AED7F33-BAB1-434F-A604-6F2767BB163A}" sibTransId="{0B518177-D6D2-44A6-A420-C591A6EA623D}"/>
    <dgm:cxn modelId="{4551C9F8-D738-4148-944D-3AB04BACE5C3}" srcId="{4738E903-56A8-4D17-97F5-4DD0C25FCC52}" destId="{83106C72-F022-4157-927D-D3EA3E106F85}" srcOrd="0" destOrd="0" parTransId="{BC000FFC-9644-487B-9F21-2C186B907D37}" sibTransId="{9F233E5B-19C4-4E29-9165-C07A98B43ECC}"/>
    <dgm:cxn modelId="{946DA827-6425-41BF-AA1B-468CC1898B10}" type="presParOf" srcId="{4CCCE99E-F208-41D0-836F-31F6D457FB42}" destId="{76141147-D9A7-4539-8280-C9641A59F07F}" srcOrd="0" destOrd="0" presId="urn:microsoft.com/office/officeart/2005/8/layout/vList2"/>
    <dgm:cxn modelId="{28EE135C-F8CA-4DCF-A985-2DFF832E7BC3}" type="presParOf" srcId="{4CCCE99E-F208-41D0-836F-31F6D457FB42}" destId="{0BF777C2-D1DD-4503-996A-F11D08C06C86}" srcOrd="1" destOrd="0" presId="urn:microsoft.com/office/officeart/2005/8/layout/vList2"/>
    <dgm:cxn modelId="{4693E4BB-1B51-4762-96AD-56CFD8857BC8}" type="presParOf" srcId="{4CCCE99E-F208-41D0-836F-31F6D457FB42}" destId="{731985EE-6EA5-4818-9F2E-1389F56C4B49}" srcOrd="2" destOrd="0" presId="urn:microsoft.com/office/officeart/2005/8/layout/vList2"/>
    <dgm:cxn modelId="{4BBE57BD-6B3E-4E6B-BFAA-FD0C3EF0CD34}" type="presParOf" srcId="{4CCCE99E-F208-41D0-836F-31F6D457FB42}" destId="{18F4863D-3FE4-49C5-8896-573E46100EA1}" srcOrd="3" destOrd="0" presId="urn:microsoft.com/office/officeart/2005/8/layout/vList2"/>
    <dgm:cxn modelId="{AC0F539A-4CC0-490A-9578-806B9F38E84B}" type="presParOf" srcId="{4CCCE99E-F208-41D0-836F-31F6D457FB42}" destId="{D524DFC9-16C6-4CB3-B848-249E941EE65E}" srcOrd="4" destOrd="0" presId="urn:microsoft.com/office/officeart/2005/8/layout/vList2"/>
    <dgm:cxn modelId="{D8AE32DC-14D8-4DA6-8AEF-E0852D59D329}" type="presParOf" srcId="{4CCCE99E-F208-41D0-836F-31F6D457FB42}" destId="{10811A37-3B9F-4ADC-AB0E-1513DE5AF5E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41147-D9A7-4539-8280-C9641A59F07F}">
      <dsp:nvSpPr>
        <dsp:cNvPr id="0" name=""/>
        <dsp:cNvSpPr/>
      </dsp:nvSpPr>
      <dsp:spPr>
        <a:xfrm>
          <a:off x="0" y="220907"/>
          <a:ext cx="7104549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2025 Timor-Leste WHO certified malaria free </a:t>
          </a:r>
        </a:p>
      </dsp:txBody>
      <dsp:txXfrm>
        <a:off x="59399" y="280306"/>
        <a:ext cx="6985751" cy="1098002"/>
      </dsp:txXfrm>
    </dsp:sp>
    <dsp:sp modelId="{0BF777C2-D1DD-4503-996A-F11D08C06C86}">
      <dsp:nvSpPr>
        <dsp:cNvPr id="0" name=""/>
        <dsp:cNvSpPr/>
      </dsp:nvSpPr>
      <dsp:spPr>
        <a:xfrm>
          <a:off x="0" y="1437707"/>
          <a:ext cx="7104549" cy="137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Strengthen cross-border collaboration with West Timor to prevent re-establishment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Advocate for sustainable domestic financing to support continued malaria free status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 dirty="0"/>
        </a:p>
      </dsp:txBody>
      <dsp:txXfrm>
        <a:off x="0" y="1437707"/>
        <a:ext cx="7104549" cy="1379137"/>
      </dsp:txXfrm>
    </dsp:sp>
    <dsp:sp modelId="{731985EE-6EA5-4818-9F2E-1389F56C4B49}">
      <dsp:nvSpPr>
        <dsp:cNvPr id="0" name=""/>
        <dsp:cNvSpPr/>
      </dsp:nvSpPr>
      <dsp:spPr>
        <a:xfrm>
          <a:off x="0" y="2816844"/>
          <a:ext cx="7104549" cy="1216800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2026 NTT Province malaria free</a:t>
          </a:r>
        </a:p>
      </dsp:txBody>
      <dsp:txXfrm>
        <a:off x="59399" y="2876243"/>
        <a:ext cx="6985751" cy="1098002"/>
      </dsp:txXfrm>
    </dsp:sp>
    <dsp:sp modelId="{18F4863D-3FE4-49C5-8896-573E46100EA1}">
      <dsp:nvSpPr>
        <dsp:cNvPr id="0" name=""/>
        <dsp:cNvSpPr/>
      </dsp:nvSpPr>
      <dsp:spPr>
        <a:xfrm>
          <a:off x="0" y="4033644"/>
          <a:ext cx="710454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0320" rIns="113792" bIns="203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West Timor: malaria free in 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Sumba Island: malaria free in 2026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Other 12 districts: malaria free in 2026</a:t>
          </a:r>
        </a:p>
      </dsp:txBody>
      <dsp:txXfrm>
        <a:off x="0" y="4033644"/>
        <a:ext cx="7104549" cy="1076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41147-D9A7-4539-8280-C9641A59F07F}">
      <dsp:nvSpPr>
        <dsp:cNvPr id="0" name=""/>
        <dsp:cNvSpPr/>
      </dsp:nvSpPr>
      <dsp:spPr>
        <a:xfrm>
          <a:off x="0" y="7387"/>
          <a:ext cx="7104549" cy="936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Explore</a:t>
          </a:r>
        </a:p>
      </dsp:txBody>
      <dsp:txXfrm>
        <a:off x="45692" y="53079"/>
        <a:ext cx="7013165" cy="844616"/>
      </dsp:txXfrm>
    </dsp:sp>
    <dsp:sp modelId="{0BF777C2-D1DD-4503-996A-F11D08C06C86}">
      <dsp:nvSpPr>
        <dsp:cNvPr id="0" name=""/>
        <dsp:cNvSpPr/>
      </dsp:nvSpPr>
      <dsp:spPr>
        <a:xfrm>
          <a:off x="0" y="955475"/>
          <a:ext cx="7104549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Undertake T-L &amp; NTT scoping study and gap analysis against WHO Global Malaria Elimination Strategy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Dedicated Work Stream consulting teams recruited   </a:t>
          </a:r>
        </a:p>
      </dsp:txBody>
      <dsp:txXfrm>
        <a:off x="0" y="955475"/>
        <a:ext cx="7104549" cy="828000"/>
      </dsp:txXfrm>
    </dsp:sp>
    <dsp:sp modelId="{731985EE-6EA5-4818-9F2E-1389F56C4B49}">
      <dsp:nvSpPr>
        <dsp:cNvPr id="0" name=""/>
        <dsp:cNvSpPr/>
      </dsp:nvSpPr>
      <dsp:spPr>
        <a:xfrm>
          <a:off x="0" y="1789520"/>
          <a:ext cx="7104549" cy="936000"/>
        </a:xfrm>
        <a:prstGeom prst="roundRect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Develop</a:t>
          </a:r>
        </a:p>
      </dsp:txBody>
      <dsp:txXfrm>
        <a:off x="45692" y="1835212"/>
        <a:ext cx="7013165" cy="844616"/>
      </dsp:txXfrm>
    </dsp:sp>
    <dsp:sp modelId="{18F4863D-3FE4-49C5-8896-573E46100EA1}">
      <dsp:nvSpPr>
        <dsp:cNvPr id="0" name=""/>
        <dsp:cNvSpPr/>
      </dsp:nvSpPr>
      <dsp:spPr>
        <a:xfrm>
          <a:off x="0" y="2719476"/>
          <a:ext cx="7104549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Develop  3 year (2023-2026) costed work plan to accelerate malaria elimination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Secure MoH &amp; NT DOH endorsement of recommended implementation plan</a:t>
          </a:r>
        </a:p>
      </dsp:txBody>
      <dsp:txXfrm>
        <a:off x="0" y="2719476"/>
        <a:ext cx="7104549" cy="828000"/>
      </dsp:txXfrm>
    </dsp:sp>
    <dsp:sp modelId="{D524DFC9-16C6-4CB3-B848-249E941EE65E}">
      <dsp:nvSpPr>
        <dsp:cNvPr id="0" name=""/>
        <dsp:cNvSpPr/>
      </dsp:nvSpPr>
      <dsp:spPr>
        <a:xfrm>
          <a:off x="0" y="3547476"/>
          <a:ext cx="7104549" cy="936000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Strengthen</a:t>
          </a:r>
        </a:p>
      </dsp:txBody>
      <dsp:txXfrm>
        <a:off x="45692" y="3593168"/>
        <a:ext cx="7013165" cy="844616"/>
      </dsp:txXfrm>
    </dsp:sp>
    <dsp:sp modelId="{10811A37-3B9F-4ADC-AB0E-1513DE5AF5EB}">
      <dsp:nvSpPr>
        <dsp:cNvPr id="0" name=""/>
        <dsp:cNvSpPr/>
      </dsp:nvSpPr>
      <dsp:spPr>
        <a:xfrm>
          <a:off x="0" y="4483476"/>
          <a:ext cx="7104549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Strengthen cross border collaboration between two countries</a:t>
          </a:r>
        </a:p>
      </dsp:txBody>
      <dsp:txXfrm>
        <a:off x="0" y="4483476"/>
        <a:ext cx="7104549" cy="82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3T12:03:55.503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07.620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1 24575,'4'8'0,"0"-3"0,-1-1 0,1-2 0,0 2 0,0 0 0,0-1 0,0 1 0,0-2 0,-2 2 0,1-4 0,-2 4 0,2-4 0,-1 2 0,0 0 0,2-2 0,-4 3 0,4-2 0,-4 2 0,3-2 0,-2 2 0,2-2 0,-2 2 0,2-3 0,-1 4 0,2-2 0,0 0 0,0 2 0,-2-2 0,2 0 0,-4 1 0,4-2 0,-4 2 0,4-2 0,-4 2 0,3-2 0,-2 2 0,2-2 0,-2 2 0,2-2 0,-2 2 0,2-3 0,-2 4 0,0-2 0,1 0 0,-2 1 0,4 0 0,-2 0 0,0 1 0,1 0 0,-2 0 0,2-2 0,-2 2 0,2-2 0,-2 2 0,2 0 0,-3-1 0,2 1 0,0 0 0,-2 0 0,2 0 0,0-2 0,-2 1 0,2-1 0,-2 2 0,2-2 0,-2 1 0,3-1 0,-2 2 0,0 0 0,1 0 0,-1 0 0,2 0 0,-2 1 0,2 0 0,-2 0 0,2-1 0,-3 0 0,2 0 0,-2-1 0,0 1 0,0 0 0,0 0 0,0 0 0,0 2 0,0 0 0,0 0 0,0-1 0,0-1 0,0 0 0,0 0 0,0 0 0,0-1 0,0 1 0,0 0 0,0-1 0,0 1 0,0 0 0,0 0 0,0 0 0,0-1 0,0 1 0,0 0 0,0-1 0,0 1 0,0 0 0,0 0 0,0 0 0,0 0 0,0 0 0,0 0 0,0-1 0,0 1 0,0 0 0,2 0 0,-2 0 0,2 0 0,0 0 0,-2 0 0,2-1 0,-1 1 0,0 0 0,1 0 0,-1 0 0,2 2 0,-1-2 0,1 2 0,-2 0 0,4 4 0,-4-3 0,4 2 0,-4-5 0,2 4 0,-2-3 0,0 2 0,1-3 0,-2 0 0,4 0 0,-2-2 0,0 2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09.146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0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10.956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0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12.749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0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14.579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16.397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07.68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24575,'0'6'0,"0"0"0,2-4 0,-2 1 0,4-1 0,-2 2 0,0 0 0,0 0 0,-1-2 0,0 1 0,0-1 0,-1 2 0,2 0 0,-2 0 0,2-1 0,0 1 0,-2 2 0,4-1 0,-4 1 0,2-2 0,-2-1 0,2 1 0,-2 0 0,2 0 0,-2 0 0,0 0 0,1-2 0,0 1 0,0-1 0,1 1 0,-1 0 0,2-1 0,-1 2 0,1 0 0,0 0 0,-1 0 0,0 0 0,2 0 0,-2-1 0,0 1 0,1 0 0,-2-2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09.418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0 106 24575,'0'-6'0,"0"1"0,2 3 0,-1-2 0,0 2 0,1-2 0,-1 0 0,0 0 0,-1 1 0,0-1 0,0 0 0,2 2 0,-2-1 0,4 0 0,-4-1 0,4 0 0,-4-2 0,4 4 0,-2-4 0,0 4 0,0-2 0,-1 2 0,0-2 0,1 2 0,-1-2 0,1 0 0,0 0 0,2 1 0,-4 0 0,2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10.443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43.27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24575,'2'6'0,"-2"-1"0,4-3 0,-4 2 0,4-4 0,-4 4 0,4-4 0,-4 4 0,4-4 0,-2 4 0,0-2 0,1 0 0,-2 1 0,2-2 0,-2 2 0,2-2 0,-2 2 0,2-1 0,-1 1 0,0 0 0,2-3 0,-2 4 0,1-4 0,0 4 0,0-4 0,-1 3 0,0-1 0,2 1 0,-2 0 0,0-1 0,1 0 0,-2 2 0,1-2 0,-2 1 0,1-1 0,0 2 0,0-2 0,-1 1 0,-1-1 0,-1 0 0,0 0 0,-2-2 0,2 2 0,-2-2 0,0 0 0,1 0 0,-1 0 0,0 0 0,0 0 0,0 0 0,2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02.991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45.833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32 48 24575,'0'-6'0,"0"1"0,2 3 0,-2-2 0,2 2 0,-2-2 0,0 0 0,0 1 0,0-1 0,0 0 0,0 0 0,0 0 0,-2 2 0,2 2 0,-4 2 0,2 2 0,0 0 0,-2-2 0,4 2 0,-3-4 0,2 4 0,-2-4 0,2 4 0,-2-2 0,2 2 0,-2-2 0,2 1 0,-2-3 0,2 4 0,0-2 0,1 2 0,0-1 0,0 1 0,0 0 0,0 0 0,0-1 0,0 1 0,0 0 0,0 0 0,0-1 0,0-1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48.528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24575,'0'11'0,"0"-3"0,0 0 0,2-4 0,-2 4 0,2-3 0,-2 0 0,0-1 0,0 0 0,0 0 0,0 0 0,0 0 0,0 0 0,0 0 0,0 0 0,0 0 0,0-1 0,0 1 0,1-2 0,1 0 0,2-2 0,0 0 0,0 0 0,-2 2 0,1 0 0,-2 2 0,2-2 0,-3 1 0,4-1 0,-2 2 0,0 0 0,2 0 0,-4 0 0,3-2 0,-2 1 0,1-1 0,-1 0 0,0 2 0,0-2 0,1 0 0,0 0 0,2-2 0,0 0 0,-2 1 0,1 0 0,-1 2 0,0-1 0,2 1 0,-4 0 0,4-3 0,-2 2 0,2-2 0,-2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52.092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24575,'0'6'0,"0"0"0,0-2 0,0 0 0,0 0 0,0 0 0,0-1 0,0 1 0,0 0 0,0 0 0,0 0 0,0-1 0,0 1 0,1-2 0,1 2 0,2-4 0,0 4 0,0-4 0,0 2 0,0-2 0,-2 1 0,1 0 0,-1 2 0,1-1 0,0 0 0,-1 2 0,0-2 0,2 2 0,-4 0 0,3-2 0,-2 1 0,2-1 0,-1 2 0,0 0 0,2-2 0,-4 1 0,4-2 0,-4 2 0,2-2 0,-2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14.09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15.78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17.045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18.275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19.628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20.869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22.736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39.91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24575,'6'0'0,"0"0"0,-2 2 0,0-2 0,-2 4 0,1-4 0,-1 2 0,2 0 0,0-2 0,0 2 0,-1-2 0,1 0 0,0 0 0,0 1 0,0 0 0,-1 0 0,1-1 0,0 0 0,0 2 0,0-1 0,-1 2 0,1-3 0,0 4 0,0-4 0,-2 4 0,-1-4 0,-1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23.772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24.525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25.655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27.336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28.838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29.823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31.545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32.626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33.639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35.144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58.711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36.09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38.187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39.365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41.043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42.124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47.505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49.60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51.289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52.959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54.809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18.271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1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05.063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24575,'8'0'0,"-3"0"0,1 0 0,-2 0 0,0 0 0,-1 0 0,1 0 0,0 0 0,0 0 0,0 0 0,0 0 0,0 0 0,0 0 0,-1 0 0,1 0 0,0 0 0,0 0 0,0 0 0,-1 0 0,1 0 0,0 0 0,0 0 0,0 0 0,0 0 0,-2 0 0,0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06.749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10.401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12.591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13.864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16.96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18.986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56.794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58.556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00.446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20.814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0 24575,'0'0'0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20.729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24.752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26.778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32.30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35.94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37.046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2:48.491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0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2:50.064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0 0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2:52.924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0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2:54.189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24.578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150 0 24575,'0'11'0,"0"-1"0,0-2 0,0-1 0,0 0 0,0-2 0,0 3 0,0 0 0,0 1 0,0 1 0,0-4 0,0 2 0,0-4 0,0 2 0,0-3 0,0 1 0,0 0 0,0 0 0,0 0 0,-4 0 0,3 2 0,-2-2 0,1 2 0,1-2 0,0-1 0,-1 0 0,1 0 0,0-1 0,1 2 0,0-1 0,0 1 0,0 0 0,-2 0 0,2 0 0,-2 0 0,2 0 0,-2-2 0,2 1 0,-2 0 0,0 1 0,2-1 0,-4-1 0,2 0 0,-4-2 0,2 0 0,-4 0 0,1 0 0,1 0 0,-2 0 0,1 0 0,1 0 0,-2 0 0,3 0 0,-1 0 0,2 0 0,1 0 0,-1 0 0,0 0 0,0 0 0,2-2 0,0 0 0,2-2 0,0 1 0,0-1 0,0 0 0,-2 0 0,2 0 0,-4 2 0,4-1 0,-4 0 0,2-1 0,0 0 0,-2 0 0,2 1 0,0-1 0,0 1 0,2 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2:57.285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1 24575,'10'2'0,"-3"0"0,1 2 0,-3 0 0,3 0 0,-4 0 0,2-1 0,0 0 0,-2-1 0,2 3 0,-2-3 0,0 1 0,0-2 0,0 2 0,0-2 0,-2 2 0,1-1 0,0 0 0,-1 2 0,1-4 0,-1 4 0,0-2 0,2 0 0,-2 0 0,0-1 0,2 0 0,-4 2 0,4-2 0,-2 2 0,2-2 0,-2 2 0,1-3 0,-2 4 0,2-4 0,-2 4 0,2-2 0,-1 2 0,2-2 0,-2 1 0,2 0 0,-2 0 0,1 1 0,0 0 0,0-2 0,-3 2 0,4-2 0,-2 2 0,0-1 0,2 1 0,-2 0 0,0 0 0,1 0 0,-1 0 0,1 0 0,0 0 0,-1-1 0,0 1 0,2 0 0,-4 0 0,4 2 0,-2-2 0,2 4 0,-2-4 0,2 2 0,-4-2 0,3 0 0,-2-1 0,1 1 0,-1-1 0,0 0 0,2 1 0,-2 0 0,1 2 0,-1-2 0,0 0 0,2-1 0,-3 1 0,4-2 0,-4 2 0,2-2 0,0 0 0,-2 1 0,4-2 0,-4 2 0,3-1 0,-2 2 0,2-2 0,-2 2 0,2-4 0,-3 3 0,4-2 0,-4 2 0,3-2 0,0 2 0,0-1 0,-1 2 0,2-2 0,-2 1 0,2-2 0,-2 2 0,1-2 0,-2 2 0,2-2 0,-3 2 0,4-3 0,-2 2 0,0 0 0,1-2 0,-2 4 0,2-4 0,-1 2 0,0 0 0,2-2 0,-4 3 0,3-2 0,-2 2 0,2-2 0,-1 2 0,2-3 0,-2 4 0,2-4 0,-4 4 0,3-4 0,0 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2:59.953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1 24575,'8'4'0,"-1"-1"0,-3 1 0,0 0 0,0 0 0,0 0 0,0 0 0,0 0 0,0 0 0,0 0 0,0 0 0,0 0 0,0 0 0,-2 1 0,1 0 0,-1-2 0,1 1 0,0-4 0,-3 4 0,4-4 0,-4 4 0,4-2 0,-4 2 0,4 0 0,-2-1 0,0 1 0,1-2 0,-2 2 0,0-2 0,1 2 0,0 0 0,2-2 0,-2 1 0,2-1 0,-4 2 0,3-2 0,-1 2 0,2-2 0,-2 2 0,2 0 0,-2-1 0,2 0 0,-2 0 0,2-1 0,-2 2 0,2 0 0,-2 0 0,1-2 0,0 2 0,0-2 0,1 2 0,0 0 0,0-1 0,0 0 0,-2 0 0,1-3 0,0 4 0,1-4 0,-2 4 0,1-4 0,-2 4 0,2-4 0,-3 4 0,4-4 0,-4 4 0,4-4 0,-4 3 0,4-2 0,-2 0 0,0 1 0,1-1 0,-1 2 0,2-3 0,0 4 0,0-2 0,0 0 0,-2 2 0,2-4 0,-2 4 0,2-4 0,0 4 0,0-4 0,-1 2 0,1-1 0,0 0 0,0 0 0,-2 1 0,2-1 0,-2 0 0,2-1 0,-1 0 0,1 0 0,0 0 0,-2 0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54.258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55.547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02.399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8 24575,'3'-4'0,"1"0"0,0 4 0,0 0 0,0 0 0,0 0 0,-1 0 0,1 2 0,0-2 0,-2 4 0,1-4 0,0 4 0,1-4 0,-1 4 0,1-4 0,-2 3 0,2-2 0,-4 2 0,4-1 0,-2 0 0,0 2 0,1-4 0,-2 4 0,2-4 0,-2 4 0,0-2 0,-1 1 0,0 1 0,0 0 0,0 0 0,2-1 0,-1 1 0,2 0 0,-3 0 0,4 0 0,-4 0 0,3-1 0,0 1 0,-1 0 0,1-2 0,-3 1 0,4-2 0,-4 2 0,2-1 0,-2 2 0,2-2 0,-2 1 0,2-1 0,-2 2 0,2-2 0,-2 2 0,2-2 0,0 2 0,-2 0 0,4 0 0,-4-1 0,3 0 0,-2 0 0,1-1 0,-1 0 0,1 0 0,2-2 0,0 0 0,0 0 0,-2 2 0,1-2 0,-2 4 0,2-4 0,-2 4 0,2-4 0,-1 2 0,0-2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04.089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4:04.994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1 24575,'0'0'0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44.161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45.170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47.668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26.344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0 0 24575,'0'0'0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49.727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52.221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55.016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5:59.281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0 1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6:01.011"/>
    </inkml:context>
    <inkml:brush xml:id="br0">
      <inkml:brushProperty name="width" value="0.05" units="cm"/>
      <inkml:brushProperty name="height" value="0.05" units="cm"/>
      <inkml:brushProperty name="color" value="#FFD579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1T01:03:27.881"/>
    </inkml:context>
    <inkml:brush xml:id="br0">
      <inkml:brushProperty name="width" value="0.1" units="cm"/>
      <inkml:brushProperty name="height" value="0.1" units="cm"/>
      <inkml:brushProperty name="color" value="#FFD579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41D2A-D34B-7B49-8ED6-E329FA91C145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C9541-1AA4-4B42-867E-E46B02D0F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5A659-003E-493D-8B64-8FA8BCC5CAA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4315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5A659-003E-493D-8B64-8FA8BCC5CAA3}" type="slidenum">
              <a:rPr lang="en-AU" smtClean="0"/>
              <a:t>26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742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5A659-003E-493D-8B64-8FA8BCC5CAA3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582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83EB8-232D-754B-8802-7863D95DCFC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0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CF05-D48E-084B-BFE7-6FD952B12D28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6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ED4F-CFC3-F444-B40E-4895DC1BB338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5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9654-268D-8443-8C76-F2B33D8A8494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5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5EAC-2C5D-1141-8C5C-3EB5356F510C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49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F210-44AE-FF49-8F78-F9F5D16B451A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82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251C-2B3B-6848-85EF-E162C82F19B3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7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1A67A-D225-1C42-99B8-42E97A5DE419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3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ABCD-482D-C740-AF87-6FE55E0928DC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038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B647-8C4B-144C-B412-70AC017A9F75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969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65B4-8195-A242-8373-71F2026D60A5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8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0ADA-5A1B-EC4A-AD18-17C419A586DD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4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8FE8C-72DA-534C-A55A-A7E6816967E2}" type="datetime1">
              <a:rPr lang="en-AU" smtClean="0"/>
              <a:t>21/10/2022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4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29.tiff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Relationship Id="rId9" Type="http://schemas.openxmlformats.org/officeDocument/2006/relationships/image" Target="../media/image5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0.png"/><Relationship Id="rId21" Type="http://schemas.openxmlformats.org/officeDocument/2006/relationships/customXml" Target="../ink/ink12.xml"/><Relationship Id="rId42" Type="http://schemas.openxmlformats.org/officeDocument/2006/relationships/customXml" Target="../ink/ink27.xml"/><Relationship Id="rId47" Type="http://schemas.openxmlformats.org/officeDocument/2006/relationships/customXml" Target="../ink/ink32.xml"/><Relationship Id="rId63" Type="http://schemas.openxmlformats.org/officeDocument/2006/relationships/customXml" Target="../ink/ink48.xml"/><Relationship Id="rId68" Type="http://schemas.openxmlformats.org/officeDocument/2006/relationships/customXml" Target="../ink/ink52.xml"/><Relationship Id="rId84" Type="http://schemas.openxmlformats.org/officeDocument/2006/relationships/customXml" Target="../ink/ink68.xml"/><Relationship Id="rId89" Type="http://schemas.openxmlformats.org/officeDocument/2006/relationships/image" Target="../media/image48.png"/><Relationship Id="rId16" Type="http://schemas.openxmlformats.org/officeDocument/2006/relationships/customXml" Target="../ink/ink8.xml"/><Relationship Id="rId11" Type="http://schemas.openxmlformats.org/officeDocument/2006/relationships/image" Target="../media/image370.png"/><Relationship Id="rId32" Type="http://schemas.openxmlformats.org/officeDocument/2006/relationships/customXml" Target="../ink/ink20.xml"/><Relationship Id="rId37" Type="http://schemas.openxmlformats.org/officeDocument/2006/relationships/image" Target="../media/image45.png"/><Relationship Id="rId53" Type="http://schemas.openxmlformats.org/officeDocument/2006/relationships/customXml" Target="../ink/ink38.xml"/><Relationship Id="rId58" Type="http://schemas.openxmlformats.org/officeDocument/2006/relationships/customXml" Target="../ink/ink43.xml"/><Relationship Id="rId74" Type="http://schemas.openxmlformats.org/officeDocument/2006/relationships/customXml" Target="../ink/ink58.xml"/><Relationship Id="rId79" Type="http://schemas.openxmlformats.org/officeDocument/2006/relationships/customXml" Target="../ink/ink63.xml"/><Relationship Id="rId102" Type="http://schemas.openxmlformats.org/officeDocument/2006/relationships/customXml" Target="../ink/ink83.xml"/><Relationship Id="rId5" Type="http://schemas.openxmlformats.org/officeDocument/2006/relationships/image" Target="../media/image57.tiff"/><Relationship Id="rId90" Type="http://schemas.openxmlformats.org/officeDocument/2006/relationships/customXml" Target="../ink/ink72.xml"/><Relationship Id="rId95" Type="http://schemas.openxmlformats.org/officeDocument/2006/relationships/customXml" Target="../ink/ink76.xml"/><Relationship Id="rId22" Type="http://schemas.openxmlformats.org/officeDocument/2006/relationships/customXml" Target="../ink/ink13.xml"/><Relationship Id="rId27" Type="http://schemas.openxmlformats.org/officeDocument/2006/relationships/customXml" Target="../ink/ink17.xml"/><Relationship Id="rId43" Type="http://schemas.openxmlformats.org/officeDocument/2006/relationships/customXml" Target="../ink/ink28.xml"/><Relationship Id="rId48" Type="http://schemas.openxmlformats.org/officeDocument/2006/relationships/customXml" Target="../ink/ink33.xml"/><Relationship Id="rId64" Type="http://schemas.openxmlformats.org/officeDocument/2006/relationships/customXml" Target="../ink/ink49.xml"/><Relationship Id="rId69" Type="http://schemas.openxmlformats.org/officeDocument/2006/relationships/customXml" Target="../ink/ink53.xml"/><Relationship Id="rId80" Type="http://schemas.openxmlformats.org/officeDocument/2006/relationships/customXml" Target="../ink/ink64.xml"/><Relationship Id="rId85" Type="http://schemas.openxmlformats.org/officeDocument/2006/relationships/customXml" Target="../ink/ink69.xml"/><Relationship Id="rId12" Type="http://schemas.openxmlformats.org/officeDocument/2006/relationships/customXml" Target="../ink/ink5.xml"/><Relationship Id="rId17" Type="http://schemas.openxmlformats.org/officeDocument/2006/relationships/customXml" Target="../ink/ink9.xml"/><Relationship Id="rId33" Type="http://schemas.openxmlformats.org/officeDocument/2006/relationships/image" Target="../media/image430.png"/><Relationship Id="rId38" Type="http://schemas.openxmlformats.org/officeDocument/2006/relationships/customXml" Target="../ink/ink23.xml"/><Relationship Id="rId59" Type="http://schemas.openxmlformats.org/officeDocument/2006/relationships/customXml" Target="../ink/ink44.xml"/><Relationship Id="rId103" Type="http://schemas.openxmlformats.org/officeDocument/2006/relationships/customXml" Target="../ink/ink84.xml"/><Relationship Id="rId20" Type="http://schemas.openxmlformats.org/officeDocument/2006/relationships/customXml" Target="../ink/ink11.xml"/><Relationship Id="rId41" Type="http://schemas.openxmlformats.org/officeDocument/2006/relationships/customXml" Target="../ink/ink26.xml"/><Relationship Id="rId54" Type="http://schemas.openxmlformats.org/officeDocument/2006/relationships/customXml" Target="../ink/ink39.xml"/><Relationship Id="rId62" Type="http://schemas.openxmlformats.org/officeDocument/2006/relationships/customXml" Target="../ink/ink47.xml"/><Relationship Id="rId70" Type="http://schemas.openxmlformats.org/officeDocument/2006/relationships/customXml" Target="../ink/ink54.xml"/><Relationship Id="rId75" Type="http://schemas.openxmlformats.org/officeDocument/2006/relationships/customXml" Target="../ink/ink59.xml"/><Relationship Id="rId83" Type="http://schemas.openxmlformats.org/officeDocument/2006/relationships/customXml" Target="../ink/ink67.xml"/><Relationship Id="rId88" Type="http://schemas.openxmlformats.org/officeDocument/2006/relationships/customXml" Target="../ink/ink71.xml"/><Relationship Id="rId91" Type="http://schemas.openxmlformats.org/officeDocument/2006/relationships/customXml" Target="../ink/ink73.xml"/><Relationship Id="rId96" Type="http://schemas.openxmlformats.org/officeDocument/2006/relationships/customXml" Target="../ink/ink7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380.png"/><Relationship Id="rId23" Type="http://schemas.openxmlformats.org/officeDocument/2006/relationships/customXml" Target="../ink/ink14.xml"/><Relationship Id="rId28" Type="http://schemas.openxmlformats.org/officeDocument/2006/relationships/image" Target="../media/image410.png"/><Relationship Id="rId36" Type="http://schemas.openxmlformats.org/officeDocument/2006/relationships/customXml" Target="../ink/ink22.xml"/><Relationship Id="rId49" Type="http://schemas.openxmlformats.org/officeDocument/2006/relationships/customXml" Target="../ink/ink34.xml"/><Relationship Id="rId57" Type="http://schemas.openxmlformats.org/officeDocument/2006/relationships/customXml" Target="../ink/ink42.xml"/><Relationship Id="rId10" Type="http://schemas.openxmlformats.org/officeDocument/2006/relationships/customXml" Target="../ink/ink4.xml"/><Relationship Id="rId31" Type="http://schemas.openxmlformats.org/officeDocument/2006/relationships/image" Target="../media/image42.png"/><Relationship Id="rId44" Type="http://schemas.openxmlformats.org/officeDocument/2006/relationships/customXml" Target="../ink/ink29.xml"/><Relationship Id="rId52" Type="http://schemas.openxmlformats.org/officeDocument/2006/relationships/customXml" Target="../ink/ink37.xml"/><Relationship Id="rId60" Type="http://schemas.openxmlformats.org/officeDocument/2006/relationships/customXml" Target="../ink/ink45.xml"/><Relationship Id="rId65" Type="http://schemas.openxmlformats.org/officeDocument/2006/relationships/customXml" Target="../ink/ink50.xml"/><Relationship Id="rId73" Type="http://schemas.openxmlformats.org/officeDocument/2006/relationships/customXml" Target="../ink/ink57.xml"/><Relationship Id="rId78" Type="http://schemas.openxmlformats.org/officeDocument/2006/relationships/customXml" Target="../ink/ink62.xml"/><Relationship Id="rId81" Type="http://schemas.openxmlformats.org/officeDocument/2006/relationships/customXml" Target="../ink/ink65.xml"/><Relationship Id="rId86" Type="http://schemas.openxmlformats.org/officeDocument/2006/relationships/customXml" Target="../ink/ink70.xml"/><Relationship Id="rId94" Type="http://schemas.openxmlformats.org/officeDocument/2006/relationships/customXml" Target="../ink/ink75.xml"/><Relationship Id="rId99" Type="http://schemas.openxmlformats.org/officeDocument/2006/relationships/customXml" Target="../ink/ink80.xml"/><Relationship Id="rId101" Type="http://schemas.openxmlformats.org/officeDocument/2006/relationships/customXml" Target="../ink/ink82.xml"/><Relationship Id="rId4" Type="http://schemas.openxmlformats.org/officeDocument/2006/relationships/image" Target="../media/image340.png"/><Relationship Id="rId9" Type="http://schemas.openxmlformats.org/officeDocument/2006/relationships/image" Target="../media/image360.png"/><Relationship Id="rId13" Type="http://schemas.openxmlformats.org/officeDocument/2006/relationships/customXml" Target="../ink/ink6.xml"/><Relationship Id="rId18" Type="http://schemas.openxmlformats.org/officeDocument/2006/relationships/customXml" Target="../ink/ink10.xml"/><Relationship Id="rId39" Type="http://schemas.openxmlformats.org/officeDocument/2006/relationships/customXml" Target="../ink/ink24.xml"/><Relationship Id="rId34" Type="http://schemas.openxmlformats.org/officeDocument/2006/relationships/customXml" Target="../ink/ink21.xml"/><Relationship Id="rId50" Type="http://schemas.openxmlformats.org/officeDocument/2006/relationships/customXml" Target="../ink/ink35.xml"/><Relationship Id="rId55" Type="http://schemas.openxmlformats.org/officeDocument/2006/relationships/customXml" Target="../ink/ink40.xml"/><Relationship Id="rId76" Type="http://schemas.openxmlformats.org/officeDocument/2006/relationships/customXml" Target="../ink/ink60.xml"/><Relationship Id="rId97" Type="http://schemas.openxmlformats.org/officeDocument/2006/relationships/customXml" Target="../ink/ink78.xml"/><Relationship Id="rId104" Type="http://schemas.openxmlformats.org/officeDocument/2006/relationships/image" Target="../media/image2.png"/><Relationship Id="rId7" Type="http://schemas.openxmlformats.org/officeDocument/2006/relationships/image" Target="../media/image350.png"/><Relationship Id="rId71" Type="http://schemas.openxmlformats.org/officeDocument/2006/relationships/customXml" Target="../ink/ink55.xml"/><Relationship Id="rId92" Type="http://schemas.openxmlformats.org/officeDocument/2006/relationships/customXml" Target="../ink/ink74.xml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18.xml"/><Relationship Id="rId24" Type="http://schemas.openxmlformats.org/officeDocument/2006/relationships/customXml" Target="../ink/ink15.xml"/><Relationship Id="rId40" Type="http://schemas.openxmlformats.org/officeDocument/2006/relationships/customXml" Target="../ink/ink25.xml"/><Relationship Id="rId45" Type="http://schemas.openxmlformats.org/officeDocument/2006/relationships/customXml" Target="../ink/ink30.xml"/><Relationship Id="rId66" Type="http://schemas.openxmlformats.org/officeDocument/2006/relationships/image" Target="../media/image46.png"/><Relationship Id="rId87" Type="http://schemas.openxmlformats.org/officeDocument/2006/relationships/image" Target="../media/image47.png"/><Relationship Id="rId61" Type="http://schemas.openxmlformats.org/officeDocument/2006/relationships/customXml" Target="../ink/ink46.xml"/><Relationship Id="rId82" Type="http://schemas.openxmlformats.org/officeDocument/2006/relationships/customXml" Target="../ink/ink66.xml"/><Relationship Id="rId19" Type="http://schemas.openxmlformats.org/officeDocument/2006/relationships/image" Target="../media/image390.png"/><Relationship Id="rId14" Type="http://schemas.openxmlformats.org/officeDocument/2006/relationships/customXml" Target="../ink/ink7.xml"/><Relationship Id="rId30" Type="http://schemas.openxmlformats.org/officeDocument/2006/relationships/customXml" Target="../ink/ink19.xml"/><Relationship Id="rId35" Type="http://schemas.openxmlformats.org/officeDocument/2006/relationships/image" Target="../media/image440.png"/><Relationship Id="rId56" Type="http://schemas.openxmlformats.org/officeDocument/2006/relationships/customXml" Target="../ink/ink41.xml"/><Relationship Id="rId77" Type="http://schemas.openxmlformats.org/officeDocument/2006/relationships/customXml" Target="../ink/ink61.xml"/><Relationship Id="rId100" Type="http://schemas.openxmlformats.org/officeDocument/2006/relationships/customXml" Target="../ink/ink81.xml"/><Relationship Id="rId105" Type="http://schemas.microsoft.com/office/2007/relationships/hdphoto" Target="../media/hdphoto1.wdp"/><Relationship Id="rId8" Type="http://schemas.openxmlformats.org/officeDocument/2006/relationships/customXml" Target="../ink/ink3.xml"/><Relationship Id="rId51" Type="http://schemas.openxmlformats.org/officeDocument/2006/relationships/customXml" Target="../ink/ink36.xml"/><Relationship Id="rId72" Type="http://schemas.openxmlformats.org/officeDocument/2006/relationships/customXml" Target="../ink/ink56.xml"/><Relationship Id="rId93" Type="http://schemas.openxmlformats.org/officeDocument/2006/relationships/image" Target="../media/image49.png"/><Relationship Id="rId98" Type="http://schemas.openxmlformats.org/officeDocument/2006/relationships/customXml" Target="../ink/ink79.xml"/><Relationship Id="rId3" Type="http://schemas.openxmlformats.org/officeDocument/2006/relationships/customXml" Target="../ink/ink1.xml"/><Relationship Id="rId25" Type="http://schemas.openxmlformats.org/officeDocument/2006/relationships/customXml" Target="../ink/ink16.xml"/><Relationship Id="rId46" Type="http://schemas.openxmlformats.org/officeDocument/2006/relationships/customXml" Target="../ink/ink31.xml"/><Relationship Id="rId67" Type="http://schemas.openxmlformats.org/officeDocument/2006/relationships/customXml" Target="../ink/ink5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13" Type="http://schemas.openxmlformats.org/officeDocument/2006/relationships/image" Target="../media/image68.tiff"/><Relationship Id="rId3" Type="http://schemas.openxmlformats.org/officeDocument/2006/relationships/image" Target="../media/image58.tiff"/><Relationship Id="rId7" Type="http://schemas.openxmlformats.org/officeDocument/2006/relationships/image" Target="../media/image62.tiff"/><Relationship Id="rId12" Type="http://schemas.openxmlformats.org/officeDocument/2006/relationships/image" Target="../media/image67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iff"/><Relationship Id="rId11" Type="http://schemas.openxmlformats.org/officeDocument/2006/relationships/image" Target="../media/image66.tiff"/><Relationship Id="rId5" Type="http://schemas.openxmlformats.org/officeDocument/2006/relationships/image" Target="../media/image60.tiff"/><Relationship Id="rId10" Type="http://schemas.openxmlformats.org/officeDocument/2006/relationships/image" Target="../media/image65.tiff"/><Relationship Id="rId4" Type="http://schemas.openxmlformats.org/officeDocument/2006/relationships/image" Target="../media/image59.tiff"/><Relationship Id="rId9" Type="http://schemas.openxmlformats.org/officeDocument/2006/relationships/image" Target="../media/image6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tiff"/><Relationship Id="rId18" Type="http://schemas.openxmlformats.org/officeDocument/2006/relationships/image" Target="../media/image19.tiff"/><Relationship Id="rId26" Type="http://schemas.openxmlformats.org/officeDocument/2006/relationships/image" Target="../media/image27.tiff"/><Relationship Id="rId39" Type="http://schemas.openxmlformats.org/officeDocument/2006/relationships/image" Target="../media/image39.png"/><Relationship Id="rId21" Type="http://schemas.openxmlformats.org/officeDocument/2006/relationships/image" Target="../media/image22.tiff"/><Relationship Id="rId34" Type="http://schemas.openxmlformats.org/officeDocument/2006/relationships/image" Target="../media/image34.png"/><Relationship Id="rId7" Type="http://schemas.openxmlformats.org/officeDocument/2006/relationships/image" Target="../media/image8.tiff"/><Relationship Id="rId2" Type="http://schemas.openxmlformats.org/officeDocument/2006/relationships/hyperlink" Target="https://www.youtube.com/watch?v=zM4uK6QI9uc&amp;list=PLicI2lfKDSZ0Z3ECPVRWd2OfAGrv7eXHY&amp;index=3" TargetMode="External"/><Relationship Id="rId16" Type="http://schemas.openxmlformats.org/officeDocument/2006/relationships/image" Target="../media/image17.tiff"/><Relationship Id="rId20" Type="http://schemas.openxmlformats.org/officeDocument/2006/relationships/image" Target="../media/image21.tiff"/><Relationship Id="rId29" Type="http://schemas.openxmlformats.org/officeDocument/2006/relationships/image" Target="../media/image30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12.png"/><Relationship Id="rId24" Type="http://schemas.openxmlformats.org/officeDocument/2006/relationships/image" Target="../media/image25.tiff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6.tiff"/><Relationship Id="rId15" Type="http://schemas.openxmlformats.org/officeDocument/2006/relationships/image" Target="../media/image16.tiff"/><Relationship Id="rId23" Type="http://schemas.openxmlformats.org/officeDocument/2006/relationships/image" Target="../media/image24.tiff"/><Relationship Id="rId28" Type="http://schemas.openxmlformats.org/officeDocument/2006/relationships/image" Target="../media/image29.tiff"/><Relationship Id="rId36" Type="http://schemas.openxmlformats.org/officeDocument/2006/relationships/image" Target="../media/image36.png"/><Relationship Id="rId10" Type="http://schemas.openxmlformats.org/officeDocument/2006/relationships/image" Target="../media/image11.tiff"/><Relationship Id="rId19" Type="http://schemas.openxmlformats.org/officeDocument/2006/relationships/image" Target="../media/image20.tiff"/><Relationship Id="rId31" Type="http://schemas.microsoft.com/office/2007/relationships/hdphoto" Target="../media/hdphoto2.wdp"/><Relationship Id="rId4" Type="http://schemas.openxmlformats.org/officeDocument/2006/relationships/image" Target="../media/image5.tiff"/><Relationship Id="rId9" Type="http://schemas.openxmlformats.org/officeDocument/2006/relationships/image" Target="../media/image10.tiff"/><Relationship Id="rId14" Type="http://schemas.openxmlformats.org/officeDocument/2006/relationships/image" Target="../media/image15.tiff"/><Relationship Id="rId22" Type="http://schemas.openxmlformats.org/officeDocument/2006/relationships/image" Target="../media/image23.tiff"/><Relationship Id="rId27" Type="http://schemas.openxmlformats.org/officeDocument/2006/relationships/image" Target="../media/image28.tiff"/><Relationship Id="rId30" Type="http://schemas.openxmlformats.org/officeDocument/2006/relationships/image" Target="../media/image31.png"/><Relationship Id="rId35" Type="http://schemas.openxmlformats.org/officeDocument/2006/relationships/image" Target="../media/image35.png"/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12" Type="http://schemas.openxmlformats.org/officeDocument/2006/relationships/image" Target="../media/image13.tiff"/><Relationship Id="rId17" Type="http://schemas.openxmlformats.org/officeDocument/2006/relationships/image" Target="../media/image18.tiff"/><Relationship Id="rId25" Type="http://schemas.openxmlformats.org/officeDocument/2006/relationships/image" Target="../media/image26.tiff"/><Relationship Id="rId33" Type="http://schemas.openxmlformats.org/officeDocument/2006/relationships/image" Target="../media/image33.png"/><Relationship Id="rId38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D3038-FBB1-4E50-A3B1-19222CB2D04E}"/>
              </a:ext>
            </a:extLst>
          </p:cNvPr>
          <p:cNvSpPr txBox="1"/>
          <p:nvPr/>
        </p:nvSpPr>
        <p:spPr>
          <a:xfrm>
            <a:off x="1379440" y="-1"/>
            <a:ext cx="9761953" cy="202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Cross Sector Development Partnerships Initiative (XSPI)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RAM Australia 2022 Conference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9502CE-718F-4877-93A0-F1782F46E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6312" y="3395114"/>
            <a:ext cx="7426548" cy="3462886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D13966-5FF3-4B47-8CBE-6C4171CFCF46}"/>
              </a:ext>
            </a:extLst>
          </p:cNvPr>
          <p:cNvSpPr/>
          <p:nvPr/>
        </p:nvSpPr>
        <p:spPr>
          <a:xfrm>
            <a:off x="1093784" y="1478594"/>
            <a:ext cx="1033326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Progress Report - T-L &amp; NTT Malaria Elimination Project</a:t>
            </a:r>
          </a:p>
          <a:p>
            <a:pPr algn="ctr"/>
            <a:endParaRPr lang="en-US" sz="2200" dirty="0">
              <a:solidFill>
                <a:schemeClr val="bg1"/>
              </a:solidFill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Dr. Dan Evans, Founding Chair – XSPI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Dr. Jenny Kerrison, RAM Australia &amp; Chair, T-L &amp; NTT Malaria Elimination Project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Jeff Smith, Lead Convenor, XSPI Indonesia Working Group</a:t>
            </a:r>
          </a:p>
          <a:p>
            <a:pPr algn="ctr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7DD7D1-EEB0-1447-B4CD-B28E437CBD8A}"/>
              </a:ext>
            </a:extLst>
          </p:cNvPr>
          <p:cNvSpPr/>
          <p:nvPr/>
        </p:nvSpPr>
        <p:spPr>
          <a:xfrm>
            <a:off x="5977332" y="2432771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76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41C1-6484-4566-AED8-19A86DBAF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DBB11-5832-4D8E-9294-1C4123C049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B563487-3A2E-44EA-8A05-D5295C4701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92" y="-332833"/>
            <a:ext cx="10178415" cy="7190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15026-F063-9C47-B709-78B405BD16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068811" y="6465214"/>
            <a:ext cx="231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AU" spc="-60" smtClean="0"/>
              <a:pPr marL="38100">
                <a:lnSpc>
                  <a:spcPts val="1240"/>
                </a:lnSpc>
              </a:pPr>
              <a:t>11</a:t>
            </a:fld>
            <a:endParaRPr spc="-60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7932" y="587247"/>
            <a:ext cx="9730105" cy="46230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 indent="103505" algn="ctr">
              <a:lnSpc>
                <a:spcPts val="2700"/>
              </a:lnSpc>
              <a:spcBef>
                <a:spcPts val="735"/>
              </a:spcBef>
            </a:pPr>
            <a:r>
              <a:rPr lang="en-AU" sz="3200" b="1" spc="-420" dirty="0"/>
              <a:t> </a:t>
            </a:r>
            <a:r>
              <a:rPr lang="en-AU" sz="3200" b="1" spc="-130" dirty="0"/>
              <a:t>Project </a:t>
            </a:r>
            <a:r>
              <a:rPr lang="en-AU" sz="3200" b="1" spc="-220" dirty="0"/>
              <a:t>Taskforce </a:t>
            </a:r>
            <a:r>
              <a:rPr lang="en-AU" sz="3200" b="1" spc="-150" dirty="0"/>
              <a:t>Members</a:t>
            </a:r>
            <a:endParaRPr sz="2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135151"/>
            <a:ext cx="10278110" cy="530452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lang="en-AU" b="1" u="heavy" spc="-270" dirty="0">
                <a:uFill>
                  <a:solidFill>
                    <a:srgbClr val="000000"/>
                  </a:solidFill>
                </a:uFill>
                <a:cs typeface="Arial"/>
              </a:rPr>
              <a:t>X</a:t>
            </a:r>
            <a:r>
              <a:rPr b="1" u="heavy" spc="-270" dirty="0">
                <a:uFill>
                  <a:solidFill>
                    <a:srgbClr val="000000"/>
                  </a:solidFill>
                </a:uFill>
                <a:cs typeface="Arial"/>
              </a:rPr>
              <a:t>SP</a:t>
            </a:r>
            <a:r>
              <a:rPr b="1" u="heavy" spc="-20" dirty="0">
                <a:uFill>
                  <a:solidFill>
                    <a:srgbClr val="000000"/>
                  </a:solidFill>
                </a:uFill>
                <a:cs typeface="Arial"/>
              </a:rPr>
              <a:t>I</a:t>
            </a:r>
            <a:r>
              <a:rPr b="1" u="heavy" spc="-6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lang="en-AU" b="1" u="heavy" spc="-65" dirty="0">
                <a:uFill>
                  <a:solidFill>
                    <a:srgbClr val="000000"/>
                  </a:solidFill>
                </a:uFill>
                <a:cs typeface="Arial"/>
              </a:rPr>
              <a:t> &amp; RAM Australia</a:t>
            </a:r>
          </a:p>
          <a:p>
            <a:pPr marL="298450" indent="-285750">
              <a:lnSpc>
                <a:spcPct val="100000"/>
              </a:lnSpc>
              <a:spcBef>
                <a:spcPts val="520"/>
              </a:spcBef>
              <a:buFont typeface="Arial" panose="020B0604020202020204" pitchFamily="34" charset="0"/>
              <a:buChar char="•"/>
            </a:pPr>
            <a:r>
              <a:rPr b="1" spc="-125" dirty="0">
                <a:cs typeface="Arial"/>
              </a:rPr>
              <a:t>Dr. </a:t>
            </a:r>
            <a:r>
              <a:rPr b="1" spc="-130" dirty="0">
                <a:cs typeface="Arial"/>
              </a:rPr>
              <a:t>Dan </a:t>
            </a:r>
            <a:r>
              <a:rPr b="1" spc="-180" dirty="0">
                <a:cs typeface="Arial"/>
              </a:rPr>
              <a:t>Evans:</a:t>
            </a:r>
            <a:r>
              <a:rPr b="1" spc="-175" dirty="0">
                <a:cs typeface="Arial"/>
              </a:rPr>
              <a:t> </a:t>
            </a:r>
            <a:r>
              <a:rPr lang="en-AU" b="1" spc="-175" dirty="0">
                <a:cs typeface="Arial"/>
              </a:rPr>
              <a:t> </a:t>
            </a:r>
            <a:r>
              <a:rPr lang="en-AU" spc="-175" dirty="0">
                <a:cs typeface="Arial"/>
              </a:rPr>
              <a:t>XSPI Founding </a:t>
            </a:r>
            <a:r>
              <a:rPr spc="-110" dirty="0">
                <a:cs typeface="Arial"/>
              </a:rPr>
              <a:t>Chair, </a:t>
            </a:r>
            <a:r>
              <a:rPr lang="en-AU" spc="-110" dirty="0">
                <a:cs typeface="Arial"/>
              </a:rPr>
              <a:t> Chair </a:t>
            </a:r>
            <a:r>
              <a:rPr spc="-90" dirty="0">
                <a:cs typeface="Arial"/>
              </a:rPr>
              <a:t>New </a:t>
            </a:r>
            <a:r>
              <a:rPr spc="-55" dirty="0">
                <a:cs typeface="Arial"/>
              </a:rPr>
              <a:t>Ireland </a:t>
            </a:r>
            <a:r>
              <a:rPr spc="-70" dirty="0">
                <a:cs typeface="Arial"/>
              </a:rPr>
              <a:t>Provincial </a:t>
            </a:r>
            <a:r>
              <a:rPr spc="-45" dirty="0">
                <a:cs typeface="Arial"/>
              </a:rPr>
              <a:t>Malaria </a:t>
            </a:r>
            <a:r>
              <a:rPr spc="-65" dirty="0">
                <a:cs typeface="Arial"/>
              </a:rPr>
              <a:t>Alliance</a:t>
            </a:r>
            <a:r>
              <a:rPr spc="-85" dirty="0">
                <a:cs typeface="Arial"/>
              </a:rPr>
              <a:t>; </a:t>
            </a:r>
            <a:r>
              <a:rPr spc="-30" dirty="0">
                <a:cs typeface="Arial"/>
              </a:rPr>
              <a:t>former</a:t>
            </a:r>
            <a:r>
              <a:rPr lang="en-AU" spc="-30" dirty="0">
                <a:cs typeface="Arial"/>
              </a:rPr>
              <a:t> roles:</a:t>
            </a:r>
            <a:r>
              <a:rPr spc="-30" dirty="0">
                <a:cs typeface="Arial"/>
              </a:rPr>
              <a:t> </a:t>
            </a:r>
            <a:r>
              <a:rPr spc="-65" dirty="0">
                <a:cs typeface="Arial"/>
              </a:rPr>
              <a:t>Deputy </a:t>
            </a:r>
            <a:r>
              <a:rPr spc="-110" dirty="0">
                <a:cs typeface="Arial"/>
              </a:rPr>
              <a:t>Chair, </a:t>
            </a:r>
            <a:r>
              <a:rPr spc="-125" dirty="0">
                <a:cs typeface="Arial"/>
              </a:rPr>
              <a:t>B4D; </a:t>
            </a:r>
            <a:r>
              <a:rPr spc="-30" dirty="0">
                <a:cs typeface="Arial"/>
              </a:rPr>
              <a:t> </a:t>
            </a:r>
            <a:r>
              <a:rPr spc="-65" dirty="0">
                <a:cs typeface="Arial"/>
              </a:rPr>
              <a:t>Deputy </a:t>
            </a:r>
            <a:r>
              <a:rPr spc="-110" dirty="0">
                <a:cs typeface="Arial"/>
              </a:rPr>
              <a:t>Chair, </a:t>
            </a:r>
            <a:r>
              <a:rPr spc="-105" dirty="0">
                <a:cs typeface="Arial"/>
              </a:rPr>
              <a:t> </a:t>
            </a:r>
            <a:r>
              <a:rPr spc="-70" dirty="0">
                <a:cs typeface="Arial"/>
              </a:rPr>
              <a:t>Monash</a:t>
            </a:r>
            <a:r>
              <a:rPr spc="-75" dirty="0">
                <a:cs typeface="Arial"/>
              </a:rPr>
              <a:t> </a:t>
            </a:r>
            <a:r>
              <a:rPr spc="-55" dirty="0">
                <a:cs typeface="Arial"/>
              </a:rPr>
              <a:t>Medical</a:t>
            </a:r>
            <a:r>
              <a:rPr spc="-90" dirty="0">
                <a:cs typeface="Arial"/>
              </a:rPr>
              <a:t> </a:t>
            </a:r>
            <a:r>
              <a:rPr spc="-60" dirty="0">
                <a:cs typeface="Arial"/>
              </a:rPr>
              <a:t>Foundation;</a:t>
            </a:r>
            <a:r>
              <a:rPr spc="-85" dirty="0">
                <a:cs typeface="Arial"/>
              </a:rPr>
              <a:t> </a:t>
            </a:r>
            <a:r>
              <a:rPr spc="-35" dirty="0">
                <a:cs typeface="Arial"/>
              </a:rPr>
              <a:t>MMV</a:t>
            </a:r>
            <a:r>
              <a:rPr spc="-75" dirty="0">
                <a:cs typeface="Arial"/>
              </a:rPr>
              <a:t> </a:t>
            </a:r>
            <a:r>
              <a:rPr spc="-65" dirty="0">
                <a:cs typeface="Arial"/>
              </a:rPr>
              <a:t>Consultant;</a:t>
            </a:r>
            <a:r>
              <a:rPr spc="-85" dirty="0">
                <a:cs typeface="Arial"/>
              </a:rPr>
              <a:t> </a:t>
            </a:r>
            <a:r>
              <a:rPr spc="-30" dirty="0">
                <a:cs typeface="Arial"/>
              </a:rPr>
              <a:t>former</a:t>
            </a:r>
            <a:r>
              <a:rPr spc="-40" dirty="0">
                <a:cs typeface="Arial"/>
              </a:rPr>
              <a:t> </a:t>
            </a:r>
            <a:r>
              <a:rPr spc="-210" dirty="0">
                <a:cs typeface="Arial"/>
              </a:rPr>
              <a:t>VP</a:t>
            </a:r>
            <a:r>
              <a:rPr spc="-55" dirty="0">
                <a:cs typeface="Arial"/>
              </a:rPr>
              <a:t> </a:t>
            </a:r>
            <a:r>
              <a:rPr spc="-65" dirty="0">
                <a:cs typeface="Arial"/>
              </a:rPr>
              <a:t>Exploration</a:t>
            </a:r>
            <a:r>
              <a:rPr spc="-75" dirty="0">
                <a:cs typeface="Arial"/>
              </a:rPr>
              <a:t> W</a:t>
            </a:r>
            <a:r>
              <a:rPr lang="en-AU" spc="-75" dirty="0">
                <a:cs typeface="Arial"/>
              </a:rPr>
              <a:t>MC</a:t>
            </a:r>
            <a:r>
              <a:rPr lang="en-AU" spc="-35" dirty="0">
                <a:cs typeface="Arial"/>
              </a:rPr>
              <a:t> &amp; A</a:t>
            </a:r>
            <a:r>
              <a:rPr spc="-75" dirty="0" err="1">
                <a:cs typeface="Arial"/>
              </a:rPr>
              <a:t>ccenture</a:t>
            </a:r>
            <a:r>
              <a:rPr spc="-50" dirty="0">
                <a:cs typeface="Arial"/>
              </a:rPr>
              <a:t> </a:t>
            </a:r>
            <a:r>
              <a:rPr spc="-35" dirty="0">
                <a:cs typeface="Arial"/>
              </a:rPr>
              <a:t>partner</a:t>
            </a:r>
            <a:endParaRPr dirty="0">
              <a:cs typeface="Arial"/>
            </a:endParaRPr>
          </a:p>
          <a:p>
            <a:pPr marL="241300" marR="70485" indent="-229235">
              <a:lnSpc>
                <a:spcPct val="7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b="1" spc="-229" dirty="0">
                <a:cs typeface="Arial"/>
              </a:rPr>
              <a:t>Ross</a:t>
            </a:r>
            <a:r>
              <a:rPr b="1" spc="-225" dirty="0">
                <a:cs typeface="Arial"/>
              </a:rPr>
              <a:t> </a:t>
            </a:r>
            <a:r>
              <a:rPr b="1" spc="-90" dirty="0">
                <a:cs typeface="Arial"/>
              </a:rPr>
              <a:t>Hutton: </a:t>
            </a:r>
            <a:r>
              <a:rPr spc="-60" dirty="0">
                <a:cs typeface="Arial"/>
              </a:rPr>
              <a:t>Principle, </a:t>
            </a:r>
            <a:r>
              <a:rPr spc="-75" dirty="0">
                <a:cs typeface="Arial"/>
              </a:rPr>
              <a:t>Public </a:t>
            </a:r>
            <a:r>
              <a:rPr spc="-60" dirty="0">
                <a:cs typeface="Arial"/>
              </a:rPr>
              <a:t>Health </a:t>
            </a:r>
            <a:r>
              <a:rPr spc="-65" dirty="0">
                <a:cs typeface="Arial"/>
              </a:rPr>
              <a:t>Solutions; Consultant, </a:t>
            </a:r>
            <a:r>
              <a:rPr spc="-204" dirty="0">
                <a:cs typeface="Arial"/>
              </a:rPr>
              <a:t>PNG </a:t>
            </a:r>
            <a:r>
              <a:rPr spc="-50" dirty="0">
                <a:cs typeface="Arial"/>
              </a:rPr>
              <a:t>National Department </a:t>
            </a:r>
            <a:r>
              <a:rPr spc="-10" dirty="0">
                <a:cs typeface="Arial"/>
              </a:rPr>
              <a:t>of </a:t>
            </a:r>
            <a:r>
              <a:rPr spc="-55" dirty="0">
                <a:cs typeface="Arial"/>
              </a:rPr>
              <a:t>Health </a:t>
            </a:r>
            <a:r>
              <a:rPr spc="-90" dirty="0">
                <a:cs typeface="Arial"/>
              </a:rPr>
              <a:t>(NDoH), Senior </a:t>
            </a:r>
            <a:r>
              <a:rPr spc="-75" dirty="0">
                <a:cs typeface="Arial"/>
              </a:rPr>
              <a:t>Manager </a:t>
            </a:r>
            <a:r>
              <a:rPr spc="-430" dirty="0">
                <a:cs typeface="Arial"/>
              </a:rPr>
              <a:t> </a:t>
            </a:r>
            <a:r>
              <a:rPr spc="20" dirty="0">
                <a:cs typeface="Arial"/>
              </a:rPr>
              <a:t>&amp;</a:t>
            </a:r>
            <a:r>
              <a:rPr spc="-85" dirty="0">
                <a:cs typeface="Arial"/>
              </a:rPr>
              <a:t> </a:t>
            </a:r>
            <a:r>
              <a:rPr spc="-95" dirty="0">
                <a:cs typeface="Arial"/>
              </a:rPr>
              <a:t>Founder,</a:t>
            </a:r>
            <a:r>
              <a:rPr spc="-65" dirty="0">
                <a:cs typeface="Arial"/>
              </a:rPr>
              <a:t> </a:t>
            </a:r>
            <a:r>
              <a:rPr spc="-60" dirty="0">
                <a:cs typeface="Arial"/>
              </a:rPr>
              <a:t>Oil</a:t>
            </a:r>
            <a:r>
              <a:rPr spc="-90" dirty="0">
                <a:cs typeface="Arial"/>
              </a:rPr>
              <a:t> </a:t>
            </a:r>
            <a:r>
              <a:rPr spc="-130" dirty="0">
                <a:cs typeface="Arial"/>
              </a:rPr>
              <a:t>Search</a:t>
            </a:r>
            <a:r>
              <a:rPr spc="-60" dirty="0">
                <a:cs typeface="Arial"/>
              </a:rPr>
              <a:t> Health</a:t>
            </a:r>
            <a:r>
              <a:rPr spc="-90" dirty="0">
                <a:cs typeface="Arial"/>
              </a:rPr>
              <a:t> </a:t>
            </a:r>
            <a:r>
              <a:rPr spc="-60" dirty="0">
                <a:cs typeface="Arial"/>
              </a:rPr>
              <a:t>Foundation;</a:t>
            </a:r>
            <a:r>
              <a:rPr spc="-95" dirty="0">
                <a:cs typeface="Arial"/>
              </a:rPr>
              <a:t> </a:t>
            </a:r>
            <a:r>
              <a:rPr spc="-60" dirty="0">
                <a:cs typeface="Arial"/>
              </a:rPr>
              <a:t>Project</a:t>
            </a:r>
            <a:r>
              <a:rPr spc="-50" dirty="0">
                <a:cs typeface="Arial"/>
              </a:rPr>
              <a:t> </a:t>
            </a:r>
            <a:r>
              <a:rPr spc="-90" dirty="0">
                <a:cs typeface="Arial"/>
              </a:rPr>
              <a:t>Manager,</a:t>
            </a:r>
            <a:r>
              <a:rPr spc="-95" dirty="0">
                <a:cs typeface="Arial"/>
              </a:rPr>
              <a:t> </a:t>
            </a:r>
            <a:r>
              <a:rPr spc="-105" dirty="0">
                <a:cs typeface="Arial"/>
              </a:rPr>
              <a:t>NIPMA</a:t>
            </a:r>
            <a:r>
              <a:rPr spc="-85" dirty="0">
                <a:cs typeface="Arial"/>
              </a:rPr>
              <a:t> </a:t>
            </a:r>
            <a:r>
              <a:rPr spc="-45" dirty="0">
                <a:cs typeface="Arial"/>
              </a:rPr>
              <a:t>Malaria</a:t>
            </a:r>
            <a:r>
              <a:rPr spc="-120" dirty="0">
                <a:cs typeface="Arial"/>
              </a:rPr>
              <a:t> </a:t>
            </a:r>
            <a:r>
              <a:rPr spc="-45" dirty="0">
                <a:cs typeface="Arial"/>
              </a:rPr>
              <a:t>Elimination</a:t>
            </a:r>
            <a:r>
              <a:rPr spc="-105" dirty="0">
                <a:cs typeface="Arial"/>
              </a:rPr>
              <a:t> </a:t>
            </a:r>
            <a:r>
              <a:rPr spc="-65" dirty="0">
                <a:cs typeface="Arial"/>
              </a:rPr>
              <a:t>Project</a:t>
            </a:r>
            <a:endParaRPr dirty="0"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b="1" spc="-125" dirty="0">
                <a:cs typeface="Arial"/>
              </a:rPr>
              <a:t>Dr.</a:t>
            </a:r>
            <a:r>
              <a:rPr b="1" spc="-65" dirty="0">
                <a:cs typeface="Arial"/>
              </a:rPr>
              <a:t> </a:t>
            </a:r>
            <a:r>
              <a:rPr b="1" spc="-175" dirty="0">
                <a:cs typeface="Arial"/>
              </a:rPr>
              <a:t>Jenny</a:t>
            </a:r>
            <a:r>
              <a:rPr b="1" spc="-55" dirty="0">
                <a:cs typeface="Arial"/>
              </a:rPr>
              <a:t> </a:t>
            </a:r>
            <a:r>
              <a:rPr b="1" spc="-135" dirty="0">
                <a:cs typeface="Arial"/>
              </a:rPr>
              <a:t>Kerrison</a:t>
            </a:r>
            <a:r>
              <a:rPr lang="en-AU" b="1" spc="-135" dirty="0">
                <a:cs typeface="Arial"/>
              </a:rPr>
              <a:t> (Taskforce Chair)</a:t>
            </a:r>
            <a:r>
              <a:rPr b="1" spc="-135" dirty="0">
                <a:cs typeface="Arial"/>
              </a:rPr>
              <a:t>:</a:t>
            </a:r>
            <a:r>
              <a:rPr b="1" spc="-50" dirty="0">
                <a:cs typeface="Arial"/>
              </a:rPr>
              <a:t> </a:t>
            </a:r>
            <a:r>
              <a:rPr spc="-50" dirty="0">
                <a:cs typeface="Arial"/>
              </a:rPr>
              <a:t>National</a:t>
            </a:r>
            <a:r>
              <a:rPr spc="-95" dirty="0">
                <a:cs typeface="Arial"/>
              </a:rPr>
              <a:t> </a:t>
            </a:r>
            <a:r>
              <a:rPr spc="-90" dirty="0">
                <a:cs typeface="Arial"/>
              </a:rPr>
              <a:t>Manager, </a:t>
            </a:r>
            <a:r>
              <a:rPr spc="-85" dirty="0">
                <a:cs typeface="Arial"/>
              </a:rPr>
              <a:t>Rotarians</a:t>
            </a:r>
            <a:r>
              <a:rPr spc="-55" dirty="0">
                <a:cs typeface="Arial"/>
              </a:rPr>
              <a:t> </a:t>
            </a:r>
            <a:r>
              <a:rPr spc="-85" dirty="0">
                <a:cs typeface="Arial"/>
              </a:rPr>
              <a:t>Against</a:t>
            </a:r>
            <a:r>
              <a:rPr spc="-110" dirty="0">
                <a:cs typeface="Arial"/>
              </a:rPr>
              <a:t> </a:t>
            </a:r>
            <a:r>
              <a:rPr spc="-45" dirty="0">
                <a:cs typeface="Arial"/>
              </a:rPr>
              <a:t>Malaria</a:t>
            </a:r>
            <a:r>
              <a:rPr spc="-95" dirty="0">
                <a:cs typeface="Arial"/>
              </a:rPr>
              <a:t> </a:t>
            </a:r>
            <a:r>
              <a:rPr spc="-105" dirty="0">
                <a:cs typeface="Arial"/>
              </a:rPr>
              <a:t>(RAM)</a:t>
            </a:r>
            <a:r>
              <a:rPr spc="-55" dirty="0">
                <a:cs typeface="Arial"/>
              </a:rPr>
              <a:t> </a:t>
            </a:r>
            <a:r>
              <a:rPr spc="-60" dirty="0">
                <a:cs typeface="Arial"/>
              </a:rPr>
              <a:t>Australia;</a:t>
            </a:r>
            <a:r>
              <a:rPr spc="-110" dirty="0">
                <a:cs typeface="Arial"/>
              </a:rPr>
              <a:t> </a:t>
            </a:r>
            <a:r>
              <a:rPr spc="-35" dirty="0">
                <a:cs typeface="Arial"/>
              </a:rPr>
              <a:t>Maternal</a:t>
            </a:r>
            <a:r>
              <a:rPr spc="-85" dirty="0">
                <a:cs typeface="Arial"/>
              </a:rPr>
              <a:t> </a:t>
            </a:r>
            <a:r>
              <a:rPr spc="20" dirty="0">
                <a:cs typeface="Arial"/>
              </a:rPr>
              <a:t>&amp;</a:t>
            </a:r>
            <a:r>
              <a:rPr spc="-85" dirty="0">
                <a:cs typeface="Arial"/>
              </a:rPr>
              <a:t> </a:t>
            </a:r>
            <a:r>
              <a:rPr spc="-60" dirty="0">
                <a:cs typeface="Arial"/>
              </a:rPr>
              <a:t>neonatal</a:t>
            </a:r>
            <a:r>
              <a:rPr spc="-70" dirty="0">
                <a:cs typeface="Arial"/>
              </a:rPr>
              <a:t> </a:t>
            </a:r>
            <a:r>
              <a:rPr spc="-40" dirty="0">
                <a:cs typeface="Arial"/>
              </a:rPr>
              <a:t>health</a:t>
            </a:r>
            <a:r>
              <a:rPr spc="-90" dirty="0">
                <a:cs typeface="Arial"/>
              </a:rPr>
              <a:t> </a:t>
            </a:r>
            <a:r>
              <a:rPr spc="-70" dirty="0">
                <a:cs typeface="Arial"/>
              </a:rPr>
              <a:t>specialist</a:t>
            </a:r>
            <a:endParaRPr dirty="0"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b="1" spc="-135" dirty="0">
                <a:cs typeface="Arial"/>
              </a:rPr>
              <a:t>Jeff</a:t>
            </a:r>
            <a:r>
              <a:rPr b="1" spc="-75" dirty="0">
                <a:cs typeface="Arial"/>
              </a:rPr>
              <a:t> </a:t>
            </a:r>
            <a:r>
              <a:rPr b="1" spc="-114" dirty="0">
                <a:cs typeface="Arial"/>
              </a:rPr>
              <a:t>Smith</a:t>
            </a:r>
            <a:r>
              <a:rPr lang="en-AU" b="1" spc="-114" dirty="0">
                <a:cs typeface="Arial"/>
              </a:rPr>
              <a:t> (Taskforce Co-chair)</a:t>
            </a:r>
            <a:r>
              <a:rPr b="1" spc="-114" dirty="0">
                <a:cs typeface="Arial"/>
              </a:rPr>
              <a:t>:</a:t>
            </a:r>
            <a:r>
              <a:rPr b="1" spc="-75" dirty="0">
                <a:cs typeface="Arial"/>
              </a:rPr>
              <a:t> </a:t>
            </a:r>
            <a:r>
              <a:rPr lang="en-US" spc="-95" dirty="0">
                <a:cs typeface="Arial"/>
              </a:rPr>
              <a:t>Public Health Advisor &amp; f</a:t>
            </a:r>
            <a:r>
              <a:rPr spc="-95" dirty="0">
                <a:cs typeface="Arial"/>
              </a:rPr>
              <a:t>ormer</a:t>
            </a:r>
            <a:r>
              <a:rPr spc="-35" dirty="0">
                <a:cs typeface="Arial"/>
              </a:rPr>
              <a:t> </a:t>
            </a:r>
            <a:r>
              <a:rPr spc="-85" dirty="0">
                <a:cs typeface="Arial"/>
              </a:rPr>
              <a:t>Chief</a:t>
            </a:r>
            <a:r>
              <a:rPr spc="-90" dirty="0">
                <a:cs typeface="Arial"/>
              </a:rPr>
              <a:t> </a:t>
            </a:r>
            <a:r>
              <a:rPr spc="-70" dirty="0">
                <a:cs typeface="Arial"/>
              </a:rPr>
              <a:t>Operating</a:t>
            </a:r>
            <a:r>
              <a:rPr spc="-75" dirty="0">
                <a:cs typeface="Arial"/>
              </a:rPr>
              <a:t> </a:t>
            </a:r>
            <a:r>
              <a:rPr spc="-65" dirty="0">
                <a:cs typeface="Arial"/>
              </a:rPr>
              <a:t>Officer,</a:t>
            </a:r>
            <a:r>
              <a:rPr spc="-75" dirty="0">
                <a:cs typeface="Arial"/>
              </a:rPr>
              <a:t> </a:t>
            </a:r>
            <a:r>
              <a:rPr spc="-125" dirty="0">
                <a:cs typeface="Arial"/>
              </a:rPr>
              <a:t>APLMA</a:t>
            </a:r>
            <a:endParaRPr dirty="0"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dirty="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b="1" u="heavy" spc="-240" dirty="0">
                <a:uFill>
                  <a:solidFill>
                    <a:srgbClr val="000000"/>
                  </a:solidFill>
                </a:uFill>
                <a:cs typeface="Arial"/>
              </a:rPr>
              <a:t>C</a:t>
            </a:r>
            <a:r>
              <a:rPr b="1" u="heavy" spc="-195" dirty="0">
                <a:uFill>
                  <a:solidFill>
                    <a:srgbClr val="000000"/>
                  </a:solidFill>
                </a:uFill>
                <a:cs typeface="Arial"/>
              </a:rPr>
              <a:t>o</a:t>
            </a:r>
            <a:r>
              <a:rPr b="1" u="heavy" spc="-45" dirty="0">
                <a:uFill>
                  <a:solidFill>
                    <a:srgbClr val="000000"/>
                  </a:solidFill>
                </a:uFill>
                <a:cs typeface="Arial"/>
              </a:rPr>
              <a:t>-</a:t>
            </a:r>
            <a:r>
              <a:rPr b="1" u="heavy" spc="-120" dirty="0">
                <a:uFill>
                  <a:solidFill>
                    <a:srgbClr val="000000"/>
                  </a:solidFill>
                </a:uFill>
                <a:cs typeface="Arial"/>
              </a:rPr>
              <a:t>o</a:t>
            </a:r>
            <a:r>
              <a:rPr b="1" u="heavy" spc="-145" dirty="0">
                <a:uFill>
                  <a:solidFill>
                    <a:srgbClr val="000000"/>
                  </a:solidFill>
                </a:uFill>
                <a:cs typeface="Arial"/>
              </a:rPr>
              <a:t>p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t</a:t>
            </a:r>
            <a:r>
              <a:rPr b="1" u="heavy" spc="-95" dirty="0">
                <a:uFill>
                  <a:solidFill>
                    <a:srgbClr val="000000"/>
                  </a:solidFill>
                </a:uFill>
                <a:cs typeface="Arial"/>
              </a:rPr>
              <a:t>e</a:t>
            </a:r>
            <a:r>
              <a:rPr b="1" u="heavy" spc="-125" dirty="0">
                <a:uFill>
                  <a:solidFill>
                    <a:srgbClr val="000000"/>
                  </a:solidFill>
                </a:uFill>
                <a:cs typeface="Arial"/>
              </a:rPr>
              <a:t>d</a:t>
            </a:r>
            <a:r>
              <a:rPr b="1" u="heavy" spc="-7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b="1" u="heavy" spc="-190" dirty="0">
                <a:uFill>
                  <a:solidFill>
                    <a:srgbClr val="000000"/>
                  </a:solidFill>
                </a:uFill>
                <a:cs typeface="Arial"/>
              </a:rPr>
              <a:t>Sub</a:t>
            </a:r>
            <a:r>
              <a:rPr b="1" u="heavy" spc="-110" dirty="0">
                <a:uFill>
                  <a:solidFill>
                    <a:srgbClr val="000000"/>
                  </a:solidFill>
                </a:uFill>
                <a:cs typeface="Arial"/>
              </a:rPr>
              <a:t>je</a:t>
            </a:r>
            <a:r>
              <a:rPr b="1" u="heavy" spc="-140" dirty="0">
                <a:uFill>
                  <a:solidFill>
                    <a:srgbClr val="000000"/>
                  </a:solidFill>
                </a:uFill>
                <a:cs typeface="Arial"/>
              </a:rPr>
              <a:t>c</a:t>
            </a:r>
            <a:r>
              <a:rPr b="1" u="heavy" spc="20" dirty="0">
                <a:uFill>
                  <a:solidFill>
                    <a:srgbClr val="000000"/>
                  </a:solidFill>
                </a:uFill>
                <a:cs typeface="Arial"/>
              </a:rPr>
              <a:t>t</a:t>
            </a:r>
            <a:r>
              <a:rPr b="1" u="heavy" spc="-5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b="1" u="heavy" spc="-25" dirty="0">
                <a:uFill>
                  <a:solidFill>
                    <a:srgbClr val="000000"/>
                  </a:solidFill>
                </a:uFill>
                <a:cs typeface="Arial"/>
              </a:rPr>
              <a:t>M</a:t>
            </a:r>
            <a:r>
              <a:rPr b="1" u="heavy" spc="-35" dirty="0">
                <a:uFill>
                  <a:solidFill>
                    <a:srgbClr val="000000"/>
                  </a:solidFill>
                </a:uFill>
                <a:cs typeface="Arial"/>
              </a:rPr>
              <a:t>a</a:t>
            </a:r>
            <a:r>
              <a:rPr b="1" u="heavy" spc="-5" dirty="0">
                <a:uFill>
                  <a:solidFill>
                    <a:srgbClr val="000000"/>
                  </a:solidFill>
                </a:uFill>
                <a:cs typeface="Arial"/>
              </a:rPr>
              <a:t>tt</a:t>
            </a:r>
            <a:r>
              <a:rPr b="1" u="heavy" spc="-95" dirty="0">
                <a:uFill>
                  <a:solidFill>
                    <a:srgbClr val="000000"/>
                  </a:solidFill>
                </a:uFill>
                <a:cs typeface="Arial"/>
              </a:rPr>
              <a:t>e</a:t>
            </a:r>
            <a:r>
              <a:rPr b="1" u="heavy" spc="-60" dirty="0">
                <a:uFill>
                  <a:solidFill>
                    <a:srgbClr val="000000"/>
                  </a:solidFill>
                </a:uFill>
                <a:cs typeface="Arial"/>
              </a:rPr>
              <a:t>r</a:t>
            </a:r>
            <a:r>
              <a:rPr b="1" u="heavy" spc="-8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b="1" u="heavy" spc="-155" dirty="0">
                <a:uFill>
                  <a:solidFill>
                    <a:srgbClr val="000000"/>
                  </a:solidFill>
                </a:uFill>
                <a:cs typeface="Arial"/>
              </a:rPr>
              <a:t>Expe</a:t>
            </a:r>
            <a:r>
              <a:rPr b="1" u="heavy" spc="-110" dirty="0">
                <a:uFill>
                  <a:solidFill>
                    <a:srgbClr val="000000"/>
                  </a:solidFill>
                </a:uFill>
                <a:cs typeface="Arial"/>
              </a:rPr>
              <a:t>r</a:t>
            </a:r>
            <a:r>
              <a:rPr b="1" u="heavy" spc="-120" dirty="0">
                <a:uFill>
                  <a:solidFill>
                    <a:srgbClr val="000000"/>
                  </a:solidFill>
                </a:uFill>
                <a:cs typeface="Arial"/>
              </a:rPr>
              <a:t>ts</a:t>
            </a:r>
            <a:r>
              <a:rPr lang="en-AU" b="1" u="heavy" spc="-120" dirty="0">
                <a:uFill>
                  <a:solidFill>
                    <a:srgbClr val="000000"/>
                  </a:solidFill>
                </a:uFill>
                <a:cs typeface="Arial"/>
              </a:rPr>
              <a:t> &amp; Industry Partners</a:t>
            </a:r>
            <a:endParaRPr dirty="0">
              <a:cs typeface="Arial"/>
            </a:endParaRPr>
          </a:p>
          <a:p>
            <a:pPr marL="241300" marR="54610" indent="-229235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AU" b="1" spc="-125" dirty="0">
                <a:cs typeface="Arial"/>
              </a:rPr>
              <a:t>Dr. Claus Bogh, </a:t>
            </a:r>
            <a:r>
              <a:rPr lang="en-AU" spc="-125" dirty="0">
                <a:cs typeface="Arial"/>
              </a:rPr>
              <a:t>Malaria entomologist, Chair, Sumba Foundation, manages 5 malaria clinics on Sumba Island</a:t>
            </a:r>
            <a:endParaRPr lang="en-AU" b="1" spc="-125" dirty="0">
              <a:cs typeface="Arial"/>
            </a:endParaRPr>
          </a:p>
          <a:p>
            <a:pPr marL="241300" marR="54610" indent="-229235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b="1" spc="-125" dirty="0">
                <a:cs typeface="Arial"/>
              </a:rPr>
              <a:t>Dr.</a:t>
            </a:r>
            <a:r>
              <a:rPr b="1" spc="-65" dirty="0">
                <a:cs typeface="Arial"/>
              </a:rPr>
              <a:t> </a:t>
            </a:r>
            <a:r>
              <a:rPr b="1" spc="-215" dirty="0">
                <a:cs typeface="Arial"/>
              </a:rPr>
              <a:t>Josh</a:t>
            </a:r>
            <a:r>
              <a:rPr b="1" spc="-75" dirty="0">
                <a:cs typeface="Arial"/>
              </a:rPr>
              <a:t> </a:t>
            </a:r>
            <a:r>
              <a:rPr b="1" spc="-150" dirty="0">
                <a:cs typeface="Arial"/>
              </a:rPr>
              <a:t>Francis:</a:t>
            </a:r>
            <a:r>
              <a:rPr b="1" spc="-55" dirty="0">
                <a:cs typeface="Arial"/>
              </a:rPr>
              <a:t> </a:t>
            </a:r>
            <a:r>
              <a:rPr spc="-90" dirty="0">
                <a:cs typeface="Arial"/>
              </a:rPr>
              <a:t>Senior</a:t>
            </a:r>
            <a:r>
              <a:rPr spc="-60" dirty="0">
                <a:cs typeface="Arial"/>
              </a:rPr>
              <a:t> </a:t>
            </a:r>
            <a:r>
              <a:rPr spc="-130" dirty="0">
                <a:cs typeface="Arial"/>
              </a:rPr>
              <a:t>Research</a:t>
            </a:r>
            <a:r>
              <a:rPr spc="-50" dirty="0">
                <a:cs typeface="Arial"/>
              </a:rPr>
              <a:t> </a:t>
            </a:r>
            <a:r>
              <a:rPr spc="-90" dirty="0">
                <a:cs typeface="Arial"/>
              </a:rPr>
              <a:t>Fellow,</a:t>
            </a:r>
            <a:r>
              <a:rPr spc="-55" dirty="0">
                <a:cs typeface="Arial"/>
              </a:rPr>
              <a:t> </a:t>
            </a:r>
            <a:r>
              <a:rPr spc="-80" dirty="0">
                <a:cs typeface="Arial"/>
              </a:rPr>
              <a:t>Menzies</a:t>
            </a:r>
            <a:r>
              <a:rPr spc="-75" dirty="0">
                <a:cs typeface="Arial"/>
              </a:rPr>
              <a:t> </a:t>
            </a:r>
            <a:r>
              <a:rPr spc="-105" dirty="0">
                <a:cs typeface="Arial"/>
              </a:rPr>
              <a:t>School</a:t>
            </a:r>
            <a:r>
              <a:rPr spc="-50" dirty="0">
                <a:cs typeface="Arial"/>
              </a:rPr>
              <a:t> </a:t>
            </a:r>
            <a:r>
              <a:rPr spc="-10" dirty="0">
                <a:cs typeface="Arial"/>
              </a:rPr>
              <a:t>of</a:t>
            </a:r>
            <a:r>
              <a:rPr spc="-80" dirty="0">
                <a:cs typeface="Arial"/>
              </a:rPr>
              <a:t> </a:t>
            </a:r>
            <a:r>
              <a:rPr spc="-55" dirty="0">
                <a:cs typeface="Arial"/>
              </a:rPr>
              <a:t>Health</a:t>
            </a:r>
            <a:r>
              <a:rPr spc="-80" dirty="0">
                <a:cs typeface="Arial"/>
              </a:rPr>
              <a:t> </a:t>
            </a:r>
            <a:r>
              <a:rPr spc="-114" dirty="0">
                <a:cs typeface="Arial"/>
              </a:rPr>
              <a:t>Research;</a:t>
            </a:r>
            <a:r>
              <a:rPr spc="-50" dirty="0">
                <a:cs typeface="Arial"/>
              </a:rPr>
              <a:t> </a:t>
            </a:r>
            <a:r>
              <a:rPr spc="-65" dirty="0">
                <a:cs typeface="Arial"/>
              </a:rPr>
              <a:t>Paediatrician</a:t>
            </a:r>
            <a:r>
              <a:rPr spc="-120" dirty="0">
                <a:cs typeface="Arial"/>
              </a:rPr>
              <a:t> </a:t>
            </a:r>
            <a:r>
              <a:rPr spc="20" dirty="0">
                <a:cs typeface="Arial"/>
              </a:rPr>
              <a:t>&amp;</a:t>
            </a:r>
            <a:r>
              <a:rPr spc="-75" dirty="0">
                <a:cs typeface="Arial"/>
              </a:rPr>
              <a:t> </a:t>
            </a:r>
            <a:r>
              <a:rPr spc="-45" dirty="0">
                <a:cs typeface="Arial"/>
              </a:rPr>
              <a:t>paediatric</a:t>
            </a:r>
            <a:r>
              <a:rPr spc="-90" dirty="0">
                <a:cs typeface="Arial"/>
              </a:rPr>
              <a:t> </a:t>
            </a:r>
            <a:r>
              <a:rPr spc="-50" dirty="0">
                <a:cs typeface="Arial"/>
              </a:rPr>
              <a:t>infectious</a:t>
            </a:r>
            <a:r>
              <a:rPr spc="-95" dirty="0">
                <a:cs typeface="Arial"/>
              </a:rPr>
              <a:t> </a:t>
            </a:r>
            <a:r>
              <a:rPr spc="-110" dirty="0">
                <a:cs typeface="Arial"/>
              </a:rPr>
              <a:t>disease </a:t>
            </a:r>
            <a:r>
              <a:rPr spc="-430" dirty="0">
                <a:cs typeface="Arial"/>
              </a:rPr>
              <a:t> </a:t>
            </a:r>
            <a:r>
              <a:rPr spc="-80" dirty="0">
                <a:cs typeface="Arial"/>
              </a:rPr>
              <a:t>physician</a:t>
            </a:r>
            <a:endParaRPr dirty="0">
              <a:cs typeface="Arial"/>
            </a:endParaRPr>
          </a:p>
          <a:p>
            <a:pPr marL="241300" marR="542290" indent="-229235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b="1" spc="-140" dirty="0">
                <a:cs typeface="Arial"/>
              </a:rPr>
              <a:t>Professor </a:t>
            </a:r>
            <a:r>
              <a:rPr b="1" spc="-180" dirty="0">
                <a:cs typeface="Arial"/>
              </a:rPr>
              <a:t>Ric</a:t>
            </a:r>
            <a:r>
              <a:rPr b="1" spc="-175" dirty="0">
                <a:cs typeface="Arial"/>
              </a:rPr>
              <a:t> </a:t>
            </a:r>
            <a:r>
              <a:rPr b="1" spc="-125" dirty="0">
                <a:cs typeface="Arial"/>
              </a:rPr>
              <a:t>Price: </a:t>
            </a:r>
            <a:r>
              <a:rPr spc="-85" dirty="0">
                <a:cs typeface="Arial"/>
              </a:rPr>
              <a:t>Professor </a:t>
            </a:r>
            <a:r>
              <a:rPr spc="-10" dirty="0">
                <a:cs typeface="Arial"/>
              </a:rPr>
              <a:t>of </a:t>
            </a:r>
            <a:r>
              <a:rPr spc="-85" dirty="0">
                <a:cs typeface="Arial"/>
              </a:rPr>
              <a:t>Tropical </a:t>
            </a:r>
            <a:r>
              <a:rPr spc="-50" dirty="0">
                <a:cs typeface="Arial"/>
              </a:rPr>
              <a:t>Medicine, </a:t>
            </a:r>
            <a:r>
              <a:rPr spc="-80" dirty="0">
                <a:cs typeface="Arial"/>
              </a:rPr>
              <a:t>Menzies </a:t>
            </a:r>
            <a:r>
              <a:rPr spc="-105" dirty="0">
                <a:cs typeface="Arial"/>
              </a:rPr>
              <a:t>School </a:t>
            </a:r>
            <a:r>
              <a:rPr spc="-10" dirty="0">
                <a:cs typeface="Arial"/>
              </a:rPr>
              <a:t>of </a:t>
            </a:r>
            <a:r>
              <a:rPr spc="-75" dirty="0">
                <a:cs typeface="Arial"/>
              </a:rPr>
              <a:t>Heath </a:t>
            </a:r>
            <a:r>
              <a:rPr spc="-114" dirty="0">
                <a:cs typeface="Arial"/>
              </a:rPr>
              <a:t>Research; </a:t>
            </a:r>
            <a:r>
              <a:rPr spc="-55" dirty="0">
                <a:cs typeface="Arial"/>
              </a:rPr>
              <a:t>Infectious </a:t>
            </a:r>
            <a:r>
              <a:rPr spc="-105" dirty="0">
                <a:cs typeface="Arial"/>
              </a:rPr>
              <a:t>disease </a:t>
            </a:r>
            <a:r>
              <a:rPr spc="20" dirty="0">
                <a:cs typeface="Arial"/>
              </a:rPr>
              <a:t>&amp; </a:t>
            </a:r>
            <a:r>
              <a:rPr spc="-80" dirty="0">
                <a:cs typeface="Arial"/>
              </a:rPr>
              <a:t>general </a:t>
            </a:r>
            <a:r>
              <a:rPr spc="-430" dirty="0">
                <a:cs typeface="Arial"/>
              </a:rPr>
              <a:t> </a:t>
            </a:r>
            <a:r>
              <a:rPr spc="-75" dirty="0">
                <a:cs typeface="Arial"/>
              </a:rPr>
              <a:t>physician,</a:t>
            </a:r>
            <a:r>
              <a:rPr spc="-120" dirty="0">
                <a:cs typeface="Arial"/>
              </a:rPr>
              <a:t> </a:t>
            </a:r>
            <a:r>
              <a:rPr spc="-125" dirty="0">
                <a:cs typeface="Arial"/>
              </a:rPr>
              <a:t>Royal</a:t>
            </a:r>
            <a:r>
              <a:rPr spc="-60" dirty="0">
                <a:cs typeface="Arial"/>
              </a:rPr>
              <a:t> Darwin</a:t>
            </a:r>
            <a:r>
              <a:rPr spc="-80" dirty="0">
                <a:cs typeface="Arial"/>
              </a:rPr>
              <a:t> </a:t>
            </a:r>
            <a:r>
              <a:rPr spc="-65" dirty="0">
                <a:cs typeface="Arial"/>
              </a:rPr>
              <a:t>Hospital</a:t>
            </a:r>
            <a:endParaRPr dirty="0"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b="1" spc="-125" dirty="0">
                <a:cs typeface="Arial"/>
              </a:rPr>
              <a:t>Dr.</a:t>
            </a:r>
            <a:r>
              <a:rPr b="1" spc="-65" dirty="0">
                <a:cs typeface="Arial"/>
              </a:rPr>
              <a:t> Manel</a:t>
            </a:r>
            <a:r>
              <a:rPr b="1" spc="295" dirty="0">
                <a:cs typeface="Arial"/>
              </a:rPr>
              <a:t> </a:t>
            </a:r>
            <a:r>
              <a:rPr b="1" spc="-130" dirty="0">
                <a:cs typeface="Arial"/>
              </a:rPr>
              <a:t>Yapabandara:</a:t>
            </a:r>
            <a:r>
              <a:rPr b="1" spc="-35" dirty="0">
                <a:cs typeface="Arial"/>
              </a:rPr>
              <a:t> </a:t>
            </a:r>
            <a:r>
              <a:rPr spc="-150" dirty="0">
                <a:cs typeface="Arial"/>
              </a:rPr>
              <a:t>WHO</a:t>
            </a:r>
            <a:r>
              <a:rPr spc="-60" dirty="0">
                <a:cs typeface="Arial"/>
              </a:rPr>
              <a:t> </a:t>
            </a:r>
            <a:r>
              <a:rPr spc="-65" dirty="0">
                <a:cs typeface="Arial"/>
              </a:rPr>
              <a:t>Consultant,</a:t>
            </a:r>
            <a:r>
              <a:rPr spc="-95" dirty="0">
                <a:cs typeface="Arial"/>
              </a:rPr>
              <a:t> </a:t>
            </a:r>
            <a:r>
              <a:rPr spc="-105" dirty="0">
                <a:cs typeface="Arial"/>
              </a:rPr>
              <a:t>Sri</a:t>
            </a:r>
            <a:r>
              <a:rPr spc="-70" dirty="0">
                <a:cs typeface="Arial"/>
              </a:rPr>
              <a:t> </a:t>
            </a:r>
            <a:r>
              <a:rPr spc="-130" dirty="0">
                <a:cs typeface="Arial"/>
              </a:rPr>
              <a:t>Lanka</a:t>
            </a:r>
            <a:r>
              <a:rPr spc="-80" dirty="0">
                <a:cs typeface="Arial"/>
              </a:rPr>
              <a:t> and</a:t>
            </a:r>
            <a:r>
              <a:rPr spc="-90" dirty="0">
                <a:cs typeface="Arial"/>
              </a:rPr>
              <a:t> </a:t>
            </a:r>
            <a:r>
              <a:rPr spc="-80" dirty="0">
                <a:cs typeface="Arial"/>
              </a:rPr>
              <a:t>Timor-Leste</a:t>
            </a:r>
            <a:r>
              <a:rPr spc="-75" dirty="0">
                <a:cs typeface="Arial"/>
              </a:rPr>
              <a:t> </a:t>
            </a:r>
            <a:r>
              <a:rPr spc="-60" dirty="0">
                <a:cs typeface="Arial"/>
              </a:rPr>
              <a:t>malaria</a:t>
            </a:r>
            <a:r>
              <a:rPr spc="-90" dirty="0">
                <a:cs typeface="Arial"/>
              </a:rPr>
              <a:t> </a:t>
            </a:r>
            <a:r>
              <a:rPr spc="-30" dirty="0">
                <a:cs typeface="Arial"/>
              </a:rPr>
              <a:t>elimination</a:t>
            </a:r>
            <a:r>
              <a:rPr spc="-105" dirty="0">
                <a:cs typeface="Arial"/>
              </a:rPr>
              <a:t> </a:t>
            </a:r>
            <a:r>
              <a:rPr spc="-70" dirty="0">
                <a:cs typeface="Arial"/>
              </a:rPr>
              <a:t>specialist</a:t>
            </a:r>
            <a:endParaRPr lang="en-AU" spc="-70" dirty="0"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AU" b="1" spc="-70" dirty="0">
                <a:cs typeface="Arial"/>
              </a:rPr>
              <a:t>Dr. Flora Tanudyaya</a:t>
            </a:r>
            <a:r>
              <a:rPr lang="en-AU" spc="-70" dirty="0">
                <a:cs typeface="Arial"/>
              </a:rPr>
              <a:t>: APLMA Consultant seconded to </a:t>
            </a:r>
            <a:r>
              <a:rPr lang="en-AU" spc="-70" dirty="0" err="1">
                <a:cs typeface="Arial"/>
              </a:rPr>
              <a:t>Dr.Guntur</a:t>
            </a:r>
            <a:r>
              <a:rPr lang="en-AU" spc="-70" dirty="0">
                <a:cs typeface="Arial"/>
              </a:rPr>
              <a:t>, Malaria </a:t>
            </a:r>
            <a:r>
              <a:rPr lang="en-AU" spc="-70" dirty="0" err="1">
                <a:cs typeface="Arial"/>
              </a:rPr>
              <a:t>Subdirectorate</a:t>
            </a:r>
            <a:r>
              <a:rPr lang="en-AU" spc="-70" dirty="0">
                <a:cs typeface="Arial"/>
              </a:rPr>
              <a:t>, MoH</a:t>
            </a:r>
          </a:p>
          <a:p>
            <a:pPr marL="241300" indent="-22923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AU" b="1" spc="-70" dirty="0">
                <a:cs typeface="Arial"/>
              </a:rPr>
              <a:t>Arthur </a:t>
            </a:r>
            <a:r>
              <a:rPr lang="en-AU" b="1" spc="-70" dirty="0" err="1">
                <a:cs typeface="Arial"/>
              </a:rPr>
              <a:t>Tadudjaja</a:t>
            </a:r>
            <a:r>
              <a:rPr lang="en-AU" spc="-70" dirty="0">
                <a:cs typeface="Arial"/>
              </a:rPr>
              <a:t>: President &amp; Director, PT Cheetham</a:t>
            </a:r>
            <a:endParaRPr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2322F-59ED-9B4F-B5EC-FA8EA3E5B6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AC2B515-F36A-9246-A197-55C6609B5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885217"/>
            <a:ext cx="9497961" cy="5921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6574DF-9740-42D3-BA49-9FECC7A23F4B}"/>
              </a:ext>
            </a:extLst>
          </p:cNvPr>
          <p:cNvSpPr txBox="1"/>
          <p:nvPr/>
        </p:nvSpPr>
        <p:spPr>
          <a:xfrm>
            <a:off x="386273" y="273169"/>
            <a:ext cx="112353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spc="-265" dirty="0"/>
              <a:t> Timor </a:t>
            </a:r>
            <a:r>
              <a:rPr lang="en-GB" sz="3200" b="1" spc="-265" dirty="0" err="1"/>
              <a:t>Leste</a:t>
            </a:r>
            <a:r>
              <a:rPr lang="en-GB" sz="3200" b="1" spc="-265" dirty="0"/>
              <a:t> &amp; N</a:t>
            </a:r>
            <a:r>
              <a:rPr lang="en-GB" sz="3200" b="1" spc="-335" dirty="0"/>
              <a:t>T</a:t>
            </a:r>
            <a:r>
              <a:rPr lang="en-GB" sz="3200" b="1" spc="-360" dirty="0"/>
              <a:t>T</a:t>
            </a:r>
            <a:r>
              <a:rPr lang="en-GB" sz="3200" b="1" spc="-215" dirty="0"/>
              <a:t>  malaria status – late 2020</a:t>
            </a:r>
          </a:p>
          <a:p>
            <a:pPr algn="ctr"/>
            <a:r>
              <a:rPr lang="en-GB" sz="3200" b="1" spc="-215" dirty="0"/>
              <a:t>&amp;  4 Project Work Streams </a:t>
            </a:r>
            <a:br>
              <a:rPr lang="en-GB" sz="3200" b="1" spc="-220" dirty="0"/>
            </a:b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2AC5C-545E-F64E-BF82-3442E2C655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52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2E08-5972-4E58-8B2A-27C3B7EF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XSPI-RAM Taskforce Goals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D66DDD-8DF7-4E33-9CF7-8B0FC72785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180648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D6DCBF7-C892-B848-8A37-DC8020391CEE}"/>
              </a:ext>
            </a:extLst>
          </p:cNvPr>
          <p:cNvSpPr txBox="1">
            <a:spLocks/>
          </p:cNvSpPr>
          <p:nvPr/>
        </p:nvSpPr>
        <p:spPr>
          <a:xfrm>
            <a:off x="399777" y="851779"/>
            <a:ext cx="2947482" cy="51184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RAM -XSPI Project Goals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2BC822-3C89-DC4E-8B4B-AB6F5BB364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2E08-5972-4E58-8B2A-27C3B7EF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XSPI-RAM Taskforce Goals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320856-BB7C-6C48-B91F-5AC7ED3D6F2D}"/>
              </a:ext>
            </a:extLst>
          </p:cNvPr>
          <p:cNvGrpSpPr/>
          <p:nvPr/>
        </p:nvGrpSpPr>
        <p:grpSpPr>
          <a:xfrm>
            <a:off x="4059933" y="795276"/>
            <a:ext cx="7104551" cy="4754610"/>
            <a:chOff x="4059933" y="795276"/>
            <a:chExt cx="7104551" cy="4374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27CDC54-67CB-E243-8F84-AC4CD9ED9240}"/>
                </a:ext>
              </a:extLst>
            </p:cNvPr>
            <p:cNvSpPr/>
            <p:nvPr/>
          </p:nvSpPr>
          <p:spPr>
            <a:xfrm>
              <a:off x="4059935" y="795276"/>
              <a:ext cx="7104549" cy="526975"/>
            </a:xfrm>
            <a:custGeom>
              <a:avLst/>
              <a:gdLst>
                <a:gd name="connsiteX0" fmla="*/ 0 w 7104549"/>
                <a:gd name="connsiteY0" fmla="*/ 87831 h 526975"/>
                <a:gd name="connsiteX1" fmla="*/ 87831 w 7104549"/>
                <a:gd name="connsiteY1" fmla="*/ 0 h 526975"/>
                <a:gd name="connsiteX2" fmla="*/ 7016718 w 7104549"/>
                <a:gd name="connsiteY2" fmla="*/ 0 h 526975"/>
                <a:gd name="connsiteX3" fmla="*/ 7104549 w 7104549"/>
                <a:gd name="connsiteY3" fmla="*/ 87831 h 526975"/>
                <a:gd name="connsiteX4" fmla="*/ 7104549 w 7104549"/>
                <a:gd name="connsiteY4" fmla="*/ 439144 h 526975"/>
                <a:gd name="connsiteX5" fmla="*/ 7016718 w 7104549"/>
                <a:gd name="connsiteY5" fmla="*/ 526975 h 526975"/>
                <a:gd name="connsiteX6" fmla="*/ 87831 w 7104549"/>
                <a:gd name="connsiteY6" fmla="*/ 526975 h 526975"/>
                <a:gd name="connsiteX7" fmla="*/ 0 w 7104549"/>
                <a:gd name="connsiteY7" fmla="*/ 439144 h 526975"/>
                <a:gd name="connsiteX8" fmla="*/ 0 w 7104549"/>
                <a:gd name="connsiteY8" fmla="*/ 87831 h 52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4549" h="526975">
                  <a:moveTo>
                    <a:pt x="0" y="87831"/>
                  </a:moveTo>
                  <a:cubicBezTo>
                    <a:pt x="0" y="39323"/>
                    <a:pt x="39323" y="0"/>
                    <a:pt x="87831" y="0"/>
                  </a:cubicBezTo>
                  <a:lnTo>
                    <a:pt x="7016718" y="0"/>
                  </a:lnTo>
                  <a:cubicBezTo>
                    <a:pt x="7065226" y="0"/>
                    <a:pt x="7104549" y="39323"/>
                    <a:pt x="7104549" y="87831"/>
                  </a:cubicBezTo>
                  <a:lnTo>
                    <a:pt x="7104549" y="439144"/>
                  </a:lnTo>
                  <a:cubicBezTo>
                    <a:pt x="7104549" y="487652"/>
                    <a:pt x="7065226" y="526975"/>
                    <a:pt x="7016718" y="526975"/>
                  </a:cubicBezTo>
                  <a:lnTo>
                    <a:pt x="87831" y="526975"/>
                  </a:lnTo>
                  <a:cubicBezTo>
                    <a:pt x="39323" y="526975"/>
                    <a:pt x="0" y="487652"/>
                    <a:pt x="0" y="439144"/>
                  </a:cubicBezTo>
                  <a:lnTo>
                    <a:pt x="0" y="8783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165" tIns="117165" rIns="117165" bIns="117165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Gap Analys</a:t>
              </a:r>
              <a:r>
                <a:rPr lang="en-US" sz="2400" dirty="0"/>
                <a:t>es &amp; Implementation Plan</a:t>
              </a:r>
              <a:endParaRPr lang="en-US" sz="2400" kern="12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4B8E359-28DA-374E-B8F2-AA784DB22308}"/>
                </a:ext>
              </a:extLst>
            </p:cNvPr>
            <p:cNvSpPr/>
            <p:nvPr/>
          </p:nvSpPr>
          <p:spPr>
            <a:xfrm>
              <a:off x="4059935" y="1322252"/>
              <a:ext cx="7104549" cy="901312"/>
            </a:xfrm>
            <a:custGeom>
              <a:avLst/>
              <a:gdLst>
                <a:gd name="connsiteX0" fmla="*/ 0 w 7104549"/>
                <a:gd name="connsiteY0" fmla="*/ 0 h 1574237"/>
                <a:gd name="connsiteX1" fmla="*/ 7104549 w 7104549"/>
                <a:gd name="connsiteY1" fmla="*/ 0 h 1574237"/>
                <a:gd name="connsiteX2" fmla="*/ 7104549 w 7104549"/>
                <a:gd name="connsiteY2" fmla="*/ 1574237 h 1574237"/>
                <a:gd name="connsiteX3" fmla="*/ 0 w 7104549"/>
                <a:gd name="connsiteY3" fmla="*/ 1574237 h 1574237"/>
                <a:gd name="connsiteX4" fmla="*/ 0 w 7104549"/>
                <a:gd name="connsiteY4" fmla="*/ 0 h 157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49" h="1574237">
                  <a:moveTo>
                    <a:pt x="0" y="0"/>
                  </a:moveTo>
                  <a:lnTo>
                    <a:pt x="7104549" y="0"/>
                  </a:lnTo>
                  <a:lnTo>
                    <a:pt x="7104549" y="1574237"/>
                  </a:lnTo>
                  <a:lnTo>
                    <a:pt x="0" y="15742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5569" tIns="27940" rIns="156464" bIns="27940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dirty="0"/>
                <a:t>Data collection &amp; analyses: </a:t>
              </a:r>
              <a:r>
                <a:rPr lang="en-US" sz="1600" b="1" dirty="0"/>
                <a:t>Nov ‘21 – Jan ‘22</a:t>
              </a:r>
              <a:endParaRPr lang="en-US" sz="1600" b="1" kern="120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dirty="0"/>
                <a:t>Draft Scoping Report &amp; costed 3-year Implementation Plan: </a:t>
              </a:r>
              <a:r>
                <a:rPr lang="en-US" sz="1600" b="1" dirty="0"/>
                <a:t>28 Feb ‘22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/>
                <a:t>Final Scoping Report &amp; costed 3-year Implementation Plan: </a:t>
              </a:r>
              <a:r>
                <a:rPr lang="en-US" sz="1600" b="1" kern="1200" dirty="0"/>
                <a:t>31 Mar ‘2</a:t>
              </a:r>
              <a:r>
                <a:rPr lang="en-US" sz="1600" b="1" dirty="0"/>
                <a:t>2</a:t>
              </a:r>
              <a:r>
                <a:rPr lang="en-US" sz="1600" b="1" kern="1200" dirty="0"/>
                <a:t> 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3D9B7D3-C487-F14B-8BC3-5FCB261A7151}"/>
                </a:ext>
              </a:extLst>
            </p:cNvPr>
            <p:cNvSpPr/>
            <p:nvPr/>
          </p:nvSpPr>
          <p:spPr>
            <a:xfrm>
              <a:off x="4059935" y="2198586"/>
              <a:ext cx="7104549" cy="520700"/>
            </a:xfrm>
            <a:custGeom>
              <a:avLst/>
              <a:gdLst>
                <a:gd name="connsiteX0" fmla="*/ 0 w 7104549"/>
                <a:gd name="connsiteY0" fmla="*/ 86785 h 520700"/>
                <a:gd name="connsiteX1" fmla="*/ 86785 w 7104549"/>
                <a:gd name="connsiteY1" fmla="*/ 0 h 520700"/>
                <a:gd name="connsiteX2" fmla="*/ 7017764 w 7104549"/>
                <a:gd name="connsiteY2" fmla="*/ 0 h 520700"/>
                <a:gd name="connsiteX3" fmla="*/ 7104549 w 7104549"/>
                <a:gd name="connsiteY3" fmla="*/ 86785 h 520700"/>
                <a:gd name="connsiteX4" fmla="*/ 7104549 w 7104549"/>
                <a:gd name="connsiteY4" fmla="*/ 433915 h 520700"/>
                <a:gd name="connsiteX5" fmla="*/ 7017764 w 7104549"/>
                <a:gd name="connsiteY5" fmla="*/ 520700 h 520700"/>
                <a:gd name="connsiteX6" fmla="*/ 86785 w 7104549"/>
                <a:gd name="connsiteY6" fmla="*/ 520700 h 520700"/>
                <a:gd name="connsiteX7" fmla="*/ 0 w 7104549"/>
                <a:gd name="connsiteY7" fmla="*/ 433915 h 520700"/>
                <a:gd name="connsiteX8" fmla="*/ 0 w 7104549"/>
                <a:gd name="connsiteY8" fmla="*/ 86785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4549" h="520700">
                  <a:moveTo>
                    <a:pt x="0" y="86785"/>
                  </a:moveTo>
                  <a:cubicBezTo>
                    <a:pt x="0" y="38855"/>
                    <a:pt x="38855" y="0"/>
                    <a:pt x="86785" y="0"/>
                  </a:cubicBezTo>
                  <a:lnTo>
                    <a:pt x="7017764" y="0"/>
                  </a:lnTo>
                  <a:cubicBezTo>
                    <a:pt x="7065694" y="0"/>
                    <a:pt x="7104549" y="38855"/>
                    <a:pt x="7104549" y="86785"/>
                  </a:cubicBezTo>
                  <a:lnTo>
                    <a:pt x="7104549" y="433915"/>
                  </a:lnTo>
                  <a:cubicBezTo>
                    <a:pt x="7104549" y="481845"/>
                    <a:pt x="7065694" y="520700"/>
                    <a:pt x="7017764" y="520700"/>
                  </a:cubicBezTo>
                  <a:lnTo>
                    <a:pt x="86785" y="520700"/>
                  </a:lnTo>
                  <a:cubicBezTo>
                    <a:pt x="38855" y="520700"/>
                    <a:pt x="0" y="481845"/>
                    <a:pt x="0" y="433915"/>
                  </a:cubicBezTo>
                  <a:lnTo>
                    <a:pt x="0" y="867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3100"/>
                <a:satOff val="-4962"/>
                <a:lumOff val="2549"/>
                <a:alphaOff val="0"/>
              </a:schemeClr>
            </a:fillRef>
            <a:effectRef idx="0">
              <a:schemeClr val="accent2">
                <a:hueOff val="-723100"/>
                <a:satOff val="-4962"/>
                <a:lumOff val="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858" tIns="116858" rIns="116858" bIns="11685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/>
                <a:t>Identify key Australian &amp; International Partners</a:t>
              </a:r>
              <a:endParaRPr lang="en-US" sz="2400" kern="1200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0539743-E897-C542-A347-3637A5B083EB}"/>
                </a:ext>
              </a:extLst>
            </p:cNvPr>
            <p:cNvSpPr/>
            <p:nvPr/>
          </p:nvSpPr>
          <p:spPr>
            <a:xfrm>
              <a:off x="4059935" y="2720625"/>
              <a:ext cx="7104549" cy="898363"/>
            </a:xfrm>
            <a:custGeom>
              <a:avLst/>
              <a:gdLst>
                <a:gd name="connsiteX0" fmla="*/ 0 w 7104549"/>
                <a:gd name="connsiteY0" fmla="*/ 0 h 1276100"/>
                <a:gd name="connsiteX1" fmla="*/ 7104549 w 7104549"/>
                <a:gd name="connsiteY1" fmla="*/ 0 h 1276100"/>
                <a:gd name="connsiteX2" fmla="*/ 7104549 w 7104549"/>
                <a:gd name="connsiteY2" fmla="*/ 1276100 h 1276100"/>
                <a:gd name="connsiteX3" fmla="*/ 0 w 7104549"/>
                <a:gd name="connsiteY3" fmla="*/ 1276100 h 1276100"/>
                <a:gd name="connsiteX4" fmla="*/ 0 w 7104549"/>
                <a:gd name="connsiteY4" fmla="*/ 0 h 127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49" h="1276100">
                  <a:moveTo>
                    <a:pt x="0" y="0"/>
                  </a:moveTo>
                  <a:lnTo>
                    <a:pt x="7104549" y="0"/>
                  </a:lnTo>
                  <a:lnTo>
                    <a:pt x="7104549" y="1276100"/>
                  </a:lnTo>
                  <a:lnTo>
                    <a:pt x="0" y="12761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5569" tIns="27940" rIns="156464" bIns="27940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/>
                <a:t>Partners: RAM-Australia; Menzies School of Health Research; APLMA; Govts of Timor-Leste, Indonesia, NTT Province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dirty="0"/>
                <a:t>Potential partners: GF, WHO, Indonesian &amp; international foundations; Australian &amp; Indonesian businesses (</a:t>
              </a:r>
              <a:r>
                <a:rPr lang="en-US" sz="1600" dirty="0" err="1"/>
                <a:t>Cheatam</a:t>
              </a:r>
              <a:r>
                <a:rPr lang="en-US" sz="1600" dirty="0"/>
                <a:t> Salt; Gulf Manganese)</a:t>
              </a:r>
              <a:endParaRPr lang="en-US" sz="1600" kern="120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10C0A92-0709-0945-B6AA-C07AF791DEDA}"/>
                </a:ext>
              </a:extLst>
            </p:cNvPr>
            <p:cNvSpPr/>
            <p:nvPr/>
          </p:nvSpPr>
          <p:spPr>
            <a:xfrm>
              <a:off x="4059934" y="3899421"/>
              <a:ext cx="7104549" cy="528161"/>
            </a:xfrm>
            <a:custGeom>
              <a:avLst/>
              <a:gdLst>
                <a:gd name="connsiteX0" fmla="*/ 0 w 7104549"/>
                <a:gd name="connsiteY0" fmla="*/ 88029 h 528161"/>
                <a:gd name="connsiteX1" fmla="*/ 88029 w 7104549"/>
                <a:gd name="connsiteY1" fmla="*/ 0 h 528161"/>
                <a:gd name="connsiteX2" fmla="*/ 7016520 w 7104549"/>
                <a:gd name="connsiteY2" fmla="*/ 0 h 528161"/>
                <a:gd name="connsiteX3" fmla="*/ 7104549 w 7104549"/>
                <a:gd name="connsiteY3" fmla="*/ 88029 h 528161"/>
                <a:gd name="connsiteX4" fmla="*/ 7104549 w 7104549"/>
                <a:gd name="connsiteY4" fmla="*/ 440132 h 528161"/>
                <a:gd name="connsiteX5" fmla="*/ 7016520 w 7104549"/>
                <a:gd name="connsiteY5" fmla="*/ 528161 h 528161"/>
                <a:gd name="connsiteX6" fmla="*/ 88029 w 7104549"/>
                <a:gd name="connsiteY6" fmla="*/ 528161 h 528161"/>
                <a:gd name="connsiteX7" fmla="*/ 0 w 7104549"/>
                <a:gd name="connsiteY7" fmla="*/ 440132 h 528161"/>
                <a:gd name="connsiteX8" fmla="*/ 0 w 7104549"/>
                <a:gd name="connsiteY8" fmla="*/ 88029 h 52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4549" h="528161">
                  <a:moveTo>
                    <a:pt x="0" y="88029"/>
                  </a:moveTo>
                  <a:cubicBezTo>
                    <a:pt x="0" y="39412"/>
                    <a:pt x="39412" y="0"/>
                    <a:pt x="88029" y="0"/>
                  </a:cubicBezTo>
                  <a:lnTo>
                    <a:pt x="7016520" y="0"/>
                  </a:lnTo>
                  <a:cubicBezTo>
                    <a:pt x="7065137" y="0"/>
                    <a:pt x="7104549" y="39412"/>
                    <a:pt x="7104549" y="88029"/>
                  </a:cubicBezTo>
                  <a:lnTo>
                    <a:pt x="7104549" y="440132"/>
                  </a:lnTo>
                  <a:cubicBezTo>
                    <a:pt x="7104549" y="488749"/>
                    <a:pt x="7065137" y="528161"/>
                    <a:pt x="7016520" y="528161"/>
                  </a:cubicBezTo>
                  <a:lnTo>
                    <a:pt x="88029" y="528161"/>
                  </a:lnTo>
                  <a:cubicBezTo>
                    <a:pt x="39412" y="528161"/>
                    <a:pt x="0" y="488749"/>
                    <a:pt x="0" y="440132"/>
                  </a:cubicBezTo>
                  <a:lnTo>
                    <a:pt x="0" y="88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46200"/>
                <a:satOff val="-9924"/>
                <a:lumOff val="5098"/>
                <a:alphaOff val="0"/>
              </a:schemeClr>
            </a:fillRef>
            <a:effectRef idx="0">
              <a:schemeClr val="accent2">
                <a:hueOff val="-1446200"/>
                <a:satOff val="-9924"/>
                <a:lumOff val="5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603" tIns="109603" rIns="109603" bIns="10960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dirty="0"/>
                <a:t>Project Implementation</a:t>
              </a:r>
              <a:endParaRPr lang="en-US" sz="2200" kern="120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9C033DE-C98D-FC4A-9939-518F37D6AD8B}"/>
                </a:ext>
              </a:extLst>
            </p:cNvPr>
            <p:cNvSpPr/>
            <p:nvPr/>
          </p:nvSpPr>
          <p:spPr>
            <a:xfrm>
              <a:off x="4059933" y="4450202"/>
              <a:ext cx="7104549" cy="719549"/>
            </a:xfrm>
            <a:custGeom>
              <a:avLst/>
              <a:gdLst>
                <a:gd name="connsiteX0" fmla="*/ 0 w 7104549"/>
                <a:gd name="connsiteY0" fmla="*/ 0 h 1788480"/>
                <a:gd name="connsiteX1" fmla="*/ 7104549 w 7104549"/>
                <a:gd name="connsiteY1" fmla="*/ 0 h 1788480"/>
                <a:gd name="connsiteX2" fmla="*/ 7104549 w 7104549"/>
                <a:gd name="connsiteY2" fmla="*/ 1788480 h 1788480"/>
                <a:gd name="connsiteX3" fmla="*/ 0 w 7104549"/>
                <a:gd name="connsiteY3" fmla="*/ 1788480 h 1788480"/>
                <a:gd name="connsiteX4" fmla="*/ 0 w 7104549"/>
                <a:gd name="connsiteY4" fmla="*/ 0 h 178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49" h="1788480">
                  <a:moveTo>
                    <a:pt x="0" y="0"/>
                  </a:moveTo>
                  <a:lnTo>
                    <a:pt x="7104549" y="0"/>
                  </a:lnTo>
                  <a:lnTo>
                    <a:pt x="7104549" y="1788480"/>
                  </a:lnTo>
                  <a:lnTo>
                    <a:pt x="0" y="1788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5569" tIns="27940" rIns="156464" bIns="27940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dirty="0"/>
                <a:t>Implement 3-year plan through a coalition of partners from </a:t>
              </a:r>
              <a:r>
                <a:rPr lang="en-US" sz="1600" b="1" dirty="0"/>
                <a:t>Q3 2022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/>
                <a:t>Propose mid-term project review</a:t>
              </a:r>
              <a:endParaRPr lang="en-US" sz="1600" b="1" kern="120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dirty="0"/>
                <a:t>Modified project plan and budget to secure funding for Years 4-5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600" kern="1200" dirty="0"/>
                <a:t>Goal of Timor-Leste and NTT Provin</a:t>
              </a:r>
              <a:r>
                <a:rPr lang="en-US" sz="1600" dirty="0"/>
                <a:t>ce attaining elimination by end of 2026</a:t>
              </a:r>
              <a:endParaRPr lang="en-US" sz="1600" kern="120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CD6DCBF7-C892-B848-8A37-DC8020391CEE}"/>
              </a:ext>
            </a:extLst>
          </p:cNvPr>
          <p:cNvSpPr txBox="1">
            <a:spLocks/>
          </p:cNvSpPr>
          <p:nvPr/>
        </p:nvSpPr>
        <p:spPr>
          <a:xfrm>
            <a:off x="405319" y="835153"/>
            <a:ext cx="2947482" cy="51184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Project Description (2022 – 2026)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8981F-7570-4748-9DFE-08C22E70A7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9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2E08-5972-4E58-8B2A-27C3B7EF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XSPI-RAM Taskforce Goals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D66DDD-8DF7-4E33-9CF7-8B0FC72785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677212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D6DCBF7-C892-B848-8A37-DC8020391CEE}"/>
              </a:ext>
            </a:extLst>
          </p:cNvPr>
          <p:cNvSpPr txBox="1">
            <a:spLocks/>
          </p:cNvSpPr>
          <p:nvPr/>
        </p:nvSpPr>
        <p:spPr>
          <a:xfrm>
            <a:off x="405319" y="835153"/>
            <a:ext cx="2947482" cy="51184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RAM – XSPI Project Approach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8981F-7570-4748-9DFE-08C22E70A7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26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2E08-5972-4E58-8B2A-27C3B7EF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XSPI-RAM Taskforce Goals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320856-BB7C-6C48-B91F-5AC7ED3D6F2D}"/>
              </a:ext>
            </a:extLst>
          </p:cNvPr>
          <p:cNvGrpSpPr/>
          <p:nvPr/>
        </p:nvGrpSpPr>
        <p:grpSpPr>
          <a:xfrm>
            <a:off x="4059933" y="795276"/>
            <a:ext cx="7104551" cy="4035624"/>
            <a:chOff x="4059933" y="795276"/>
            <a:chExt cx="7104551" cy="403562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27CDC54-67CB-E243-8F84-AC4CD9ED9240}"/>
                </a:ext>
              </a:extLst>
            </p:cNvPr>
            <p:cNvSpPr/>
            <p:nvPr/>
          </p:nvSpPr>
          <p:spPr>
            <a:xfrm>
              <a:off x="4059935" y="795276"/>
              <a:ext cx="7104549" cy="526975"/>
            </a:xfrm>
            <a:custGeom>
              <a:avLst/>
              <a:gdLst>
                <a:gd name="connsiteX0" fmla="*/ 0 w 7104549"/>
                <a:gd name="connsiteY0" fmla="*/ 87831 h 526975"/>
                <a:gd name="connsiteX1" fmla="*/ 87831 w 7104549"/>
                <a:gd name="connsiteY1" fmla="*/ 0 h 526975"/>
                <a:gd name="connsiteX2" fmla="*/ 7016718 w 7104549"/>
                <a:gd name="connsiteY2" fmla="*/ 0 h 526975"/>
                <a:gd name="connsiteX3" fmla="*/ 7104549 w 7104549"/>
                <a:gd name="connsiteY3" fmla="*/ 87831 h 526975"/>
                <a:gd name="connsiteX4" fmla="*/ 7104549 w 7104549"/>
                <a:gd name="connsiteY4" fmla="*/ 439144 h 526975"/>
                <a:gd name="connsiteX5" fmla="*/ 7016718 w 7104549"/>
                <a:gd name="connsiteY5" fmla="*/ 526975 h 526975"/>
                <a:gd name="connsiteX6" fmla="*/ 87831 w 7104549"/>
                <a:gd name="connsiteY6" fmla="*/ 526975 h 526975"/>
                <a:gd name="connsiteX7" fmla="*/ 0 w 7104549"/>
                <a:gd name="connsiteY7" fmla="*/ 439144 h 526975"/>
                <a:gd name="connsiteX8" fmla="*/ 0 w 7104549"/>
                <a:gd name="connsiteY8" fmla="*/ 87831 h 52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4549" h="526975">
                  <a:moveTo>
                    <a:pt x="0" y="87831"/>
                  </a:moveTo>
                  <a:cubicBezTo>
                    <a:pt x="0" y="39323"/>
                    <a:pt x="39323" y="0"/>
                    <a:pt x="87831" y="0"/>
                  </a:cubicBezTo>
                  <a:lnTo>
                    <a:pt x="7016718" y="0"/>
                  </a:lnTo>
                  <a:cubicBezTo>
                    <a:pt x="7065226" y="0"/>
                    <a:pt x="7104549" y="39323"/>
                    <a:pt x="7104549" y="87831"/>
                  </a:cubicBezTo>
                  <a:lnTo>
                    <a:pt x="7104549" y="439144"/>
                  </a:lnTo>
                  <a:cubicBezTo>
                    <a:pt x="7104549" y="487652"/>
                    <a:pt x="7065226" y="526975"/>
                    <a:pt x="7016718" y="526975"/>
                  </a:cubicBezTo>
                  <a:lnTo>
                    <a:pt x="87831" y="526975"/>
                  </a:lnTo>
                  <a:cubicBezTo>
                    <a:pt x="39323" y="526975"/>
                    <a:pt x="0" y="487652"/>
                    <a:pt x="0" y="439144"/>
                  </a:cubicBezTo>
                  <a:lnTo>
                    <a:pt x="0" y="8783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165" tIns="117165" rIns="117165" bIns="117165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Timor-Leste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4B8E359-28DA-374E-B8F2-AA784DB22308}"/>
                </a:ext>
              </a:extLst>
            </p:cNvPr>
            <p:cNvSpPr/>
            <p:nvPr/>
          </p:nvSpPr>
          <p:spPr>
            <a:xfrm>
              <a:off x="4059935" y="1322252"/>
              <a:ext cx="7104549" cy="901312"/>
            </a:xfrm>
            <a:custGeom>
              <a:avLst/>
              <a:gdLst>
                <a:gd name="connsiteX0" fmla="*/ 0 w 7104549"/>
                <a:gd name="connsiteY0" fmla="*/ 0 h 1574237"/>
                <a:gd name="connsiteX1" fmla="*/ 7104549 w 7104549"/>
                <a:gd name="connsiteY1" fmla="*/ 0 h 1574237"/>
                <a:gd name="connsiteX2" fmla="*/ 7104549 w 7104549"/>
                <a:gd name="connsiteY2" fmla="*/ 1574237 h 1574237"/>
                <a:gd name="connsiteX3" fmla="*/ 0 w 7104549"/>
                <a:gd name="connsiteY3" fmla="*/ 1574237 h 1574237"/>
                <a:gd name="connsiteX4" fmla="*/ 0 w 7104549"/>
                <a:gd name="connsiteY4" fmla="*/ 0 h 157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49" h="1574237">
                  <a:moveTo>
                    <a:pt x="0" y="0"/>
                  </a:moveTo>
                  <a:lnTo>
                    <a:pt x="7104549" y="0"/>
                  </a:lnTo>
                  <a:lnTo>
                    <a:pt x="7104549" y="1574237"/>
                  </a:lnTo>
                  <a:lnTo>
                    <a:pt x="0" y="15742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5569" tIns="27940" rIns="156464" bIns="27940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700" kern="1200" dirty="0"/>
                <a:t>WHO Malaria Free Certification (2025)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700" kern="1200" dirty="0"/>
                <a:t>Strengthened and uniform cross-border disease surveillance and response systems 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3D9B7D3-C487-F14B-8BC3-5FCB261A7151}"/>
                </a:ext>
              </a:extLst>
            </p:cNvPr>
            <p:cNvSpPr/>
            <p:nvPr/>
          </p:nvSpPr>
          <p:spPr>
            <a:xfrm>
              <a:off x="4059935" y="2198586"/>
              <a:ext cx="7104549" cy="520700"/>
            </a:xfrm>
            <a:custGeom>
              <a:avLst/>
              <a:gdLst>
                <a:gd name="connsiteX0" fmla="*/ 0 w 7104549"/>
                <a:gd name="connsiteY0" fmla="*/ 86785 h 520700"/>
                <a:gd name="connsiteX1" fmla="*/ 86785 w 7104549"/>
                <a:gd name="connsiteY1" fmla="*/ 0 h 520700"/>
                <a:gd name="connsiteX2" fmla="*/ 7017764 w 7104549"/>
                <a:gd name="connsiteY2" fmla="*/ 0 h 520700"/>
                <a:gd name="connsiteX3" fmla="*/ 7104549 w 7104549"/>
                <a:gd name="connsiteY3" fmla="*/ 86785 h 520700"/>
                <a:gd name="connsiteX4" fmla="*/ 7104549 w 7104549"/>
                <a:gd name="connsiteY4" fmla="*/ 433915 h 520700"/>
                <a:gd name="connsiteX5" fmla="*/ 7017764 w 7104549"/>
                <a:gd name="connsiteY5" fmla="*/ 520700 h 520700"/>
                <a:gd name="connsiteX6" fmla="*/ 86785 w 7104549"/>
                <a:gd name="connsiteY6" fmla="*/ 520700 h 520700"/>
                <a:gd name="connsiteX7" fmla="*/ 0 w 7104549"/>
                <a:gd name="connsiteY7" fmla="*/ 433915 h 520700"/>
                <a:gd name="connsiteX8" fmla="*/ 0 w 7104549"/>
                <a:gd name="connsiteY8" fmla="*/ 86785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4549" h="520700">
                  <a:moveTo>
                    <a:pt x="0" y="86785"/>
                  </a:moveTo>
                  <a:cubicBezTo>
                    <a:pt x="0" y="38855"/>
                    <a:pt x="38855" y="0"/>
                    <a:pt x="86785" y="0"/>
                  </a:cubicBezTo>
                  <a:lnTo>
                    <a:pt x="7017764" y="0"/>
                  </a:lnTo>
                  <a:cubicBezTo>
                    <a:pt x="7065694" y="0"/>
                    <a:pt x="7104549" y="38855"/>
                    <a:pt x="7104549" y="86785"/>
                  </a:cubicBezTo>
                  <a:lnTo>
                    <a:pt x="7104549" y="433915"/>
                  </a:lnTo>
                  <a:cubicBezTo>
                    <a:pt x="7104549" y="481845"/>
                    <a:pt x="7065694" y="520700"/>
                    <a:pt x="7017764" y="520700"/>
                  </a:cubicBezTo>
                  <a:lnTo>
                    <a:pt x="86785" y="520700"/>
                  </a:lnTo>
                  <a:cubicBezTo>
                    <a:pt x="38855" y="520700"/>
                    <a:pt x="0" y="481845"/>
                    <a:pt x="0" y="433915"/>
                  </a:cubicBezTo>
                  <a:lnTo>
                    <a:pt x="0" y="8678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3100"/>
                <a:satOff val="-4962"/>
                <a:lumOff val="2549"/>
                <a:alphaOff val="0"/>
              </a:schemeClr>
            </a:fillRef>
            <a:effectRef idx="0">
              <a:schemeClr val="accent2">
                <a:hueOff val="-723100"/>
                <a:satOff val="-4962"/>
                <a:lumOff val="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858" tIns="116858" rIns="116858" bIns="116858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West Timor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0539743-E897-C542-A347-3637A5B083EB}"/>
                </a:ext>
              </a:extLst>
            </p:cNvPr>
            <p:cNvSpPr/>
            <p:nvPr/>
          </p:nvSpPr>
          <p:spPr>
            <a:xfrm>
              <a:off x="4059935" y="2697257"/>
              <a:ext cx="7104549" cy="898363"/>
            </a:xfrm>
            <a:custGeom>
              <a:avLst/>
              <a:gdLst>
                <a:gd name="connsiteX0" fmla="*/ 0 w 7104549"/>
                <a:gd name="connsiteY0" fmla="*/ 0 h 1276100"/>
                <a:gd name="connsiteX1" fmla="*/ 7104549 w 7104549"/>
                <a:gd name="connsiteY1" fmla="*/ 0 h 1276100"/>
                <a:gd name="connsiteX2" fmla="*/ 7104549 w 7104549"/>
                <a:gd name="connsiteY2" fmla="*/ 1276100 h 1276100"/>
                <a:gd name="connsiteX3" fmla="*/ 0 w 7104549"/>
                <a:gd name="connsiteY3" fmla="*/ 1276100 h 1276100"/>
                <a:gd name="connsiteX4" fmla="*/ 0 w 7104549"/>
                <a:gd name="connsiteY4" fmla="*/ 0 h 127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49" h="1276100">
                  <a:moveTo>
                    <a:pt x="0" y="0"/>
                  </a:moveTo>
                  <a:lnTo>
                    <a:pt x="7104549" y="0"/>
                  </a:lnTo>
                  <a:lnTo>
                    <a:pt x="7104549" y="1276100"/>
                  </a:lnTo>
                  <a:lnTo>
                    <a:pt x="0" y="12761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5569" tIns="27940" rIns="156464" bIns="27940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700" kern="1200" dirty="0"/>
                <a:t>Malaria eliminated in 2024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700" kern="1200" dirty="0"/>
                <a:t>Strengthened and uniform cross-border disease surveillance and response systems 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10C0A92-0709-0945-B6AA-C07AF791DEDA}"/>
                </a:ext>
              </a:extLst>
            </p:cNvPr>
            <p:cNvSpPr/>
            <p:nvPr/>
          </p:nvSpPr>
          <p:spPr>
            <a:xfrm>
              <a:off x="4059934" y="3595620"/>
              <a:ext cx="7104549" cy="528161"/>
            </a:xfrm>
            <a:custGeom>
              <a:avLst/>
              <a:gdLst>
                <a:gd name="connsiteX0" fmla="*/ 0 w 7104549"/>
                <a:gd name="connsiteY0" fmla="*/ 88029 h 528161"/>
                <a:gd name="connsiteX1" fmla="*/ 88029 w 7104549"/>
                <a:gd name="connsiteY1" fmla="*/ 0 h 528161"/>
                <a:gd name="connsiteX2" fmla="*/ 7016520 w 7104549"/>
                <a:gd name="connsiteY2" fmla="*/ 0 h 528161"/>
                <a:gd name="connsiteX3" fmla="*/ 7104549 w 7104549"/>
                <a:gd name="connsiteY3" fmla="*/ 88029 h 528161"/>
                <a:gd name="connsiteX4" fmla="*/ 7104549 w 7104549"/>
                <a:gd name="connsiteY4" fmla="*/ 440132 h 528161"/>
                <a:gd name="connsiteX5" fmla="*/ 7016520 w 7104549"/>
                <a:gd name="connsiteY5" fmla="*/ 528161 h 528161"/>
                <a:gd name="connsiteX6" fmla="*/ 88029 w 7104549"/>
                <a:gd name="connsiteY6" fmla="*/ 528161 h 528161"/>
                <a:gd name="connsiteX7" fmla="*/ 0 w 7104549"/>
                <a:gd name="connsiteY7" fmla="*/ 440132 h 528161"/>
                <a:gd name="connsiteX8" fmla="*/ 0 w 7104549"/>
                <a:gd name="connsiteY8" fmla="*/ 88029 h 52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4549" h="528161">
                  <a:moveTo>
                    <a:pt x="0" y="88029"/>
                  </a:moveTo>
                  <a:cubicBezTo>
                    <a:pt x="0" y="39412"/>
                    <a:pt x="39412" y="0"/>
                    <a:pt x="88029" y="0"/>
                  </a:cubicBezTo>
                  <a:lnTo>
                    <a:pt x="7016520" y="0"/>
                  </a:lnTo>
                  <a:cubicBezTo>
                    <a:pt x="7065137" y="0"/>
                    <a:pt x="7104549" y="39412"/>
                    <a:pt x="7104549" y="88029"/>
                  </a:cubicBezTo>
                  <a:lnTo>
                    <a:pt x="7104549" y="440132"/>
                  </a:lnTo>
                  <a:cubicBezTo>
                    <a:pt x="7104549" y="488749"/>
                    <a:pt x="7065137" y="528161"/>
                    <a:pt x="7016520" y="528161"/>
                  </a:cubicBezTo>
                  <a:lnTo>
                    <a:pt x="88029" y="528161"/>
                  </a:lnTo>
                  <a:cubicBezTo>
                    <a:pt x="39412" y="528161"/>
                    <a:pt x="0" y="488749"/>
                    <a:pt x="0" y="440132"/>
                  </a:cubicBezTo>
                  <a:lnTo>
                    <a:pt x="0" y="88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46200"/>
                <a:satOff val="-9924"/>
                <a:lumOff val="5098"/>
                <a:alphaOff val="0"/>
              </a:schemeClr>
            </a:fillRef>
            <a:effectRef idx="0">
              <a:schemeClr val="accent2">
                <a:hueOff val="-1446200"/>
                <a:satOff val="-9924"/>
                <a:lumOff val="5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603" tIns="109603" rIns="109603" bIns="10960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Sumba Island &amp; Other 12 Districts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9C033DE-C98D-FC4A-9939-518F37D6AD8B}"/>
                </a:ext>
              </a:extLst>
            </p:cNvPr>
            <p:cNvSpPr/>
            <p:nvPr/>
          </p:nvSpPr>
          <p:spPr>
            <a:xfrm>
              <a:off x="4059933" y="4111351"/>
              <a:ext cx="7104549" cy="719549"/>
            </a:xfrm>
            <a:custGeom>
              <a:avLst/>
              <a:gdLst>
                <a:gd name="connsiteX0" fmla="*/ 0 w 7104549"/>
                <a:gd name="connsiteY0" fmla="*/ 0 h 1788480"/>
                <a:gd name="connsiteX1" fmla="*/ 7104549 w 7104549"/>
                <a:gd name="connsiteY1" fmla="*/ 0 h 1788480"/>
                <a:gd name="connsiteX2" fmla="*/ 7104549 w 7104549"/>
                <a:gd name="connsiteY2" fmla="*/ 1788480 h 1788480"/>
                <a:gd name="connsiteX3" fmla="*/ 0 w 7104549"/>
                <a:gd name="connsiteY3" fmla="*/ 1788480 h 1788480"/>
                <a:gd name="connsiteX4" fmla="*/ 0 w 7104549"/>
                <a:gd name="connsiteY4" fmla="*/ 0 h 178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49" h="1788480">
                  <a:moveTo>
                    <a:pt x="0" y="0"/>
                  </a:moveTo>
                  <a:lnTo>
                    <a:pt x="7104549" y="0"/>
                  </a:lnTo>
                  <a:lnTo>
                    <a:pt x="7104549" y="1788480"/>
                  </a:lnTo>
                  <a:lnTo>
                    <a:pt x="0" y="1788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5569" tIns="27940" rIns="156464" bIns="27940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700" kern="1200" dirty="0"/>
                <a:t>Malaria eliminated in 2026</a:t>
              </a:r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n-US" sz="1700" kern="1200" dirty="0"/>
                <a:t>Strengthened surveillance and response systems in all districts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CD6DCBF7-C892-B848-8A37-DC8020391CEE}"/>
              </a:ext>
            </a:extLst>
          </p:cNvPr>
          <p:cNvSpPr txBox="1">
            <a:spLocks/>
          </p:cNvSpPr>
          <p:nvPr/>
        </p:nvSpPr>
        <p:spPr>
          <a:xfrm>
            <a:off x="405319" y="835153"/>
            <a:ext cx="2947482" cy="51184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Proposed Project Benefits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8981F-7570-4748-9DFE-08C22E70A7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A7FD707-0BA7-5B49-A1D8-63E7A241A499}"/>
              </a:ext>
            </a:extLst>
          </p:cNvPr>
          <p:cNvGrpSpPr/>
          <p:nvPr/>
        </p:nvGrpSpPr>
        <p:grpSpPr>
          <a:xfrm>
            <a:off x="4059932" y="4735259"/>
            <a:ext cx="7104549" cy="531394"/>
            <a:chOff x="0" y="3744617"/>
            <a:chExt cx="7104549" cy="51290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D565972-4888-444E-BF7D-1DE913EDE99E}"/>
                </a:ext>
              </a:extLst>
            </p:cNvPr>
            <p:cNvSpPr/>
            <p:nvPr/>
          </p:nvSpPr>
          <p:spPr>
            <a:xfrm>
              <a:off x="0" y="3747163"/>
              <a:ext cx="7104549" cy="50978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46200"/>
                <a:satOff val="-9924"/>
                <a:lumOff val="5098"/>
                <a:alphaOff val="0"/>
              </a:schemeClr>
            </a:fillRef>
            <a:effectRef idx="0">
              <a:schemeClr val="accent2">
                <a:hueOff val="-1446200"/>
                <a:satOff val="-9924"/>
                <a:lumOff val="509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A398C77A-53D6-344F-8ABB-03764A5C536D}"/>
                </a:ext>
              </a:extLst>
            </p:cNvPr>
            <p:cNvSpPr txBox="1"/>
            <p:nvPr/>
          </p:nvSpPr>
          <p:spPr>
            <a:xfrm>
              <a:off x="6750" y="3744617"/>
              <a:ext cx="7034299" cy="512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dirty="0"/>
                <a:t>For All</a:t>
              </a:r>
              <a:endParaRPr lang="en-US" sz="2200" kern="1200" dirty="0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297F5CF3-1D49-F14B-A1E3-709630A9D369}"/>
              </a:ext>
            </a:extLst>
          </p:cNvPr>
          <p:cNvSpPr/>
          <p:nvPr/>
        </p:nvSpPr>
        <p:spPr>
          <a:xfrm>
            <a:off x="4059932" y="5301745"/>
            <a:ext cx="7104549" cy="719549"/>
          </a:xfrm>
          <a:custGeom>
            <a:avLst/>
            <a:gdLst>
              <a:gd name="connsiteX0" fmla="*/ 0 w 7104549"/>
              <a:gd name="connsiteY0" fmla="*/ 0 h 1788480"/>
              <a:gd name="connsiteX1" fmla="*/ 7104549 w 7104549"/>
              <a:gd name="connsiteY1" fmla="*/ 0 h 1788480"/>
              <a:gd name="connsiteX2" fmla="*/ 7104549 w 7104549"/>
              <a:gd name="connsiteY2" fmla="*/ 1788480 h 1788480"/>
              <a:gd name="connsiteX3" fmla="*/ 0 w 7104549"/>
              <a:gd name="connsiteY3" fmla="*/ 1788480 h 1788480"/>
              <a:gd name="connsiteX4" fmla="*/ 0 w 7104549"/>
              <a:gd name="connsiteY4" fmla="*/ 0 h 178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4549" h="1788480">
                <a:moveTo>
                  <a:pt x="0" y="0"/>
                </a:moveTo>
                <a:lnTo>
                  <a:pt x="7104549" y="0"/>
                </a:lnTo>
                <a:lnTo>
                  <a:pt x="7104549" y="1788480"/>
                </a:lnTo>
                <a:lnTo>
                  <a:pt x="0" y="17884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5569" tIns="27940" rIns="156464" bIns="2794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 dirty="0"/>
              <a:t>Reach malaria free status four years ahead of 2030 regional goal</a:t>
            </a:r>
            <a:endParaRPr lang="en-US" sz="1700" kern="1200" dirty="0"/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 kern="1200" dirty="0"/>
              <a:t>Strengthened disease surveillance and response systems in all areas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 dirty="0"/>
              <a:t>Enhanced information sharing and knowledge exchange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 kern="1200" dirty="0"/>
              <a:t>Established platform for future health sector cooperation</a:t>
            </a:r>
          </a:p>
        </p:txBody>
      </p:sp>
    </p:spTree>
    <p:extLst>
      <p:ext uri="{BB962C8B-B14F-4D97-AF65-F5344CB8AC3E}">
        <p14:creationId xmlns:p14="http://schemas.microsoft.com/office/powerpoint/2010/main" val="1996269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DE36-1E5B-18A1-19F7-530F39F32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08238"/>
            <a:ext cx="9144000" cy="2387600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r>
              <a:rPr lang="en-AU" sz="4000" b="1" i="1" dirty="0"/>
              <a:t>Forward Program &amp; Resourcing</a:t>
            </a: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endParaRPr lang="en-AU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AA55A-0549-022B-D514-FB3C583740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 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56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8265-688D-F354-49DD-97B857174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000" b="1" dirty="0"/>
              <a:t>WS #1 – Timor </a:t>
            </a:r>
            <a:r>
              <a:rPr lang="en-AU" sz="4000" b="1" dirty="0" err="1"/>
              <a:t>Leste</a:t>
            </a:r>
            <a:endParaRPr lang="en-AU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18E24-1744-72F8-C889-E4EACD56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012"/>
            <a:ext cx="10950677" cy="545198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AU" sz="2000" b="1" u="sng" dirty="0"/>
              <a:t>Forward Program – prevent reintroduction</a:t>
            </a:r>
          </a:p>
          <a:p>
            <a:pPr lvl="1">
              <a:lnSpc>
                <a:spcPct val="120000"/>
              </a:lnSpc>
            </a:pPr>
            <a:r>
              <a:rPr lang="en-AU" sz="1800" b="1" i="1" dirty="0"/>
              <a:t>Diagnosis &amp; Treatment: </a:t>
            </a:r>
            <a:r>
              <a:rPr lang="en-GB" sz="1800" dirty="0"/>
              <a:t>Training &amp; refresher training of staff on microscopy and RDT; including maintaining quality standards; </a:t>
            </a:r>
            <a:r>
              <a:rPr lang="en-AU" sz="1800" dirty="0"/>
              <a:t>training for early Dx &amp; Tx; point-of-care </a:t>
            </a:r>
            <a:r>
              <a:rPr lang="en-GB" sz="1800" dirty="0"/>
              <a:t>test kits to detect G6PD deficiency </a:t>
            </a:r>
            <a:r>
              <a:rPr lang="en-AU" sz="1800" dirty="0"/>
              <a:t> &amp; radical cure for </a:t>
            </a:r>
            <a:r>
              <a:rPr lang="en-AU" sz="1800" i="1" dirty="0" err="1"/>
              <a:t>Pv</a:t>
            </a:r>
            <a:r>
              <a:rPr lang="en-AU" sz="1800" dirty="0"/>
              <a:t>; robust supply chain system</a:t>
            </a:r>
          </a:p>
          <a:p>
            <a:pPr lvl="1">
              <a:lnSpc>
                <a:spcPct val="120000"/>
              </a:lnSpc>
            </a:pPr>
            <a:r>
              <a:rPr lang="en-AU" sz="1800" b="1" i="1" dirty="0">
                <a:solidFill>
                  <a:srgbClr val="0070C0"/>
                </a:solidFill>
              </a:rPr>
              <a:t>Surveillance, Monitoring &amp; Evaluation: </a:t>
            </a:r>
            <a:r>
              <a:rPr lang="en-AU" sz="1800" dirty="0">
                <a:solidFill>
                  <a:srgbClr val="0070C0"/>
                </a:solidFill>
              </a:rPr>
              <a:t> continue to strengthen border area community health volunteers; response teams, access to real-time data.</a:t>
            </a:r>
            <a:r>
              <a:rPr lang="en-GB" sz="1800" dirty="0">
                <a:solidFill>
                  <a:srgbClr val="0070C0"/>
                </a:solidFill>
              </a:rPr>
              <a:t> Case and foci investigation formats revised by RAM in 2018 by USD251k Rotary GG.</a:t>
            </a:r>
          </a:p>
          <a:p>
            <a:pPr lvl="1">
              <a:lnSpc>
                <a:spcPct val="120000"/>
              </a:lnSpc>
            </a:pPr>
            <a:r>
              <a:rPr lang="en-AU" sz="1800" b="1" i="1" dirty="0"/>
              <a:t>Entomology &amp; Vector Control: </a:t>
            </a:r>
            <a:r>
              <a:rPr lang="en-AU" sz="1800" dirty="0"/>
              <a:t>develop risk maps; border areas LLIN distribution; train vector control staff; monitor insecticide resistance. Annual </a:t>
            </a:r>
            <a:r>
              <a:rPr lang="en-GB" sz="1800" dirty="0"/>
              <a:t>IRS (at borders) and focal spraying. Rotary GG provided 80 Hudson sprayers in 2019.</a:t>
            </a:r>
            <a:endParaRPr lang="en-AU" sz="1800" dirty="0"/>
          </a:p>
          <a:p>
            <a:pPr lvl="1">
              <a:lnSpc>
                <a:spcPct val="120000"/>
              </a:lnSpc>
            </a:pPr>
            <a:r>
              <a:rPr lang="en-AU" sz="1800" b="1" i="1" dirty="0"/>
              <a:t>Information, Education &amp; Communications: </a:t>
            </a:r>
            <a:r>
              <a:rPr lang="en-AU" sz="1800" dirty="0"/>
              <a:t>public awareness campaign; promote community participation</a:t>
            </a:r>
          </a:p>
          <a:p>
            <a:pPr lvl="1">
              <a:lnSpc>
                <a:spcPct val="120000"/>
              </a:lnSpc>
            </a:pPr>
            <a:r>
              <a:rPr lang="en-AU" sz="1800" b="1" i="1" dirty="0">
                <a:solidFill>
                  <a:srgbClr val="0070C0"/>
                </a:solidFill>
              </a:rPr>
              <a:t>Cross-Border Collaboration: </a:t>
            </a:r>
            <a:r>
              <a:rPr lang="en-AU" sz="1800" dirty="0">
                <a:solidFill>
                  <a:srgbClr val="0070C0"/>
                </a:solidFill>
              </a:rPr>
              <a:t>establish inter-country (West Timor &amp; Timor </a:t>
            </a:r>
            <a:r>
              <a:rPr lang="en-AU" sz="1800" dirty="0" err="1">
                <a:solidFill>
                  <a:srgbClr val="0070C0"/>
                </a:solidFill>
              </a:rPr>
              <a:t>Leste</a:t>
            </a:r>
            <a:r>
              <a:rPr lang="en-AU" sz="1800" dirty="0">
                <a:solidFill>
                  <a:srgbClr val="0070C0"/>
                </a:solidFill>
              </a:rPr>
              <a:t>) task force; establish 2-5 km epidemiological zone and coordinate activities. </a:t>
            </a:r>
            <a:r>
              <a:rPr lang="en-GB" sz="1800" dirty="0">
                <a:solidFill>
                  <a:srgbClr val="0070C0"/>
                </a:solidFill>
              </a:rPr>
              <a:t>Screening posts at border crossings and ports of entry will be strengthened.</a:t>
            </a:r>
          </a:p>
          <a:p>
            <a:pPr lvl="1">
              <a:lnSpc>
                <a:spcPct val="120000"/>
              </a:lnSpc>
            </a:pPr>
            <a:r>
              <a:rPr lang="en-AU" sz="1800" b="1" i="1" dirty="0"/>
              <a:t>Human Resources:  </a:t>
            </a:r>
            <a:r>
              <a:rPr lang="en-AU" sz="1800" dirty="0"/>
              <a:t>establish staff training programs; develop &amp; update manuals for malaria prevention &amp; response</a:t>
            </a:r>
          </a:p>
          <a:p>
            <a:pPr lvl="1">
              <a:lnSpc>
                <a:spcPct val="120000"/>
              </a:lnSpc>
            </a:pPr>
            <a:r>
              <a:rPr lang="en-AU" sz="1800" b="1" i="1" dirty="0"/>
              <a:t>Research: </a:t>
            </a:r>
            <a:r>
              <a:rPr lang="en-AU" sz="1800" dirty="0"/>
              <a:t>audit diagnosis, treatment, &amp; surveillance activities to optimize prevention-of-reintroduction activities</a:t>
            </a:r>
          </a:p>
          <a:p>
            <a:pPr marL="0" indent="0">
              <a:buNone/>
            </a:pPr>
            <a:endParaRPr lang="en-AU" sz="1800" i="1" dirty="0"/>
          </a:p>
          <a:p>
            <a:pPr marL="0" indent="0">
              <a:buNone/>
            </a:pPr>
            <a:r>
              <a:rPr lang="en-AU" sz="2000" b="1" u="sng" dirty="0"/>
              <a:t>Resourcing</a:t>
            </a:r>
          </a:p>
          <a:p>
            <a:r>
              <a:rPr lang="en-AU" sz="1800" dirty="0"/>
              <a:t>2023 – 2025 estimated required budget USD $1.6m (US$0.7m, US$ 0.5m, US$0.4m)</a:t>
            </a:r>
          </a:p>
          <a:p>
            <a:r>
              <a:rPr lang="en-AU" sz="1800" dirty="0"/>
              <a:t>Financial support from GF &amp; Govt of Timor-Leste, private sector unlikely</a:t>
            </a:r>
          </a:p>
          <a:p>
            <a:r>
              <a:rPr lang="en-AU" sz="1800" dirty="0"/>
              <a:t>Current technical support from RAM-Australia, Menzies School of Health Research, WHO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54DAA-9C68-7D1D-4EE3-463C258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292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70B19-0B2A-3974-A208-C0AC476A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38" y="2665874"/>
            <a:ext cx="1758284" cy="1325563"/>
          </a:xfrm>
        </p:spPr>
        <p:txBody>
          <a:bodyPr>
            <a:noAutofit/>
          </a:bodyPr>
          <a:lstStyle/>
          <a:p>
            <a:r>
              <a:rPr lang="en-US" sz="2000" dirty="0"/>
              <a:t>Rotary Global Grant 1 &amp; 2 </a:t>
            </a:r>
            <a:r>
              <a:rPr lang="en-US" sz="2000" b="1" dirty="0">
                <a:solidFill>
                  <a:srgbClr val="FF0000"/>
                </a:solidFill>
              </a:rPr>
              <a:t>Goal</a:t>
            </a:r>
            <a:r>
              <a:rPr lang="en-US" sz="2000" dirty="0"/>
              <a:t>: break transmission in 47 red villages </a:t>
            </a:r>
            <a:r>
              <a:rPr lang="en-US" sz="2000" b="1" dirty="0">
                <a:solidFill>
                  <a:srgbClr val="FF0000"/>
                </a:solidFill>
              </a:rPr>
              <a:t>Resources</a:t>
            </a:r>
            <a:r>
              <a:rPr lang="en-US" sz="2000" dirty="0"/>
              <a:t>: CHW, District Malaria Assts </a:t>
            </a:r>
            <a:r>
              <a:rPr lang="en-US" sz="2000" b="1" dirty="0">
                <a:solidFill>
                  <a:srgbClr val="FF0000"/>
                </a:solidFill>
              </a:rPr>
              <a:t>Need</a:t>
            </a:r>
            <a:r>
              <a:rPr lang="en-US" sz="2000" dirty="0"/>
              <a:t>: expert entomology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B983D-D508-5646-A543-209E3BA0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28B787-5AEA-2D40-3516-DAE40C57F464}"/>
              </a:ext>
            </a:extLst>
          </p:cNvPr>
          <p:cNvGrpSpPr/>
          <p:nvPr/>
        </p:nvGrpSpPr>
        <p:grpSpPr>
          <a:xfrm>
            <a:off x="1827110" y="0"/>
            <a:ext cx="9697986" cy="6858000"/>
            <a:chOff x="1827110" y="0"/>
            <a:chExt cx="969798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9D6952-8A89-F1DF-208B-083E1E624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7110" y="0"/>
              <a:ext cx="9697986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69CD4A-9AFF-5AE9-D499-787E58E9219D}"/>
                </a:ext>
              </a:extLst>
            </p:cNvPr>
            <p:cNvSpPr txBox="1"/>
            <p:nvPr/>
          </p:nvSpPr>
          <p:spPr>
            <a:xfrm>
              <a:off x="1927122" y="131716"/>
              <a:ext cx="5545394" cy="1200329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Map of local malaria transmissions in Districts Kupang, Central Timor, </a:t>
              </a:r>
              <a:r>
                <a:rPr lang="en-US" sz="2400" dirty="0" err="1">
                  <a:solidFill>
                    <a:schemeClr val="bg1"/>
                  </a:solidFill>
                </a:rPr>
                <a:t>Malaka</a:t>
              </a:r>
              <a:r>
                <a:rPr lang="en-US" sz="2400" dirty="0">
                  <a:solidFill>
                    <a:schemeClr val="bg1"/>
                  </a:solidFill>
                </a:rPr>
                <a:t> and </a:t>
              </a:r>
              <a:r>
                <a:rPr lang="en-US" sz="2400" dirty="0" err="1">
                  <a:solidFill>
                    <a:schemeClr val="bg1"/>
                  </a:solidFill>
                </a:rPr>
                <a:t>Belu</a:t>
              </a:r>
              <a:r>
                <a:rPr lang="en-US" sz="2400" dirty="0">
                  <a:solidFill>
                    <a:schemeClr val="bg1"/>
                  </a:solidFill>
                </a:rPr>
                <a:t>. Period: Jan – Sept 2022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7F90E9-94EB-FC7F-FB39-8F3C1A154A80}"/>
                </a:ext>
              </a:extLst>
            </p:cNvPr>
            <p:cNvSpPr txBox="1"/>
            <p:nvPr/>
          </p:nvSpPr>
          <p:spPr>
            <a:xfrm>
              <a:off x="2809703" y="1332045"/>
              <a:ext cx="2089264" cy="181588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Timor </a:t>
              </a:r>
              <a:r>
                <a:rPr lang="en-US" sz="1400" dirty="0" err="1">
                  <a:solidFill>
                    <a:schemeClr val="bg1"/>
                  </a:solidFill>
                </a:rPr>
                <a:t>Leste</a:t>
              </a:r>
              <a:r>
                <a:rPr lang="en-US" sz="1400" dirty="0">
                  <a:solidFill>
                    <a:schemeClr val="bg1"/>
                  </a:solidFill>
                </a:rPr>
                <a:t> border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Inter-District border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Village border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Community Health Centre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Active focus – 47 villages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Free focus – 434 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Non Active focus  – 168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Non Focus – 14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178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C76B-4B32-407D-9783-71FB47E0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891"/>
            <a:ext cx="10515600" cy="985693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A5947-4F45-408D-9BD5-0598721D1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4175"/>
            <a:ext cx="10515600" cy="45132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200" b="1" i="1" dirty="0"/>
          </a:p>
          <a:p>
            <a:pPr marL="0" indent="0">
              <a:buNone/>
            </a:pPr>
            <a:r>
              <a:rPr lang="en-AU" sz="2200" b="1" i="1" dirty="0"/>
              <a:t>Timor- </a:t>
            </a:r>
            <a:r>
              <a:rPr lang="en-AU" sz="2200" b="1" i="1" dirty="0" err="1"/>
              <a:t>Leste</a:t>
            </a:r>
            <a:r>
              <a:rPr lang="en-AU" sz="2200" b="1" i="1" dirty="0"/>
              <a:t> &amp; NTT Malaria Context</a:t>
            </a:r>
          </a:p>
          <a:p>
            <a:pPr marL="0" indent="0">
              <a:buNone/>
            </a:pPr>
            <a:endParaRPr lang="en-AU" sz="2200" b="1" i="1" dirty="0"/>
          </a:p>
          <a:p>
            <a:pPr marL="0" indent="0">
              <a:buNone/>
            </a:pPr>
            <a:r>
              <a:rPr lang="en-AU" sz="2200" b="1" i="1" dirty="0"/>
              <a:t>Project Co-Creation</a:t>
            </a:r>
          </a:p>
          <a:p>
            <a:pPr marL="0" indent="0">
              <a:buNone/>
            </a:pPr>
            <a:endParaRPr lang="en-AU" sz="2200" b="1" i="1" dirty="0"/>
          </a:p>
          <a:p>
            <a:pPr marL="0" indent="0">
              <a:buNone/>
            </a:pPr>
            <a:r>
              <a:rPr lang="en-AU" sz="2200" b="1" i="1" dirty="0"/>
              <a:t>Forward Program &amp; Resourcing</a:t>
            </a:r>
          </a:p>
          <a:p>
            <a:pPr marL="0" indent="0">
              <a:buNone/>
            </a:pPr>
            <a:endParaRPr lang="en-AU" sz="2200" b="1" i="1" dirty="0"/>
          </a:p>
          <a:p>
            <a:pPr marL="0" indent="0">
              <a:buNone/>
            </a:pPr>
            <a:r>
              <a:rPr lang="en-AU" sz="2200" b="1" i="1" dirty="0"/>
              <a:t>Project Challenges &amp; Key Learnings</a:t>
            </a:r>
          </a:p>
          <a:p>
            <a:pPr marL="0" indent="0">
              <a:buNone/>
            </a:pPr>
            <a:endParaRPr lang="en-AU" sz="2200" b="1" i="1" dirty="0"/>
          </a:p>
          <a:p>
            <a:pPr marL="0" indent="0">
              <a:buNone/>
            </a:pPr>
            <a:endParaRPr lang="en-AU" sz="2200" b="1" i="1" dirty="0"/>
          </a:p>
          <a:p>
            <a:pPr marL="0" indent="0">
              <a:buNone/>
            </a:pPr>
            <a:endParaRPr lang="en-AU" sz="2200" b="1" i="1" dirty="0"/>
          </a:p>
          <a:p>
            <a:pPr marL="0" indent="0">
              <a:buNone/>
            </a:pPr>
            <a:endParaRPr lang="en-AU" sz="2200" b="1" i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367FD7-A52C-F145-8E01-C40539A4C883}"/>
              </a:ext>
            </a:extLst>
          </p:cNvPr>
          <p:cNvCxnSpPr/>
          <p:nvPr/>
        </p:nvCxnSpPr>
        <p:spPr>
          <a:xfrm>
            <a:off x="838200" y="1027907"/>
            <a:ext cx="10515600" cy="0"/>
          </a:xfrm>
          <a:prstGeom prst="line">
            <a:avLst/>
          </a:prstGeom>
          <a:ln w="28575">
            <a:solidFill>
              <a:srgbClr val="1F7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0DB80AA-9D70-384A-822E-9625F597A7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10" y="22103"/>
            <a:ext cx="1217238" cy="112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5E1DA-C701-324C-9A0E-E72B985D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19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8265-688D-F354-49DD-97B85717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6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4000" b="1" dirty="0"/>
              <a:t>WS #2 – West Timor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18E24-1744-72F8-C889-E4EACD56E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AU" sz="6400" b="1" u="sng" dirty="0"/>
              <a:t>Forward Program – Malaria free by end 2024</a:t>
            </a:r>
          </a:p>
          <a:p>
            <a:pPr marL="0" indent="0">
              <a:buNone/>
            </a:pPr>
            <a:endParaRPr lang="en-AU" sz="2000" dirty="0"/>
          </a:p>
          <a:p>
            <a:pPr lvl="1">
              <a:lnSpc>
                <a:spcPct val="120000"/>
              </a:lnSpc>
            </a:pPr>
            <a:r>
              <a:rPr lang="en-AU" sz="5600" b="1" i="1" dirty="0"/>
              <a:t>Diagnosis &amp; Treatment:  </a:t>
            </a:r>
            <a:r>
              <a:rPr lang="en-AU" sz="5600" dirty="0"/>
              <a:t>training for early Dx &amp; Tx; develop SOPs &amp; QA system; implement for use &amp; training for RDTs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Surveillance, Monitoring &amp; Evaluation: </a:t>
            </a:r>
            <a:r>
              <a:rPr lang="en-AU" sz="5600" dirty="0"/>
              <a:t>timely reporting of cases into national E-SISMAL data base; establish &amp; train district rapid response team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Entomology &amp; Vector Control: </a:t>
            </a:r>
            <a:r>
              <a:rPr lang="en-AU" sz="5600" dirty="0"/>
              <a:t>appoint &amp; train district entomology officers; develop risk maps; LLIN distribution; develop SOPs; mobilize community support for VC; establish sentinel sites in each district to monitor insecticide resistance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Information, Education &amp; Communications: </a:t>
            </a:r>
            <a:r>
              <a:rPr lang="en-AU" sz="5600" dirty="0"/>
              <a:t>revise &amp; update current educational materials; tailor materials to local contexts; train staff on advocacy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Cross-Border Collaboration: </a:t>
            </a:r>
            <a:r>
              <a:rPr lang="en-AU" sz="5600" dirty="0"/>
              <a:t>establish inter-country task force; establish 2 -5 km epidemiological zone &amp; coordinate activities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Human Resources: </a:t>
            </a:r>
            <a:r>
              <a:rPr lang="en-AU" sz="5600" dirty="0"/>
              <a:t>establish staff training materials; support  national HR &amp; capacity planning for 2023-2027</a:t>
            </a:r>
          </a:p>
          <a:p>
            <a:pPr marL="0" indent="0">
              <a:buNone/>
            </a:pPr>
            <a:r>
              <a:rPr lang="en-AU" sz="6400" b="1" u="sng" dirty="0"/>
              <a:t>Resourcing</a:t>
            </a:r>
          </a:p>
          <a:p>
            <a:r>
              <a:rPr lang="en-AU" sz="5600" dirty="0"/>
              <a:t>2023 – 2025 estimated budget required: US$ 5.7m (US$3.0m, US$1.5m, US$1.2m); Note: </a:t>
            </a:r>
            <a:r>
              <a:rPr lang="en-AU" sz="5600" dirty="0" err="1"/>
              <a:t>Yr</a:t>
            </a:r>
            <a:r>
              <a:rPr lang="en-AU" sz="5600" dirty="0"/>
              <a:t> 1 high, includes establishing PMO </a:t>
            </a:r>
          </a:p>
          <a:p>
            <a:r>
              <a:rPr lang="en-AU" sz="5600" dirty="0"/>
              <a:t>Financial support from GF, Govt of Indonesia, NTT Provincial Govt, other donors &amp; private sector</a:t>
            </a:r>
          </a:p>
          <a:p>
            <a:r>
              <a:rPr lang="en-AU" sz="5600" dirty="0"/>
              <a:t>Oct 2022 funding proposal:  Gulf Manganese (Owner: Fofo </a:t>
            </a:r>
            <a:r>
              <a:rPr lang="en-AU" sz="5600" dirty="0" err="1"/>
              <a:t>Sariaatmadja</a:t>
            </a:r>
            <a:r>
              <a:rPr lang="en-AU" sz="5600" dirty="0"/>
              <a:t>): US$50,000 support 52 Village Volunteers 2023, annual renewal)</a:t>
            </a:r>
          </a:p>
          <a:p>
            <a:r>
              <a:rPr lang="en-AU" sz="5600" dirty="0"/>
              <a:t>Technical support from RAM-Australia, Menzies School of Health Research, WHO, AVI (potential)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54DAA-9C68-7D1D-4EE3-463C258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71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8265-688D-F354-49DD-97B857174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000" b="1" dirty="0"/>
              <a:t>WS #3 – Sumba Island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18E24-1744-72F8-C889-E4EACD56E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568" y="1825625"/>
            <a:ext cx="10515600" cy="435133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AU" sz="4000" b="1" u="sng" dirty="0"/>
              <a:t>Forward Program – Malaria free by end 2026</a:t>
            </a:r>
          </a:p>
          <a:p>
            <a:pPr lvl="1">
              <a:lnSpc>
                <a:spcPct val="120000"/>
              </a:lnSpc>
            </a:pPr>
            <a:r>
              <a:rPr lang="en-AU" sz="3500" b="1" i="1" dirty="0"/>
              <a:t>Diagnosis and treatment: </a:t>
            </a:r>
            <a:r>
              <a:rPr lang="en-AU" sz="3500" dirty="0"/>
              <a:t>training for early Dx &amp; Tx; develop SOPs &amp; QA system; implement RDTs training &amp; use</a:t>
            </a:r>
          </a:p>
          <a:p>
            <a:pPr lvl="1">
              <a:lnSpc>
                <a:spcPct val="120000"/>
              </a:lnSpc>
            </a:pPr>
            <a:r>
              <a:rPr lang="en-AU" sz="3500" b="1" i="1" dirty="0"/>
              <a:t>Surveillance, Monitoring &amp; Evaluation: </a:t>
            </a:r>
            <a:r>
              <a:rPr lang="en-AU" sz="3500" dirty="0"/>
              <a:t>timely reporting of cases into national E-SISMAL data base; establish and train district rapid response team</a:t>
            </a:r>
          </a:p>
          <a:p>
            <a:pPr lvl="1">
              <a:lnSpc>
                <a:spcPct val="120000"/>
              </a:lnSpc>
            </a:pPr>
            <a:r>
              <a:rPr lang="en-AU" sz="3500" b="1" i="1" dirty="0"/>
              <a:t>Entomology &amp; vector control: </a:t>
            </a:r>
            <a:r>
              <a:rPr lang="en-AU" sz="3500" dirty="0"/>
              <a:t>appoint &amp; train district entomology officers; develop risk maps; LLIN distribution; develop SOPs; mobilize community support for VC; establish sentinel sites in each district to monitor insecticide resistance</a:t>
            </a:r>
          </a:p>
          <a:p>
            <a:pPr lvl="1">
              <a:lnSpc>
                <a:spcPct val="120000"/>
              </a:lnSpc>
            </a:pPr>
            <a:r>
              <a:rPr lang="en-AU" sz="3500" b="1" i="1" dirty="0"/>
              <a:t>Information, Education &amp; Communications: </a:t>
            </a:r>
            <a:r>
              <a:rPr lang="en-AU" sz="3500" dirty="0"/>
              <a:t>revise and update current educational materials; tailor materials to local contexts; train staff on advocacy</a:t>
            </a:r>
          </a:p>
          <a:p>
            <a:pPr lvl="1">
              <a:lnSpc>
                <a:spcPct val="120000"/>
              </a:lnSpc>
            </a:pPr>
            <a:r>
              <a:rPr lang="en-AU" sz="3500" b="1" i="1" dirty="0"/>
              <a:t>Human Resources: </a:t>
            </a:r>
            <a:r>
              <a:rPr lang="en-AU" sz="3500" dirty="0"/>
              <a:t>establish staff training materials; support  national HR &amp; capacity planning for 2023-2027</a:t>
            </a:r>
          </a:p>
          <a:p>
            <a:pPr marL="0" indent="0">
              <a:buNone/>
            </a:pPr>
            <a:br>
              <a:rPr lang="en-AU" dirty="0"/>
            </a:br>
            <a:r>
              <a:rPr lang="en-AU" sz="4000" b="1" u="sng" dirty="0"/>
              <a:t>Resourcing</a:t>
            </a:r>
          </a:p>
          <a:p>
            <a:r>
              <a:rPr lang="en-AU" sz="3500" dirty="0"/>
              <a:t>2023 – 2025 estimated budget required: US$4.7m (US$1.1m, US$ 0.7m, US$ 2.9m)</a:t>
            </a:r>
          </a:p>
          <a:p>
            <a:r>
              <a:rPr lang="en-AU" sz="3500" dirty="0"/>
              <a:t>Sumba Foundation continues support 4  Sumba Island districts with malaria testing, treatment, follow-up, malaria microscopy training &amp; proficiency testing; scope to expand for NTT wide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54DAA-9C68-7D1D-4EE3-463C258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70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8265-688D-F354-49DD-97B857174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000" b="1" dirty="0"/>
              <a:t>WS #4 – Other Districts (Flores/other islands)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18E24-1744-72F8-C889-E4EACD56E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AU" sz="6000" b="1" u="sng" dirty="0"/>
              <a:t>Forward Program – Malaria Free by end 2026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Diagnosis and treatment: </a:t>
            </a:r>
            <a:r>
              <a:rPr lang="en-AU" sz="5600" dirty="0"/>
              <a:t>training for early Dx &amp; Tx; develop SOPs &amp; QA system; implement RTDs training &amp; use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Surveillance, Monitoring &amp; Evaluation: </a:t>
            </a:r>
            <a:r>
              <a:rPr lang="en-AU" sz="5600" dirty="0"/>
              <a:t>timely reporting of cases into national E-SISMAL data base;                                                           establish &amp; train district rapid response team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Entomology and vector control: </a:t>
            </a:r>
            <a:r>
              <a:rPr lang="en-AU" sz="5600" dirty="0"/>
              <a:t>appoint &amp; train district entomology officers; develop risk maps; LLIN distribution; develop SOPs; mobilize community support for VC; establish sentinel sites in each district to monitor insecticide resistance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Information, Education, and Communications: </a:t>
            </a:r>
            <a:r>
              <a:rPr lang="en-AU" sz="5600" dirty="0"/>
              <a:t>revise &amp; update current educational materials; tailor materials to local contexts;              train staff on advocacy</a:t>
            </a:r>
          </a:p>
          <a:p>
            <a:pPr lvl="1">
              <a:lnSpc>
                <a:spcPct val="120000"/>
              </a:lnSpc>
            </a:pPr>
            <a:r>
              <a:rPr lang="en-AU" sz="5600" b="1" i="1" dirty="0"/>
              <a:t>Human Resources: </a:t>
            </a:r>
            <a:r>
              <a:rPr lang="en-AU" sz="5600" dirty="0"/>
              <a:t>establish staff training materials; support  national HR &amp; capacity planning for 2023-2027</a:t>
            </a:r>
          </a:p>
          <a:p>
            <a:pPr marL="0" indent="0">
              <a:buNone/>
            </a:pPr>
            <a:br>
              <a:rPr lang="en-AU" dirty="0"/>
            </a:br>
            <a:r>
              <a:rPr lang="en-AU" sz="6000" b="1" u="sng" dirty="0"/>
              <a:t>Resourcing</a:t>
            </a:r>
          </a:p>
          <a:p>
            <a:r>
              <a:rPr lang="en-AU" sz="5600" dirty="0"/>
              <a:t>2023 – 2025 estimated budget required: US$ 5.2m (US$3.5m, US$ 0.9m, US$ 0.8m) </a:t>
            </a:r>
          </a:p>
          <a:p>
            <a:r>
              <a:rPr lang="en-AU" sz="5600" dirty="0"/>
              <a:t>Financial support from GF,  Govt of Indonesia, NTT Provincial Govt, other donors &amp; private sector</a:t>
            </a:r>
          </a:p>
          <a:p>
            <a:r>
              <a:rPr lang="en-AU" sz="5600" dirty="0"/>
              <a:t>PT Cheetham Salt will support project with technical support from WHO &amp; other organizations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54DAA-9C68-7D1D-4EE3-463C258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1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AA5B4-1042-94EE-AD17-021C25539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r>
              <a:rPr lang="en-AU" sz="4400" b="1" i="1" dirty="0"/>
              <a:t>Project Challenges &amp; Key Learnings</a:t>
            </a:r>
            <a:br>
              <a:rPr lang="en-AU" sz="4400" b="1" i="1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E18BF-C6E1-A798-8FC0-DBC271D22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A1802-4944-5770-FB89-A09BA225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58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146535" y="646521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24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93367" y="1565801"/>
            <a:ext cx="7631050" cy="3823483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US" sz="2000" b="1" spc="-110" dirty="0">
                <a:cs typeface="Arial"/>
              </a:rPr>
              <a:t>Scoping project funding:</a:t>
            </a:r>
            <a:r>
              <a:rPr lang="en-US" sz="2000" spc="-110" dirty="0">
                <a:cs typeface="Arial"/>
              </a:rPr>
              <a:t> substantial gap beyond initial APLMA AUD $62K  funding &amp; and final required AUD$242 resourcing secured (40% cash, 60% pro bono by Jenny Kerrison, Jeff Smith)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  <a:tabLst>
                <a:tab pos="240665" algn="l"/>
                <a:tab pos="241300" algn="l"/>
              </a:tabLst>
            </a:pPr>
            <a:endParaRPr lang="en-US" sz="2000" spc="-110" dirty="0"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US" sz="2000" b="1" spc="-110" dirty="0">
                <a:cs typeface="Arial"/>
              </a:rPr>
              <a:t>Work plan</a:t>
            </a:r>
            <a:r>
              <a:rPr lang="en-US" sz="2000" spc="-110" dirty="0">
                <a:cs typeface="Arial"/>
              </a:rPr>
              <a:t>: data acquisition &amp; compilation significantly more complex than anticipated; some staff turnover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  <a:tabLst>
                <a:tab pos="240665" algn="l"/>
                <a:tab pos="241300" algn="l"/>
              </a:tabLst>
            </a:pPr>
            <a:endParaRPr lang="en-US" sz="2000" spc="-110" dirty="0">
              <a:cs typeface="Arial"/>
            </a:endParaRPr>
          </a:p>
          <a:p>
            <a:pPr marL="241300" indent="-228600">
              <a:spcBef>
                <a:spcPts val="755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z="2000" b="1" spc="-110" dirty="0">
                <a:cs typeface="Arial"/>
              </a:rPr>
              <a:t>Current:  </a:t>
            </a:r>
            <a:r>
              <a:rPr lang="en-US" sz="2000" spc="-110" dirty="0">
                <a:cs typeface="Arial"/>
              </a:rPr>
              <a:t>identify &amp; secure potential implementation partners</a:t>
            </a:r>
            <a:r>
              <a:rPr lang="en-US" sz="2000" b="1" spc="-110" dirty="0">
                <a:cs typeface="Arial"/>
              </a:rPr>
              <a:t>: </a:t>
            </a:r>
            <a:r>
              <a:rPr lang="en-US" sz="2000" spc="-110" dirty="0">
                <a:cs typeface="Arial"/>
              </a:rPr>
              <a:t>financing; technical assistance; private sector engagement; in kind support</a:t>
            </a: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endParaRPr lang="en-US" sz="2800" spc="-110" dirty="0"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3A62B9-2A29-3E4C-B957-48359086F7BC}"/>
              </a:ext>
            </a:extLst>
          </p:cNvPr>
          <p:cNvSpPr txBox="1">
            <a:spLocks/>
          </p:cNvSpPr>
          <p:nvPr/>
        </p:nvSpPr>
        <p:spPr>
          <a:xfrm>
            <a:off x="349901" y="1084535"/>
            <a:ext cx="2947482" cy="51184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Project Challenges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AC7C4-215B-BF4C-A002-83BE28AF1A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6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146535" y="646521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25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40975" y="997527"/>
            <a:ext cx="7583442" cy="4603183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spcBef>
                <a:spcPts val="755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z="2000" b="1" spc="-110" dirty="0">
                <a:cs typeface="Arial"/>
              </a:rPr>
              <a:t>Role of advocacy: </a:t>
            </a:r>
            <a:r>
              <a:rPr lang="en-US" sz="2000" spc="-110" dirty="0">
                <a:cs typeface="Arial"/>
              </a:rPr>
              <a:t>this whole-of-society approach requires advocacy efforts to develop a shared vision for all partners</a:t>
            </a: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US" sz="2000" b="1" spc="-110" dirty="0">
                <a:cs typeface="Arial"/>
              </a:rPr>
              <a:t>Collaboration: </a:t>
            </a:r>
            <a:r>
              <a:rPr lang="en-US" sz="2000" spc="-110" dirty="0">
                <a:cs typeface="Arial"/>
              </a:rPr>
              <a:t>private sector and other non-traditional partners are required to support the government agencies in accelerating elimination</a:t>
            </a:r>
          </a:p>
          <a:p>
            <a:pPr marL="241300" indent="-228600">
              <a:spcBef>
                <a:spcPts val="755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z="2000" b="1" spc="-110" dirty="0">
                <a:cs typeface="Arial"/>
              </a:rPr>
              <a:t>Government:  </a:t>
            </a:r>
            <a:r>
              <a:rPr lang="en-US" sz="2000" spc="-110" dirty="0">
                <a:cs typeface="Arial"/>
              </a:rPr>
              <a:t>officials are not always open to engaging private sector to support existing health programs</a:t>
            </a:r>
          </a:p>
          <a:p>
            <a:pPr marL="241300" indent="-228600">
              <a:spcBef>
                <a:spcPts val="755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z="2000" b="1" spc="-110" dirty="0">
                <a:cs typeface="Arial"/>
              </a:rPr>
              <a:t>Border approach: </a:t>
            </a:r>
            <a:r>
              <a:rPr lang="en-US" sz="2000" spc="-110" dirty="0">
                <a:cs typeface="Arial"/>
              </a:rPr>
              <a:t>fully eliminating malaria in border areas requires effective collaboration and alignment of activities between two governments</a:t>
            </a:r>
          </a:p>
          <a:p>
            <a:pPr marL="241300" indent="-228600">
              <a:spcBef>
                <a:spcPts val="755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z="2000" b="1" spc="-110" dirty="0">
                <a:cs typeface="Arial"/>
              </a:rPr>
              <a:t>Funding: </a:t>
            </a:r>
            <a:r>
              <a:rPr lang="en-US" sz="2000" spc="-110" dirty="0">
                <a:cs typeface="Arial"/>
              </a:rPr>
              <a:t>existing financing mechanisms for malaria elimination are inadequate to significantly accelerate elimination efforts</a:t>
            </a:r>
          </a:p>
          <a:p>
            <a:pPr marL="12700">
              <a:spcBef>
                <a:spcPts val="755"/>
              </a:spcBef>
              <a:tabLst>
                <a:tab pos="240665" algn="l"/>
                <a:tab pos="241300" algn="l"/>
              </a:tabLst>
            </a:pPr>
            <a:endParaRPr lang="en-US" sz="2400" spc="-110" dirty="0"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endParaRPr lang="en-US" sz="2800" spc="-110" dirty="0"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3A62B9-2A29-3E4C-B957-48359086F7BC}"/>
              </a:ext>
            </a:extLst>
          </p:cNvPr>
          <p:cNvSpPr txBox="1">
            <a:spLocks/>
          </p:cNvSpPr>
          <p:nvPr/>
        </p:nvSpPr>
        <p:spPr>
          <a:xfrm>
            <a:off x="349901" y="1084535"/>
            <a:ext cx="2947482" cy="51184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Key Learnings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AC7C4-215B-BF4C-A002-83BE28AF1A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95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83B82D-9723-7742-A8FE-F8B6E0CCDAE5}"/>
              </a:ext>
            </a:extLst>
          </p:cNvPr>
          <p:cNvSpPr/>
          <p:nvPr/>
        </p:nvSpPr>
        <p:spPr>
          <a:xfrm>
            <a:off x="92593" y="1236944"/>
            <a:ext cx="1413477" cy="5119397"/>
          </a:xfrm>
          <a:prstGeom prst="rect">
            <a:avLst/>
          </a:prstGeom>
          <a:solidFill>
            <a:srgbClr val="5CB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3F220-BD64-4A8A-859F-9E82F7F5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/>
              <a:t> Timor-Leste &amp; NTT Malaria Elimination Project – RAM Australia led</a:t>
            </a:r>
            <a:br>
              <a:rPr lang="en-AU" sz="2800" b="1" dirty="0"/>
            </a:br>
            <a:r>
              <a:rPr lang="en-AU" sz="2800" b="1" dirty="0"/>
              <a:t>XSPI Indonesia Working Group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F05E7B-D7DB-934A-9E8D-8623F52F3F4F}"/>
              </a:ext>
            </a:extLst>
          </p:cNvPr>
          <p:cNvCxnSpPr/>
          <p:nvPr/>
        </p:nvCxnSpPr>
        <p:spPr>
          <a:xfrm>
            <a:off x="838200" y="1027907"/>
            <a:ext cx="10515600" cy="0"/>
          </a:xfrm>
          <a:prstGeom prst="line">
            <a:avLst/>
          </a:prstGeom>
          <a:ln w="28575">
            <a:solidFill>
              <a:srgbClr val="58B6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A7530-5C0A-494D-8D7E-DC0F40B0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BEB5-741E-4C47-BF6F-BC0D714F1AAE}" type="slidenum">
              <a:rPr lang="en-AU" smtClean="0"/>
              <a:t>26</a:t>
            </a:fld>
            <a:endParaRPr lang="en-AU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6510E2-1C27-9D4D-9269-932AC1FAE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92769"/>
              </p:ext>
            </p:extLst>
          </p:nvPr>
        </p:nvGraphicFramePr>
        <p:xfrm>
          <a:off x="1571887" y="1259247"/>
          <a:ext cx="10046371" cy="4586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9060">
                  <a:extLst>
                    <a:ext uri="{9D8B030D-6E8A-4147-A177-3AD203B41FA5}">
                      <a16:colId xmlns:a16="http://schemas.microsoft.com/office/drawing/2014/main" val="1282443102"/>
                    </a:ext>
                  </a:extLst>
                </a:gridCol>
                <a:gridCol w="1843067">
                  <a:extLst>
                    <a:ext uri="{9D8B030D-6E8A-4147-A177-3AD203B41FA5}">
                      <a16:colId xmlns:a16="http://schemas.microsoft.com/office/drawing/2014/main" val="1513301364"/>
                    </a:ext>
                  </a:extLst>
                </a:gridCol>
                <a:gridCol w="1615058">
                  <a:extLst>
                    <a:ext uri="{9D8B030D-6E8A-4147-A177-3AD203B41FA5}">
                      <a16:colId xmlns:a16="http://schemas.microsoft.com/office/drawing/2014/main" val="3981477427"/>
                    </a:ext>
                  </a:extLst>
                </a:gridCol>
                <a:gridCol w="1869552">
                  <a:extLst>
                    <a:ext uri="{9D8B030D-6E8A-4147-A177-3AD203B41FA5}">
                      <a16:colId xmlns:a16="http://schemas.microsoft.com/office/drawing/2014/main" val="2955720543"/>
                    </a:ext>
                  </a:extLst>
                </a:gridCol>
                <a:gridCol w="1272471">
                  <a:extLst>
                    <a:ext uri="{9D8B030D-6E8A-4147-A177-3AD203B41FA5}">
                      <a16:colId xmlns:a16="http://schemas.microsoft.com/office/drawing/2014/main" val="4166802595"/>
                    </a:ext>
                  </a:extLst>
                </a:gridCol>
                <a:gridCol w="2007163">
                  <a:extLst>
                    <a:ext uri="{9D8B030D-6E8A-4147-A177-3AD203B41FA5}">
                      <a16:colId xmlns:a16="http://schemas.microsoft.com/office/drawing/2014/main" val="1105388451"/>
                    </a:ext>
                  </a:extLst>
                </a:gridCol>
              </a:tblGrid>
              <a:tr h="517823">
                <a:tc>
                  <a:txBody>
                    <a:bodyPr/>
                    <a:lstStyle/>
                    <a:p>
                      <a:pPr algn="l"/>
                      <a:r>
                        <a:rPr lang="en-AU" sz="1100" dirty="0">
                          <a:effectLst/>
                          <a:latin typeface="+mn-lt"/>
                        </a:rPr>
                        <a:t>Scope: &amp;  Status</a:t>
                      </a:r>
                      <a:endParaRPr lang="en-A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Scope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Malaria Elimination in Timor-Leste and NTT Province, Indonesia</a:t>
                      </a:r>
                    </a:p>
                    <a:p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Status: 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Completed scoping study/gap analysis/implementation plan development; working to resolve post scoping study/elimination plan implementation mechanism and financing gap; working to secure project partners, complete consortium enabling XSPI transitioned exit.</a:t>
                      </a: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840687"/>
                  </a:ext>
                </a:extLst>
              </a:tr>
              <a:tr h="401924">
                <a:tc>
                  <a:txBody>
                    <a:bodyPr/>
                    <a:lstStyle/>
                    <a:p>
                      <a:pPr algn="l"/>
                      <a:r>
                        <a:rPr lang="en-AU" sz="1100" dirty="0">
                          <a:effectLst/>
                          <a:latin typeface="+mn-lt"/>
                        </a:rPr>
                        <a:t>XSPI Required Support</a:t>
                      </a:r>
                      <a:endParaRPr lang="en-A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AU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Funding</a:t>
                      </a: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AU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Financial (40%)</a:t>
                      </a: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AUD$62k APLMA funded; AUD$33k funded by Malaria Partners International (MPI), RAM-Australia, RAM-Global, and Evans5 Fund. </a:t>
                      </a:r>
                      <a:r>
                        <a:rPr lang="en-AU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 Bono (60%); </a:t>
                      </a: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AUD $ 147k pro bono (Dr. Jenny Kerrison, Jeff Smith, Dr. </a:t>
                      </a:r>
                      <a:r>
                        <a:rPr lang="en-AU" sz="1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Krisna</a:t>
                      </a: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Hort</a:t>
                      </a: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r>
                        <a:rPr lang="en-AU" sz="11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Partnership consortium:  </a:t>
                      </a: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cross sector project partners (business sector priority)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114535"/>
                  </a:ext>
                </a:extLst>
              </a:tr>
              <a:tr h="296955">
                <a:tc>
                  <a:txBody>
                    <a:bodyPr/>
                    <a:lstStyle/>
                    <a:p>
                      <a:pPr algn="l"/>
                      <a:r>
                        <a:rPr lang="en-AU" sz="1100" dirty="0">
                          <a:effectLst/>
                          <a:latin typeface="+mn-lt"/>
                        </a:rPr>
                        <a:t>Approved</a:t>
                      </a:r>
                      <a:endParaRPr lang="en-A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en-A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180380"/>
                  </a:ext>
                </a:extLst>
              </a:tr>
              <a:tr h="811717">
                <a:tc>
                  <a:txBody>
                    <a:bodyPr/>
                    <a:lstStyle/>
                    <a:p>
                      <a:pPr algn="l"/>
                      <a:r>
                        <a:rPr lang="en-AU" sz="1100" dirty="0">
                          <a:effectLst/>
                          <a:latin typeface="+mn-lt"/>
                        </a:rPr>
                        <a:t>Funding Completed (AUD $241.6k   Scoping Study)</a:t>
                      </a:r>
                      <a:endParaRPr lang="en-A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Financial: AUD$ 95k (40%)</a:t>
                      </a:r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n-AU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 Bono: AUD$147k (60%)</a:t>
                      </a:r>
                    </a:p>
                    <a:p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Implementation funding TBA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Period funding required:                </a:t>
                      </a: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Oct 2021 – May 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11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Location:</a:t>
                      </a: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Timor-Leste &amp; NTT Province, Indonesia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26523"/>
                  </a:ext>
                </a:extLst>
              </a:tr>
              <a:tr h="534042">
                <a:tc>
                  <a:txBody>
                    <a:bodyPr/>
                    <a:lstStyle/>
                    <a:p>
                      <a:pPr algn="l"/>
                      <a:r>
                        <a:rPr lang="en-AU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 Partners </a:t>
                      </a: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Cheetham Salt</a:t>
                      </a:r>
                    </a:p>
                    <a:p>
                      <a:r>
                        <a:rPr lang="en-AU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Gulf Manganese (proposed)</a:t>
                      </a:r>
                    </a:p>
                    <a:p>
                      <a:r>
                        <a:rPr lang="en-AU" sz="11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Indonesia partners required </a:t>
                      </a:r>
                      <a:endParaRPr lang="en-A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Government Partners: </a:t>
                      </a: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ID MoH, NTT Dept of Health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NGO/NFP Partners:</a:t>
                      </a: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RAM Australia, APLMA,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Woolgoolga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RC, RAM Global,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Malaria Partners International                              Dr. Jenny Kerrison (pro bono)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7161531"/>
                  </a:ext>
                </a:extLst>
              </a:tr>
              <a:tr h="6707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dirty="0">
                          <a:effectLst/>
                          <a:latin typeface="+mn-lt"/>
                        </a:rPr>
                        <a:t>Academia / Health / Medical Research </a:t>
                      </a:r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Partners</a:t>
                      </a:r>
                      <a:endParaRPr lang="en-A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Menzies School of Health Research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Jeff Smith, Public Health Adviser (pro bono)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Dr. Krishna </a:t>
                      </a:r>
                      <a:r>
                        <a:rPr lang="en-AU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Hort</a:t>
                      </a:r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(pro bono)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Philanthropy / Private Capital </a:t>
                      </a:r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Partners:</a:t>
                      </a:r>
                      <a:endParaRPr lang="en-A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Evans5 Fund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Others required</a:t>
                      </a: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 Partners:</a:t>
                      </a: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TBA</a:t>
                      </a:r>
                      <a:endParaRPr lang="en-A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8082768"/>
                  </a:ext>
                </a:extLst>
              </a:tr>
              <a:tr h="294189">
                <a:tc>
                  <a:txBody>
                    <a:bodyPr/>
                    <a:lstStyle/>
                    <a:p>
                      <a:pPr algn="l"/>
                      <a:r>
                        <a:rPr lang="en-AU" sz="1100" dirty="0">
                          <a:effectLst/>
                          <a:latin typeface="+mn-lt"/>
                        </a:rPr>
                        <a:t>Taskforce Lead</a:t>
                      </a:r>
                      <a:endParaRPr lang="en-A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Chair -  Dr. Jenny Kerrison,   Co- Chair: Jeffery Smith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827896"/>
                  </a:ext>
                </a:extLst>
              </a:tr>
              <a:tr h="486618">
                <a:tc>
                  <a:txBody>
                    <a:bodyPr/>
                    <a:lstStyle/>
                    <a:p>
                      <a:pPr algn="l"/>
                      <a:r>
                        <a:rPr lang="en-AU" sz="1100" dirty="0">
                          <a:effectLst/>
                          <a:latin typeface="+mn-lt"/>
                        </a:rPr>
                        <a:t>Taskforce Team</a:t>
                      </a:r>
                      <a:endParaRPr lang="en-A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CB6BF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RAM (1) Dr. Jenny Kerrison; XSPI (3): Dr. Dan Evans, Ross Hutton, Jeffery Smith; Co-Opted Experts (5):  Dr. Josh Francis, Prof. Ric Price; Dr. Manel Yapabandara; Dr.  Claus </a:t>
                      </a:r>
                      <a:r>
                        <a:rPr lang="en-AU" sz="1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Bogh</a:t>
                      </a: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Dr. </a:t>
                      </a:r>
                      <a:r>
                        <a:rPr lang="en-AU" sz="1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Ellya</a:t>
                      </a: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1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Dewi</a:t>
                      </a:r>
                      <a:r>
                        <a:rPr lang="en-AU" sz="1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Business partner (1): Arthur Tanudjaja, President &amp; Director, Cheetham Salt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0276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C95B4B2-F6DE-8546-AAF3-857742FE2E2F}"/>
              </a:ext>
            </a:extLst>
          </p:cNvPr>
          <p:cNvSpPr txBox="1"/>
          <p:nvPr/>
        </p:nvSpPr>
        <p:spPr>
          <a:xfrm>
            <a:off x="158410" y="2265476"/>
            <a:ext cx="12238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Timor -</a:t>
            </a:r>
            <a:r>
              <a:rPr lang="en-AU" b="1" dirty="0" err="1">
                <a:solidFill>
                  <a:schemeClr val="bg1"/>
                </a:solidFill>
              </a:rPr>
              <a:t>Leste</a:t>
            </a:r>
            <a:endParaRPr lang="en-AU" b="1" dirty="0">
              <a:solidFill>
                <a:schemeClr val="bg1"/>
              </a:solidFill>
            </a:endParaRPr>
          </a:p>
          <a:p>
            <a:pPr algn="ctr"/>
            <a:r>
              <a:rPr lang="en-AU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AU" sz="1600" b="1" dirty="0">
                <a:solidFill>
                  <a:schemeClr val="bg1"/>
                </a:solidFill>
              </a:rPr>
              <a:t>NTT Malaria Elimination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72691-99F1-A24A-83FA-79AEA1E1676F}"/>
              </a:ext>
            </a:extLst>
          </p:cNvPr>
          <p:cNvSpPr txBox="1"/>
          <p:nvPr/>
        </p:nvSpPr>
        <p:spPr>
          <a:xfrm>
            <a:off x="1613856" y="5356067"/>
            <a:ext cx="993858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Project description:</a:t>
            </a:r>
          </a:p>
          <a:p>
            <a:r>
              <a:rPr lang="en-AU" sz="1100" b="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Scoping study/gap analysis/implementation plan development Oct 2021 – May 2022 using RAM recruited consultant team.  </a:t>
            </a:r>
            <a:r>
              <a:rPr lang="en-AU" sz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4 Work Streams c</a:t>
            </a:r>
            <a:r>
              <a:rPr lang="en-AU" sz="1100" b="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overing: (1) Timor-Leste, (2) West Timor, (3)Sumba Island, (4) Other 12 NTT </a:t>
            </a:r>
            <a:r>
              <a:rPr lang="en-AU" sz="1100" b="0" dirty="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district,s</a:t>
            </a:r>
            <a:r>
              <a:rPr lang="en-AU" sz="1100" b="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mainly Flores Island.</a:t>
            </a:r>
          </a:p>
          <a:p>
            <a:r>
              <a:rPr lang="en-AU" sz="1100" dirty="0">
                <a:cs typeface="Times New Roman" panose="02020603050405020304" pitchFamily="18" charset="0"/>
              </a:rPr>
              <a:t>Gap analysis was against WHO Global Technical Strategy for Malaria Elimination. Project fully endorsed by Timor-Leste and Indonesia governments</a:t>
            </a:r>
            <a:endParaRPr lang="en-AU"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CACF42-FD70-454D-BAA4-E243A3BCCC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EEED6C-FF92-C347-B397-305D32EE79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77" y="4188726"/>
            <a:ext cx="541701" cy="5417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D51F67-9901-C548-AE38-9016BAEAF4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7" y="4808679"/>
            <a:ext cx="541701" cy="5417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7D393D-79E3-554E-B7A2-149399F11D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29" y="4188727"/>
            <a:ext cx="526859" cy="541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F81109-EEBC-6B40-AD57-1D4F0A2B6F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72" y="4808679"/>
            <a:ext cx="548000" cy="541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3CD93F-8AF1-43E7-B7F3-0860DEA140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72" y="5454976"/>
            <a:ext cx="1223840" cy="7967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2C4F05-9A5F-4EBE-8A9E-BBD39EC7E1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66" y="1341473"/>
            <a:ext cx="1273433" cy="8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D3038-FBB1-4E50-A3B1-19222CB2D04E}"/>
              </a:ext>
            </a:extLst>
          </p:cNvPr>
          <p:cNvSpPr txBox="1"/>
          <p:nvPr/>
        </p:nvSpPr>
        <p:spPr>
          <a:xfrm>
            <a:off x="809349" y="1011353"/>
            <a:ext cx="10706100" cy="1090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Cross Sector Development Partnerships Initiative (XSPI)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9502CE-718F-4877-93A0-F1782F46E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" r="1" b="1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8261B244-C04C-D249-81D3-503C6B4FA677}"/>
              </a:ext>
            </a:extLst>
          </p:cNvPr>
          <p:cNvSpPr txBox="1">
            <a:spLocks/>
          </p:cNvSpPr>
          <p:nvPr/>
        </p:nvSpPr>
        <p:spPr>
          <a:xfrm>
            <a:off x="7288628" y="1811855"/>
            <a:ext cx="3944711" cy="10772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Jeff Smith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Lead Convenor, XSPI Indonesia Working Group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jefferyjsmith17@gmail.com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D9177E-9E41-DA47-B457-983FD2FE9767}"/>
              </a:ext>
            </a:extLst>
          </p:cNvPr>
          <p:cNvSpPr/>
          <p:nvPr/>
        </p:nvSpPr>
        <p:spPr>
          <a:xfrm>
            <a:off x="676551" y="1162876"/>
            <a:ext cx="384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For more information, please contact: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AD095F-2B56-BB48-8B4F-437FA44CBDF0}"/>
              </a:ext>
            </a:extLst>
          </p:cNvPr>
          <p:cNvSpPr/>
          <p:nvPr/>
        </p:nvSpPr>
        <p:spPr>
          <a:xfrm>
            <a:off x="698684" y="181185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Dr Dan Evans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Founding  Chair - XSPI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evansaus@bigpond.com</a:t>
            </a:r>
          </a:p>
        </p:txBody>
      </p:sp>
    </p:spTree>
    <p:extLst>
      <p:ext uri="{BB962C8B-B14F-4D97-AF65-F5344CB8AC3E}">
        <p14:creationId xmlns:p14="http://schemas.microsoft.com/office/powerpoint/2010/main" val="3253644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F9761-8184-564D-069B-8A9EB7E6A1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7023A-56B9-DD71-0ADC-17CAFB86E0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7673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99A14-8A31-42FE-96A5-74E8DCABF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65" y="60325"/>
            <a:ext cx="11302583" cy="1325563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/>
              <a:t>THE OPPORTUNITY: Create new integrated cross sector approach</a:t>
            </a:r>
            <a:endParaRPr lang="en-AU" sz="2800" b="1" strike="sngStrik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D2DFE2-F420-C04C-9CCC-BFEAF733E601}"/>
              </a:ext>
            </a:extLst>
          </p:cNvPr>
          <p:cNvCxnSpPr/>
          <p:nvPr/>
        </p:nvCxnSpPr>
        <p:spPr>
          <a:xfrm>
            <a:off x="838200" y="1027907"/>
            <a:ext cx="10515600" cy="0"/>
          </a:xfrm>
          <a:prstGeom prst="line">
            <a:avLst/>
          </a:prstGeom>
          <a:ln w="28575">
            <a:solidFill>
              <a:srgbClr val="1F7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4A7221D-7AB5-B04D-A058-17F27E09639D}"/>
              </a:ext>
            </a:extLst>
          </p:cNvPr>
          <p:cNvSpPr/>
          <p:nvPr/>
        </p:nvSpPr>
        <p:spPr>
          <a:xfrm>
            <a:off x="1859280" y="1072160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A new approach chasing the “holy grail” of  effective partnering  </a:t>
            </a:r>
            <a:br>
              <a:rPr lang="en-GB" sz="2800" b="1" dirty="0"/>
            </a:br>
            <a:endParaRPr lang="en-US" dirty="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D6011679-AB3D-B246-B26E-D56B439CBA5E}"/>
              </a:ext>
            </a:extLst>
          </p:cNvPr>
          <p:cNvSpPr/>
          <p:nvPr/>
        </p:nvSpPr>
        <p:spPr>
          <a:xfrm rot="5400000">
            <a:off x="1950297" y="936008"/>
            <a:ext cx="1095909" cy="3287578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98F18D6A-7D8D-154C-BE82-5D8E073C04B8}"/>
              </a:ext>
            </a:extLst>
          </p:cNvPr>
          <p:cNvSpPr/>
          <p:nvPr/>
        </p:nvSpPr>
        <p:spPr>
          <a:xfrm rot="5400000">
            <a:off x="5547614" y="936009"/>
            <a:ext cx="1095911" cy="3287577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3C0A7B21-0A9C-4B46-A07F-086F4C5B9C76}"/>
              </a:ext>
            </a:extLst>
          </p:cNvPr>
          <p:cNvSpPr/>
          <p:nvPr/>
        </p:nvSpPr>
        <p:spPr>
          <a:xfrm rot="5400000">
            <a:off x="9133356" y="853321"/>
            <a:ext cx="1095910" cy="345295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DE09CD-7B65-D845-BD7F-3D8952C6CEBD}"/>
              </a:ext>
            </a:extLst>
          </p:cNvPr>
          <p:cNvSpPr/>
          <p:nvPr/>
        </p:nvSpPr>
        <p:spPr>
          <a:xfrm>
            <a:off x="1107582" y="4204414"/>
            <a:ext cx="29492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Leads international development in Asia Pacific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Significant hidden potential exists to increase development impact by harnessing the power of cross sector partnerships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693C4-FC35-7C45-A727-D88905706560}"/>
              </a:ext>
            </a:extLst>
          </p:cNvPr>
          <p:cNvSpPr/>
          <p:nvPr/>
        </p:nvSpPr>
        <p:spPr>
          <a:xfrm>
            <a:off x="4593636" y="4129399"/>
            <a:ext cx="29492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Presents the greatest challenge and opportunity to enhance international development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Position into current and new emerging markets</a:t>
            </a: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Business sector as a driver to develop cross sectoral partnerships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55D268-E54D-CF43-9E1E-D6E4864DE89A}"/>
              </a:ext>
            </a:extLst>
          </p:cNvPr>
          <p:cNvSpPr/>
          <p:nvPr/>
        </p:nvSpPr>
        <p:spPr>
          <a:xfrm>
            <a:off x="7991001" y="3890542"/>
            <a:ext cx="3452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Aims to unleash cross sector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Hub for cross sector networking to open new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Creating synergies across five sectors with established international development roles: </a:t>
            </a:r>
          </a:p>
          <a:p>
            <a:pPr marL="500063" lvl="1" indent="-179388">
              <a:buFont typeface="Arial" panose="020B0604020202020204" pitchFamily="34" charset="0"/>
              <a:buChar char="•"/>
            </a:pPr>
            <a:r>
              <a:rPr lang="en-GB" sz="1500" dirty="0"/>
              <a:t>Business</a:t>
            </a:r>
          </a:p>
          <a:p>
            <a:pPr marL="500063" lvl="1" indent="-179388">
              <a:buFont typeface="Arial" panose="020B0604020202020204" pitchFamily="34" charset="0"/>
              <a:buChar char="•"/>
            </a:pPr>
            <a:r>
              <a:rPr lang="en-GB" sz="1500" dirty="0"/>
              <a:t>Government</a:t>
            </a:r>
          </a:p>
          <a:p>
            <a:pPr marL="500063" lvl="1" indent="-179388">
              <a:buFont typeface="Arial" panose="020B0604020202020204" pitchFamily="34" charset="0"/>
              <a:buChar char="•"/>
            </a:pPr>
            <a:r>
              <a:rPr lang="en-GB" sz="1500" dirty="0"/>
              <a:t>Philanthropy/ private capital</a:t>
            </a:r>
          </a:p>
          <a:p>
            <a:pPr marL="500063" lvl="1" indent="-179388">
              <a:buFont typeface="Arial" panose="020B0604020202020204" pitchFamily="34" charset="0"/>
              <a:buChar char="•"/>
            </a:pPr>
            <a:r>
              <a:rPr lang="en-GB" sz="1500" dirty="0"/>
              <a:t>Academia/ health/ medical research</a:t>
            </a:r>
          </a:p>
          <a:p>
            <a:pPr marL="500063" lvl="1" indent="-179388">
              <a:buFont typeface="Arial" panose="020B0604020202020204" pitchFamily="34" charset="0"/>
              <a:buChar char="•"/>
            </a:pPr>
            <a:r>
              <a:rPr lang="en-GB" sz="1500" dirty="0"/>
              <a:t>NGO/NFP</a:t>
            </a:r>
          </a:p>
        </p:txBody>
      </p:sp>
      <p:pic>
        <p:nvPicPr>
          <p:cNvPr id="17" name="Graphic 16" descr="Australia">
            <a:extLst>
              <a:ext uri="{FF2B5EF4-FFF2-40B4-BE49-F238E27FC236}">
                <a16:creationId xmlns:a16="http://schemas.microsoft.com/office/drawing/2014/main" id="{AECC7EE5-3403-464C-BF95-32AC00AD28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9963" y="3201608"/>
            <a:ext cx="762324" cy="762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7EE535-A226-9A4F-9935-FD7D29D77DF1}"/>
              </a:ext>
            </a:extLst>
          </p:cNvPr>
          <p:cNvSpPr txBox="1"/>
          <p:nvPr/>
        </p:nvSpPr>
        <p:spPr>
          <a:xfrm>
            <a:off x="854460" y="2219419"/>
            <a:ext cx="328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Position Australia</a:t>
            </a:r>
          </a:p>
        </p:txBody>
      </p:sp>
      <p:pic>
        <p:nvPicPr>
          <p:cNvPr id="20" name="Graphic 19" descr="Production">
            <a:extLst>
              <a:ext uri="{FF2B5EF4-FFF2-40B4-BE49-F238E27FC236}">
                <a16:creationId xmlns:a16="http://schemas.microsoft.com/office/drawing/2014/main" id="{7F99AE8C-37C6-C246-8C37-0F70A562F5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2704" y="3201608"/>
            <a:ext cx="651134" cy="651134"/>
          </a:xfrm>
          <a:prstGeom prst="rect">
            <a:avLst/>
          </a:prstGeom>
        </p:spPr>
      </p:pic>
      <p:pic>
        <p:nvPicPr>
          <p:cNvPr id="24" name="Graphic 23" descr="Handshake">
            <a:extLst>
              <a:ext uri="{FF2B5EF4-FFF2-40B4-BE49-F238E27FC236}">
                <a16:creationId xmlns:a16="http://schemas.microsoft.com/office/drawing/2014/main" id="{455E7C30-435D-264B-8812-31FB08AD33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54408" y="3009581"/>
            <a:ext cx="838329" cy="8383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1240FB7-D9CD-EB4B-B526-AF04AB1FB16A}"/>
              </a:ext>
            </a:extLst>
          </p:cNvPr>
          <p:cNvSpPr/>
          <p:nvPr/>
        </p:nvSpPr>
        <p:spPr>
          <a:xfrm>
            <a:off x="7954835" y="2066098"/>
            <a:ext cx="3452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Cross Sector International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Partnerships Initiative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(XSPI)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824EE5-671C-E241-A063-663733DBF8F6}"/>
              </a:ext>
            </a:extLst>
          </p:cNvPr>
          <p:cNvSpPr txBox="1"/>
          <p:nvPr/>
        </p:nvSpPr>
        <p:spPr>
          <a:xfrm>
            <a:off x="4451779" y="2170318"/>
            <a:ext cx="328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Business Sector Role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BAD35F-7697-5545-B8D4-0396F3C1A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29</a:t>
            </a:fld>
            <a:endParaRPr lang="en-US" dirty="0"/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C50D7B4D-AF58-9847-ADD5-5C68BA8CDB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10" y="22103"/>
            <a:ext cx="1217238" cy="112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973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DE36-1E5B-18A1-19F7-530F39F32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br>
              <a:rPr lang="en-AU" sz="4000" b="1" i="1" dirty="0"/>
            </a:br>
            <a:endParaRPr lang="en-AU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AA55A-0549-022B-D514-FB3C583740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D7A72-E248-FB80-DED3-AA814CE9E8E1}"/>
              </a:ext>
            </a:extLst>
          </p:cNvPr>
          <p:cNvSpPr txBox="1"/>
          <p:nvPr/>
        </p:nvSpPr>
        <p:spPr>
          <a:xfrm>
            <a:off x="3047999" y="3107220"/>
            <a:ext cx="794696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4000" b="1" i="1" dirty="0">
                <a:latin typeface="+mj-lt"/>
                <a:ea typeface="+mj-ea"/>
                <a:cs typeface="+mj-cs"/>
              </a:rPr>
              <a:t>Timor-Leste &amp; NTT Malaria Context</a:t>
            </a:r>
          </a:p>
          <a:p>
            <a:pPr marL="0" indent="0">
              <a:buNone/>
            </a:pPr>
            <a:endParaRPr lang="en-AU" sz="1800" b="1" i="1" dirty="0"/>
          </a:p>
        </p:txBody>
      </p:sp>
    </p:spTree>
    <p:extLst>
      <p:ext uri="{BB962C8B-B14F-4D97-AF65-F5344CB8AC3E}">
        <p14:creationId xmlns:p14="http://schemas.microsoft.com/office/powerpoint/2010/main" val="359105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CE79D-488A-4F71-B715-AF9036BD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394"/>
            <a:ext cx="10515600" cy="908422"/>
          </a:xfrm>
        </p:spPr>
        <p:txBody>
          <a:bodyPr/>
          <a:lstStyle/>
          <a:p>
            <a:pPr algn="ctr"/>
            <a:r>
              <a:rPr lang="en-AU" sz="2800" b="1" dirty="0">
                <a:cs typeface="Arial" panose="020B0604020202020204" pitchFamily="34" charset="0"/>
              </a:rPr>
              <a:t>Market Gap, Value Proposition, Point of Difference, Unique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4BB9-2999-4764-8689-763DFC281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32" y="945919"/>
            <a:ext cx="11042073" cy="54104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800" b="1" u="sng" dirty="0"/>
              <a:t>Market Gap – Development Sector</a:t>
            </a:r>
          </a:p>
          <a:p>
            <a:pPr marL="0" indent="0">
              <a:buNone/>
            </a:pPr>
            <a:r>
              <a:rPr lang="en-AU" sz="1600" dirty="0"/>
              <a:t>XSPI’s Global Cross Sector Partnership (XSP) Leaders </a:t>
            </a:r>
            <a:r>
              <a:rPr lang="en-AU" sz="1600" b="1" i="1" dirty="0"/>
              <a:t>empirical research </a:t>
            </a:r>
            <a:r>
              <a:rPr lang="en-AU" sz="1600" dirty="0"/>
              <a:t>project (total 23 entities: 9 OECD countries, 8 international foundations, 6 multinational organisations) demonstrated a definite “market gap”. </a:t>
            </a:r>
            <a:r>
              <a:rPr lang="en-AU" sz="1600" b="1" i="1" dirty="0"/>
              <a:t>None focus on cross sector partnerships spanning XSPI’s five stakeholder sectors.</a:t>
            </a:r>
          </a:p>
          <a:p>
            <a:pPr marL="0" indent="0">
              <a:buNone/>
            </a:pPr>
            <a:r>
              <a:rPr lang="en-AU" sz="1800" b="1" u="sng" dirty="0"/>
              <a:t>Value Proposition </a:t>
            </a:r>
          </a:p>
          <a:p>
            <a:pPr marL="0" indent="0">
              <a:buNone/>
            </a:pPr>
            <a:r>
              <a:rPr lang="en-AU" sz="1600" dirty="0"/>
              <a:t>XSPI's unique value proposition is to </a:t>
            </a:r>
            <a:r>
              <a:rPr lang="en-AU" sz="1600" b="1" i="1" dirty="0"/>
              <a:t>incubate, seed or accelerate</a:t>
            </a:r>
            <a:r>
              <a:rPr lang="en-AU" sz="1600" dirty="0"/>
              <a:t> cross-sector partnerships across Asia Pacific providing solid, long-term, future platforms to create diverse development projects in close partnership with national partners and aligned with SDG’s. </a:t>
            </a:r>
            <a:r>
              <a:rPr lang="en-AU" sz="1800" dirty="0"/>
              <a:t> </a:t>
            </a:r>
          </a:p>
          <a:p>
            <a:pPr marL="0" indent="0">
              <a:buNone/>
            </a:pPr>
            <a:r>
              <a:rPr lang="en-AU" sz="1800" b="1" u="sng" dirty="0"/>
              <a:t>Point of Difference</a:t>
            </a:r>
          </a:p>
          <a:p>
            <a:pPr marL="0" indent="0">
              <a:buNone/>
            </a:pPr>
            <a:r>
              <a:rPr lang="en-AU" sz="1600" dirty="0"/>
              <a:t>XSPI’s “5 C’s” approach comprises being a </a:t>
            </a:r>
            <a:r>
              <a:rPr lang="en-AU" sz="1600" b="1" i="1" dirty="0"/>
              <a:t>catalyst, convenor, collaborator, co-developer and coalition builder” </a:t>
            </a:r>
            <a:r>
              <a:rPr lang="en-AU" sz="1600" dirty="0"/>
              <a:t>for partnerships</a:t>
            </a:r>
            <a:r>
              <a:rPr lang="en-AU" sz="1600" b="1" i="1" dirty="0"/>
              <a:t>  </a:t>
            </a:r>
            <a:r>
              <a:rPr lang="en-AU" sz="1600" dirty="0"/>
              <a:t>across Australia’s Business, NGO/NFP, Philanthropy/Private Capital, Government and Academia/Health/Medical Research sectors. XSPI’s “collective impact” approach to supporting expanded Asia Pacific SDG aligned development and increased impact should increase sector confidence stimulating increased financial commitments. XSPI is </a:t>
            </a:r>
            <a:r>
              <a:rPr lang="en-AU" sz="1600" b="1" i="1" dirty="0"/>
              <a:t>NOT a project funder or project manager</a:t>
            </a:r>
            <a:r>
              <a:rPr lang="en-AU" sz="1600" dirty="0"/>
              <a:t>; both roles are responsibility of individual project consortium.</a:t>
            </a:r>
          </a:p>
          <a:p>
            <a:pPr marL="0" indent="0">
              <a:buNone/>
            </a:pPr>
            <a:r>
              <a:rPr lang="en-AU" sz="1800" b="1" u="sng" dirty="0"/>
              <a:t>Unique Structure</a:t>
            </a:r>
          </a:p>
          <a:p>
            <a:pPr marL="0" indent="0">
              <a:buNone/>
            </a:pPr>
            <a:r>
              <a:rPr lang="en-AU" sz="1600" b="1" dirty="0"/>
              <a:t>Advisory Council</a:t>
            </a:r>
            <a:r>
              <a:rPr lang="en-AU" sz="1600" dirty="0"/>
              <a:t>: Executives from selected entities across five stakeholder sector provides strategic oversight. </a:t>
            </a:r>
            <a:r>
              <a:rPr lang="en-AU" sz="1600" b="1" dirty="0"/>
              <a:t>Expert Network</a:t>
            </a:r>
            <a:r>
              <a:rPr lang="en-AU" sz="1600" dirty="0"/>
              <a:t>: 36 strong, diverse group of Asia Pacific development and business experts. </a:t>
            </a:r>
            <a:r>
              <a:rPr lang="en-AU" sz="1600" b="1" dirty="0"/>
              <a:t>Steering Committee</a:t>
            </a:r>
            <a:r>
              <a:rPr lang="en-AU" sz="1600" dirty="0"/>
              <a:t>: 7 members: Chair, Advisory Councillors &amp; Working Group Convenors providing governance. </a:t>
            </a:r>
            <a:r>
              <a:rPr lang="en-AU" sz="1600" b="1" dirty="0"/>
              <a:t>Bangladesh, Indonesia </a:t>
            </a:r>
            <a:r>
              <a:rPr lang="en-AU" sz="1600" dirty="0"/>
              <a:t>and</a:t>
            </a:r>
            <a:r>
              <a:rPr lang="en-AU" sz="1600" b="1" dirty="0"/>
              <a:t> PNG Working Groups</a:t>
            </a:r>
            <a:r>
              <a:rPr lang="en-AU" sz="1600" dirty="0"/>
              <a:t>: Country expert groups, hybrid mix of XSPI Advisory Councillors, Expert Network members &amp; Co-Opted Experts) identify “proof of concept” partnership pilot projects, qualify, endorse &amp; construct partnership consortia. </a:t>
            </a:r>
            <a:endParaRPr lang="en-AU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9BC5A-B36B-4546-B7FE-905CBECD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EE9B826-6B16-5B46-8614-8BB2FAC05C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113" y="37497"/>
            <a:ext cx="1217238" cy="112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045559-DE92-4B4C-AA24-132BF3FAD921}"/>
              </a:ext>
            </a:extLst>
          </p:cNvPr>
          <p:cNvCxnSpPr/>
          <p:nvPr/>
        </p:nvCxnSpPr>
        <p:spPr>
          <a:xfrm>
            <a:off x="965200" y="845027"/>
            <a:ext cx="10515600" cy="0"/>
          </a:xfrm>
          <a:prstGeom prst="line">
            <a:avLst/>
          </a:prstGeom>
          <a:ln w="28575">
            <a:solidFill>
              <a:srgbClr val="1F7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866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920257A-7FD4-394F-BD07-928EE901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05"/>
            <a:ext cx="10515600" cy="781397"/>
          </a:xfrm>
          <a:solidFill>
            <a:srgbClr val="FFFFFF">
              <a:alpha val="82353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cs typeface="Arial" panose="020B0604020202020204" pitchFamily="34" charset="0"/>
              </a:rPr>
              <a:t>Structure, Scope, Partners &amp; Network ….2 </a:t>
            </a:r>
            <a:endParaRPr lang="en-AU" sz="2800" b="1" dirty="0"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D51602-B16B-994B-A87A-09B409C2D95D}"/>
              </a:ext>
            </a:extLst>
          </p:cNvPr>
          <p:cNvCxnSpPr/>
          <p:nvPr/>
        </p:nvCxnSpPr>
        <p:spPr>
          <a:xfrm>
            <a:off x="838200" y="782442"/>
            <a:ext cx="10515600" cy="0"/>
          </a:xfrm>
          <a:prstGeom prst="line">
            <a:avLst/>
          </a:prstGeom>
          <a:ln w="28575">
            <a:solidFill>
              <a:srgbClr val="1F7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63FC96-9DEE-404E-BEAF-91FAAD239F61}"/>
              </a:ext>
            </a:extLst>
          </p:cNvPr>
          <p:cNvSpPr/>
          <p:nvPr/>
        </p:nvSpPr>
        <p:spPr>
          <a:xfrm>
            <a:off x="843328" y="2736257"/>
            <a:ext cx="4613509" cy="536735"/>
          </a:xfrm>
          <a:prstGeom prst="rect">
            <a:avLst/>
          </a:prstGeom>
          <a:solidFill>
            <a:srgbClr val="34B14E">
              <a:alpha val="87451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AU" sz="1400" b="1" dirty="0">
                <a:ea typeface="+mj-ea"/>
                <a:cs typeface="Arial" panose="020B0604020202020204" pitchFamily="34" charset="0"/>
              </a:rPr>
              <a:t>Melanesia (5)</a:t>
            </a:r>
            <a:r>
              <a:rPr lang="en-AU" sz="1400" dirty="0">
                <a:ea typeface="+mj-ea"/>
                <a:cs typeface="Arial" panose="020B0604020202020204" pitchFamily="34" charset="0"/>
              </a:rPr>
              <a:t>: </a:t>
            </a:r>
            <a:r>
              <a:rPr lang="en-AU" sz="1400" b="1" dirty="0">
                <a:ea typeface="+mj-ea"/>
                <a:cs typeface="Arial" panose="020B0604020202020204" pitchFamily="34" charset="0"/>
              </a:rPr>
              <a:t>Priority PNG</a:t>
            </a:r>
            <a:r>
              <a:rPr lang="en-AU" sz="1400" dirty="0">
                <a:ea typeface="+mj-ea"/>
                <a:cs typeface="Arial" panose="020B0604020202020204" pitchFamily="34" charset="0"/>
              </a:rPr>
              <a:t>, Fiji, </a:t>
            </a:r>
            <a:r>
              <a:rPr lang="en-US" sz="1400" dirty="0">
                <a:ea typeface="+mj-ea"/>
                <a:cs typeface="Arial" panose="020B0604020202020204" pitchFamily="34" charset="0"/>
              </a:rPr>
              <a:t>Timor Leste, Solomon Islands</a:t>
            </a:r>
            <a:r>
              <a:rPr lang="en-US" sz="1600" dirty="0">
                <a:ea typeface="+mj-ea"/>
                <a:cs typeface="Arial" panose="020B0604020202020204" pitchFamily="34" charset="0"/>
              </a:rPr>
              <a:t>, </a:t>
            </a:r>
            <a:r>
              <a:rPr lang="en-US" sz="1400" dirty="0">
                <a:ea typeface="+mj-ea"/>
                <a:cs typeface="Arial" panose="020B0604020202020204" pitchFamily="34" charset="0"/>
              </a:rPr>
              <a:t>Vanuatu </a:t>
            </a:r>
            <a:r>
              <a:rPr lang="en-AU" sz="1600" dirty="0">
                <a:ea typeface="+mj-ea"/>
                <a:cs typeface="Arial" panose="020B0604020202020204" pitchFamily="34" charset="0"/>
              </a:rPr>
              <a:t>  </a:t>
            </a:r>
            <a:endParaRPr lang="en-GB" sz="1600" dirty="0"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2032C6-C2D7-FE47-8C30-2BB35011BF33}"/>
              </a:ext>
            </a:extLst>
          </p:cNvPr>
          <p:cNvSpPr/>
          <p:nvPr/>
        </p:nvSpPr>
        <p:spPr>
          <a:xfrm>
            <a:off x="859410" y="3409276"/>
            <a:ext cx="4613509" cy="536735"/>
          </a:xfrm>
          <a:prstGeom prst="rect">
            <a:avLst/>
          </a:prstGeom>
          <a:solidFill>
            <a:srgbClr val="FFE699">
              <a:alpha val="82353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AU" sz="1400" b="1" dirty="0">
                <a:ea typeface="+mj-ea"/>
                <a:cs typeface="Arial" panose="020B0604020202020204" pitchFamily="34" charset="0"/>
              </a:rPr>
              <a:t>South East Asia (8): Priority Indonesia</a:t>
            </a:r>
            <a:r>
              <a:rPr lang="en-AU" sz="1600" b="1" dirty="0">
                <a:ea typeface="+mj-ea"/>
                <a:cs typeface="Arial" panose="020B0604020202020204" pitchFamily="34" charset="0"/>
              </a:rPr>
              <a:t>, </a:t>
            </a:r>
            <a:r>
              <a:rPr lang="en-AU" sz="1600" dirty="0">
                <a:ea typeface="+mj-ea"/>
                <a:cs typeface="Arial" panose="020B0604020202020204" pitchFamily="34" charset="0"/>
              </a:rPr>
              <a:t>Ca</a:t>
            </a:r>
            <a:r>
              <a:rPr lang="en-AU" sz="1400" dirty="0">
                <a:ea typeface="+mj-ea"/>
                <a:cs typeface="Arial" panose="020B0604020202020204" pitchFamily="34" charset="0"/>
              </a:rPr>
              <a:t>mbodia, Lao DR, Malaysia  Myanmar, Philippines, Thailand, Vietnam</a:t>
            </a:r>
            <a:endParaRPr lang="en-GB" sz="1400" dirty="0"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65C85D-5A45-7949-A343-C29B5DFCB709}"/>
              </a:ext>
            </a:extLst>
          </p:cNvPr>
          <p:cNvSpPr/>
          <p:nvPr/>
        </p:nvSpPr>
        <p:spPr>
          <a:xfrm>
            <a:off x="838200" y="4227025"/>
            <a:ext cx="4613509" cy="536735"/>
          </a:xfrm>
          <a:prstGeom prst="rect">
            <a:avLst/>
          </a:prstGeom>
          <a:solidFill>
            <a:srgbClr val="942093">
              <a:alpha val="9098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AU" sz="1100" dirty="0"/>
          </a:p>
          <a:p>
            <a:pPr lvl="0"/>
            <a:r>
              <a:rPr lang="en-AU" sz="1100" dirty="0"/>
              <a:t> </a:t>
            </a:r>
            <a:endParaRPr lang="en-GB" sz="11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66" name="Ink 1565">
                <a:extLst>
                  <a:ext uri="{FF2B5EF4-FFF2-40B4-BE49-F238E27FC236}">
                    <a16:creationId xmlns:a16="http://schemas.microsoft.com/office/drawing/2014/main" id="{32F8E243-3EEC-CF4F-B043-D208379BD1D4}"/>
                  </a:ext>
                </a:extLst>
              </p14:cNvPr>
              <p14:cNvContentPartPr/>
              <p14:nvPr/>
            </p14:nvContentPartPr>
            <p14:xfrm>
              <a:off x="3274298" y="3734584"/>
              <a:ext cx="360" cy="360"/>
            </p14:xfrm>
          </p:contentPart>
        </mc:Choice>
        <mc:Fallback xmlns="">
          <p:pic>
            <p:nvPicPr>
              <p:cNvPr id="1566" name="Ink 1565">
                <a:extLst>
                  <a:ext uri="{FF2B5EF4-FFF2-40B4-BE49-F238E27FC236}">
                    <a16:creationId xmlns:a16="http://schemas.microsoft.com/office/drawing/2014/main" id="{32F8E243-3EEC-CF4F-B043-D208379BD1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5298" y="372558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7158959-D6F9-0340-85C9-B846C66F91AD}"/>
              </a:ext>
            </a:extLst>
          </p:cNvPr>
          <p:cNvSpPr txBox="1"/>
          <p:nvPr/>
        </p:nvSpPr>
        <p:spPr>
          <a:xfrm>
            <a:off x="874725" y="4225023"/>
            <a:ext cx="448812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/>
              <a:t>South Asia (6):</a:t>
            </a:r>
            <a:r>
              <a:rPr lang="en-AU" sz="1400" dirty="0"/>
              <a:t> </a:t>
            </a:r>
            <a:r>
              <a:rPr lang="en-GB" sz="1400" dirty="0"/>
              <a:t> </a:t>
            </a:r>
            <a:r>
              <a:rPr lang="en-GB" sz="1400" b="1" dirty="0">
                <a:ea typeface="+mj-ea"/>
                <a:cs typeface="Arial" panose="020B0604020202020204" pitchFamily="34" charset="0"/>
              </a:rPr>
              <a:t>Priority </a:t>
            </a:r>
            <a:r>
              <a:rPr lang="en-GB" sz="1400" b="1" dirty="0"/>
              <a:t>Bangladesh</a:t>
            </a:r>
            <a:r>
              <a:rPr lang="en-GB" sz="1500" dirty="0"/>
              <a:t>, Bhutan,</a:t>
            </a:r>
            <a:r>
              <a:rPr lang="en-AU" sz="1500" dirty="0"/>
              <a:t> </a:t>
            </a:r>
            <a:r>
              <a:rPr lang="en-GB" sz="1500" dirty="0"/>
              <a:t>India, Nepal, Pakistan, Sri Lanka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E674CE-8F15-6D41-8973-BC627E1D13A9}"/>
              </a:ext>
            </a:extLst>
          </p:cNvPr>
          <p:cNvSpPr/>
          <p:nvPr/>
        </p:nvSpPr>
        <p:spPr>
          <a:xfrm>
            <a:off x="648719" y="905479"/>
            <a:ext cx="10576560" cy="83099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cs typeface="Arial" panose="020B0604020202020204" pitchFamily="34" charset="0"/>
              </a:rPr>
              <a:t>19 Asia Pacific countries comprise our focus where greatest impact possible through alignment with Australia’s regional business and development priorities</a:t>
            </a:r>
            <a:endParaRPr lang="en-US" sz="2400" i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938EEC7-A5D3-B84B-8356-DA27495BDE12}"/>
              </a:ext>
            </a:extLst>
          </p:cNvPr>
          <p:cNvGrpSpPr/>
          <p:nvPr/>
        </p:nvGrpSpPr>
        <p:grpSpPr>
          <a:xfrm>
            <a:off x="6385752" y="1845998"/>
            <a:ext cx="5174585" cy="4280400"/>
            <a:chOff x="6385752" y="1824311"/>
            <a:chExt cx="5174585" cy="427867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9A151A7-C415-4845-B7F5-21501ADC0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5752" y="2105682"/>
              <a:ext cx="4931523" cy="396987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DB86410-E75D-8F40-B527-81E5AC08B197}"/>
                </a:ext>
              </a:extLst>
            </p:cNvPr>
            <p:cNvSpPr/>
            <p:nvPr/>
          </p:nvSpPr>
          <p:spPr>
            <a:xfrm rot="3527682">
              <a:off x="10397696" y="4940349"/>
              <a:ext cx="698363" cy="1626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B6BF5E0F-875E-EF4E-9917-58DB5583571E}"/>
                </a:ext>
              </a:extLst>
            </p:cNvPr>
            <p:cNvSpPr/>
            <p:nvPr/>
          </p:nvSpPr>
          <p:spPr>
            <a:xfrm>
              <a:off x="11237245" y="2120095"/>
              <a:ext cx="246194" cy="39435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265066F2-A542-E443-A23F-65A01E6AB35B}"/>
                </a:ext>
              </a:extLst>
            </p:cNvPr>
            <p:cNvSpPr/>
            <p:nvPr/>
          </p:nvSpPr>
          <p:spPr>
            <a:xfrm>
              <a:off x="11147726" y="1824311"/>
              <a:ext cx="128151" cy="636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24BBD23-6773-CD4D-994F-915A802D45AA}"/>
              </a:ext>
            </a:extLst>
          </p:cNvPr>
          <p:cNvSpPr/>
          <p:nvPr/>
        </p:nvSpPr>
        <p:spPr>
          <a:xfrm rot="19867540">
            <a:off x="8231238" y="3788061"/>
            <a:ext cx="97725" cy="33261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7420C69-187F-0842-8946-DBBCD2F072DA}"/>
                  </a:ext>
                </a:extLst>
              </p14:cNvPr>
              <p14:cNvContentPartPr/>
              <p14:nvPr/>
            </p14:nvContentPartPr>
            <p14:xfrm>
              <a:off x="8176058" y="3857644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7420C69-187F-0842-8946-DBBCD2F072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58058" y="383964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6A691E1-AF18-7549-BE3E-1CDFD8AD47AD}"/>
                  </a:ext>
                </a:extLst>
              </p14:cNvPr>
              <p14:cNvContentPartPr/>
              <p14:nvPr/>
            </p14:nvContentPartPr>
            <p14:xfrm>
              <a:off x="8026298" y="3767284"/>
              <a:ext cx="34560" cy="115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6A691E1-AF18-7549-BE3E-1CDFD8AD47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17298" y="3758284"/>
                <a:ext cx="522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C0A61DB-1327-964C-89B8-3FDC98DEB98A}"/>
                  </a:ext>
                </a:extLst>
              </p14:cNvPr>
              <p14:cNvContentPartPr/>
              <p14:nvPr/>
            </p14:nvContentPartPr>
            <p14:xfrm>
              <a:off x="8002538" y="3661804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C0A61DB-1327-964C-89B8-3FDC98DEB9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93898" y="36531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9027BDA-6B66-5348-B7A7-92823E097EAC}"/>
                  </a:ext>
                </a:extLst>
              </p14:cNvPr>
              <p14:cNvContentPartPr/>
              <p14:nvPr/>
            </p14:nvContentPartPr>
            <p14:xfrm>
              <a:off x="8515898" y="4020364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9027BDA-6B66-5348-B7A7-92823E097E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98258" y="400272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0F0E103-0CC9-F844-A9AC-FC9CF5633D2F}"/>
                  </a:ext>
                </a:extLst>
              </p14:cNvPr>
              <p14:cNvContentPartPr/>
              <p14:nvPr/>
            </p14:nvContentPartPr>
            <p14:xfrm>
              <a:off x="8394938" y="4045924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0F0E103-0CC9-F844-A9AC-FC9CF5633D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77298" y="402792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E85AB9-1500-144F-921C-AA274333C272}"/>
                  </a:ext>
                </a:extLst>
              </p14:cNvPr>
              <p14:cNvContentPartPr/>
              <p14:nvPr/>
            </p14:nvContentPartPr>
            <p14:xfrm>
              <a:off x="8348138" y="4027924"/>
              <a:ext cx="54360" cy="763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E85AB9-1500-144F-921C-AA274333C27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330138" y="4009924"/>
                <a:ext cx="900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2027CEC-9B54-7A4A-803B-4AA90C32D97B}"/>
                  </a:ext>
                </a:extLst>
              </p14:cNvPr>
              <p14:cNvContentPartPr/>
              <p14:nvPr/>
            </p14:nvContentPartPr>
            <p14:xfrm>
              <a:off x="8399978" y="4116844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2027CEC-9B54-7A4A-803B-4AA90C32D9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81978" y="409884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CADEDA7-CB0C-6142-82E9-D03BAC586E9F}"/>
                  </a:ext>
                </a:extLst>
              </p14:cNvPr>
              <p14:cNvContentPartPr/>
              <p14:nvPr/>
            </p14:nvContentPartPr>
            <p14:xfrm>
              <a:off x="8365058" y="4119364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CADEDA7-CB0C-6142-82E9-D03BAC586E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47418" y="410172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69869F0-0A5F-A840-8F4F-42AF092DC7E8}"/>
                  </a:ext>
                </a:extLst>
              </p14:cNvPr>
              <p14:cNvContentPartPr/>
              <p14:nvPr/>
            </p14:nvContentPartPr>
            <p14:xfrm>
              <a:off x="8249138" y="3813364"/>
              <a:ext cx="79920" cy="181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69869F0-0A5F-A840-8F4F-42AF092DC7E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31498" y="3795724"/>
                <a:ext cx="1155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D07174A-56A2-7144-883F-2A7D78AF86D4}"/>
                  </a:ext>
                </a:extLst>
              </p14:cNvPr>
              <p14:cNvContentPartPr/>
              <p14:nvPr/>
            </p14:nvContentPartPr>
            <p14:xfrm>
              <a:off x="8351378" y="395988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D07174A-56A2-7144-883F-2A7D78AF86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33378" y="394224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4B90399-CDFD-144B-BD80-40BC20F42E09}"/>
                  </a:ext>
                </a:extLst>
              </p14:cNvPr>
              <p14:cNvContentPartPr/>
              <p14:nvPr/>
            </p14:nvContentPartPr>
            <p14:xfrm>
              <a:off x="8354258" y="3998404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4B90399-CDFD-144B-BD80-40BC20F42E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36258" y="398040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FBB8960-267D-E945-B6A0-F0D5CFA179DF}"/>
                  </a:ext>
                </a:extLst>
              </p14:cNvPr>
              <p14:cNvContentPartPr/>
              <p14:nvPr/>
            </p14:nvContentPartPr>
            <p14:xfrm>
              <a:off x="8385938" y="4016764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FBB8960-267D-E945-B6A0-F0D5CFA179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7938" y="399876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B071F8E-3160-3F4D-906B-11E8BF47CA49}"/>
                  </a:ext>
                </a:extLst>
              </p14:cNvPr>
              <p14:cNvContentPartPr/>
              <p14:nvPr/>
            </p14:nvContentPartPr>
            <p14:xfrm>
              <a:off x="8413658" y="3990484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B071F8E-3160-3F4D-906B-11E8BF47CA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96018" y="397248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01C4F3D-92F1-AF40-8378-F4B5A4655CDC}"/>
                  </a:ext>
                </a:extLst>
              </p14:cNvPr>
              <p14:cNvContentPartPr/>
              <p14:nvPr/>
            </p14:nvContentPartPr>
            <p14:xfrm>
              <a:off x="8445698" y="4021444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01C4F3D-92F1-AF40-8378-F4B5A4655C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28058" y="400344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40" name="Ink 1539">
                <a:extLst>
                  <a:ext uri="{FF2B5EF4-FFF2-40B4-BE49-F238E27FC236}">
                    <a16:creationId xmlns:a16="http://schemas.microsoft.com/office/drawing/2014/main" id="{91815425-51C6-CF42-A705-C64D1939610F}"/>
                  </a:ext>
                </a:extLst>
              </p14:cNvPr>
              <p14:cNvContentPartPr/>
              <p14:nvPr/>
            </p14:nvContentPartPr>
            <p14:xfrm>
              <a:off x="8324378" y="3875644"/>
              <a:ext cx="24120" cy="55800"/>
            </p14:xfrm>
          </p:contentPart>
        </mc:Choice>
        <mc:Fallback xmlns="">
          <p:pic>
            <p:nvPicPr>
              <p:cNvPr id="1540" name="Ink 1539">
                <a:extLst>
                  <a:ext uri="{FF2B5EF4-FFF2-40B4-BE49-F238E27FC236}">
                    <a16:creationId xmlns:a16="http://schemas.microsoft.com/office/drawing/2014/main" id="{91815425-51C6-CF42-A705-C64D1939610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315738" y="3866644"/>
                <a:ext cx="417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42" name="Ink 1541">
                <a:extLst>
                  <a:ext uri="{FF2B5EF4-FFF2-40B4-BE49-F238E27FC236}">
                    <a16:creationId xmlns:a16="http://schemas.microsoft.com/office/drawing/2014/main" id="{7F13E672-0739-024C-B58F-E78A596EF3B7}"/>
                  </a:ext>
                </a:extLst>
              </p14:cNvPr>
              <p14:cNvContentPartPr/>
              <p14:nvPr/>
            </p14:nvContentPartPr>
            <p14:xfrm>
              <a:off x="8348138" y="3905524"/>
              <a:ext cx="15840" cy="38520"/>
            </p14:xfrm>
          </p:contentPart>
        </mc:Choice>
        <mc:Fallback xmlns="">
          <p:pic>
            <p:nvPicPr>
              <p:cNvPr id="1542" name="Ink 1541">
                <a:extLst>
                  <a:ext uri="{FF2B5EF4-FFF2-40B4-BE49-F238E27FC236}">
                    <a16:creationId xmlns:a16="http://schemas.microsoft.com/office/drawing/2014/main" id="{7F13E672-0739-024C-B58F-E78A596EF3B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339138" y="3896884"/>
                <a:ext cx="334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44" name="Ink 1543">
                <a:extLst>
                  <a:ext uri="{FF2B5EF4-FFF2-40B4-BE49-F238E27FC236}">
                    <a16:creationId xmlns:a16="http://schemas.microsoft.com/office/drawing/2014/main" id="{C00A879B-3630-334B-A848-14ED249780ED}"/>
                  </a:ext>
                </a:extLst>
              </p14:cNvPr>
              <p14:cNvContentPartPr/>
              <p14:nvPr/>
            </p14:nvContentPartPr>
            <p14:xfrm>
              <a:off x="8378738" y="3891844"/>
              <a:ext cx="360" cy="360"/>
            </p14:xfrm>
          </p:contentPart>
        </mc:Choice>
        <mc:Fallback xmlns="">
          <p:pic>
            <p:nvPicPr>
              <p:cNvPr id="1544" name="Ink 1543">
                <a:extLst>
                  <a:ext uri="{FF2B5EF4-FFF2-40B4-BE49-F238E27FC236}">
                    <a16:creationId xmlns:a16="http://schemas.microsoft.com/office/drawing/2014/main" id="{C00A879B-3630-334B-A848-14ED249780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69738" y="38832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0D9B5C6-0DBC-294D-B434-B64779359F8A}"/>
                  </a:ext>
                </a:extLst>
              </p14:cNvPr>
              <p14:cNvContentPartPr/>
              <p14:nvPr/>
            </p14:nvContentPartPr>
            <p14:xfrm>
              <a:off x="8081018" y="3818764"/>
              <a:ext cx="28080" cy="37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0D9B5C6-0DBC-294D-B434-B64779359F8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72018" y="3810124"/>
                <a:ext cx="4572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088715C-F67D-C241-A68A-D673A10AE4A8}"/>
                  </a:ext>
                </a:extLst>
              </p14:cNvPr>
              <p14:cNvContentPartPr/>
              <p14:nvPr/>
            </p14:nvContentPartPr>
            <p14:xfrm>
              <a:off x="8132498" y="3887164"/>
              <a:ext cx="12960" cy="298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088715C-F67D-C241-A68A-D673A10AE4A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123858" y="3878164"/>
                <a:ext cx="306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8A4628D-972B-B04A-8061-53B59F115A24}"/>
                  </a:ext>
                </a:extLst>
              </p14:cNvPr>
              <p14:cNvContentPartPr/>
              <p14:nvPr/>
            </p14:nvContentPartPr>
            <p14:xfrm>
              <a:off x="8143658" y="3921724"/>
              <a:ext cx="31680" cy="58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8A4628D-972B-B04A-8061-53B59F115A2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35018" y="3912724"/>
                <a:ext cx="4932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36389E6-BC74-F140-9AA2-A25D5B6DEB1C}"/>
                  </a:ext>
                </a:extLst>
              </p14:cNvPr>
              <p14:cNvContentPartPr/>
              <p14:nvPr/>
            </p14:nvContentPartPr>
            <p14:xfrm>
              <a:off x="8200178" y="4017484"/>
              <a:ext cx="23760" cy="417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36389E6-BC74-F140-9AA2-A25D5B6DEB1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91538" y="4008484"/>
                <a:ext cx="4140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546" name="Ink 1545">
                <a:extLst>
                  <a:ext uri="{FF2B5EF4-FFF2-40B4-BE49-F238E27FC236}">
                    <a16:creationId xmlns:a16="http://schemas.microsoft.com/office/drawing/2014/main" id="{E62DCF5E-FE46-9E4A-817B-1D6C13B6B773}"/>
                  </a:ext>
                </a:extLst>
              </p14:cNvPr>
              <p14:cNvContentPartPr/>
              <p14:nvPr/>
            </p14:nvContentPartPr>
            <p14:xfrm>
              <a:off x="8206658" y="3859084"/>
              <a:ext cx="360" cy="360"/>
            </p14:xfrm>
          </p:contentPart>
        </mc:Choice>
        <mc:Fallback xmlns="">
          <p:pic>
            <p:nvPicPr>
              <p:cNvPr id="1546" name="Ink 1545">
                <a:extLst>
                  <a:ext uri="{FF2B5EF4-FFF2-40B4-BE49-F238E27FC236}">
                    <a16:creationId xmlns:a16="http://schemas.microsoft.com/office/drawing/2014/main" id="{E62DCF5E-FE46-9E4A-817B-1D6C13B6B77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98018" y="38500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548" name="Ink 1547">
                <a:extLst>
                  <a:ext uri="{FF2B5EF4-FFF2-40B4-BE49-F238E27FC236}">
                    <a16:creationId xmlns:a16="http://schemas.microsoft.com/office/drawing/2014/main" id="{1298B9B5-40F3-EB4D-9CD5-5298307CD8D9}"/>
                  </a:ext>
                </a:extLst>
              </p14:cNvPr>
              <p14:cNvContentPartPr/>
              <p14:nvPr/>
            </p14:nvContentPartPr>
            <p14:xfrm>
              <a:off x="8190098" y="3889684"/>
              <a:ext cx="360" cy="360"/>
            </p14:xfrm>
          </p:contentPart>
        </mc:Choice>
        <mc:Fallback xmlns="">
          <p:pic>
            <p:nvPicPr>
              <p:cNvPr id="1548" name="Ink 1547">
                <a:extLst>
                  <a:ext uri="{FF2B5EF4-FFF2-40B4-BE49-F238E27FC236}">
                    <a16:creationId xmlns:a16="http://schemas.microsoft.com/office/drawing/2014/main" id="{1298B9B5-40F3-EB4D-9CD5-5298307CD8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81458" y="38806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50" name="Ink 1549">
                <a:extLst>
                  <a:ext uri="{FF2B5EF4-FFF2-40B4-BE49-F238E27FC236}">
                    <a16:creationId xmlns:a16="http://schemas.microsoft.com/office/drawing/2014/main" id="{1A8315D7-DE14-5E4E-B434-4706AD7884EE}"/>
                  </a:ext>
                </a:extLst>
              </p14:cNvPr>
              <p14:cNvContentPartPr/>
              <p14:nvPr/>
            </p14:nvContentPartPr>
            <p14:xfrm>
              <a:off x="8178938" y="3886804"/>
              <a:ext cx="360" cy="360"/>
            </p14:xfrm>
          </p:contentPart>
        </mc:Choice>
        <mc:Fallback xmlns="">
          <p:pic>
            <p:nvPicPr>
              <p:cNvPr id="1550" name="Ink 1549">
                <a:extLst>
                  <a:ext uri="{FF2B5EF4-FFF2-40B4-BE49-F238E27FC236}">
                    <a16:creationId xmlns:a16="http://schemas.microsoft.com/office/drawing/2014/main" id="{1A8315D7-DE14-5E4E-B434-4706AD7884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70298" y="38781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552" name="Ink 1551">
                <a:extLst>
                  <a:ext uri="{FF2B5EF4-FFF2-40B4-BE49-F238E27FC236}">
                    <a16:creationId xmlns:a16="http://schemas.microsoft.com/office/drawing/2014/main" id="{D2CECB5A-99CE-F842-99D8-13B143796474}"/>
                  </a:ext>
                </a:extLst>
              </p14:cNvPr>
              <p14:cNvContentPartPr/>
              <p14:nvPr/>
            </p14:nvContentPartPr>
            <p14:xfrm>
              <a:off x="8194058" y="3904804"/>
              <a:ext cx="360" cy="360"/>
            </p14:xfrm>
          </p:contentPart>
        </mc:Choice>
        <mc:Fallback xmlns="">
          <p:pic>
            <p:nvPicPr>
              <p:cNvPr id="1552" name="Ink 1551">
                <a:extLst>
                  <a:ext uri="{FF2B5EF4-FFF2-40B4-BE49-F238E27FC236}">
                    <a16:creationId xmlns:a16="http://schemas.microsoft.com/office/drawing/2014/main" id="{D2CECB5A-99CE-F842-99D8-13B14379647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85418" y="38961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54" name="Ink 1553">
                <a:extLst>
                  <a:ext uri="{FF2B5EF4-FFF2-40B4-BE49-F238E27FC236}">
                    <a16:creationId xmlns:a16="http://schemas.microsoft.com/office/drawing/2014/main" id="{0D8CFCDF-9BB2-4943-84A4-32B8003F32FD}"/>
                  </a:ext>
                </a:extLst>
              </p14:cNvPr>
              <p14:cNvContentPartPr/>
              <p14:nvPr/>
            </p14:nvContentPartPr>
            <p14:xfrm>
              <a:off x="8205218" y="3922804"/>
              <a:ext cx="360" cy="360"/>
            </p14:xfrm>
          </p:contentPart>
        </mc:Choice>
        <mc:Fallback xmlns="">
          <p:pic>
            <p:nvPicPr>
              <p:cNvPr id="1554" name="Ink 1553">
                <a:extLst>
                  <a:ext uri="{FF2B5EF4-FFF2-40B4-BE49-F238E27FC236}">
                    <a16:creationId xmlns:a16="http://schemas.microsoft.com/office/drawing/2014/main" id="{0D8CFCDF-9BB2-4943-84A4-32B8003F32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96218" y="39138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56" name="Ink 1555">
                <a:extLst>
                  <a:ext uri="{FF2B5EF4-FFF2-40B4-BE49-F238E27FC236}">
                    <a16:creationId xmlns:a16="http://schemas.microsoft.com/office/drawing/2014/main" id="{8A7C2A17-4A4A-5742-8D21-EC6324BEAB26}"/>
                  </a:ext>
                </a:extLst>
              </p14:cNvPr>
              <p14:cNvContentPartPr/>
              <p14:nvPr/>
            </p14:nvContentPartPr>
            <p14:xfrm>
              <a:off x="8224658" y="3954484"/>
              <a:ext cx="360" cy="360"/>
            </p14:xfrm>
          </p:contentPart>
        </mc:Choice>
        <mc:Fallback xmlns="">
          <p:pic>
            <p:nvPicPr>
              <p:cNvPr id="1556" name="Ink 1555">
                <a:extLst>
                  <a:ext uri="{FF2B5EF4-FFF2-40B4-BE49-F238E27FC236}">
                    <a16:creationId xmlns:a16="http://schemas.microsoft.com/office/drawing/2014/main" id="{8A7C2A17-4A4A-5742-8D21-EC6324BEAB2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16018" y="39458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558" name="Ink 1557">
                <a:extLst>
                  <a:ext uri="{FF2B5EF4-FFF2-40B4-BE49-F238E27FC236}">
                    <a16:creationId xmlns:a16="http://schemas.microsoft.com/office/drawing/2014/main" id="{B81AF68E-96CA-6949-90EB-7DDDE2E096F2}"/>
                  </a:ext>
                </a:extLst>
              </p14:cNvPr>
              <p14:cNvContentPartPr/>
              <p14:nvPr/>
            </p14:nvContentPartPr>
            <p14:xfrm>
              <a:off x="8217818" y="3941164"/>
              <a:ext cx="360" cy="360"/>
            </p14:xfrm>
          </p:contentPart>
        </mc:Choice>
        <mc:Fallback xmlns="">
          <p:pic>
            <p:nvPicPr>
              <p:cNvPr id="1558" name="Ink 1557">
                <a:extLst>
                  <a:ext uri="{FF2B5EF4-FFF2-40B4-BE49-F238E27FC236}">
                    <a16:creationId xmlns:a16="http://schemas.microsoft.com/office/drawing/2014/main" id="{B81AF68E-96CA-6949-90EB-7DDDE2E096F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08818" y="39321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60" name="Ink 1559">
                <a:extLst>
                  <a:ext uri="{FF2B5EF4-FFF2-40B4-BE49-F238E27FC236}">
                    <a16:creationId xmlns:a16="http://schemas.microsoft.com/office/drawing/2014/main" id="{FD613AD1-2520-E043-A716-B7B1B97F39D4}"/>
                  </a:ext>
                </a:extLst>
              </p14:cNvPr>
              <p14:cNvContentPartPr/>
              <p14:nvPr/>
            </p14:nvContentPartPr>
            <p14:xfrm>
              <a:off x="8229338" y="3972844"/>
              <a:ext cx="360" cy="360"/>
            </p14:xfrm>
          </p:contentPart>
        </mc:Choice>
        <mc:Fallback xmlns="">
          <p:pic>
            <p:nvPicPr>
              <p:cNvPr id="1560" name="Ink 1559">
                <a:extLst>
                  <a:ext uri="{FF2B5EF4-FFF2-40B4-BE49-F238E27FC236}">
                    <a16:creationId xmlns:a16="http://schemas.microsoft.com/office/drawing/2014/main" id="{FD613AD1-2520-E043-A716-B7B1B97F39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20338" y="39638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562" name="Ink 1561">
                <a:extLst>
                  <a:ext uri="{FF2B5EF4-FFF2-40B4-BE49-F238E27FC236}">
                    <a16:creationId xmlns:a16="http://schemas.microsoft.com/office/drawing/2014/main" id="{8A98B924-3E2D-5C41-A1C5-66601F1CEF24}"/>
                  </a:ext>
                </a:extLst>
              </p14:cNvPr>
              <p14:cNvContentPartPr/>
              <p14:nvPr/>
            </p14:nvContentPartPr>
            <p14:xfrm>
              <a:off x="8229338" y="3982924"/>
              <a:ext cx="360" cy="360"/>
            </p14:xfrm>
          </p:contentPart>
        </mc:Choice>
        <mc:Fallback xmlns="">
          <p:pic>
            <p:nvPicPr>
              <p:cNvPr id="1562" name="Ink 1561">
                <a:extLst>
                  <a:ext uri="{FF2B5EF4-FFF2-40B4-BE49-F238E27FC236}">
                    <a16:creationId xmlns:a16="http://schemas.microsoft.com/office/drawing/2014/main" id="{8A98B924-3E2D-5C41-A1C5-66601F1CEF2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20338" y="39739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564" name="Ink 1563">
                <a:extLst>
                  <a:ext uri="{FF2B5EF4-FFF2-40B4-BE49-F238E27FC236}">
                    <a16:creationId xmlns:a16="http://schemas.microsoft.com/office/drawing/2014/main" id="{BF50E8CA-9FD9-FB46-831C-1BB37C3A79D7}"/>
                  </a:ext>
                </a:extLst>
              </p14:cNvPr>
              <p14:cNvContentPartPr/>
              <p14:nvPr/>
            </p14:nvContentPartPr>
            <p14:xfrm>
              <a:off x="8240138" y="3999484"/>
              <a:ext cx="360" cy="360"/>
            </p14:xfrm>
          </p:contentPart>
        </mc:Choice>
        <mc:Fallback xmlns="">
          <p:pic>
            <p:nvPicPr>
              <p:cNvPr id="1564" name="Ink 1563">
                <a:extLst>
                  <a:ext uri="{FF2B5EF4-FFF2-40B4-BE49-F238E27FC236}">
                    <a16:creationId xmlns:a16="http://schemas.microsoft.com/office/drawing/2014/main" id="{BF50E8CA-9FD9-FB46-831C-1BB37C3A79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31138" y="39904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567" name="Ink 1566">
                <a:extLst>
                  <a:ext uri="{FF2B5EF4-FFF2-40B4-BE49-F238E27FC236}">
                    <a16:creationId xmlns:a16="http://schemas.microsoft.com/office/drawing/2014/main" id="{36BC62E6-00F5-564F-AE0F-9B140068A211}"/>
                  </a:ext>
                </a:extLst>
              </p14:cNvPr>
              <p14:cNvContentPartPr/>
              <p14:nvPr/>
            </p14:nvContentPartPr>
            <p14:xfrm>
              <a:off x="8251298" y="4020364"/>
              <a:ext cx="360" cy="360"/>
            </p14:xfrm>
          </p:contentPart>
        </mc:Choice>
        <mc:Fallback xmlns="">
          <p:pic>
            <p:nvPicPr>
              <p:cNvPr id="1567" name="Ink 1566">
                <a:extLst>
                  <a:ext uri="{FF2B5EF4-FFF2-40B4-BE49-F238E27FC236}">
                    <a16:creationId xmlns:a16="http://schemas.microsoft.com/office/drawing/2014/main" id="{36BC62E6-00F5-564F-AE0F-9B140068A21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42298" y="40117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569" name="Ink 1568">
                <a:extLst>
                  <a:ext uri="{FF2B5EF4-FFF2-40B4-BE49-F238E27FC236}">
                    <a16:creationId xmlns:a16="http://schemas.microsoft.com/office/drawing/2014/main" id="{D3119368-0504-1A49-9235-A0C2D5D10DF0}"/>
                  </a:ext>
                </a:extLst>
              </p14:cNvPr>
              <p14:cNvContentPartPr/>
              <p14:nvPr/>
            </p14:nvContentPartPr>
            <p14:xfrm>
              <a:off x="8256698" y="4024684"/>
              <a:ext cx="360" cy="360"/>
            </p14:xfrm>
          </p:contentPart>
        </mc:Choice>
        <mc:Fallback xmlns="">
          <p:pic>
            <p:nvPicPr>
              <p:cNvPr id="1569" name="Ink 1568">
                <a:extLst>
                  <a:ext uri="{FF2B5EF4-FFF2-40B4-BE49-F238E27FC236}">
                    <a16:creationId xmlns:a16="http://schemas.microsoft.com/office/drawing/2014/main" id="{D3119368-0504-1A49-9235-A0C2D5D10DF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47698" y="40160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71" name="Ink 1570">
                <a:extLst>
                  <a:ext uri="{FF2B5EF4-FFF2-40B4-BE49-F238E27FC236}">
                    <a16:creationId xmlns:a16="http://schemas.microsoft.com/office/drawing/2014/main" id="{6A019FB1-6972-004A-8A94-363E87427D22}"/>
                  </a:ext>
                </a:extLst>
              </p14:cNvPr>
              <p14:cNvContentPartPr/>
              <p14:nvPr/>
            </p14:nvContentPartPr>
            <p14:xfrm>
              <a:off x="8245538" y="4017844"/>
              <a:ext cx="360" cy="360"/>
            </p14:xfrm>
          </p:contentPart>
        </mc:Choice>
        <mc:Fallback xmlns="">
          <p:pic>
            <p:nvPicPr>
              <p:cNvPr id="1571" name="Ink 1570">
                <a:extLst>
                  <a:ext uri="{FF2B5EF4-FFF2-40B4-BE49-F238E27FC236}">
                    <a16:creationId xmlns:a16="http://schemas.microsoft.com/office/drawing/2014/main" id="{6A019FB1-6972-004A-8A94-363E87427D2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36538" y="40088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573" name="Ink 1572">
                <a:extLst>
                  <a:ext uri="{FF2B5EF4-FFF2-40B4-BE49-F238E27FC236}">
                    <a16:creationId xmlns:a16="http://schemas.microsoft.com/office/drawing/2014/main" id="{EA10BC96-1E8C-F441-83AA-7B15FE6A4FE3}"/>
                  </a:ext>
                </a:extLst>
              </p14:cNvPr>
              <p14:cNvContentPartPr/>
              <p14:nvPr/>
            </p14:nvContentPartPr>
            <p14:xfrm>
              <a:off x="8273258" y="4039804"/>
              <a:ext cx="360" cy="360"/>
            </p14:xfrm>
          </p:contentPart>
        </mc:Choice>
        <mc:Fallback xmlns="">
          <p:pic>
            <p:nvPicPr>
              <p:cNvPr id="1573" name="Ink 1572">
                <a:extLst>
                  <a:ext uri="{FF2B5EF4-FFF2-40B4-BE49-F238E27FC236}">
                    <a16:creationId xmlns:a16="http://schemas.microsoft.com/office/drawing/2014/main" id="{EA10BC96-1E8C-F441-83AA-7B15FE6A4FE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64618" y="40311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75" name="Ink 1574">
                <a:extLst>
                  <a:ext uri="{FF2B5EF4-FFF2-40B4-BE49-F238E27FC236}">
                    <a16:creationId xmlns:a16="http://schemas.microsoft.com/office/drawing/2014/main" id="{0BC31FA1-33FC-8145-B7CC-68CEED833C7B}"/>
                  </a:ext>
                </a:extLst>
              </p14:cNvPr>
              <p14:cNvContentPartPr/>
              <p14:nvPr/>
            </p14:nvContentPartPr>
            <p14:xfrm>
              <a:off x="8273258" y="4057804"/>
              <a:ext cx="360" cy="360"/>
            </p14:xfrm>
          </p:contentPart>
        </mc:Choice>
        <mc:Fallback xmlns="">
          <p:pic>
            <p:nvPicPr>
              <p:cNvPr id="1575" name="Ink 1574">
                <a:extLst>
                  <a:ext uri="{FF2B5EF4-FFF2-40B4-BE49-F238E27FC236}">
                    <a16:creationId xmlns:a16="http://schemas.microsoft.com/office/drawing/2014/main" id="{0BC31FA1-33FC-8145-B7CC-68CEED833C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64618" y="40491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77" name="Ink 1576">
                <a:extLst>
                  <a:ext uri="{FF2B5EF4-FFF2-40B4-BE49-F238E27FC236}">
                    <a16:creationId xmlns:a16="http://schemas.microsoft.com/office/drawing/2014/main" id="{AC4C2530-7532-6948-B6AE-1DAB96519CE8}"/>
                  </a:ext>
                </a:extLst>
              </p14:cNvPr>
              <p14:cNvContentPartPr/>
              <p14:nvPr/>
            </p14:nvContentPartPr>
            <p14:xfrm>
              <a:off x="8279018" y="4076164"/>
              <a:ext cx="360" cy="360"/>
            </p14:xfrm>
          </p:contentPart>
        </mc:Choice>
        <mc:Fallback xmlns="">
          <p:pic>
            <p:nvPicPr>
              <p:cNvPr id="1577" name="Ink 1576">
                <a:extLst>
                  <a:ext uri="{FF2B5EF4-FFF2-40B4-BE49-F238E27FC236}">
                    <a16:creationId xmlns:a16="http://schemas.microsoft.com/office/drawing/2014/main" id="{AC4C2530-7532-6948-B6AE-1DAB96519CE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70018" y="40675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579" name="Ink 1578">
                <a:extLst>
                  <a:ext uri="{FF2B5EF4-FFF2-40B4-BE49-F238E27FC236}">
                    <a16:creationId xmlns:a16="http://schemas.microsoft.com/office/drawing/2014/main" id="{B9B59CBE-8E39-F847-836C-C03BC0B3E908}"/>
                  </a:ext>
                </a:extLst>
              </p14:cNvPr>
              <p14:cNvContentPartPr/>
              <p14:nvPr/>
            </p14:nvContentPartPr>
            <p14:xfrm>
              <a:off x="8297018" y="4094164"/>
              <a:ext cx="360" cy="360"/>
            </p14:xfrm>
          </p:contentPart>
        </mc:Choice>
        <mc:Fallback xmlns="">
          <p:pic>
            <p:nvPicPr>
              <p:cNvPr id="1579" name="Ink 1578">
                <a:extLst>
                  <a:ext uri="{FF2B5EF4-FFF2-40B4-BE49-F238E27FC236}">
                    <a16:creationId xmlns:a16="http://schemas.microsoft.com/office/drawing/2014/main" id="{B9B59CBE-8E39-F847-836C-C03BC0B3E9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88018" y="40851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81" name="Ink 1580">
                <a:extLst>
                  <a:ext uri="{FF2B5EF4-FFF2-40B4-BE49-F238E27FC236}">
                    <a16:creationId xmlns:a16="http://schemas.microsoft.com/office/drawing/2014/main" id="{A6A80984-B28A-414D-B4DA-8786CC2B80FE}"/>
                  </a:ext>
                </a:extLst>
              </p14:cNvPr>
              <p14:cNvContentPartPr/>
              <p14:nvPr/>
            </p14:nvContentPartPr>
            <p14:xfrm>
              <a:off x="8305298" y="4106404"/>
              <a:ext cx="360" cy="360"/>
            </p14:xfrm>
          </p:contentPart>
        </mc:Choice>
        <mc:Fallback xmlns="">
          <p:pic>
            <p:nvPicPr>
              <p:cNvPr id="1581" name="Ink 1580">
                <a:extLst>
                  <a:ext uri="{FF2B5EF4-FFF2-40B4-BE49-F238E27FC236}">
                    <a16:creationId xmlns:a16="http://schemas.microsoft.com/office/drawing/2014/main" id="{A6A80984-B28A-414D-B4DA-8786CC2B80F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96298" y="40977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583" name="Ink 1582">
                <a:extLst>
                  <a:ext uri="{FF2B5EF4-FFF2-40B4-BE49-F238E27FC236}">
                    <a16:creationId xmlns:a16="http://schemas.microsoft.com/office/drawing/2014/main" id="{DDA348D1-8CF0-E747-9897-42E204B05E4F}"/>
                  </a:ext>
                </a:extLst>
              </p14:cNvPr>
              <p14:cNvContentPartPr/>
              <p14:nvPr/>
            </p14:nvContentPartPr>
            <p14:xfrm>
              <a:off x="8424098" y="3964924"/>
              <a:ext cx="360" cy="360"/>
            </p14:xfrm>
          </p:contentPart>
        </mc:Choice>
        <mc:Fallback xmlns="">
          <p:pic>
            <p:nvPicPr>
              <p:cNvPr id="1583" name="Ink 1582">
                <a:extLst>
                  <a:ext uri="{FF2B5EF4-FFF2-40B4-BE49-F238E27FC236}">
                    <a16:creationId xmlns:a16="http://schemas.microsoft.com/office/drawing/2014/main" id="{DDA348D1-8CF0-E747-9897-42E204B05E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15458" y="39559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84" name="Ink 1583">
                <a:extLst>
                  <a:ext uri="{FF2B5EF4-FFF2-40B4-BE49-F238E27FC236}">
                    <a16:creationId xmlns:a16="http://schemas.microsoft.com/office/drawing/2014/main" id="{E9120EF9-8197-0545-AC96-91928CDCCDA9}"/>
                  </a:ext>
                </a:extLst>
              </p14:cNvPr>
              <p14:cNvContentPartPr/>
              <p14:nvPr/>
            </p14:nvContentPartPr>
            <p14:xfrm>
              <a:off x="8410418" y="3971764"/>
              <a:ext cx="360" cy="360"/>
            </p14:xfrm>
          </p:contentPart>
        </mc:Choice>
        <mc:Fallback xmlns="">
          <p:pic>
            <p:nvPicPr>
              <p:cNvPr id="1584" name="Ink 1583">
                <a:extLst>
                  <a:ext uri="{FF2B5EF4-FFF2-40B4-BE49-F238E27FC236}">
                    <a16:creationId xmlns:a16="http://schemas.microsoft.com/office/drawing/2014/main" id="{E9120EF9-8197-0545-AC96-91928CDCCD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01418" y="39627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586" name="Ink 1585">
                <a:extLst>
                  <a:ext uri="{FF2B5EF4-FFF2-40B4-BE49-F238E27FC236}">
                    <a16:creationId xmlns:a16="http://schemas.microsoft.com/office/drawing/2014/main" id="{7C62A1A7-8DF1-BA47-A872-DE42772FD554}"/>
                  </a:ext>
                </a:extLst>
              </p14:cNvPr>
              <p14:cNvContentPartPr/>
              <p14:nvPr/>
            </p14:nvContentPartPr>
            <p14:xfrm>
              <a:off x="8459738" y="4005244"/>
              <a:ext cx="360" cy="360"/>
            </p14:xfrm>
          </p:contentPart>
        </mc:Choice>
        <mc:Fallback xmlns="">
          <p:pic>
            <p:nvPicPr>
              <p:cNvPr id="1586" name="Ink 1585">
                <a:extLst>
                  <a:ext uri="{FF2B5EF4-FFF2-40B4-BE49-F238E27FC236}">
                    <a16:creationId xmlns:a16="http://schemas.microsoft.com/office/drawing/2014/main" id="{7C62A1A7-8DF1-BA47-A872-DE42772FD55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50738" y="3996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588" name="Ink 1587">
                <a:extLst>
                  <a:ext uri="{FF2B5EF4-FFF2-40B4-BE49-F238E27FC236}">
                    <a16:creationId xmlns:a16="http://schemas.microsoft.com/office/drawing/2014/main" id="{6F1731E8-F898-F247-B5B4-64186DA0CABF}"/>
                  </a:ext>
                </a:extLst>
              </p14:cNvPr>
              <p14:cNvContentPartPr/>
              <p14:nvPr/>
            </p14:nvContentPartPr>
            <p14:xfrm>
              <a:off x="8471978" y="4009564"/>
              <a:ext cx="360" cy="360"/>
            </p14:xfrm>
          </p:contentPart>
        </mc:Choice>
        <mc:Fallback xmlns="">
          <p:pic>
            <p:nvPicPr>
              <p:cNvPr id="1588" name="Ink 1587">
                <a:extLst>
                  <a:ext uri="{FF2B5EF4-FFF2-40B4-BE49-F238E27FC236}">
                    <a16:creationId xmlns:a16="http://schemas.microsoft.com/office/drawing/2014/main" id="{6F1731E8-F898-F247-B5B4-64186DA0CAB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62978" y="400056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2" name="Group 1591">
            <a:extLst>
              <a:ext uri="{FF2B5EF4-FFF2-40B4-BE49-F238E27FC236}">
                <a16:creationId xmlns:a16="http://schemas.microsoft.com/office/drawing/2014/main" id="{DB3E2839-C49D-5041-882D-E3CB5C6FE566}"/>
              </a:ext>
            </a:extLst>
          </p:cNvPr>
          <p:cNvGrpSpPr/>
          <p:nvPr/>
        </p:nvGrpSpPr>
        <p:grpSpPr>
          <a:xfrm>
            <a:off x="8736578" y="3688084"/>
            <a:ext cx="12960" cy="2880"/>
            <a:chOff x="8736578" y="3688084"/>
            <a:chExt cx="12960" cy="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90" name="Ink 1589">
                  <a:extLst>
                    <a:ext uri="{FF2B5EF4-FFF2-40B4-BE49-F238E27FC236}">
                      <a16:creationId xmlns:a16="http://schemas.microsoft.com/office/drawing/2014/main" id="{83238998-83A7-E041-9F55-278AC5CF79D1}"/>
                    </a:ext>
                  </a:extLst>
                </p14:cNvPr>
                <p14:cNvContentPartPr/>
                <p14:nvPr/>
              </p14:nvContentPartPr>
              <p14:xfrm>
                <a:off x="8749178" y="3688084"/>
                <a:ext cx="360" cy="360"/>
              </p14:xfrm>
            </p:contentPart>
          </mc:Choice>
          <mc:Fallback xmlns="">
            <p:pic>
              <p:nvPicPr>
                <p:cNvPr id="1590" name="Ink 1589">
                  <a:extLst>
                    <a:ext uri="{FF2B5EF4-FFF2-40B4-BE49-F238E27FC236}">
                      <a16:creationId xmlns:a16="http://schemas.microsoft.com/office/drawing/2014/main" id="{83238998-83A7-E041-9F55-278AC5CF79D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40538" y="36794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591" name="Ink 1590">
                  <a:extLst>
                    <a:ext uri="{FF2B5EF4-FFF2-40B4-BE49-F238E27FC236}">
                      <a16:creationId xmlns:a16="http://schemas.microsoft.com/office/drawing/2014/main" id="{B8F7CE33-60D6-1E46-9896-0E6AAF9BD7FA}"/>
                    </a:ext>
                  </a:extLst>
                </p14:cNvPr>
                <p14:cNvContentPartPr/>
                <p14:nvPr/>
              </p14:nvContentPartPr>
              <p14:xfrm>
                <a:off x="8736578" y="3690604"/>
                <a:ext cx="360" cy="360"/>
              </p14:xfrm>
            </p:contentPart>
          </mc:Choice>
          <mc:Fallback xmlns="">
            <p:pic>
              <p:nvPicPr>
                <p:cNvPr id="1591" name="Ink 1590">
                  <a:extLst>
                    <a:ext uri="{FF2B5EF4-FFF2-40B4-BE49-F238E27FC236}">
                      <a16:creationId xmlns:a16="http://schemas.microsoft.com/office/drawing/2014/main" id="{B8F7CE33-60D6-1E46-9896-0E6AAF9BD7F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27578" y="36816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593" name="Ink 1592">
                <a:extLst>
                  <a:ext uri="{FF2B5EF4-FFF2-40B4-BE49-F238E27FC236}">
                    <a16:creationId xmlns:a16="http://schemas.microsoft.com/office/drawing/2014/main" id="{77FB3829-172C-454C-A378-DB3ED83071A1}"/>
                  </a:ext>
                </a:extLst>
              </p14:cNvPr>
              <p14:cNvContentPartPr/>
              <p14:nvPr/>
            </p14:nvContentPartPr>
            <p14:xfrm>
              <a:off x="8906138" y="3699604"/>
              <a:ext cx="360" cy="360"/>
            </p14:xfrm>
          </p:contentPart>
        </mc:Choice>
        <mc:Fallback xmlns="">
          <p:pic>
            <p:nvPicPr>
              <p:cNvPr id="1593" name="Ink 1592">
                <a:extLst>
                  <a:ext uri="{FF2B5EF4-FFF2-40B4-BE49-F238E27FC236}">
                    <a16:creationId xmlns:a16="http://schemas.microsoft.com/office/drawing/2014/main" id="{77FB3829-172C-454C-A378-DB3ED83071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97498" y="369060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6" name="Group 1595">
            <a:extLst>
              <a:ext uri="{FF2B5EF4-FFF2-40B4-BE49-F238E27FC236}">
                <a16:creationId xmlns:a16="http://schemas.microsoft.com/office/drawing/2014/main" id="{B47E33E7-A99D-F64B-BD44-6DAEE8A86116}"/>
              </a:ext>
            </a:extLst>
          </p:cNvPr>
          <p:cNvGrpSpPr/>
          <p:nvPr/>
        </p:nvGrpSpPr>
        <p:grpSpPr>
          <a:xfrm>
            <a:off x="9079658" y="3519244"/>
            <a:ext cx="58680" cy="5760"/>
            <a:chOff x="9079658" y="3519244"/>
            <a:chExt cx="58680" cy="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94" name="Ink 1593">
                  <a:extLst>
                    <a:ext uri="{FF2B5EF4-FFF2-40B4-BE49-F238E27FC236}">
                      <a16:creationId xmlns:a16="http://schemas.microsoft.com/office/drawing/2014/main" id="{5D8E0BB5-A678-4246-8E68-D33D3E99EB4A}"/>
                    </a:ext>
                  </a:extLst>
                </p14:cNvPr>
                <p14:cNvContentPartPr/>
                <p14:nvPr/>
              </p14:nvContentPartPr>
              <p14:xfrm>
                <a:off x="9079658" y="3524644"/>
                <a:ext cx="360" cy="360"/>
              </p14:xfrm>
            </p:contentPart>
          </mc:Choice>
          <mc:Fallback xmlns="">
            <p:pic>
              <p:nvPicPr>
                <p:cNvPr id="1594" name="Ink 1593">
                  <a:extLst>
                    <a:ext uri="{FF2B5EF4-FFF2-40B4-BE49-F238E27FC236}">
                      <a16:creationId xmlns:a16="http://schemas.microsoft.com/office/drawing/2014/main" id="{5D8E0BB5-A678-4246-8E68-D33D3E99EB4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70658" y="35160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595" name="Ink 1594">
                  <a:extLst>
                    <a:ext uri="{FF2B5EF4-FFF2-40B4-BE49-F238E27FC236}">
                      <a16:creationId xmlns:a16="http://schemas.microsoft.com/office/drawing/2014/main" id="{F539EDBD-731B-284A-91C8-DBDE46786F52}"/>
                    </a:ext>
                  </a:extLst>
                </p14:cNvPr>
                <p14:cNvContentPartPr/>
                <p14:nvPr/>
              </p14:nvContentPartPr>
              <p14:xfrm>
                <a:off x="9137978" y="3519244"/>
                <a:ext cx="360" cy="360"/>
              </p14:xfrm>
            </p:contentPart>
          </mc:Choice>
          <mc:Fallback xmlns="">
            <p:pic>
              <p:nvPicPr>
                <p:cNvPr id="1595" name="Ink 1594">
                  <a:extLst>
                    <a:ext uri="{FF2B5EF4-FFF2-40B4-BE49-F238E27FC236}">
                      <a16:creationId xmlns:a16="http://schemas.microsoft.com/office/drawing/2014/main" id="{F539EDBD-731B-284A-91C8-DBDE46786F5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29338" y="35102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90" name="Ink 1089">
                <a:extLst>
                  <a:ext uri="{FF2B5EF4-FFF2-40B4-BE49-F238E27FC236}">
                    <a16:creationId xmlns:a16="http://schemas.microsoft.com/office/drawing/2014/main" id="{5EA126ED-4246-1043-823B-87DAFC567FD1}"/>
                  </a:ext>
                </a:extLst>
              </p14:cNvPr>
              <p14:cNvContentPartPr/>
              <p14:nvPr/>
            </p14:nvContentPartPr>
            <p14:xfrm>
              <a:off x="8501858" y="4214404"/>
              <a:ext cx="37800" cy="360"/>
            </p14:xfrm>
          </p:contentPart>
        </mc:Choice>
        <mc:Fallback xmlns="">
          <p:pic>
            <p:nvPicPr>
              <p:cNvPr id="1090" name="Ink 1089">
                <a:extLst>
                  <a:ext uri="{FF2B5EF4-FFF2-40B4-BE49-F238E27FC236}">
                    <a16:creationId xmlns:a16="http://schemas.microsoft.com/office/drawing/2014/main" id="{5EA126ED-4246-1043-823B-87DAFC567FD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8492858" y="4205404"/>
                <a:ext cx="55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91" name="Ink 1090">
                <a:extLst>
                  <a:ext uri="{FF2B5EF4-FFF2-40B4-BE49-F238E27FC236}">
                    <a16:creationId xmlns:a16="http://schemas.microsoft.com/office/drawing/2014/main" id="{FF79A741-A190-FC41-A896-EA13D2088B18}"/>
                  </a:ext>
                </a:extLst>
              </p14:cNvPr>
              <p14:cNvContentPartPr/>
              <p14:nvPr/>
            </p14:nvContentPartPr>
            <p14:xfrm>
              <a:off x="8434898" y="4211524"/>
              <a:ext cx="360" cy="360"/>
            </p14:xfrm>
          </p:contentPart>
        </mc:Choice>
        <mc:Fallback xmlns="">
          <p:pic>
            <p:nvPicPr>
              <p:cNvPr id="1091" name="Ink 1090">
                <a:extLst>
                  <a:ext uri="{FF2B5EF4-FFF2-40B4-BE49-F238E27FC236}">
                    <a16:creationId xmlns:a16="http://schemas.microsoft.com/office/drawing/2014/main" id="{FF79A741-A190-FC41-A896-EA13D2088B1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26258" y="420288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50F8D002-ED28-C44F-91D7-F8DC09AA526C}"/>
              </a:ext>
            </a:extLst>
          </p:cNvPr>
          <p:cNvGrpSpPr/>
          <p:nvPr/>
        </p:nvGrpSpPr>
        <p:grpSpPr>
          <a:xfrm>
            <a:off x="9396098" y="3929644"/>
            <a:ext cx="5040" cy="2520"/>
            <a:chOff x="9396098" y="3929644"/>
            <a:chExt cx="5040" cy="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2C796F74-CB89-5F45-80CC-3D63B76191AA}"/>
                    </a:ext>
                  </a:extLst>
                </p14:cNvPr>
                <p14:cNvContentPartPr/>
                <p14:nvPr/>
              </p14:nvContentPartPr>
              <p14:xfrm>
                <a:off x="9400778" y="3931804"/>
                <a:ext cx="360" cy="36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2C796F74-CB89-5F45-80CC-3D63B76191A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91778" y="392316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FDBA8EF3-CB28-AA43-B61C-380036256FDF}"/>
                    </a:ext>
                  </a:extLst>
                </p14:cNvPr>
                <p14:cNvContentPartPr/>
                <p14:nvPr/>
              </p14:nvContentPartPr>
              <p14:xfrm>
                <a:off x="9396098" y="3929644"/>
                <a:ext cx="360" cy="36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FDBA8EF3-CB28-AA43-B61C-380036256FD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87458" y="39206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95" name="Ink 1094">
                <a:extLst>
                  <a:ext uri="{FF2B5EF4-FFF2-40B4-BE49-F238E27FC236}">
                    <a16:creationId xmlns:a16="http://schemas.microsoft.com/office/drawing/2014/main" id="{B5B8BCCA-2B4B-EE41-A636-C7FB607096C7}"/>
                  </a:ext>
                </a:extLst>
              </p14:cNvPr>
              <p14:cNvContentPartPr/>
              <p14:nvPr/>
            </p14:nvContentPartPr>
            <p14:xfrm>
              <a:off x="9267938" y="3852244"/>
              <a:ext cx="360" cy="360"/>
            </p14:xfrm>
          </p:contentPart>
        </mc:Choice>
        <mc:Fallback xmlns="">
          <p:pic>
            <p:nvPicPr>
              <p:cNvPr id="1095" name="Ink 1094">
                <a:extLst>
                  <a:ext uri="{FF2B5EF4-FFF2-40B4-BE49-F238E27FC236}">
                    <a16:creationId xmlns:a16="http://schemas.microsoft.com/office/drawing/2014/main" id="{B5B8BCCA-2B4B-EE41-A636-C7FB607096C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59298" y="384324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8" name="Group 1097">
            <a:extLst>
              <a:ext uri="{FF2B5EF4-FFF2-40B4-BE49-F238E27FC236}">
                <a16:creationId xmlns:a16="http://schemas.microsoft.com/office/drawing/2014/main" id="{A0D05197-1301-7046-9D20-AA0D97FFF077}"/>
              </a:ext>
            </a:extLst>
          </p:cNvPr>
          <p:cNvGrpSpPr/>
          <p:nvPr/>
        </p:nvGrpSpPr>
        <p:grpSpPr>
          <a:xfrm>
            <a:off x="9204218" y="3586564"/>
            <a:ext cx="720" cy="13680"/>
            <a:chOff x="9204218" y="3586564"/>
            <a:chExt cx="720" cy="1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96" name="Ink 1095">
                  <a:extLst>
                    <a:ext uri="{FF2B5EF4-FFF2-40B4-BE49-F238E27FC236}">
                      <a16:creationId xmlns:a16="http://schemas.microsoft.com/office/drawing/2014/main" id="{C7CFC7EE-3EBE-544C-88F7-00E59EE136B8}"/>
                    </a:ext>
                  </a:extLst>
                </p14:cNvPr>
                <p14:cNvContentPartPr/>
                <p14:nvPr/>
              </p14:nvContentPartPr>
              <p14:xfrm>
                <a:off x="9204218" y="3599884"/>
                <a:ext cx="360" cy="360"/>
              </p14:xfrm>
            </p:contentPart>
          </mc:Choice>
          <mc:Fallback xmlns="">
            <p:pic>
              <p:nvPicPr>
                <p:cNvPr id="1096" name="Ink 1095">
                  <a:extLst>
                    <a:ext uri="{FF2B5EF4-FFF2-40B4-BE49-F238E27FC236}">
                      <a16:creationId xmlns:a16="http://schemas.microsoft.com/office/drawing/2014/main" id="{C7CFC7EE-3EBE-544C-88F7-00E59EE136B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95578" y="35912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97" name="Ink 1096">
                  <a:extLst>
                    <a:ext uri="{FF2B5EF4-FFF2-40B4-BE49-F238E27FC236}">
                      <a16:creationId xmlns:a16="http://schemas.microsoft.com/office/drawing/2014/main" id="{0292E656-03AA-3142-ADD7-7D5AEA5FB346}"/>
                    </a:ext>
                  </a:extLst>
                </p14:cNvPr>
                <p14:cNvContentPartPr/>
                <p14:nvPr/>
              </p14:nvContentPartPr>
              <p14:xfrm>
                <a:off x="9204578" y="3586564"/>
                <a:ext cx="360" cy="360"/>
              </p14:xfrm>
            </p:contentPart>
          </mc:Choice>
          <mc:Fallback xmlns="">
            <p:pic>
              <p:nvPicPr>
                <p:cNvPr id="1097" name="Ink 1096">
                  <a:extLst>
                    <a:ext uri="{FF2B5EF4-FFF2-40B4-BE49-F238E27FC236}">
                      <a16:creationId xmlns:a16="http://schemas.microsoft.com/office/drawing/2014/main" id="{0292E656-03AA-3142-ADD7-7D5AEA5FB34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95938" y="35779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C061F783-FB42-AF48-AE73-34C76A96EF1B}"/>
              </a:ext>
            </a:extLst>
          </p:cNvPr>
          <p:cNvGrpSpPr/>
          <p:nvPr/>
        </p:nvGrpSpPr>
        <p:grpSpPr>
          <a:xfrm>
            <a:off x="9107738" y="3337084"/>
            <a:ext cx="41040" cy="30600"/>
            <a:chOff x="9107738" y="3337084"/>
            <a:chExt cx="41040" cy="3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97" name="Ink 1596">
                  <a:extLst>
                    <a:ext uri="{FF2B5EF4-FFF2-40B4-BE49-F238E27FC236}">
                      <a16:creationId xmlns:a16="http://schemas.microsoft.com/office/drawing/2014/main" id="{8C4E8613-57A8-C04A-B23A-3F1E04A2E677}"/>
                    </a:ext>
                  </a:extLst>
                </p14:cNvPr>
                <p14:cNvContentPartPr/>
                <p14:nvPr/>
              </p14:nvContentPartPr>
              <p14:xfrm>
                <a:off x="9148418" y="3343924"/>
                <a:ext cx="360" cy="360"/>
              </p14:xfrm>
            </p:contentPart>
          </mc:Choice>
          <mc:Fallback xmlns="">
            <p:pic>
              <p:nvPicPr>
                <p:cNvPr id="1597" name="Ink 1596">
                  <a:extLst>
                    <a:ext uri="{FF2B5EF4-FFF2-40B4-BE49-F238E27FC236}">
                      <a16:creationId xmlns:a16="http://schemas.microsoft.com/office/drawing/2014/main" id="{8C4E8613-57A8-C04A-B23A-3F1E04A2E67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39778" y="33349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598" name="Ink 1597">
                  <a:extLst>
                    <a:ext uri="{FF2B5EF4-FFF2-40B4-BE49-F238E27FC236}">
                      <a16:creationId xmlns:a16="http://schemas.microsoft.com/office/drawing/2014/main" id="{98985908-91D0-BE4D-808C-868A0A50CEBF}"/>
                    </a:ext>
                  </a:extLst>
                </p14:cNvPr>
                <p14:cNvContentPartPr/>
                <p14:nvPr/>
              </p14:nvContentPartPr>
              <p14:xfrm>
                <a:off x="9132218" y="3341044"/>
                <a:ext cx="360" cy="360"/>
              </p14:xfrm>
            </p:contentPart>
          </mc:Choice>
          <mc:Fallback xmlns="">
            <p:pic>
              <p:nvPicPr>
                <p:cNvPr id="1598" name="Ink 1597">
                  <a:extLst>
                    <a:ext uri="{FF2B5EF4-FFF2-40B4-BE49-F238E27FC236}">
                      <a16:creationId xmlns:a16="http://schemas.microsoft.com/office/drawing/2014/main" id="{98985908-91D0-BE4D-808C-868A0A50CE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23218" y="33324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88" name="Ink 1087">
                  <a:extLst>
                    <a:ext uri="{FF2B5EF4-FFF2-40B4-BE49-F238E27FC236}">
                      <a16:creationId xmlns:a16="http://schemas.microsoft.com/office/drawing/2014/main" id="{299EE528-AB8C-5948-B770-125CDFA9EF2A}"/>
                    </a:ext>
                  </a:extLst>
                </p14:cNvPr>
                <p14:cNvContentPartPr/>
                <p14:nvPr/>
              </p14:nvContentPartPr>
              <p14:xfrm>
                <a:off x="9107738" y="3337084"/>
                <a:ext cx="360" cy="360"/>
              </p14:xfrm>
            </p:contentPart>
          </mc:Choice>
          <mc:Fallback xmlns="">
            <p:pic>
              <p:nvPicPr>
                <p:cNvPr id="1088" name="Ink 1087">
                  <a:extLst>
                    <a:ext uri="{FF2B5EF4-FFF2-40B4-BE49-F238E27FC236}">
                      <a16:creationId xmlns:a16="http://schemas.microsoft.com/office/drawing/2014/main" id="{299EE528-AB8C-5948-B770-125CDFA9EF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98738" y="33284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99" name="Ink 1098">
                  <a:extLst>
                    <a:ext uri="{FF2B5EF4-FFF2-40B4-BE49-F238E27FC236}">
                      <a16:creationId xmlns:a16="http://schemas.microsoft.com/office/drawing/2014/main" id="{2866CE25-7488-E44C-AD89-4843DFC5B181}"/>
                    </a:ext>
                  </a:extLst>
                </p14:cNvPr>
                <p14:cNvContentPartPr/>
                <p14:nvPr/>
              </p14:nvContentPartPr>
              <p14:xfrm>
                <a:off x="9131138" y="3367324"/>
                <a:ext cx="360" cy="360"/>
              </p14:xfrm>
            </p:contentPart>
          </mc:Choice>
          <mc:Fallback xmlns="">
            <p:pic>
              <p:nvPicPr>
                <p:cNvPr id="1099" name="Ink 1098">
                  <a:extLst>
                    <a:ext uri="{FF2B5EF4-FFF2-40B4-BE49-F238E27FC236}">
                      <a16:creationId xmlns:a16="http://schemas.microsoft.com/office/drawing/2014/main" id="{2866CE25-7488-E44C-AD89-4843DFC5B18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22498" y="33583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3" name="Group 1102">
            <a:extLst>
              <a:ext uri="{FF2B5EF4-FFF2-40B4-BE49-F238E27FC236}">
                <a16:creationId xmlns:a16="http://schemas.microsoft.com/office/drawing/2014/main" id="{2ED73120-CF8E-C940-9496-5DD3E5912AF5}"/>
              </a:ext>
            </a:extLst>
          </p:cNvPr>
          <p:cNvGrpSpPr/>
          <p:nvPr/>
        </p:nvGrpSpPr>
        <p:grpSpPr>
          <a:xfrm>
            <a:off x="8344898" y="3417004"/>
            <a:ext cx="11160" cy="8640"/>
            <a:chOff x="8344898" y="3417004"/>
            <a:chExt cx="11160" cy="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01" name="Ink 1100">
                  <a:extLst>
                    <a:ext uri="{FF2B5EF4-FFF2-40B4-BE49-F238E27FC236}">
                      <a16:creationId xmlns:a16="http://schemas.microsoft.com/office/drawing/2014/main" id="{8E87A815-DE33-1F40-90F7-DEBD38D2AC3F}"/>
                    </a:ext>
                  </a:extLst>
                </p14:cNvPr>
                <p14:cNvContentPartPr/>
                <p14:nvPr/>
              </p14:nvContentPartPr>
              <p14:xfrm>
                <a:off x="8355698" y="3425284"/>
                <a:ext cx="360" cy="360"/>
              </p14:xfrm>
            </p:contentPart>
          </mc:Choice>
          <mc:Fallback xmlns="">
            <p:pic>
              <p:nvPicPr>
                <p:cNvPr id="1101" name="Ink 1100">
                  <a:extLst>
                    <a:ext uri="{FF2B5EF4-FFF2-40B4-BE49-F238E27FC236}">
                      <a16:creationId xmlns:a16="http://schemas.microsoft.com/office/drawing/2014/main" id="{8E87A815-DE33-1F40-90F7-DEBD38D2AC3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47058" y="34166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02" name="Ink 1101">
                  <a:extLst>
                    <a:ext uri="{FF2B5EF4-FFF2-40B4-BE49-F238E27FC236}">
                      <a16:creationId xmlns:a16="http://schemas.microsoft.com/office/drawing/2014/main" id="{ABAC4043-BCE9-2948-8296-86E9F359C830}"/>
                    </a:ext>
                  </a:extLst>
                </p14:cNvPr>
                <p14:cNvContentPartPr/>
                <p14:nvPr/>
              </p14:nvContentPartPr>
              <p14:xfrm>
                <a:off x="8344898" y="3417004"/>
                <a:ext cx="360" cy="360"/>
              </p14:xfrm>
            </p:contentPart>
          </mc:Choice>
          <mc:Fallback xmlns="">
            <p:pic>
              <p:nvPicPr>
                <p:cNvPr id="1102" name="Ink 1101">
                  <a:extLst>
                    <a:ext uri="{FF2B5EF4-FFF2-40B4-BE49-F238E27FC236}">
                      <a16:creationId xmlns:a16="http://schemas.microsoft.com/office/drawing/2014/main" id="{ABAC4043-BCE9-2948-8296-86E9F359C83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35898" y="34080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04" name="Ink 1103">
                <a:extLst>
                  <a:ext uri="{FF2B5EF4-FFF2-40B4-BE49-F238E27FC236}">
                    <a16:creationId xmlns:a16="http://schemas.microsoft.com/office/drawing/2014/main" id="{C770BD4C-01B2-EC4F-9419-B1FB31CC34AF}"/>
                  </a:ext>
                </a:extLst>
              </p14:cNvPr>
              <p14:cNvContentPartPr/>
              <p14:nvPr/>
            </p14:nvContentPartPr>
            <p14:xfrm>
              <a:off x="8274698" y="4131604"/>
              <a:ext cx="360" cy="360"/>
            </p14:xfrm>
          </p:contentPart>
        </mc:Choice>
        <mc:Fallback xmlns="">
          <p:pic>
            <p:nvPicPr>
              <p:cNvPr id="1104" name="Ink 1103">
                <a:extLst>
                  <a:ext uri="{FF2B5EF4-FFF2-40B4-BE49-F238E27FC236}">
                    <a16:creationId xmlns:a16="http://schemas.microsoft.com/office/drawing/2014/main" id="{C770BD4C-01B2-EC4F-9419-B1FB31CC34A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66058" y="4122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05" name="Ink 1104">
                <a:extLst>
                  <a:ext uri="{FF2B5EF4-FFF2-40B4-BE49-F238E27FC236}">
                    <a16:creationId xmlns:a16="http://schemas.microsoft.com/office/drawing/2014/main" id="{74751509-9A43-3F41-B0A1-FE411AB3302D}"/>
                  </a:ext>
                </a:extLst>
              </p14:cNvPr>
              <p14:cNvContentPartPr/>
              <p14:nvPr/>
            </p14:nvContentPartPr>
            <p14:xfrm>
              <a:off x="8686538" y="4145284"/>
              <a:ext cx="360" cy="360"/>
            </p14:xfrm>
          </p:contentPart>
        </mc:Choice>
        <mc:Fallback xmlns="">
          <p:pic>
            <p:nvPicPr>
              <p:cNvPr id="1105" name="Ink 1104">
                <a:extLst>
                  <a:ext uri="{FF2B5EF4-FFF2-40B4-BE49-F238E27FC236}">
                    <a16:creationId xmlns:a16="http://schemas.microsoft.com/office/drawing/2014/main" id="{74751509-9A43-3F41-B0A1-FE411AB330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77538" y="41362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06" name="Ink 1105">
                <a:extLst>
                  <a:ext uri="{FF2B5EF4-FFF2-40B4-BE49-F238E27FC236}">
                    <a16:creationId xmlns:a16="http://schemas.microsoft.com/office/drawing/2014/main" id="{C51C0253-7572-7C44-8556-32A9753BF383}"/>
                  </a:ext>
                </a:extLst>
              </p14:cNvPr>
              <p14:cNvContentPartPr/>
              <p14:nvPr/>
            </p14:nvContentPartPr>
            <p14:xfrm>
              <a:off x="8467298" y="4147084"/>
              <a:ext cx="360" cy="360"/>
            </p14:xfrm>
          </p:contentPart>
        </mc:Choice>
        <mc:Fallback xmlns="">
          <p:pic>
            <p:nvPicPr>
              <p:cNvPr id="1106" name="Ink 1105">
                <a:extLst>
                  <a:ext uri="{FF2B5EF4-FFF2-40B4-BE49-F238E27FC236}">
                    <a16:creationId xmlns:a16="http://schemas.microsoft.com/office/drawing/2014/main" id="{C51C0253-7572-7C44-8556-32A9753BF38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58658" y="413844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15143E17-A46B-D349-9221-658364AE3CB0}"/>
              </a:ext>
            </a:extLst>
          </p:cNvPr>
          <p:cNvGrpSpPr/>
          <p:nvPr/>
        </p:nvGrpSpPr>
        <p:grpSpPr>
          <a:xfrm>
            <a:off x="8006498" y="3643084"/>
            <a:ext cx="218520" cy="200160"/>
            <a:chOff x="8006498" y="3643084"/>
            <a:chExt cx="218520" cy="20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2F31CA7-03C3-BD41-AC7E-6ACDD0406478}"/>
                    </a:ext>
                  </a:extLst>
                </p14:cNvPr>
                <p14:cNvContentPartPr/>
                <p14:nvPr/>
              </p14:nvContentPartPr>
              <p14:xfrm>
                <a:off x="8088218" y="3677644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2F31CA7-03C3-BD41-AC7E-6ACDD04064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70578" y="365964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BBE3EF4-67B3-FE4F-A12E-63A4FCA477D9}"/>
                    </a:ext>
                  </a:extLst>
                </p14:cNvPr>
                <p14:cNvContentPartPr/>
                <p14:nvPr/>
              </p14:nvContentPartPr>
              <p14:xfrm>
                <a:off x="8060138" y="3678364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BBE3EF4-67B3-FE4F-A12E-63A4FCA477D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42138" y="366036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5EF9D12-FBB7-AE45-BAE6-F5CC37B74399}"/>
                    </a:ext>
                  </a:extLst>
                </p14:cNvPr>
                <p14:cNvContentPartPr/>
                <p14:nvPr/>
              </p14:nvContentPartPr>
              <p14:xfrm>
                <a:off x="8029898" y="3662524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5EF9D12-FBB7-AE45-BAE6-F5CC37B7439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12258" y="36445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4C830E0-B729-014C-A6ED-C56A6F1C6B68}"/>
                    </a:ext>
                  </a:extLst>
                </p14:cNvPr>
                <p14:cNvContentPartPr/>
                <p14:nvPr/>
              </p14:nvContentPartPr>
              <p14:xfrm>
                <a:off x="8054738" y="3685204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4C830E0-B729-014C-A6ED-C56A6F1C6B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37098" y="366756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88CA63E-390B-5149-8286-01C8052424AD}"/>
                    </a:ext>
                  </a:extLst>
                </p14:cNvPr>
                <p14:cNvContentPartPr/>
                <p14:nvPr/>
              </p14:nvContentPartPr>
              <p14:xfrm>
                <a:off x="8054738" y="3685204"/>
                <a:ext cx="120600" cy="123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88CA63E-390B-5149-8286-01C8052424A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037098" y="3667564"/>
                  <a:ext cx="1562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5B51D49-CC10-684C-9A0A-F5FB10E21A06}"/>
                    </a:ext>
                  </a:extLst>
                </p14:cNvPr>
                <p14:cNvContentPartPr/>
                <p14:nvPr/>
              </p14:nvContentPartPr>
              <p14:xfrm>
                <a:off x="8121338" y="3710764"/>
                <a:ext cx="103680" cy="88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5B51D49-CC10-684C-9A0A-F5FB10E21A0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103698" y="3693124"/>
                  <a:ext cx="1393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3F658E4-8BFD-5C4F-A4C2-F51319A274FC}"/>
                    </a:ext>
                  </a:extLst>
                </p14:cNvPr>
                <p14:cNvContentPartPr/>
                <p14:nvPr/>
              </p14:nvContentPartPr>
              <p14:xfrm>
                <a:off x="8017298" y="3650284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3F658E4-8BFD-5C4F-A4C2-F51319A274F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08658" y="36412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4C1D522-31B3-8048-997E-C1A4F5E650A6}"/>
                    </a:ext>
                  </a:extLst>
                </p14:cNvPr>
                <p14:cNvContentPartPr/>
                <p14:nvPr/>
              </p14:nvContentPartPr>
              <p14:xfrm>
                <a:off x="8006498" y="3643084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4C1D522-31B3-8048-997E-C1A4F5E650A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97498" y="36344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0D9A530-51A9-3147-AC78-A097F16164D9}"/>
                    </a:ext>
                  </a:extLst>
                </p14:cNvPr>
                <p14:cNvContentPartPr/>
                <p14:nvPr/>
              </p14:nvContentPartPr>
              <p14:xfrm>
                <a:off x="8058338" y="3714724"/>
                <a:ext cx="56880" cy="57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0D9A530-51A9-3147-AC78-A097F16164D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049698" y="3705724"/>
                  <a:ext cx="745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36" name="Ink 1535">
                  <a:extLst>
                    <a:ext uri="{FF2B5EF4-FFF2-40B4-BE49-F238E27FC236}">
                      <a16:creationId xmlns:a16="http://schemas.microsoft.com/office/drawing/2014/main" id="{8A660C68-6795-EB40-A414-280501F48496}"/>
                    </a:ext>
                  </a:extLst>
                </p14:cNvPr>
                <p14:cNvContentPartPr/>
                <p14:nvPr/>
              </p14:nvContentPartPr>
              <p14:xfrm>
                <a:off x="8158418" y="3826684"/>
                <a:ext cx="360" cy="360"/>
              </p14:xfrm>
            </p:contentPart>
          </mc:Choice>
          <mc:Fallback xmlns="">
            <p:pic>
              <p:nvPicPr>
                <p:cNvPr id="1536" name="Ink 1535">
                  <a:extLst>
                    <a:ext uri="{FF2B5EF4-FFF2-40B4-BE49-F238E27FC236}">
                      <a16:creationId xmlns:a16="http://schemas.microsoft.com/office/drawing/2014/main" id="{8A660C68-6795-EB40-A414-280501F484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49778" y="38176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38" name="Ink 1537">
                  <a:extLst>
                    <a:ext uri="{FF2B5EF4-FFF2-40B4-BE49-F238E27FC236}">
                      <a16:creationId xmlns:a16="http://schemas.microsoft.com/office/drawing/2014/main" id="{A50ACB03-D6ED-3342-B5B1-3DB19168FD5A}"/>
                    </a:ext>
                  </a:extLst>
                </p14:cNvPr>
                <p14:cNvContentPartPr/>
                <p14:nvPr/>
              </p14:nvContentPartPr>
              <p14:xfrm>
                <a:off x="8159858" y="3842884"/>
                <a:ext cx="360" cy="360"/>
              </p14:xfrm>
            </p:contentPart>
          </mc:Choice>
          <mc:Fallback xmlns="">
            <p:pic>
              <p:nvPicPr>
                <p:cNvPr id="1538" name="Ink 1537">
                  <a:extLst>
                    <a:ext uri="{FF2B5EF4-FFF2-40B4-BE49-F238E27FC236}">
                      <a16:creationId xmlns:a16="http://schemas.microsoft.com/office/drawing/2014/main" id="{A50ACB03-D6ED-3342-B5B1-3DB19168FD5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51218" y="38342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07" name="Ink 1106">
                  <a:extLst>
                    <a:ext uri="{FF2B5EF4-FFF2-40B4-BE49-F238E27FC236}">
                      <a16:creationId xmlns:a16="http://schemas.microsoft.com/office/drawing/2014/main" id="{2AA02BB0-F52B-DA44-9938-411DA9B80792}"/>
                    </a:ext>
                  </a:extLst>
                </p14:cNvPr>
                <p14:cNvContentPartPr/>
                <p14:nvPr/>
              </p14:nvContentPartPr>
              <p14:xfrm>
                <a:off x="8043578" y="3702484"/>
                <a:ext cx="360" cy="360"/>
              </p14:xfrm>
            </p:contentPart>
          </mc:Choice>
          <mc:Fallback xmlns="">
            <p:pic>
              <p:nvPicPr>
                <p:cNvPr id="1107" name="Ink 1106">
                  <a:extLst>
                    <a:ext uri="{FF2B5EF4-FFF2-40B4-BE49-F238E27FC236}">
                      <a16:creationId xmlns:a16="http://schemas.microsoft.com/office/drawing/2014/main" id="{2AA02BB0-F52B-DA44-9938-411DA9B8079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34578" y="36938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09" name="Ink 1108">
                  <a:extLst>
                    <a:ext uri="{FF2B5EF4-FFF2-40B4-BE49-F238E27FC236}">
                      <a16:creationId xmlns:a16="http://schemas.microsoft.com/office/drawing/2014/main" id="{12A3C790-41D8-B54F-8A94-E38B464C71AA}"/>
                    </a:ext>
                  </a:extLst>
                </p14:cNvPr>
                <p14:cNvContentPartPr/>
                <p14:nvPr/>
              </p14:nvContentPartPr>
              <p14:xfrm>
                <a:off x="8029538" y="3697084"/>
                <a:ext cx="360" cy="360"/>
              </p14:xfrm>
            </p:contentPart>
          </mc:Choice>
          <mc:Fallback xmlns="">
            <p:pic>
              <p:nvPicPr>
                <p:cNvPr id="1109" name="Ink 1108">
                  <a:extLst>
                    <a:ext uri="{FF2B5EF4-FFF2-40B4-BE49-F238E27FC236}">
                      <a16:creationId xmlns:a16="http://schemas.microsoft.com/office/drawing/2014/main" id="{12A3C790-41D8-B54F-8A94-E38B464C71A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20898" y="36880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11" name="Ink 1110">
                  <a:extLst>
                    <a:ext uri="{FF2B5EF4-FFF2-40B4-BE49-F238E27FC236}">
                      <a16:creationId xmlns:a16="http://schemas.microsoft.com/office/drawing/2014/main" id="{211D7331-580E-F941-93CE-E9934843E599}"/>
                    </a:ext>
                  </a:extLst>
                </p14:cNvPr>
                <p14:cNvContentPartPr/>
                <p14:nvPr/>
              </p14:nvContentPartPr>
              <p14:xfrm>
                <a:off x="8079578" y="3658564"/>
                <a:ext cx="360" cy="360"/>
              </p14:xfrm>
            </p:contentPart>
          </mc:Choice>
          <mc:Fallback xmlns="">
            <p:pic>
              <p:nvPicPr>
                <p:cNvPr id="1111" name="Ink 1110">
                  <a:extLst>
                    <a:ext uri="{FF2B5EF4-FFF2-40B4-BE49-F238E27FC236}">
                      <a16:creationId xmlns:a16="http://schemas.microsoft.com/office/drawing/2014/main" id="{211D7331-580E-F941-93CE-E9934843E59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70578" y="364956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13" name="Ink 1112">
                  <a:extLst>
                    <a:ext uri="{FF2B5EF4-FFF2-40B4-BE49-F238E27FC236}">
                      <a16:creationId xmlns:a16="http://schemas.microsoft.com/office/drawing/2014/main" id="{4FA0D9A1-0661-8D4C-B6BD-0298BF1E1458}"/>
                    </a:ext>
                  </a:extLst>
                </p14:cNvPr>
                <p14:cNvContentPartPr/>
                <p14:nvPr/>
              </p14:nvContentPartPr>
              <p14:xfrm>
                <a:off x="8055458" y="3658924"/>
                <a:ext cx="360" cy="360"/>
              </p14:xfrm>
            </p:contentPart>
          </mc:Choice>
          <mc:Fallback xmlns="">
            <p:pic>
              <p:nvPicPr>
                <p:cNvPr id="1113" name="Ink 1112">
                  <a:extLst>
                    <a:ext uri="{FF2B5EF4-FFF2-40B4-BE49-F238E27FC236}">
                      <a16:creationId xmlns:a16="http://schemas.microsoft.com/office/drawing/2014/main" id="{4FA0D9A1-0661-8D4C-B6BD-0298BF1E14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46458" y="36502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36A995C9-17B3-B64F-8EDB-70A2910A3BF3}"/>
              </a:ext>
            </a:extLst>
          </p:cNvPr>
          <p:cNvGrpSpPr/>
          <p:nvPr/>
        </p:nvGrpSpPr>
        <p:grpSpPr>
          <a:xfrm>
            <a:off x="8366138" y="4147444"/>
            <a:ext cx="50400" cy="1080"/>
            <a:chOff x="8366138" y="4147444"/>
            <a:chExt cx="50400" cy="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15" name="Ink 1114">
                  <a:extLst>
                    <a:ext uri="{FF2B5EF4-FFF2-40B4-BE49-F238E27FC236}">
                      <a16:creationId xmlns:a16="http://schemas.microsoft.com/office/drawing/2014/main" id="{1622FD6B-C600-9846-9EBA-8D1ACD9237FF}"/>
                    </a:ext>
                  </a:extLst>
                </p14:cNvPr>
                <p14:cNvContentPartPr/>
                <p14:nvPr/>
              </p14:nvContentPartPr>
              <p14:xfrm>
                <a:off x="8416178" y="4148164"/>
                <a:ext cx="360" cy="360"/>
              </p14:xfrm>
            </p:contentPart>
          </mc:Choice>
          <mc:Fallback xmlns="">
            <p:pic>
              <p:nvPicPr>
                <p:cNvPr id="1115" name="Ink 1114">
                  <a:extLst>
                    <a:ext uri="{FF2B5EF4-FFF2-40B4-BE49-F238E27FC236}">
                      <a16:creationId xmlns:a16="http://schemas.microsoft.com/office/drawing/2014/main" id="{1622FD6B-C600-9846-9EBA-8D1ACD9237F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07178" y="41395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16" name="Ink 1115">
                  <a:extLst>
                    <a:ext uri="{FF2B5EF4-FFF2-40B4-BE49-F238E27FC236}">
                      <a16:creationId xmlns:a16="http://schemas.microsoft.com/office/drawing/2014/main" id="{6375D431-AA59-F742-8433-759A71547649}"/>
                    </a:ext>
                  </a:extLst>
                </p14:cNvPr>
                <p14:cNvContentPartPr/>
                <p14:nvPr/>
              </p14:nvContentPartPr>
              <p14:xfrm>
                <a:off x="8366138" y="4147444"/>
                <a:ext cx="360" cy="360"/>
              </p14:xfrm>
            </p:contentPart>
          </mc:Choice>
          <mc:Fallback xmlns="">
            <p:pic>
              <p:nvPicPr>
                <p:cNvPr id="1116" name="Ink 1115">
                  <a:extLst>
                    <a:ext uri="{FF2B5EF4-FFF2-40B4-BE49-F238E27FC236}">
                      <a16:creationId xmlns:a16="http://schemas.microsoft.com/office/drawing/2014/main" id="{6375D431-AA59-F742-8433-759A7154764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57138" y="41388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C727B2CF-9296-9448-9035-4C49EFE10B7F}"/>
              </a:ext>
            </a:extLst>
          </p:cNvPr>
          <p:cNvGrpSpPr/>
          <p:nvPr/>
        </p:nvGrpSpPr>
        <p:grpSpPr>
          <a:xfrm>
            <a:off x="8572058" y="3813724"/>
            <a:ext cx="23760" cy="7560"/>
            <a:chOff x="8572058" y="3813724"/>
            <a:chExt cx="23760" cy="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18" name="Ink 1117">
                  <a:extLst>
                    <a:ext uri="{FF2B5EF4-FFF2-40B4-BE49-F238E27FC236}">
                      <a16:creationId xmlns:a16="http://schemas.microsoft.com/office/drawing/2014/main" id="{10ACEDC1-70EC-8341-B321-48CED106964B}"/>
                    </a:ext>
                  </a:extLst>
                </p14:cNvPr>
                <p14:cNvContentPartPr/>
                <p14:nvPr/>
              </p14:nvContentPartPr>
              <p14:xfrm>
                <a:off x="8572058" y="3813724"/>
                <a:ext cx="360" cy="360"/>
              </p14:xfrm>
            </p:contentPart>
          </mc:Choice>
          <mc:Fallback xmlns="">
            <p:pic>
              <p:nvPicPr>
                <p:cNvPr id="1118" name="Ink 1117">
                  <a:extLst>
                    <a:ext uri="{FF2B5EF4-FFF2-40B4-BE49-F238E27FC236}">
                      <a16:creationId xmlns:a16="http://schemas.microsoft.com/office/drawing/2014/main" id="{10ACEDC1-70EC-8341-B321-48CED106964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63058" y="38050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119" name="Ink 1118">
                  <a:extLst>
                    <a:ext uri="{FF2B5EF4-FFF2-40B4-BE49-F238E27FC236}">
                      <a16:creationId xmlns:a16="http://schemas.microsoft.com/office/drawing/2014/main" id="{BF304A7B-375E-D44D-B831-B050D1F9D2E6}"/>
                    </a:ext>
                  </a:extLst>
                </p14:cNvPr>
                <p14:cNvContentPartPr/>
                <p14:nvPr/>
              </p14:nvContentPartPr>
              <p14:xfrm>
                <a:off x="8595458" y="3820924"/>
                <a:ext cx="360" cy="360"/>
              </p14:xfrm>
            </p:contentPart>
          </mc:Choice>
          <mc:Fallback xmlns="">
            <p:pic>
              <p:nvPicPr>
                <p:cNvPr id="1119" name="Ink 1118">
                  <a:extLst>
                    <a:ext uri="{FF2B5EF4-FFF2-40B4-BE49-F238E27FC236}">
                      <a16:creationId xmlns:a16="http://schemas.microsoft.com/office/drawing/2014/main" id="{BF304A7B-375E-D44D-B831-B050D1F9D2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86818" y="381192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9B53E54F-520A-994C-A2F8-DAE46B20226F}"/>
              </a:ext>
            </a:extLst>
          </p:cNvPr>
          <p:cNvSpPr txBox="1"/>
          <p:nvPr/>
        </p:nvSpPr>
        <p:spPr>
          <a:xfrm>
            <a:off x="859410" y="5158416"/>
            <a:ext cx="4677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/>
              <a:t>Initial Priority Countries for Partnership Pilot Projects:</a:t>
            </a:r>
          </a:p>
          <a:p>
            <a:r>
              <a:rPr lang="en-GB" sz="1500" b="1" dirty="0">
                <a:solidFill>
                  <a:srgbClr val="FF0000"/>
                </a:solidFill>
              </a:rPr>
              <a:t>Bangladesh</a:t>
            </a:r>
            <a:r>
              <a:rPr lang="en-GB" sz="1500" dirty="0"/>
              <a:t> (South Asia), </a:t>
            </a:r>
            <a:r>
              <a:rPr lang="en-GB" sz="1500" b="1" dirty="0">
                <a:solidFill>
                  <a:srgbClr val="FF0000"/>
                </a:solidFill>
              </a:rPr>
              <a:t>PNG</a:t>
            </a:r>
            <a:r>
              <a:rPr lang="en-GB" sz="1500" dirty="0"/>
              <a:t> (Melanesia), </a:t>
            </a:r>
            <a:r>
              <a:rPr lang="en-GB" sz="1500" b="1" dirty="0">
                <a:solidFill>
                  <a:srgbClr val="FF0000"/>
                </a:solidFill>
              </a:rPr>
              <a:t>Indonesia </a:t>
            </a:r>
            <a:r>
              <a:rPr lang="en-GB" sz="1500" dirty="0"/>
              <a:t>(Southeast Asia)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DFB45D-2704-A84D-889D-377BF8C7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31</a:t>
            </a:fld>
            <a:endParaRPr lang="en-US" dirty="0"/>
          </a:p>
        </p:txBody>
      </p:sp>
      <p:pic>
        <p:nvPicPr>
          <p:cNvPr id="110" name="Picture 109" descr="Map&#10;&#10;Description automatically generated">
            <a:extLst>
              <a:ext uri="{FF2B5EF4-FFF2-40B4-BE49-F238E27FC236}">
                <a16:creationId xmlns:a16="http://schemas.microsoft.com/office/drawing/2014/main" id="{49EE13A9-AE80-2940-B1C6-D9D966BD1857}"/>
              </a:ext>
            </a:extLst>
          </p:cNvPr>
          <p:cNvPicPr>
            <a:picLocks noChangeAspect="1"/>
          </p:cNvPicPr>
          <p:nvPr/>
        </p:nvPicPr>
        <p:blipFill>
          <a:blip r:embed="rId104" cstate="screen">
            <a:extLst>
              <a:ext uri="{BEBA8EAE-BF5A-486C-A8C5-ECC9F3942E4B}">
                <a14:imgProps xmlns:a14="http://schemas.microsoft.com/office/drawing/2010/main">
                  <a14:imgLayer r:embed="rId10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10" y="22103"/>
            <a:ext cx="1217238" cy="112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6042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16F8AF9-9F6D-AA46-B50B-3B27F24972BF}"/>
              </a:ext>
            </a:extLst>
          </p:cNvPr>
          <p:cNvSpPr/>
          <p:nvPr/>
        </p:nvSpPr>
        <p:spPr>
          <a:xfrm>
            <a:off x="4026796" y="4571325"/>
            <a:ext cx="7422521" cy="1779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3">
              <a:buFont typeface="Arial" panose="020B0604020202020204" pitchFamily="34" charset="0"/>
              <a:buChar char="•"/>
              <a:tabLst>
                <a:tab pos="307975" algn="l"/>
              </a:tabLst>
            </a:pPr>
            <a:r>
              <a:rPr lang="en-AU" sz="1600" dirty="0">
                <a:solidFill>
                  <a:schemeClr val="tx1"/>
                </a:solidFill>
              </a:rPr>
              <a:t> </a:t>
            </a:r>
            <a:r>
              <a:rPr lang="en-AU" sz="1600" b="1" dirty="0">
                <a:solidFill>
                  <a:schemeClr val="tx1"/>
                </a:solidFill>
              </a:rPr>
              <a:t>Create</a:t>
            </a:r>
            <a:r>
              <a:rPr lang="en-AU" sz="1600" dirty="0">
                <a:solidFill>
                  <a:schemeClr val="tx1"/>
                </a:solidFill>
              </a:rPr>
              <a:t> partnership strategies to increase development impact</a:t>
            </a:r>
          </a:p>
          <a:p>
            <a:pPr marL="11113">
              <a:buFont typeface="Arial" panose="020B0604020202020204" pitchFamily="34" charset="0"/>
              <a:buChar char="•"/>
              <a:tabLst>
                <a:tab pos="307975" algn="l"/>
              </a:tabLst>
            </a:pPr>
            <a:r>
              <a:rPr lang="en-AU" sz="1600" b="1" dirty="0">
                <a:solidFill>
                  <a:schemeClr val="tx1"/>
                </a:solidFill>
              </a:rPr>
              <a:t>Convene</a:t>
            </a:r>
            <a:r>
              <a:rPr lang="en-AU" sz="1600" dirty="0">
                <a:solidFill>
                  <a:schemeClr val="tx1"/>
                </a:solidFill>
              </a:rPr>
              <a:t> PNG, Indonesia and Bangladesh Working Groups to identify project leads</a:t>
            </a:r>
          </a:p>
          <a:p>
            <a:pPr marL="11113">
              <a:buFont typeface="Arial" panose="020B0604020202020204" pitchFamily="34" charset="0"/>
              <a:buChar char="•"/>
              <a:tabLst>
                <a:tab pos="307975" algn="l"/>
              </a:tabLst>
            </a:pPr>
            <a:r>
              <a:rPr lang="en-AU" sz="1600" dirty="0">
                <a:solidFill>
                  <a:schemeClr val="tx1"/>
                </a:solidFill>
              </a:rPr>
              <a:t> </a:t>
            </a:r>
            <a:r>
              <a:rPr lang="en-AU" sz="1600" b="1" dirty="0">
                <a:solidFill>
                  <a:schemeClr val="tx1"/>
                </a:solidFill>
              </a:rPr>
              <a:t>Start</a:t>
            </a:r>
            <a:r>
              <a:rPr lang="en-AU" sz="1600" dirty="0">
                <a:solidFill>
                  <a:schemeClr val="tx1"/>
                </a:solidFill>
              </a:rPr>
              <a:t> at least </a:t>
            </a:r>
            <a:r>
              <a:rPr lang="en-AU" sz="1600" b="1" i="1" dirty="0">
                <a:solidFill>
                  <a:schemeClr val="tx1"/>
                </a:solidFill>
              </a:rPr>
              <a:t>two partnership pilot project consortia </a:t>
            </a:r>
            <a:r>
              <a:rPr lang="en-AU" sz="1600" dirty="0">
                <a:solidFill>
                  <a:schemeClr val="tx1"/>
                </a:solidFill>
              </a:rPr>
              <a:t>AND at least </a:t>
            </a:r>
            <a:r>
              <a:rPr lang="en-AU" sz="1600" b="1" i="1" dirty="0">
                <a:solidFill>
                  <a:schemeClr val="tx1"/>
                </a:solidFill>
              </a:rPr>
              <a:t>two strategic partnership platforms </a:t>
            </a:r>
            <a:r>
              <a:rPr lang="en-AU" sz="1600" dirty="0">
                <a:solidFill>
                  <a:schemeClr val="tx1"/>
                </a:solidFill>
              </a:rPr>
              <a:t>for Bangladesh (South Asia), Indonesia (Southeast Asia) and PNG (Melanesia)</a:t>
            </a:r>
          </a:p>
          <a:p>
            <a:pPr marL="11113">
              <a:buFont typeface="Arial" panose="020B0604020202020204" pitchFamily="34" charset="0"/>
              <a:buChar char="•"/>
              <a:tabLst>
                <a:tab pos="307975" algn="l"/>
              </a:tabLst>
            </a:pPr>
            <a:r>
              <a:rPr lang="en-AU" sz="1600" dirty="0">
                <a:solidFill>
                  <a:schemeClr val="tx1"/>
                </a:solidFill>
              </a:rPr>
              <a:t> </a:t>
            </a:r>
            <a:r>
              <a:rPr lang="en-AU" sz="1600" b="1" dirty="0">
                <a:solidFill>
                  <a:schemeClr val="tx1"/>
                </a:solidFill>
              </a:rPr>
              <a:t>Qualify &amp; Plan</a:t>
            </a:r>
            <a:r>
              <a:rPr lang="en-AU" sz="1600" dirty="0">
                <a:solidFill>
                  <a:schemeClr val="tx1"/>
                </a:solidFill>
              </a:rPr>
              <a:t> Asia Pacific Development Partnership Knowledge Platform: case studies, thought leadership, key references, frameworks &amp; tools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A9742D-6ED0-4B46-BE32-C2DCBB20BDE4}"/>
              </a:ext>
            </a:extLst>
          </p:cNvPr>
          <p:cNvSpPr/>
          <p:nvPr/>
        </p:nvSpPr>
        <p:spPr>
          <a:xfrm>
            <a:off x="4026796" y="2948592"/>
            <a:ext cx="7422521" cy="14669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3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 Stakeholder sector activity mapping across 18 target Asia Pacific countries within Melanesia, Southeast Asia and South Asia regions</a:t>
            </a:r>
          </a:p>
          <a:p>
            <a:pPr marL="11113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 Status of private capital activity in Asia Pacific development sector</a:t>
            </a:r>
          </a:p>
          <a:p>
            <a:pPr marL="11113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 Sustainable NGO business models and role of cross sector partnerships</a:t>
            </a:r>
          </a:p>
          <a:p>
            <a:pPr marL="11113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 Global cross sector development partnership leaders (countries, foundations, multinationals)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88E23-4F39-4F33-B53C-B537F6147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845"/>
            <a:ext cx="10515600" cy="72707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/>
              <a:t>XSPI OBJECTIVES</a:t>
            </a:r>
            <a:endParaRPr lang="en-AU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5247E2-9303-F449-BEA6-9BE9B7E58EF9}"/>
              </a:ext>
            </a:extLst>
          </p:cNvPr>
          <p:cNvCxnSpPr/>
          <p:nvPr/>
        </p:nvCxnSpPr>
        <p:spPr>
          <a:xfrm>
            <a:off x="838200" y="749615"/>
            <a:ext cx="10515600" cy="0"/>
          </a:xfrm>
          <a:prstGeom prst="line">
            <a:avLst/>
          </a:prstGeom>
          <a:ln w="28575">
            <a:solidFill>
              <a:srgbClr val="1F7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065364F-3353-7449-86C0-FF44FDC0809A}"/>
              </a:ext>
            </a:extLst>
          </p:cNvPr>
          <p:cNvSpPr/>
          <p:nvPr/>
        </p:nvSpPr>
        <p:spPr>
          <a:xfrm>
            <a:off x="838200" y="749615"/>
            <a:ext cx="10515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AU" sz="3200" dirty="0"/>
            </a:br>
            <a:endParaRPr lang="en-US" dirty="0"/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FE608DAF-33C6-8349-B814-C7C15CC451F4}"/>
              </a:ext>
            </a:extLst>
          </p:cNvPr>
          <p:cNvSpPr/>
          <p:nvPr/>
        </p:nvSpPr>
        <p:spPr>
          <a:xfrm>
            <a:off x="742682" y="3221842"/>
            <a:ext cx="3284113" cy="82863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RESEARCH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2CF0BECE-D22C-504F-8ABA-77595C478771}"/>
              </a:ext>
            </a:extLst>
          </p:cNvPr>
          <p:cNvSpPr/>
          <p:nvPr/>
        </p:nvSpPr>
        <p:spPr>
          <a:xfrm>
            <a:off x="742682" y="4966996"/>
            <a:ext cx="3284113" cy="82863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971CD-56C4-AB41-81B2-739760504A81}"/>
              </a:ext>
            </a:extLst>
          </p:cNvPr>
          <p:cNvSpPr/>
          <p:nvPr/>
        </p:nvSpPr>
        <p:spPr>
          <a:xfrm>
            <a:off x="4122312" y="1476689"/>
            <a:ext cx="7327005" cy="10314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3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 Create Steering Committee to govern internal XSPI Development Project </a:t>
            </a:r>
          </a:p>
          <a:p>
            <a:pPr marL="11113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 Create Advisory Council: key executives from leading cross sector entities </a:t>
            </a:r>
          </a:p>
          <a:p>
            <a:pPr marL="11113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 Establish Expert Network: key Asia Pacific development sector/regional experts</a:t>
            </a:r>
          </a:p>
          <a:p>
            <a:pPr marL="11113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Create Bangladesh, Indonesia and PNG Working Groups  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40574CD4-A0DD-D74F-9EC0-4EB2A3B1AD9E}"/>
              </a:ext>
            </a:extLst>
          </p:cNvPr>
          <p:cNvSpPr/>
          <p:nvPr/>
        </p:nvSpPr>
        <p:spPr>
          <a:xfrm>
            <a:off x="838200" y="1476689"/>
            <a:ext cx="3284113" cy="828629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ORGANISATION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7D710-F823-CB41-B513-E785244984C8}"/>
              </a:ext>
            </a:extLst>
          </p:cNvPr>
          <p:cNvSpPr txBox="1"/>
          <p:nvPr/>
        </p:nvSpPr>
        <p:spPr>
          <a:xfrm>
            <a:off x="1393371" y="851585"/>
            <a:ext cx="940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XSPI has defined an 18 month Horizon One set of integrated organisation research and actions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15552-F219-E246-949B-24790928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32</a:t>
            </a:fld>
            <a:endParaRPr lang="en-US" dirty="0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EAE8DA59-D3D1-2944-BD3F-93BB49B277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33"/>
            <a:ext cx="1217238" cy="112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63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A9742D-6ED0-4B46-BE32-C2DCBB20BDE4}"/>
              </a:ext>
            </a:extLst>
          </p:cNvPr>
          <p:cNvSpPr/>
          <p:nvPr/>
        </p:nvSpPr>
        <p:spPr>
          <a:xfrm>
            <a:off x="4122313" y="1721994"/>
            <a:ext cx="7327004" cy="2128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Business (5):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Peter Botten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Chair Accel, former Oil Search CEO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 Andrew Parker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PwC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 Julianne Rose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Social Economy Group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); Morgana Ryan (</a:t>
            </a:r>
            <a:r>
              <a:rPr lang="en-AU" sz="1300" kern="8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Infoxchange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CARE, ex-Accenture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); Dr. Dan Evans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ex-WMC, ex-Accenture</a:t>
            </a:r>
            <a:r>
              <a:rPr lang="en-AU" sz="1300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,)</a:t>
            </a:r>
          </a:p>
          <a:p>
            <a:pPr marL="111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Government (2)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Claire Moore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Former Senator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); Howard Hall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ACIAR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11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Philanthropy/Private Capital (2): 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Julie Rosenburg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AIDN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 Farhad Reza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Build Bangladesh Impact Fund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11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Academia/Health/Medical Research (4): 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Prof. Glenn Hoetker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MBS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); Prof. Abid Khan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Monash University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Brendan Allen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Burnet Institute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);   Geoff Scahill (</a:t>
            </a:r>
            <a:r>
              <a:rPr lang="en-AU" sz="1300" b="1" kern="800" dirty="0" err="1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Abt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Associates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11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NGO/NFP (3): 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Karen James(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B4D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); Shane Nichols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ACFID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 Mat Tinkler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Save the Children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11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Secretariat (1):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Laiza Garcia, Project Director; Consultant DPI Mining (</a:t>
            </a:r>
            <a:r>
              <a:rPr lang="en-AU" sz="1300" b="1" kern="8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ex-Accenture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88E23-4F39-4F33-B53C-B537F6147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27" y="8419"/>
            <a:ext cx="11366500" cy="727075"/>
          </a:xfrm>
        </p:spPr>
        <p:txBody>
          <a:bodyPr>
            <a:noAutofit/>
          </a:bodyPr>
          <a:lstStyle/>
          <a:p>
            <a:pPr algn="ctr"/>
            <a:r>
              <a:rPr lang="en-AU" sz="2400" b="1" dirty="0">
                <a:cs typeface="Arial" panose="020B0604020202020204" pitchFamily="34" charset="0"/>
              </a:rPr>
              <a:t>XSPI Structure, Partners  Network </a:t>
            </a:r>
            <a:br>
              <a:rPr lang="en-AU" sz="2000" dirty="0">
                <a:latin typeface="+mn-lt"/>
                <a:cs typeface="Arial" panose="020B0604020202020204" pitchFamily="34" charset="0"/>
              </a:rPr>
            </a:br>
            <a:r>
              <a:rPr lang="en-AU" sz="1800" dirty="0">
                <a:latin typeface="+mn-lt"/>
              </a:rPr>
              <a:t>Comprises Australia’s first cross sector executive group of development &amp; business experienced, strategic thinkers </a:t>
            </a:r>
            <a:endParaRPr lang="en-US" sz="200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5247E2-9303-F449-BEA6-9BE9B7E58EF9}"/>
              </a:ext>
            </a:extLst>
          </p:cNvPr>
          <p:cNvCxnSpPr/>
          <p:nvPr/>
        </p:nvCxnSpPr>
        <p:spPr>
          <a:xfrm>
            <a:off x="838200" y="749615"/>
            <a:ext cx="10515600" cy="0"/>
          </a:xfrm>
          <a:prstGeom prst="line">
            <a:avLst/>
          </a:prstGeom>
          <a:ln w="28575">
            <a:solidFill>
              <a:srgbClr val="1F7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>
            <a:extLst>
              <a:ext uri="{FF2B5EF4-FFF2-40B4-BE49-F238E27FC236}">
                <a16:creationId xmlns:a16="http://schemas.microsoft.com/office/drawing/2014/main" id="{FE608DAF-33C6-8349-B814-C7C15CC451F4}"/>
              </a:ext>
            </a:extLst>
          </p:cNvPr>
          <p:cNvSpPr/>
          <p:nvPr/>
        </p:nvSpPr>
        <p:spPr>
          <a:xfrm>
            <a:off x="838200" y="1737567"/>
            <a:ext cx="3284113" cy="88507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Advisory Council (17)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971CD-56C4-AB41-81B2-739760504A81}"/>
              </a:ext>
            </a:extLst>
          </p:cNvPr>
          <p:cNvSpPr/>
          <p:nvPr/>
        </p:nvSpPr>
        <p:spPr>
          <a:xfrm>
            <a:off x="4122313" y="984343"/>
            <a:ext cx="7327004" cy="6787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400" b="1" dirty="0">
                <a:solidFill>
                  <a:schemeClr val="tx1"/>
                </a:solidFill>
                <a:cs typeface="Arial" panose="020B0604020202020204" pitchFamily="34" charset="0"/>
              </a:rPr>
              <a:t>Business for Development (B4D)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  <a:cs typeface="Arial" panose="020B0604020202020204" pitchFamily="34" charset="0"/>
              </a:rPr>
              <a:t>XSPI has access to DGR Type 1 (tax deductible) through B4D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</a:rPr>
              <a:t>B4D helps business achieve sustainable development for enhanced outcomes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40574CD4-A0DD-D74F-9EC0-4EB2A3B1AD9E}"/>
              </a:ext>
            </a:extLst>
          </p:cNvPr>
          <p:cNvSpPr/>
          <p:nvPr/>
        </p:nvSpPr>
        <p:spPr>
          <a:xfrm>
            <a:off x="838199" y="1028383"/>
            <a:ext cx="3284113" cy="634708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Host Entity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37ED2E-9A62-7042-BADF-AD2502E49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302250"/>
            <a:ext cx="2743200" cy="365125"/>
          </a:xfrm>
        </p:spPr>
        <p:txBody>
          <a:bodyPr/>
          <a:lstStyle/>
          <a:p>
            <a:fld id="{4854181D-6920-4594-9A5D-6CE56DC9F8B2}" type="slidenum">
              <a:rPr lang="en-US" smtClean="0"/>
              <a:t>33</a:t>
            </a:fld>
            <a:endParaRPr lang="en-US" dirty="0"/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05389111-EAC3-624A-8E2C-76ED7DED30F9}"/>
              </a:ext>
            </a:extLst>
          </p:cNvPr>
          <p:cNvSpPr/>
          <p:nvPr/>
        </p:nvSpPr>
        <p:spPr>
          <a:xfrm>
            <a:off x="838199" y="4419223"/>
            <a:ext cx="3284113" cy="885074"/>
          </a:xfrm>
          <a:prstGeom prst="homePlate">
            <a:avLst/>
          </a:prstGeom>
          <a:solidFill>
            <a:srgbClr val="FEE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Expert Network (36)</a:t>
            </a:r>
            <a:endParaRPr lang="en-US" b="1" kern="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54894F-BD92-A145-8BE0-4554E9FC09AA}"/>
              </a:ext>
            </a:extLst>
          </p:cNvPr>
          <p:cNvSpPr/>
          <p:nvPr/>
        </p:nvSpPr>
        <p:spPr>
          <a:xfrm>
            <a:off x="4122307" y="3898900"/>
            <a:ext cx="7327009" cy="1754354"/>
          </a:xfrm>
          <a:prstGeom prst="rect">
            <a:avLst/>
          </a:prstGeom>
          <a:solidFill>
            <a:srgbClr val="FDE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lvl="6" indent="-38100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Business (12)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Ron Brew, Ray Hughes-Odgers, Kristie Laird, Kymberley Kepore, Prerana Mehta, Gavin Murray, </a:t>
            </a:r>
            <a:r>
              <a:rPr lang="en-AU" sz="1300" kern="8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Akun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Novriani, Jeff Parker, Jen Ross,  Dr. Nia </a:t>
            </a:r>
            <a:r>
              <a:rPr lang="en-AU" sz="1300" kern="8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Sarinastiti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Alex Schultz, Dr. Tim Siegenbeek van Heukelom</a:t>
            </a:r>
          </a:p>
          <a:p>
            <a:pPr marL="1000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Government (5): 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Brian Borgonha, Jeff Bost, Kevin Evans, Ben Giles, Ian Porter</a:t>
            </a:r>
          </a:p>
          <a:p>
            <a:pPr marL="1000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Philanthropy/Private Capital (3): 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Rob Dunn, Mark Ingram, Renee Martin</a:t>
            </a:r>
          </a:p>
          <a:p>
            <a:pPr marL="1000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Academia/Health/Medical Research (8): 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Zoey Diaz,, Ross Hutton, Prof. Brett Inder, Dr. Jenny Kerrison, Rumana Parveen, Jeff Smith, Dr. Russ Stephenson, Dr. Jodi York</a:t>
            </a:r>
          </a:p>
          <a:p>
            <a:pPr marL="100013" lvl="6"/>
            <a:r>
              <a:rPr lang="en-AU" sz="1300" b="1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NGO/NFP (8):  </a:t>
            </a:r>
            <a:r>
              <a:rPr lang="en-AU" sz="13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Dr. Yasmin Ahmed, Jess Carter, Robert Dunn, Kevin Evans, Peter Falvey, Steve Goudswaard, Dr. Ana  Klincic Andrews, Ash Rogers</a:t>
            </a: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0DE73380-6A6C-4346-ADEE-120044B6F7E8}"/>
              </a:ext>
            </a:extLst>
          </p:cNvPr>
          <p:cNvSpPr/>
          <p:nvPr/>
        </p:nvSpPr>
        <p:spPr>
          <a:xfrm>
            <a:off x="838199" y="5750288"/>
            <a:ext cx="3284113" cy="885074"/>
          </a:xfrm>
          <a:prstGeom prst="homePlate">
            <a:avLst/>
          </a:prstGeom>
          <a:solidFill>
            <a:srgbClr val="B6C8E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Country Working Groups</a:t>
            </a: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CBF6D38C-D1C4-704F-9423-572451D33D86}"/>
              </a:ext>
            </a:extLst>
          </p:cNvPr>
          <p:cNvSpPr/>
          <p:nvPr/>
        </p:nvSpPr>
        <p:spPr>
          <a:xfrm>
            <a:off x="4122306" y="5719973"/>
            <a:ext cx="3537668" cy="945039"/>
          </a:xfrm>
          <a:prstGeom prst="chevron">
            <a:avLst/>
          </a:prstGeom>
          <a:solidFill>
            <a:srgbClr val="B6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F70215F3-F65C-E749-A9F3-E0D344187628}"/>
              </a:ext>
            </a:extLst>
          </p:cNvPr>
          <p:cNvSpPr/>
          <p:nvPr/>
        </p:nvSpPr>
        <p:spPr>
          <a:xfrm>
            <a:off x="9244470" y="5726059"/>
            <a:ext cx="2204846" cy="938951"/>
          </a:xfrm>
          <a:prstGeom prst="chevron">
            <a:avLst/>
          </a:prstGeom>
          <a:solidFill>
            <a:srgbClr val="B4D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PNG WG</a:t>
            </a:r>
          </a:p>
          <a:p>
            <a:pPr algn="ctr"/>
            <a:r>
              <a:rPr lang="en-AU" sz="1200" dirty="0">
                <a:solidFill>
                  <a:schemeClr val="tx1"/>
                </a:solidFill>
              </a:rPr>
              <a:t>11 Members</a:t>
            </a:r>
          </a:p>
          <a:p>
            <a:pPr algn="ctr"/>
            <a:r>
              <a:rPr lang="en-AU" sz="1200" dirty="0">
                <a:solidFill>
                  <a:schemeClr val="tx1"/>
                </a:solidFill>
              </a:rPr>
              <a:t>Local Expert: Kymberley </a:t>
            </a:r>
            <a:r>
              <a:rPr lang="en-AU" sz="1200" dirty="0" err="1">
                <a:solidFill>
                  <a:schemeClr val="tx1"/>
                </a:solidFill>
              </a:rPr>
              <a:t>Kapore</a:t>
            </a:r>
            <a:endParaRPr lang="en-AU" sz="1200" kern="800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FE31F8FD-DF08-1340-9062-83E0FCEF7A87}"/>
              </a:ext>
            </a:extLst>
          </p:cNvPr>
          <p:cNvSpPr/>
          <p:nvPr/>
        </p:nvSpPr>
        <p:spPr>
          <a:xfrm>
            <a:off x="7124699" y="5726060"/>
            <a:ext cx="2663877" cy="938952"/>
          </a:xfrm>
          <a:prstGeom prst="chevron">
            <a:avLst/>
          </a:prstGeom>
          <a:solidFill>
            <a:srgbClr val="9EC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3" algn="ctr"/>
            <a:r>
              <a:rPr lang="en-US" sz="1200" b="1" kern="800" dirty="0">
                <a:solidFill>
                  <a:schemeClr val="tx1"/>
                </a:solidFill>
                <a:cs typeface="Times New Roman" panose="02020603050405020304" pitchFamily="18" charset="0"/>
              </a:rPr>
              <a:t>Bangladesh WG</a:t>
            </a:r>
          </a:p>
          <a:p>
            <a:pPr marL="11113" algn="ctr"/>
            <a:r>
              <a:rPr lang="en-AU" sz="1200" dirty="0">
                <a:solidFill>
                  <a:schemeClr val="tx1"/>
                </a:solidFill>
              </a:rPr>
              <a:t>11 Members</a:t>
            </a:r>
          </a:p>
          <a:p>
            <a:pPr marL="11113" algn="ctr"/>
            <a:r>
              <a:rPr lang="en-AU" sz="1200" dirty="0">
                <a:solidFill>
                  <a:schemeClr val="tx1"/>
                </a:solidFill>
              </a:rPr>
              <a:t>Local Expert:                    Dr. Yasmin Ahmed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CC0598-4FFF-374C-B796-A057609551E0}"/>
              </a:ext>
            </a:extLst>
          </p:cNvPr>
          <p:cNvSpPr/>
          <p:nvPr/>
        </p:nvSpPr>
        <p:spPr>
          <a:xfrm>
            <a:off x="4407108" y="5933493"/>
            <a:ext cx="2938842" cy="533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Indonesia WG </a:t>
            </a:r>
            <a:r>
              <a:rPr lang="en-US" sz="1200" dirty="0">
                <a:solidFill>
                  <a:schemeClr val="tx1"/>
                </a:solidFill>
              </a:rPr>
              <a:t>11 Members, including </a:t>
            </a:r>
          </a:p>
          <a:p>
            <a:pPr algn="ctr"/>
            <a:r>
              <a:rPr lang="en-AU" sz="1200" dirty="0">
                <a:solidFill>
                  <a:schemeClr val="tx1"/>
                </a:solidFill>
              </a:rPr>
              <a:t>2 local members (</a:t>
            </a:r>
            <a:r>
              <a:rPr lang="en-AU" sz="1200" dirty="0" err="1">
                <a:solidFill>
                  <a:schemeClr val="tx1"/>
                </a:solidFill>
              </a:rPr>
              <a:t>Akun</a:t>
            </a:r>
            <a:r>
              <a:rPr lang="en-AU" sz="1200" dirty="0">
                <a:solidFill>
                  <a:schemeClr val="tx1"/>
                </a:solidFill>
              </a:rPr>
              <a:t> Novriani,                 Dr. Nia Sarinastiti); also 7 member Taskforce</a:t>
            </a:r>
            <a:r>
              <a:rPr lang="en-AU" sz="1200" kern="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27" name="Up-down Arrow 26">
            <a:extLst>
              <a:ext uri="{FF2B5EF4-FFF2-40B4-BE49-F238E27FC236}">
                <a16:creationId xmlns:a16="http://schemas.microsoft.com/office/drawing/2014/main" id="{7B8FB887-3315-A349-814B-6F21F23CB1ED}"/>
              </a:ext>
            </a:extLst>
          </p:cNvPr>
          <p:cNvSpPr/>
          <p:nvPr/>
        </p:nvSpPr>
        <p:spPr>
          <a:xfrm flipH="1">
            <a:off x="81720" y="1788366"/>
            <a:ext cx="614078" cy="4821277"/>
          </a:xfrm>
          <a:prstGeom prst="upDownArrow">
            <a:avLst/>
          </a:prstGeom>
          <a:solidFill>
            <a:srgbClr val="C6DEB6">
              <a:alpha val="5921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2D5CA5-54A9-5445-9043-8613CE95D119}"/>
              </a:ext>
            </a:extLst>
          </p:cNvPr>
          <p:cNvSpPr txBox="1"/>
          <p:nvPr/>
        </p:nvSpPr>
        <p:spPr>
          <a:xfrm rot="16200000">
            <a:off x="-857349" y="3765034"/>
            <a:ext cx="249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XSPI  Terms of Reference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D35DBA-812D-894C-8394-8819AC3C48C2}"/>
              </a:ext>
            </a:extLst>
          </p:cNvPr>
          <p:cNvCxnSpPr>
            <a:cxnSpLocks/>
          </p:cNvCxnSpPr>
          <p:nvPr/>
        </p:nvCxnSpPr>
        <p:spPr>
          <a:xfrm>
            <a:off x="2264229" y="2645533"/>
            <a:ext cx="0" cy="460525"/>
          </a:xfrm>
          <a:prstGeom prst="straightConnector1">
            <a:avLst/>
          </a:prstGeom>
          <a:ln w="57150">
            <a:solidFill>
              <a:srgbClr val="FF7F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80D1CE-0C22-1D41-863D-56508D511FFD}"/>
              </a:ext>
            </a:extLst>
          </p:cNvPr>
          <p:cNvCxnSpPr>
            <a:cxnSpLocks/>
          </p:cNvCxnSpPr>
          <p:nvPr/>
        </p:nvCxnSpPr>
        <p:spPr>
          <a:xfrm flipV="1">
            <a:off x="2278743" y="3964214"/>
            <a:ext cx="0" cy="382438"/>
          </a:xfrm>
          <a:prstGeom prst="straightConnector1">
            <a:avLst/>
          </a:prstGeom>
          <a:ln w="57150">
            <a:solidFill>
              <a:srgbClr val="FF7F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16D5205-0D11-FD49-8D84-204CFF4D7EC3}"/>
              </a:ext>
            </a:extLst>
          </p:cNvPr>
          <p:cNvSpPr/>
          <p:nvPr/>
        </p:nvSpPr>
        <p:spPr>
          <a:xfrm>
            <a:off x="867227" y="3149487"/>
            <a:ext cx="2891969" cy="763927"/>
          </a:xfrm>
          <a:prstGeom prst="roundRect">
            <a:avLst/>
          </a:prstGeom>
          <a:solidFill>
            <a:srgbClr val="FF7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SteerCo</a:t>
            </a:r>
            <a:r>
              <a:rPr lang="en-US" b="1" dirty="0">
                <a:solidFill>
                  <a:schemeClr val="tx1"/>
                </a:solidFill>
              </a:rPr>
              <a:t> (7)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(Chair, 2 Councilors, 3 Working Group Convenors, Project Director)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06A225F-205E-F243-8809-C6865E92E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86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A9A40CB-D914-534B-90ED-B69C191BEF40}"/>
              </a:ext>
            </a:extLst>
          </p:cNvPr>
          <p:cNvSpPr/>
          <p:nvPr/>
        </p:nvSpPr>
        <p:spPr>
          <a:xfrm>
            <a:off x="1816100" y="5568796"/>
            <a:ext cx="9690100" cy="6783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7F4E0B-F0E0-654E-945E-9BB86441BA34}"/>
              </a:ext>
            </a:extLst>
          </p:cNvPr>
          <p:cNvSpPr/>
          <p:nvPr/>
        </p:nvSpPr>
        <p:spPr>
          <a:xfrm>
            <a:off x="1816100" y="3095283"/>
            <a:ext cx="9690100" cy="638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BA4591CB-75B6-BB4A-B048-6BBC6510E2D1}"/>
              </a:ext>
            </a:extLst>
          </p:cNvPr>
          <p:cNvSpPr/>
          <p:nvPr/>
        </p:nvSpPr>
        <p:spPr>
          <a:xfrm>
            <a:off x="447701" y="5573616"/>
            <a:ext cx="1850999" cy="662248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Stakeholder Sector Activity  Mapping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3685078-A0E5-1444-BFCF-CEDF2C7D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6429"/>
            <a:ext cx="11887200" cy="738664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/>
              <a:t>Research Agenda &amp; Progress</a:t>
            </a:r>
            <a:endParaRPr lang="en-US" sz="31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A227B4-A561-884F-9310-043F2CB9EC3B}"/>
              </a:ext>
            </a:extLst>
          </p:cNvPr>
          <p:cNvSpPr/>
          <p:nvPr/>
        </p:nvSpPr>
        <p:spPr>
          <a:xfrm>
            <a:off x="685800" y="845093"/>
            <a:ext cx="10820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August 2021 status  of 18-month research agenda  supporting XSPI Development Project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7D5C62-6058-DC4F-BED6-535B6A00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34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F7ADBA-DC60-E946-BB39-4317F134A6E6}"/>
              </a:ext>
            </a:extLst>
          </p:cNvPr>
          <p:cNvCxnSpPr/>
          <p:nvPr/>
        </p:nvCxnSpPr>
        <p:spPr>
          <a:xfrm>
            <a:off x="965200" y="845027"/>
            <a:ext cx="10515600" cy="0"/>
          </a:xfrm>
          <a:prstGeom prst="line">
            <a:avLst/>
          </a:prstGeom>
          <a:ln w="28575">
            <a:solidFill>
              <a:srgbClr val="1F7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6AFA838-F75C-0343-8F96-E236FD6D10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3E3C43A3-5DEF-B646-9B6A-78CC2256BA4B}"/>
              </a:ext>
            </a:extLst>
          </p:cNvPr>
          <p:cNvSpPr/>
          <p:nvPr/>
        </p:nvSpPr>
        <p:spPr>
          <a:xfrm>
            <a:off x="422301" y="3097318"/>
            <a:ext cx="1850999" cy="63626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 Global </a:t>
            </a:r>
            <a:r>
              <a:rPr lang="en-US" sz="1400" b="1">
                <a:solidFill>
                  <a:schemeClr val="tx1"/>
                </a:solidFill>
              </a:rPr>
              <a:t>XSP Leaders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71D49B-81CA-C640-99A8-13B9D179C75B}"/>
              </a:ext>
            </a:extLst>
          </p:cNvPr>
          <p:cNvSpPr/>
          <p:nvPr/>
        </p:nvSpPr>
        <p:spPr>
          <a:xfrm>
            <a:off x="1816100" y="4742679"/>
            <a:ext cx="9690100" cy="6537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7D59C3-F5A5-5D42-A8E0-5DA91A408D86}"/>
              </a:ext>
            </a:extLst>
          </p:cNvPr>
          <p:cNvSpPr/>
          <p:nvPr/>
        </p:nvSpPr>
        <p:spPr>
          <a:xfrm>
            <a:off x="1816100" y="2304929"/>
            <a:ext cx="9690100" cy="6577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5D43DF-DF4D-0446-B76F-3B376A169BEB}"/>
              </a:ext>
            </a:extLst>
          </p:cNvPr>
          <p:cNvSpPr/>
          <p:nvPr/>
        </p:nvSpPr>
        <p:spPr>
          <a:xfrm>
            <a:off x="1790700" y="1506347"/>
            <a:ext cx="9690100" cy="638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CDECD7-C06E-6B4F-AF13-763CA1AD9494}"/>
              </a:ext>
            </a:extLst>
          </p:cNvPr>
          <p:cNvSpPr/>
          <p:nvPr/>
        </p:nvSpPr>
        <p:spPr>
          <a:xfrm>
            <a:off x="1816100" y="3824618"/>
            <a:ext cx="9690100" cy="7888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87F7F9CF-42EA-6741-BAE9-34751DE99116}"/>
              </a:ext>
            </a:extLst>
          </p:cNvPr>
          <p:cNvSpPr/>
          <p:nvPr/>
        </p:nvSpPr>
        <p:spPr>
          <a:xfrm>
            <a:off x="422301" y="4731391"/>
            <a:ext cx="1850999" cy="656266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XSPI Website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58649B28-D206-1545-B9F0-DDFB7A1B64C8}"/>
              </a:ext>
            </a:extLst>
          </p:cNvPr>
          <p:cNvSpPr/>
          <p:nvPr/>
        </p:nvSpPr>
        <p:spPr>
          <a:xfrm>
            <a:off x="422301" y="2295153"/>
            <a:ext cx="1850999" cy="667483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Knowledge Platform Creation</a:t>
            </a:r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243A0BF3-6DE6-0647-A305-88C21E74771A}"/>
              </a:ext>
            </a:extLst>
          </p:cNvPr>
          <p:cNvSpPr/>
          <p:nvPr/>
        </p:nvSpPr>
        <p:spPr>
          <a:xfrm>
            <a:off x="422301" y="1498738"/>
            <a:ext cx="1850999" cy="64590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Sustainable NGO Business Models 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14E4C494-3E04-0A44-9AB1-EF6DF6CE0C50}"/>
              </a:ext>
            </a:extLst>
          </p:cNvPr>
          <p:cNvSpPr/>
          <p:nvPr/>
        </p:nvSpPr>
        <p:spPr>
          <a:xfrm>
            <a:off x="422301" y="3824877"/>
            <a:ext cx="1850999" cy="788569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Private Capital Sector </a:t>
            </a:r>
            <a:r>
              <a:rPr lang="en-US" sz="1400" b="1">
                <a:solidFill>
                  <a:schemeClr val="tx1"/>
                </a:solidFill>
              </a:rPr>
              <a:t>Status 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B265E-DC9B-C04E-AD2F-9D8E738D6A6F}"/>
              </a:ext>
            </a:extLst>
          </p:cNvPr>
          <p:cNvSpPr txBox="1"/>
          <p:nvPr/>
        </p:nvSpPr>
        <p:spPr>
          <a:xfrm>
            <a:off x="9490101" y="6490643"/>
            <a:ext cx="700833" cy="2308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i="1" dirty="0"/>
              <a:t>In progress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FA7810-DC63-9440-ACC4-2B1D98DB9073}"/>
              </a:ext>
            </a:extLst>
          </p:cNvPr>
          <p:cNvSpPr txBox="1"/>
          <p:nvPr/>
        </p:nvSpPr>
        <p:spPr>
          <a:xfrm>
            <a:off x="10190934" y="6494338"/>
            <a:ext cx="757814" cy="2271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900" b="0" i="1" dirty="0"/>
              <a:t>Completed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DA4B93B-8D3F-A64C-8759-19199B4B27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839" y="2450720"/>
            <a:ext cx="1191552" cy="35305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EBF11A5-D04B-BD48-A142-E0F69D1D7072}"/>
              </a:ext>
            </a:extLst>
          </p:cNvPr>
          <p:cNvGrpSpPr/>
          <p:nvPr/>
        </p:nvGrpSpPr>
        <p:grpSpPr>
          <a:xfrm>
            <a:off x="9916034" y="1606985"/>
            <a:ext cx="660400" cy="345111"/>
            <a:chOff x="4177274" y="1525055"/>
            <a:chExt cx="2451100" cy="131207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4465B27-681B-DC45-899D-8FD3B398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8874" y="1525055"/>
              <a:ext cx="1813829" cy="52322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D454347-014C-D048-86A9-3813328A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7274" y="1744927"/>
              <a:ext cx="2451100" cy="1092200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08858AE-BBD3-4D4D-9C2B-E3655EA21C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234" y="3992686"/>
            <a:ext cx="981259" cy="36383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FD84E8-468C-184D-AA25-14BA8E8D5F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596" y="3215607"/>
            <a:ext cx="937825" cy="3663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53A3E80-BF32-7A44-94C8-C745EC8608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511" y="5928817"/>
            <a:ext cx="1432433" cy="2592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3F5A01E-7DFA-9C4E-A0B1-67AB6D623F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978" y="5602914"/>
            <a:ext cx="836252" cy="3600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755F749-5F63-8A42-A827-A04F15C80C8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01" y="1617115"/>
            <a:ext cx="851441" cy="346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701EDA-DBF5-8648-AF81-DC6894AF344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564" y="5622739"/>
            <a:ext cx="817033" cy="3204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B9756A1-5912-B448-9ACD-9E7586AB2D6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774" y="5964986"/>
            <a:ext cx="908050" cy="222250"/>
          </a:xfrm>
          <a:prstGeom prst="rect">
            <a:avLst/>
          </a:prstGeom>
        </p:spPr>
      </p:pic>
      <p:sp>
        <p:nvSpPr>
          <p:cNvPr id="46" name="Pentagon 45">
            <a:extLst>
              <a:ext uri="{FF2B5EF4-FFF2-40B4-BE49-F238E27FC236}">
                <a16:creationId xmlns:a16="http://schemas.microsoft.com/office/drawing/2014/main" id="{25EE8796-DBEE-DA46-AEC4-3B48E70F8150}"/>
              </a:ext>
            </a:extLst>
          </p:cNvPr>
          <p:cNvSpPr/>
          <p:nvPr/>
        </p:nvSpPr>
        <p:spPr>
          <a:xfrm>
            <a:off x="5388000" y="5574337"/>
            <a:ext cx="1938489" cy="662248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8286DDB-2E16-6C4D-BE44-2DA09350F69A}"/>
              </a:ext>
            </a:extLst>
          </p:cNvPr>
          <p:cNvSpPr/>
          <p:nvPr/>
        </p:nvSpPr>
        <p:spPr>
          <a:xfrm>
            <a:off x="2225886" y="5605437"/>
            <a:ext cx="52473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AU" sz="1100" dirty="0"/>
              <a:t>Map 5 sectors activity reach &amp; partnering history since 2017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Melanesia, Southeast Asia &amp; South Asia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100" dirty="0"/>
              <a:t>140 entities across 5 stakeholder entities across 19 Asia Pacific countries</a:t>
            </a:r>
            <a:endParaRPr lang="en-US" sz="11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601A2F-DFD8-844E-9F50-735E7AC982A3}"/>
              </a:ext>
            </a:extLst>
          </p:cNvPr>
          <p:cNvSpPr/>
          <p:nvPr/>
        </p:nvSpPr>
        <p:spPr>
          <a:xfrm>
            <a:off x="7015732" y="5616034"/>
            <a:ext cx="2015377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AU" sz="1100" dirty="0"/>
              <a:t>Inform potential priorities for country, theme and XSPI partnering pilot project options</a:t>
            </a:r>
            <a:endParaRPr lang="en-AU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C2DA1D9-0CB2-5247-B302-631BA0277FE4}"/>
              </a:ext>
            </a:extLst>
          </p:cNvPr>
          <p:cNvSpPr/>
          <p:nvPr/>
        </p:nvSpPr>
        <p:spPr>
          <a:xfrm>
            <a:off x="2122311" y="1497529"/>
            <a:ext cx="5734755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AU" sz="1150" dirty="0">
                <a:solidFill>
                  <a:srgbClr val="000000"/>
                </a:solidFill>
                <a:latin typeface="Calibri" panose="020F0502020204030204" pitchFamily="34" charset="0"/>
              </a:rPr>
              <a:t>Examine status of emerging, sustainable business models for NGO’s replacing or augmenting traditional donor funded models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AU" sz="1150" dirty="0">
                <a:solidFill>
                  <a:srgbClr val="000000"/>
                </a:solidFill>
                <a:latin typeface="Calibri" panose="020F0502020204030204" pitchFamily="34" charset="0"/>
              </a:rPr>
              <a:t>Key focus is International and regional NGO’s operating from Australia &amp; ACFID members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CE4E0F-3B69-564B-8F5A-823F8D130781}"/>
              </a:ext>
            </a:extLst>
          </p:cNvPr>
          <p:cNvSpPr/>
          <p:nvPr/>
        </p:nvSpPr>
        <p:spPr>
          <a:xfrm>
            <a:off x="7754597" y="1519415"/>
            <a:ext cx="2154415" cy="6001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Provide insight into current  NGO business models, sustainable options and transitioning status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BE9B3F5-72B1-984A-8311-64B8DEE8F368}"/>
              </a:ext>
            </a:extLst>
          </p:cNvPr>
          <p:cNvSpPr/>
          <p:nvPr/>
        </p:nvSpPr>
        <p:spPr>
          <a:xfrm>
            <a:off x="2214597" y="2294125"/>
            <a:ext cx="551742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AU" sz="1150" dirty="0">
                <a:solidFill>
                  <a:srgbClr val="000000"/>
                </a:solidFill>
              </a:rPr>
              <a:t>Case studies, thought leadership, key foundation references, partnering frameworks &amp; toolkits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AU" sz="1150" dirty="0"/>
              <a:t>Unique cross sector partnering knowledge centre aligned with XSPI objectives</a:t>
            </a:r>
            <a:r>
              <a:rPr lang="en-AU" sz="1150" dirty="0">
                <a:solidFill>
                  <a:srgbClr val="000000"/>
                </a:solidFill>
              </a:rPr>
              <a:t> </a:t>
            </a:r>
            <a:endParaRPr lang="en-US" sz="115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1DDA320-BA1E-D14D-8237-0E005DBB936E}"/>
              </a:ext>
            </a:extLst>
          </p:cNvPr>
          <p:cNvSpPr/>
          <p:nvPr/>
        </p:nvSpPr>
        <p:spPr>
          <a:xfrm>
            <a:off x="7777175" y="2338589"/>
            <a:ext cx="2154415" cy="6001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Case studies; other components support scoping, implementing, sustaining partnerships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A217573-8135-7B43-8819-B40401468590}"/>
              </a:ext>
            </a:extLst>
          </p:cNvPr>
          <p:cNvSpPr/>
          <p:nvPr/>
        </p:nvSpPr>
        <p:spPr>
          <a:xfrm>
            <a:off x="2230977" y="3183571"/>
            <a:ext cx="551742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en-AU" sz="1150" dirty="0">
                <a:solidFill>
                  <a:srgbClr val="000000"/>
                </a:solidFill>
              </a:rPr>
              <a:t>Map recent country  based experiences, identify effective practices, key challenges </a:t>
            </a:r>
          </a:p>
          <a:p>
            <a:pPr marL="171450" indent="-171450" fontAlgn="ctr">
              <a:buFont typeface="Arial" panose="020B0604020202020204" pitchFamily="34" charset="0"/>
              <a:buChar char="•"/>
              <a:tabLst>
                <a:tab pos="1731963" algn="l"/>
              </a:tabLst>
            </a:pPr>
            <a:r>
              <a:rPr lang="en-AU" sz="1150" dirty="0">
                <a:solidFill>
                  <a:srgbClr val="000000"/>
                </a:solidFill>
              </a:rPr>
              <a:t>Nordics, Germany, Netherlands, UK, USA, Canada;    last 3-5 years history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A7C26B5-7542-2340-ACF0-AD62EC3A75C7}"/>
              </a:ext>
            </a:extLst>
          </p:cNvPr>
          <p:cNvSpPr/>
          <p:nvPr/>
        </p:nvSpPr>
        <p:spPr>
          <a:xfrm>
            <a:off x="7777175" y="3126896"/>
            <a:ext cx="2154415" cy="6001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Well informed insight into cross sector partnerships global status/learnings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6E61396-B841-D141-B18F-8DA39085AD40}"/>
              </a:ext>
            </a:extLst>
          </p:cNvPr>
          <p:cNvSpPr/>
          <p:nvPr/>
        </p:nvSpPr>
        <p:spPr>
          <a:xfrm>
            <a:off x="2088444" y="3833452"/>
            <a:ext cx="58137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914400" fontAlgn="ctr">
              <a:buFont typeface="Arial" panose="020B0604020202020204" pitchFamily="34" charset="0"/>
              <a:buChar char="•"/>
              <a:defRPr/>
            </a:pPr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Development sector currently lacks clear insight into private capital status &amp; investment criteria </a:t>
            </a:r>
          </a:p>
          <a:p>
            <a:pPr marL="171450" lvl="0" indent="-171450" defTabSz="914400" fontAlgn="ctr">
              <a:buFont typeface="Arial" panose="020B0604020202020204" pitchFamily="34" charset="0"/>
              <a:buChar char="•"/>
              <a:defRPr/>
            </a:pPr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Phase 1:  “snapshot” of Australia’s private capital/impact investing/philanthropic sector’s current status related to Asia Pacific development</a:t>
            </a:r>
          </a:p>
          <a:p>
            <a:pPr marL="171450" indent="-171450" defTabSz="914400" fontAlgn="ctr">
              <a:buFont typeface="Arial" panose="020B0604020202020204" pitchFamily="34" charset="0"/>
              <a:buChar char="•"/>
              <a:defRPr/>
            </a:pPr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Conduct survey of leading 10-15 Australian private capital entities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EDAC04-5376-844E-B910-167391B6FCBB}"/>
              </a:ext>
            </a:extLst>
          </p:cNvPr>
          <p:cNvSpPr/>
          <p:nvPr/>
        </p:nvSpPr>
        <p:spPr>
          <a:xfrm>
            <a:off x="7777175" y="3832760"/>
            <a:ext cx="2154415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defTabSz="914400" fontAlgn="ctr">
              <a:defRPr/>
            </a:pPr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Provide late 2021 insight into status quo of private capital approach to Asia Pacific development funding 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6647A53-D26B-0A42-989F-AEA279165A46}"/>
              </a:ext>
            </a:extLst>
          </p:cNvPr>
          <p:cNvSpPr/>
          <p:nvPr/>
        </p:nvSpPr>
        <p:spPr>
          <a:xfrm>
            <a:off x="2214597" y="4765606"/>
            <a:ext cx="551742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ctr">
              <a:buFont typeface="Arial" panose="020B0604020202020204" pitchFamily="34" charset="0"/>
              <a:buChar char="•"/>
              <a:tabLst>
                <a:tab pos="1731963" algn="l"/>
              </a:tabLst>
            </a:pPr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Provide a reference point for XSPI networks, projects and supporters </a:t>
            </a:r>
          </a:p>
          <a:p>
            <a:pPr marL="171450" indent="-171450" fontAlgn="ctr">
              <a:buFont typeface="Arial" panose="020B0604020202020204" pitchFamily="34" charset="0"/>
              <a:buChar char="•"/>
              <a:tabLst>
                <a:tab pos="1731963" algn="l"/>
              </a:tabLst>
            </a:pPr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Provide updated information of What is XSPI, Scope and Mission.</a:t>
            </a:r>
          </a:p>
          <a:p>
            <a:pPr marL="171450" indent="-171450" fontAlgn="ctr">
              <a:buFont typeface="Arial" panose="020B0604020202020204" pitchFamily="34" charset="0"/>
              <a:buChar char="•"/>
              <a:tabLst>
                <a:tab pos="1731963" algn="l"/>
              </a:tabLst>
            </a:pPr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Update on current partnerships and initiatives  in key countries</a:t>
            </a:r>
            <a:endParaRPr lang="en-US" sz="11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9912F32-6168-8F43-8321-3275D56BC0B2}"/>
              </a:ext>
            </a:extLst>
          </p:cNvPr>
          <p:cNvSpPr/>
          <p:nvPr/>
        </p:nvSpPr>
        <p:spPr>
          <a:xfrm>
            <a:off x="7777175" y="4776203"/>
            <a:ext cx="2154415" cy="6001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AU" sz="1100" dirty="0">
                <a:solidFill>
                  <a:srgbClr val="000000"/>
                </a:solidFill>
                <a:latin typeface="Calibri" panose="020F0502020204030204" pitchFamily="34" charset="0"/>
              </a:rPr>
              <a:t>Maintained informed the wider community  and XSPI network</a:t>
            </a:r>
          </a:p>
          <a:p>
            <a:pPr algn="ctr" fontAlgn="ctr"/>
            <a:endParaRPr lang="en-AU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A519B00-6F24-844E-AFAE-5AA03307CC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13012" y="4848872"/>
            <a:ext cx="368300" cy="3556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7D2E205-88CA-7646-A753-1E45E31F8357}"/>
              </a:ext>
            </a:extLst>
          </p:cNvPr>
          <p:cNvSpPr txBox="1"/>
          <p:nvPr/>
        </p:nvSpPr>
        <p:spPr>
          <a:xfrm>
            <a:off x="10490512" y="4857366"/>
            <a:ext cx="970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Grind Labs</a:t>
            </a:r>
          </a:p>
        </p:txBody>
      </p:sp>
    </p:spTree>
    <p:extLst>
      <p:ext uri="{BB962C8B-B14F-4D97-AF65-F5344CB8AC3E}">
        <p14:creationId xmlns:p14="http://schemas.microsoft.com/office/powerpoint/2010/main" val="27276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86200" y="786508"/>
            <a:ext cx="7632700" cy="3495829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0"/>
              </a:spcBef>
              <a:buChar char="•"/>
              <a:tabLst>
                <a:tab pos="240665" algn="l"/>
                <a:tab pos="241300" algn="l"/>
              </a:tabLst>
            </a:pPr>
            <a:r>
              <a:rPr spc="-85" dirty="0">
                <a:cs typeface="Arial"/>
              </a:rPr>
              <a:t>1.3</a:t>
            </a:r>
            <a:r>
              <a:rPr spc="-120" dirty="0">
                <a:cs typeface="Arial"/>
              </a:rPr>
              <a:t> </a:t>
            </a:r>
            <a:r>
              <a:rPr spc="-40" dirty="0">
                <a:cs typeface="Arial"/>
              </a:rPr>
              <a:t>m</a:t>
            </a:r>
            <a:r>
              <a:rPr spc="-25" dirty="0">
                <a:cs typeface="Arial"/>
              </a:rPr>
              <a:t>i</a:t>
            </a:r>
            <a:r>
              <a:rPr spc="15" dirty="0">
                <a:cs typeface="Arial"/>
              </a:rPr>
              <a:t>l</a:t>
            </a:r>
            <a:r>
              <a:rPr spc="5" dirty="0">
                <a:cs typeface="Arial"/>
              </a:rPr>
              <a:t>l</a:t>
            </a:r>
            <a:r>
              <a:rPr spc="-35" dirty="0">
                <a:cs typeface="Arial"/>
              </a:rPr>
              <a:t>ion</a:t>
            </a:r>
            <a:r>
              <a:rPr spc="-90" dirty="0">
                <a:cs typeface="Arial"/>
              </a:rPr>
              <a:t> </a:t>
            </a:r>
            <a:r>
              <a:rPr spc="-175" dirty="0">
                <a:cs typeface="Arial"/>
              </a:rPr>
              <a:t>e</a:t>
            </a:r>
            <a:r>
              <a:rPr spc="-190" dirty="0">
                <a:cs typeface="Arial"/>
              </a:rPr>
              <a:t>s</a:t>
            </a:r>
            <a:r>
              <a:rPr spc="10" dirty="0">
                <a:cs typeface="Arial"/>
              </a:rPr>
              <a:t>ti</a:t>
            </a:r>
            <a:r>
              <a:rPr spc="30" dirty="0">
                <a:cs typeface="Arial"/>
              </a:rPr>
              <a:t>m</a:t>
            </a:r>
            <a:r>
              <a:rPr spc="-180" dirty="0">
                <a:cs typeface="Arial"/>
              </a:rPr>
              <a:t>a</a:t>
            </a:r>
            <a:r>
              <a:rPr spc="90" dirty="0">
                <a:cs typeface="Arial"/>
              </a:rPr>
              <a:t>t</a:t>
            </a:r>
            <a:r>
              <a:rPr spc="-90" dirty="0">
                <a:cs typeface="Arial"/>
              </a:rPr>
              <a:t>ed</a:t>
            </a:r>
            <a:r>
              <a:rPr spc="-65" dirty="0">
                <a:cs typeface="Arial"/>
              </a:rPr>
              <a:t> po</a:t>
            </a:r>
            <a:r>
              <a:rPr spc="-55" dirty="0">
                <a:cs typeface="Arial"/>
              </a:rPr>
              <a:t>p</a:t>
            </a:r>
            <a:r>
              <a:rPr spc="-65" dirty="0">
                <a:cs typeface="Arial"/>
              </a:rPr>
              <a:t>ul</a:t>
            </a:r>
            <a:r>
              <a:rPr spc="-110" dirty="0">
                <a:cs typeface="Arial"/>
              </a:rPr>
              <a:t>a</a:t>
            </a:r>
            <a:r>
              <a:rPr dirty="0">
                <a:cs typeface="Arial"/>
              </a:rPr>
              <a:t>tion</a:t>
            </a:r>
            <a:r>
              <a:rPr spc="-125" dirty="0">
                <a:cs typeface="Arial"/>
              </a:rPr>
              <a:t> </a:t>
            </a:r>
            <a:r>
              <a:rPr spc="-65" dirty="0">
                <a:cs typeface="Arial"/>
              </a:rPr>
              <a:t>(</a:t>
            </a:r>
            <a:r>
              <a:rPr spc="-95" dirty="0">
                <a:cs typeface="Arial"/>
              </a:rPr>
              <a:t>2</a:t>
            </a:r>
            <a:r>
              <a:rPr spc="-100" dirty="0">
                <a:cs typeface="Arial"/>
              </a:rPr>
              <a:t>0</a:t>
            </a:r>
            <a:r>
              <a:rPr spc="-95" dirty="0">
                <a:cs typeface="Arial"/>
              </a:rPr>
              <a:t>2</a:t>
            </a:r>
            <a:r>
              <a:rPr spc="-80" dirty="0">
                <a:cs typeface="Arial"/>
              </a:rPr>
              <a:t>1)</a:t>
            </a:r>
            <a:endParaRPr dirty="0">
              <a:cs typeface="Arial"/>
            </a:endParaRPr>
          </a:p>
          <a:p>
            <a:pPr marL="241300" indent="-228600">
              <a:spcBef>
                <a:spcPts val="765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pc="-215" dirty="0">
                <a:cs typeface="Arial"/>
              </a:rPr>
              <a:t>G</a:t>
            </a:r>
            <a:r>
              <a:rPr lang="en-US" spc="-75" dirty="0">
                <a:cs typeface="Arial"/>
              </a:rPr>
              <a:t>l</a:t>
            </a:r>
            <a:r>
              <a:rPr lang="en-US" spc="-80" dirty="0">
                <a:cs typeface="Arial"/>
              </a:rPr>
              <a:t>oba</a:t>
            </a:r>
            <a:r>
              <a:rPr lang="en-US" spc="-30" dirty="0">
                <a:cs typeface="Arial"/>
              </a:rPr>
              <a:t>l</a:t>
            </a:r>
            <a:r>
              <a:rPr lang="en-US" spc="-105" dirty="0">
                <a:cs typeface="Arial"/>
              </a:rPr>
              <a:t> </a:t>
            </a:r>
            <a:r>
              <a:rPr lang="en-US" spc="-305" dirty="0">
                <a:cs typeface="Arial"/>
              </a:rPr>
              <a:t>F</a:t>
            </a:r>
            <a:r>
              <a:rPr lang="en-US" spc="-65" dirty="0">
                <a:cs typeface="Arial"/>
              </a:rPr>
              <a:t>u</a:t>
            </a:r>
            <a:r>
              <a:rPr lang="en-US" spc="-55" dirty="0">
                <a:cs typeface="Arial"/>
              </a:rPr>
              <a:t>n</a:t>
            </a:r>
            <a:r>
              <a:rPr lang="en-US" spc="-60" dirty="0">
                <a:cs typeface="Arial"/>
              </a:rPr>
              <a:t>d</a:t>
            </a:r>
            <a:r>
              <a:rPr lang="en-US" spc="-125" dirty="0">
                <a:cs typeface="Arial"/>
              </a:rPr>
              <a:t> </a:t>
            </a:r>
            <a:r>
              <a:rPr lang="en-US" spc="-150" dirty="0">
                <a:cs typeface="Arial"/>
              </a:rPr>
              <a:t>k</a:t>
            </a:r>
            <a:r>
              <a:rPr lang="en-US" spc="-135" dirty="0">
                <a:cs typeface="Arial"/>
              </a:rPr>
              <a:t>e</a:t>
            </a:r>
            <a:r>
              <a:rPr lang="en-US" spc="-95" dirty="0">
                <a:cs typeface="Arial"/>
              </a:rPr>
              <a:t>y</a:t>
            </a:r>
            <a:r>
              <a:rPr lang="en-US" spc="-105" dirty="0">
                <a:cs typeface="Arial"/>
              </a:rPr>
              <a:t> </a:t>
            </a:r>
            <a:r>
              <a:rPr lang="en-US" spc="-80" dirty="0">
                <a:cs typeface="Arial"/>
              </a:rPr>
              <a:t>m</a:t>
            </a:r>
            <a:r>
              <a:rPr lang="en-US" spc="-70" dirty="0">
                <a:cs typeface="Arial"/>
              </a:rPr>
              <a:t>ala</a:t>
            </a:r>
            <a:r>
              <a:rPr lang="en-US" spc="-65" dirty="0">
                <a:cs typeface="Arial"/>
              </a:rPr>
              <a:t>r</a:t>
            </a:r>
            <a:r>
              <a:rPr lang="en-US" spc="-70" dirty="0">
                <a:cs typeface="Arial"/>
              </a:rPr>
              <a:t>ia</a:t>
            </a:r>
            <a:r>
              <a:rPr lang="en-US" spc="-95" dirty="0">
                <a:cs typeface="Arial"/>
              </a:rPr>
              <a:t> </a:t>
            </a:r>
            <a:r>
              <a:rPr lang="en-US" spc="-25" dirty="0">
                <a:cs typeface="Arial"/>
              </a:rPr>
              <a:t>p</a:t>
            </a:r>
            <a:r>
              <a:rPr lang="en-US" spc="-50" dirty="0">
                <a:cs typeface="Arial"/>
              </a:rPr>
              <a:t>r</a:t>
            </a:r>
            <a:r>
              <a:rPr lang="en-US" spc="-80" dirty="0">
                <a:cs typeface="Arial"/>
              </a:rPr>
              <a:t>og</a:t>
            </a:r>
            <a:r>
              <a:rPr lang="en-US" spc="-85" dirty="0">
                <a:cs typeface="Arial"/>
              </a:rPr>
              <a:t>r</a:t>
            </a:r>
            <a:r>
              <a:rPr lang="en-US" spc="-110" dirty="0">
                <a:cs typeface="Arial"/>
              </a:rPr>
              <a:t>am</a:t>
            </a:r>
            <a:r>
              <a:rPr lang="en-US" spc="-120" dirty="0">
                <a:cs typeface="Arial"/>
              </a:rPr>
              <a:t> </a:t>
            </a:r>
            <a:r>
              <a:rPr lang="en-US" spc="-65" dirty="0">
                <a:cs typeface="Arial"/>
              </a:rPr>
              <a:t>do</a:t>
            </a:r>
            <a:r>
              <a:rPr lang="en-US" spc="-55" dirty="0">
                <a:cs typeface="Arial"/>
              </a:rPr>
              <a:t>n</a:t>
            </a:r>
            <a:r>
              <a:rPr lang="en-US" spc="-20" dirty="0">
                <a:cs typeface="Arial"/>
              </a:rPr>
              <a:t>or</a:t>
            </a:r>
            <a:endParaRPr lang="en-US" dirty="0"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65"/>
              </a:spcBef>
              <a:buChar char="•"/>
              <a:tabLst>
                <a:tab pos="240665" algn="l"/>
                <a:tab pos="241300" algn="l"/>
              </a:tabLst>
            </a:pPr>
            <a:r>
              <a:rPr spc="-100" dirty="0">
                <a:cs typeface="Arial"/>
              </a:rPr>
              <a:t>2017</a:t>
            </a:r>
            <a:r>
              <a:rPr lang="en-US" spc="-100" dirty="0">
                <a:cs typeface="Arial"/>
              </a:rPr>
              <a:t> - 2020</a:t>
            </a:r>
            <a:r>
              <a:rPr spc="-125" dirty="0">
                <a:cs typeface="Arial"/>
              </a:rPr>
              <a:t> </a:t>
            </a:r>
            <a:r>
              <a:rPr spc="-45" dirty="0">
                <a:cs typeface="Arial"/>
              </a:rPr>
              <a:t>all</a:t>
            </a:r>
            <a:r>
              <a:rPr spc="-95" dirty="0">
                <a:cs typeface="Arial"/>
              </a:rPr>
              <a:t> </a:t>
            </a:r>
            <a:r>
              <a:rPr spc="-55" dirty="0">
                <a:cs typeface="Arial"/>
              </a:rPr>
              <a:t>confirmed</a:t>
            </a:r>
            <a:r>
              <a:rPr spc="-100" dirty="0">
                <a:cs typeface="Arial"/>
              </a:rPr>
              <a:t> </a:t>
            </a:r>
            <a:r>
              <a:rPr spc="-70" dirty="0">
                <a:cs typeface="Arial"/>
              </a:rPr>
              <a:t>malaria</a:t>
            </a:r>
            <a:r>
              <a:rPr spc="-80" dirty="0">
                <a:cs typeface="Arial"/>
              </a:rPr>
              <a:t> </a:t>
            </a:r>
            <a:r>
              <a:rPr spc="-175" dirty="0">
                <a:cs typeface="Arial"/>
              </a:rPr>
              <a:t>cases</a:t>
            </a:r>
            <a:r>
              <a:rPr spc="-110" dirty="0">
                <a:cs typeface="Arial"/>
              </a:rPr>
              <a:t> </a:t>
            </a:r>
            <a:r>
              <a:rPr lang="en-US" spc="-110" dirty="0">
                <a:cs typeface="Arial"/>
              </a:rPr>
              <a:t>were </a:t>
            </a:r>
            <a:r>
              <a:rPr spc="-35" dirty="0">
                <a:cs typeface="Arial"/>
              </a:rPr>
              <a:t>imported</a:t>
            </a:r>
            <a:endParaRPr dirty="0"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60"/>
              </a:spcBef>
              <a:buChar char="•"/>
              <a:tabLst>
                <a:tab pos="240665" algn="l"/>
                <a:tab pos="241300" algn="l"/>
              </a:tabLst>
            </a:pPr>
            <a:r>
              <a:rPr spc="-75" dirty="0">
                <a:cs typeface="Arial"/>
              </a:rPr>
              <a:t>Border</a:t>
            </a:r>
            <a:r>
              <a:rPr spc="-110" dirty="0">
                <a:cs typeface="Arial"/>
              </a:rPr>
              <a:t> </a:t>
            </a:r>
            <a:r>
              <a:rPr spc="-80" dirty="0">
                <a:cs typeface="Arial"/>
              </a:rPr>
              <a:t>transmission</a:t>
            </a:r>
            <a:r>
              <a:rPr spc="-70" dirty="0">
                <a:cs typeface="Arial"/>
              </a:rPr>
              <a:t> </a:t>
            </a:r>
            <a:r>
              <a:rPr spc="-125" dirty="0">
                <a:cs typeface="Arial"/>
              </a:rPr>
              <a:t>key</a:t>
            </a:r>
            <a:r>
              <a:rPr spc="-110" dirty="0">
                <a:cs typeface="Arial"/>
              </a:rPr>
              <a:t> </a:t>
            </a:r>
            <a:r>
              <a:rPr spc="-85" dirty="0">
                <a:cs typeface="Arial"/>
              </a:rPr>
              <a:t>challenge;</a:t>
            </a:r>
            <a:r>
              <a:rPr spc="-100" dirty="0">
                <a:cs typeface="Arial"/>
              </a:rPr>
              <a:t> </a:t>
            </a:r>
            <a:r>
              <a:rPr spc="-80" dirty="0">
                <a:cs typeface="Arial"/>
              </a:rPr>
              <a:t>porous</a:t>
            </a:r>
            <a:r>
              <a:rPr spc="-105" dirty="0">
                <a:cs typeface="Arial"/>
              </a:rPr>
              <a:t> </a:t>
            </a:r>
            <a:r>
              <a:rPr spc="-110" dirty="0">
                <a:cs typeface="Arial"/>
              </a:rPr>
              <a:t>West</a:t>
            </a:r>
            <a:r>
              <a:rPr spc="-105" dirty="0">
                <a:cs typeface="Arial"/>
              </a:rPr>
              <a:t> </a:t>
            </a:r>
            <a:r>
              <a:rPr spc="-70" dirty="0">
                <a:cs typeface="Arial"/>
              </a:rPr>
              <a:t>Timor</a:t>
            </a:r>
            <a:r>
              <a:rPr spc="-90" dirty="0">
                <a:cs typeface="Arial"/>
              </a:rPr>
              <a:t> </a:t>
            </a:r>
            <a:r>
              <a:rPr spc="-70" dirty="0">
                <a:cs typeface="Arial"/>
              </a:rPr>
              <a:t>borders:</a:t>
            </a:r>
            <a:r>
              <a:rPr spc="-90" dirty="0">
                <a:cs typeface="Arial"/>
              </a:rPr>
              <a:t> </a:t>
            </a:r>
            <a:r>
              <a:rPr spc="-150" dirty="0">
                <a:cs typeface="Arial"/>
              </a:rPr>
              <a:t>Oecusse,</a:t>
            </a:r>
            <a:r>
              <a:rPr spc="-90" dirty="0">
                <a:cs typeface="Arial"/>
              </a:rPr>
              <a:t> Bobonaro,</a:t>
            </a:r>
            <a:r>
              <a:rPr spc="-125" dirty="0">
                <a:cs typeface="Arial"/>
              </a:rPr>
              <a:t> </a:t>
            </a:r>
            <a:r>
              <a:rPr spc="-120" dirty="0" err="1">
                <a:cs typeface="Arial"/>
              </a:rPr>
              <a:t>Covalima</a:t>
            </a:r>
            <a:endParaRPr lang="en-US" spc="-120" dirty="0"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60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cs typeface="Arial"/>
              </a:rPr>
              <a:t>Late 2020 three local transmissions (sourced West Timor?) were reported, none since</a:t>
            </a:r>
            <a:endParaRPr dirty="0"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r>
              <a:rPr spc="-80" dirty="0">
                <a:cs typeface="Arial"/>
              </a:rPr>
              <a:t>Government</a:t>
            </a:r>
            <a:r>
              <a:rPr spc="-90" dirty="0">
                <a:cs typeface="Arial"/>
              </a:rPr>
              <a:t> </a:t>
            </a:r>
            <a:r>
              <a:rPr spc="15" dirty="0">
                <a:cs typeface="Arial"/>
              </a:rPr>
              <a:t>to</a:t>
            </a:r>
            <a:r>
              <a:rPr spc="-105" dirty="0">
                <a:cs typeface="Arial"/>
              </a:rPr>
              <a:t> </a:t>
            </a:r>
            <a:r>
              <a:rPr spc="-70" dirty="0">
                <a:cs typeface="Arial"/>
              </a:rPr>
              <a:t>government</a:t>
            </a:r>
            <a:r>
              <a:rPr spc="-114" dirty="0">
                <a:cs typeface="Arial"/>
              </a:rPr>
              <a:t> </a:t>
            </a:r>
            <a:r>
              <a:rPr spc="-135" dirty="0">
                <a:cs typeface="Arial"/>
              </a:rPr>
              <a:t>cross</a:t>
            </a:r>
            <a:r>
              <a:rPr spc="-95" dirty="0">
                <a:cs typeface="Arial"/>
              </a:rPr>
              <a:t> </a:t>
            </a:r>
            <a:r>
              <a:rPr spc="-45" dirty="0">
                <a:cs typeface="Arial"/>
              </a:rPr>
              <a:t>border</a:t>
            </a:r>
            <a:r>
              <a:rPr spc="-114" dirty="0">
                <a:cs typeface="Arial"/>
              </a:rPr>
              <a:t> </a:t>
            </a:r>
            <a:r>
              <a:rPr spc="-70" dirty="0">
                <a:cs typeface="Arial"/>
              </a:rPr>
              <a:t>malaria</a:t>
            </a:r>
            <a:r>
              <a:rPr spc="-80" dirty="0">
                <a:cs typeface="Arial"/>
              </a:rPr>
              <a:t> </a:t>
            </a:r>
            <a:r>
              <a:rPr spc="-30" dirty="0">
                <a:cs typeface="Arial"/>
              </a:rPr>
              <a:t>intervention</a:t>
            </a:r>
            <a:r>
              <a:rPr spc="-95" dirty="0">
                <a:cs typeface="Arial"/>
              </a:rPr>
              <a:t> </a:t>
            </a:r>
            <a:r>
              <a:rPr spc="-114" dirty="0">
                <a:cs typeface="Arial"/>
              </a:rPr>
              <a:t>MOU</a:t>
            </a:r>
            <a:r>
              <a:rPr spc="-110" dirty="0">
                <a:cs typeface="Arial"/>
              </a:rPr>
              <a:t> </a:t>
            </a:r>
            <a:r>
              <a:rPr spc="-70" dirty="0">
                <a:cs typeface="Arial"/>
              </a:rPr>
              <a:t>requires</a:t>
            </a:r>
            <a:r>
              <a:rPr spc="-105" dirty="0">
                <a:cs typeface="Arial"/>
              </a:rPr>
              <a:t> </a:t>
            </a:r>
            <a:r>
              <a:rPr spc="-55" dirty="0">
                <a:cs typeface="Arial"/>
              </a:rPr>
              <a:t>urgent</a:t>
            </a:r>
            <a:r>
              <a:rPr spc="-125" dirty="0">
                <a:cs typeface="Arial"/>
              </a:rPr>
              <a:t> </a:t>
            </a:r>
            <a:r>
              <a:rPr spc="-70" dirty="0">
                <a:cs typeface="Arial"/>
              </a:rPr>
              <a:t>renewal</a:t>
            </a:r>
            <a:endParaRPr lang="en-US" spc="-70" dirty="0">
              <a:cs typeface="Arial"/>
            </a:endParaRPr>
          </a:p>
          <a:p>
            <a:pPr marL="241300" indent="-228600">
              <a:spcBef>
                <a:spcPts val="755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pc="-180" dirty="0">
                <a:cs typeface="Arial"/>
              </a:rPr>
              <a:t>WHO</a:t>
            </a:r>
            <a:r>
              <a:rPr lang="en-US" spc="-114" dirty="0">
                <a:cs typeface="Arial"/>
              </a:rPr>
              <a:t> </a:t>
            </a:r>
            <a:r>
              <a:rPr lang="en-US" spc="-55" dirty="0">
                <a:cs typeface="Arial"/>
              </a:rPr>
              <a:t>Malaria</a:t>
            </a:r>
            <a:r>
              <a:rPr lang="en-US" spc="-85" dirty="0">
                <a:cs typeface="Arial"/>
              </a:rPr>
              <a:t> </a:t>
            </a:r>
            <a:r>
              <a:rPr lang="en-US" spc="-60" dirty="0">
                <a:cs typeface="Arial"/>
              </a:rPr>
              <a:t>Elimination</a:t>
            </a:r>
            <a:r>
              <a:rPr lang="en-US" spc="-90" dirty="0">
                <a:cs typeface="Arial"/>
              </a:rPr>
              <a:t> </a:t>
            </a:r>
            <a:r>
              <a:rPr lang="en-US" spc="-50" dirty="0">
                <a:cs typeface="Arial"/>
              </a:rPr>
              <a:t>Certification</a:t>
            </a:r>
            <a:r>
              <a:rPr lang="en-US" spc="-90" dirty="0">
                <a:cs typeface="Arial"/>
              </a:rPr>
              <a:t> </a:t>
            </a:r>
            <a:r>
              <a:rPr lang="en-US" spc="-45" dirty="0">
                <a:cs typeface="Arial"/>
              </a:rPr>
              <a:t>target</a:t>
            </a:r>
            <a:r>
              <a:rPr lang="en-US" spc="-114" dirty="0">
                <a:cs typeface="Arial"/>
              </a:rPr>
              <a:t> </a:t>
            </a:r>
            <a:r>
              <a:rPr lang="en-US" spc="-100" dirty="0">
                <a:cs typeface="Arial"/>
              </a:rPr>
              <a:t>2025</a:t>
            </a:r>
            <a:endParaRPr lang="en-US" dirty="0"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71935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1B0721-B41D-4C49-91F4-EB32C5C2BC27}"/>
              </a:ext>
            </a:extLst>
          </p:cNvPr>
          <p:cNvSpPr txBox="1">
            <a:spLocks/>
          </p:cNvSpPr>
          <p:nvPr/>
        </p:nvSpPr>
        <p:spPr>
          <a:xfrm>
            <a:off x="405319" y="835153"/>
            <a:ext cx="2947482" cy="51184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Malaria in Timor-Leste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5FC4C-403F-5B42-A761-AE54C2C88F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94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146535" y="646521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5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86250" y="758953"/>
            <a:ext cx="7631050" cy="2233304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pc="-360" dirty="0">
                <a:cs typeface="Arial"/>
              </a:rPr>
              <a:t>E</a:t>
            </a:r>
            <a:r>
              <a:rPr spc="-250" dirty="0">
                <a:cs typeface="Arial"/>
              </a:rPr>
              <a:t>s</a:t>
            </a:r>
            <a:r>
              <a:rPr spc="10" dirty="0">
                <a:cs typeface="Arial"/>
              </a:rPr>
              <a:t>ti</a:t>
            </a:r>
            <a:r>
              <a:rPr spc="30" dirty="0">
                <a:cs typeface="Arial"/>
              </a:rPr>
              <a:t>m</a:t>
            </a:r>
            <a:r>
              <a:rPr spc="-180" dirty="0">
                <a:cs typeface="Arial"/>
              </a:rPr>
              <a:t>a</a:t>
            </a:r>
            <a:r>
              <a:rPr spc="90" dirty="0">
                <a:cs typeface="Arial"/>
              </a:rPr>
              <a:t>t</a:t>
            </a:r>
            <a:r>
              <a:rPr spc="-90" dirty="0">
                <a:cs typeface="Arial"/>
              </a:rPr>
              <a:t>ed</a:t>
            </a:r>
            <a:r>
              <a:rPr spc="-75" dirty="0">
                <a:cs typeface="Arial"/>
              </a:rPr>
              <a:t> </a:t>
            </a:r>
            <a:r>
              <a:rPr spc="-85" dirty="0">
                <a:cs typeface="Arial"/>
              </a:rPr>
              <a:t>5.5</a:t>
            </a:r>
            <a:r>
              <a:rPr spc="-100" dirty="0">
                <a:cs typeface="Arial"/>
              </a:rPr>
              <a:t>4</a:t>
            </a:r>
            <a:r>
              <a:rPr spc="-135" dirty="0">
                <a:cs typeface="Arial"/>
              </a:rPr>
              <a:t> </a:t>
            </a:r>
            <a:r>
              <a:rPr spc="-40" dirty="0">
                <a:cs typeface="Arial"/>
              </a:rPr>
              <a:t>m</a:t>
            </a:r>
            <a:r>
              <a:rPr spc="-25" dirty="0">
                <a:cs typeface="Arial"/>
              </a:rPr>
              <a:t>i</a:t>
            </a:r>
            <a:r>
              <a:rPr spc="15" dirty="0">
                <a:cs typeface="Arial"/>
              </a:rPr>
              <a:t>l</a:t>
            </a:r>
            <a:r>
              <a:rPr spc="5" dirty="0">
                <a:cs typeface="Arial"/>
              </a:rPr>
              <a:t>l</a:t>
            </a:r>
            <a:r>
              <a:rPr spc="-35" dirty="0">
                <a:cs typeface="Arial"/>
              </a:rPr>
              <a:t>ion</a:t>
            </a:r>
            <a:r>
              <a:rPr spc="-90" dirty="0">
                <a:cs typeface="Arial"/>
              </a:rPr>
              <a:t> </a:t>
            </a:r>
            <a:r>
              <a:rPr spc="-65" dirty="0">
                <a:cs typeface="Arial"/>
              </a:rPr>
              <a:t>po</a:t>
            </a:r>
            <a:r>
              <a:rPr spc="-55" dirty="0">
                <a:cs typeface="Arial"/>
              </a:rPr>
              <a:t>p</a:t>
            </a:r>
            <a:r>
              <a:rPr spc="-65" dirty="0">
                <a:cs typeface="Arial"/>
              </a:rPr>
              <a:t>ul</a:t>
            </a:r>
            <a:r>
              <a:rPr spc="-110" dirty="0">
                <a:cs typeface="Arial"/>
              </a:rPr>
              <a:t>a</a:t>
            </a:r>
            <a:r>
              <a:rPr dirty="0">
                <a:cs typeface="Arial"/>
              </a:rPr>
              <a:t>tion</a:t>
            </a:r>
            <a:r>
              <a:rPr spc="-125" dirty="0">
                <a:cs typeface="Arial"/>
              </a:rPr>
              <a:t> </a:t>
            </a:r>
            <a:r>
              <a:rPr spc="-65" dirty="0">
                <a:cs typeface="Arial"/>
              </a:rPr>
              <a:t>(</a:t>
            </a:r>
            <a:r>
              <a:rPr spc="-95" dirty="0">
                <a:cs typeface="Arial"/>
              </a:rPr>
              <a:t>2</a:t>
            </a:r>
            <a:r>
              <a:rPr spc="-100" dirty="0">
                <a:cs typeface="Arial"/>
              </a:rPr>
              <a:t>0</a:t>
            </a:r>
            <a:r>
              <a:rPr spc="-95" dirty="0">
                <a:cs typeface="Arial"/>
              </a:rPr>
              <a:t>2</a:t>
            </a:r>
            <a:r>
              <a:rPr spc="-100" dirty="0">
                <a:cs typeface="Arial"/>
              </a:rPr>
              <a:t>1</a:t>
            </a:r>
            <a:r>
              <a:rPr spc="-55" dirty="0">
                <a:cs typeface="Arial"/>
              </a:rPr>
              <a:t>)</a:t>
            </a:r>
            <a:r>
              <a:rPr spc="-60" dirty="0">
                <a:cs typeface="Arial"/>
              </a:rPr>
              <a:t>,</a:t>
            </a:r>
            <a:r>
              <a:rPr spc="-135" dirty="0">
                <a:cs typeface="Arial"/>
              </a:rPr>
              <a:t> </a:t>
            </a:r>
            <a:r>
              <a:rPr spc="-50" dirty="0">
                <a:cs typeface="Arial"/>
              </a:rPr>
              <a:t>inclu</a:t>
            </a:r>
            <a:r>
              <a:rPr spc="-60" dirty="0">
                <a:cs typeface="Arial"/>
              </a:rPr>
              <a:t>d</a:t>
            </a:r>
            <a:r>
              <a:rPr spc="-75" dirty="0">
                <a:cs typeface="Arial"/>
              </a:rPr>
              <a:t>ing</a:t>
            </a:r>
            <a:r>
              <a:rPr dirty="0">
                <a:cs typeface="Arial"/>
              </a:rPr>
              <a:t> </a:t>
            </a:r>
            <a:r>
              <a:rPr spc="-225" dirty="0">
                <a:cs typeface="Arial"/>
              </a:rPr>
              <a:t> </a:t>
            </a:r>
            <a:r>
              <a:rPr spc="-175" dirty="0">
                <a:cs typeface="Arial"/>
              </a:rPr>
              <a:t>e</a:t>
            </a:r>
            <a:r>
              <a:rPr spc="-190" dirty="0">
                <a:cs typeface="Arial"/>
              </a:rPr>
              <a:t>s</a:t>
            </a:r>
            <a:r>
              <a:rPr spc="10" dirty="0">
                <a:cs typeface="Arial"/>
              </a:rPr>
              <a:t>ti</a:t>
            </a:r>
            <a:r>
              <a:rPr spc="30" dirty="0">
                <a:cs typeface="Arial"/>
              </a:rPr>
              <a:t>m</a:t>
            </a:r>
            <a:r>
              <a:rPr spc="-180" dirty="0">
                <a:cs typeface="Arial"/>
              </a:rPr>
              <a:t>a</a:t>
            </a:r>
            <a:r>
              <a:rPr spc="90" dirty="0">
                <a:cs typeface="Arial"/>
              </a:rPr>
              <a:t>t</a:t>
            </a:r>
            <a:r>
              <a:rPr spc="-90" dirty="0">
                <a:cs typeface="Arial"/>
              </a:rPr>
              <a:t>ed</a:t>
            </a:r>
            <a:r>
              <a:rPr spc="-75" dirty="0">
                <a:cs typeface="Arial"/>
              </a:rPr>
              <a:t> </a:t>
            </a:r>
            <a:r>
              <a:rPr spc="-175" dirty="0">
                <a:cs typeface="Arial"/>
              </a:rPr>
              <a:t>We</a:t>
            </a:r>
            <a:r>
              <a:rPr spc="-190" dirty="0">
                <a:cs typeface="Arial"/>
              </a:rPr>
              <a:t>s</a:t>
            </a:r>
            <a:r>
              <a:rPr spc="114" dirty="0">
                <a:cs typeface="Arial"/>
              </a:rPr>
              <a:t>t</a:t>
            </a:r>
            <a:r>
              <a:rPr spc="-105" dirty="0">
                <a:cs typeface="Arial"/>
              </a:rPr>
              <a:t> </a:t>
            </a:r>
            <a:r>
              <a:rPr spc="-80" dirty="0">
                <a:cs typeface="Arial"/>
              </a:rPr>
              <a:t>Ti</a:t>
            </a:r>
            <a:r>
              <a:rPr spc="-165" dirty="0">
                <a:cs typeface="Arial"/>
              </a:rPr>
              <a:t>m</a:t>
            </a:r>
            <a:r>
              <a:rPr spc="-20" dirty="0">
                <a:cs typeface="Arial"/>
              </a:rPr>
              <a:t>o</a:t>
            </a:r>
            <a:r>
              <a:rPr spc="-10" dirty="0">
                <a:cs typeface="Arial"/>
              </a:rPr>
              <a:t>r</a:t>
            </a:r>
            <a:r>
              <a:rPr spc="-95" dirty="0">
                <a:cs typeface="Arial"/>
              </a:rPr>
              <a:t> </a:t>
            </a:r>
            <a:r>
              <a:rPr spc="-85" dirty="0">
                <a:cs typeface="Arial"/>
              </a:rPr>
              <a:t>1.9</a:t>
            </a:r>
            <a:r>
              <a:rPr spc="-100" dirty="0">
                <a:cs typeface="Arial"/>
              </a:rPr>
              <a:t>7</a:t>
            </a:r>
            <a:r>
              <a:rPr spc="-135" dirty="0">
                <a:cs typeface="Arial"/>
              </a:rPr>
              <a:t> </a:t>
            </a:r>
            <a:r>
              <a:rPr spc="-40" dirty="0">
                <a:cs typeface="Arial"/>
              </a:rPr>
              <a:t>m</a:t>
            </a:r>
            <a:r>
              <a:rPr spc="-25" dirty="0">
                <a:cs typeface="Arial"/>
              </a:rPr>
              <a:t>i</a:t>
            </a:r>
            <a:r>
              <a:rPr spc="15" dirty="0">
                <a:cs typeface="Arial"/>
              </a:rPr>
              <a:t>l</a:t>
            </a:r>
            <a:r>
              <a:rPr spc="5" dirty="0">
                <a:cs typeface="Arial"/>
              </a:rPr>
              <a:t>l</a:t>
            </a:r>
            <a:r>
              <a:rPr spc="-35" dirty="0">
                <a:cs typeface="Arial"/>
              </a:rPr>
              <a:t>ion</a:t>
            </a:r>
            <a:endParaRPr dirty="0"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pc="-80" dirty="0">
                <a:cs typeface="Arial"/>
              </a:rPr>
              <a:t>May</a:t>
            </a:r>
            <a:r>
              <a:rPr spc="-114" dirty="0">
                <a:cs typeface="Arial"/>
              </a:rPr>
              <a:t> </a:t>
            </a:r>
            <a:r>
              <a:rPr spc="-100" dirty="0">
                <a:cs typeface="Arial"/>
              </a:rPr>
              <a:t>2017</a:t>
            </a:r>
            <a:r>
              <a:rPr spc="-125" dirty="0">
                <a:cs typeface="Arial"/>
              </a:rPr>
              <a:t> </a:t>
            </a:r>
            <a:r>
              <a:rPr spc="-210" dirty="0">
                <a:cs typeface="Arial"/>
              </a:rPr>
              <a:t>NTT</a:t>
            </a:r>
            <a:r>
              <a:rPr spc="-100" dirty="0">
                <a:cs typeface="Arial"/>
              </a:rPr>
              <a:t> </a:t>
            </a:r>
            <a:r>
              <a:rPr spc="-85" dirty="0">
                <a:cs typeface="Arial"/>
              </a:rPr>
              <a:t>Governor</a:t>
            </a:r>
            <a:r>
              <a:rPr spc="-100" dirty="0">
                <a:cs typeface="Arial"/>
              </a:rPr>
              <a:t> </a:t>
            </a:r>
            <a:r>
              <a:rPr spc="-45" dirty="0">
                <a:cs typeface="Arial"/>
              </a:rPr>
              <a:t>commitment</a:t>
            </a:r>
            <a:r>
              <a:rPr spc="-85" dirty="0">
                <a:cs typeface="Arial"/>
              </a:rPr>
              <a:t> </a:t>
            </a:r>
            <a:r>
              <a:rPr spc="15" dirty="0">
                <a:cs typeface="Arial"/>
              </a:rPr>
              <a:t>to</a:t>
            </a:r>
            <a:r>
              <a:rPr spc="-110" dirty="0">
                <a:cs typeface="Arial"/>
              </a:rPr>
              <a:t> </a:t>
            </a:r>
            <a:r>
              <a:rPr spc="-70" dirty="0">
                <a:cs typeface="Arial"/>
              </a:rPr>
              <a:t>malaria </a:t>
            </a:r>
            <a:r>
              <a:rPr spc="-45" dirty="0">
                <a:cs typeface="Arial"/>
              </a:rPr>
              <a:t>free</a:t>
            </a:r>
            <a:r>
              <a:rPr spc="-100" dirty="0">
                <a:cs typeface="Arial"/>
              </a:rPr>
              <a:t> </a:t>
            </a:r>
            <a:r>
              <a:rPr spc="-85" dirty="0">
                <a:cs typeface="Arial"/>
              </a:rPr>
              <a:t>status</a:t>
            </a:r>
            <a:r>
              <a:rPr spc="-75" dirty="0">
                <a:cs typeface="Arial"/>
              </a:rPr>
              <a:t> </a:t>
            </a:r>
            <a:r>
              <a:rPr spc="-85" dirty="0">
                <a:cs typeface="Arial"/>
              </a:rPr>
              <a:t>by</a:t>
            </a:r>
            <a:r>
              <a:rPr spc="-114" dirty="0">
                <a:cs typeface="Arial"/>
              </a:rPr>
              <a:t> </a:t>
            </a:r>
            <a:r>
              <a:rPr spc="-100" dirty="0">
                <a:cs typeface="Arial"/>
              </a:rPr>
              <a:t>2023</a:t>
            </a:r>
            <a:r>
              <a:rPr spc="-120" dirty="0">
                <a:cs typeface="Arial"/>
              </a:rPr>
              <a:t> </a:t>
            </a:r>
            <a:r>
              <a:rPr spc="-114" dirty="0">
                <a:cs typeface="Arial"/>
              </a:rPr>
              <a:t>–</a:t>
            </a:r>
            <a:r>
              <a:rPr spc="-100" dirty="0">
                <a:cs typeface="Arial"/>
              </a:rPr>
              <a:t> </a:t>
            </a:r>
            <a:r>
              <a:rPr spc="-140" dirty="0">
                <a:cs typeface="Arial"/>
              </a:rPr>
              <a:t>was</a:t>
            </a:r>
            <a:r>
              <a:rPr spc="-100" dirty="0">
                <a:cs typeface="Arial"/>
              </a:rPr>
              <a:t> </a:t>
            </a:r>
            <a:r>
              <a:rPr spc="-110" dirty="0">
                <a:cs typeface="Arial"/>
              </a:rPr>
              <a:t>changed</a:t>
            </a:r>
            <a:r>
              <a:rPr spc="-135" dirty="0">
                <a:cs typeface="Arial"/>
              </a:rPr>
              <a:t> </a:t>
            </a:r>
            <a:r>
              <a:rPr spc="15" dirty="0">
                <a:cs typeface="Arial"/>
              </a:rPr>
              <a:t>to</a:t>
            </a:r>
            <a:r>
              <a:rPr spc="-95" dirty="0">
                <a:cs typeface="Arial"/>
              </a:rPr>
              <a:t> </a:t>
            </a:r>
            <a:r>
              <a:rPr spc="-100" dirty="0">
                <a:cs typeface="Arial"/>
              </a:rPr>
              <a:t>2028</a:t>
            </a:r>
            <a:endParaRPr dirty="0"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pc="-110" dirty="0">
                <a:cs typeface="Arial"/>
              </a:rPr>
              <a:t>West</a:t>
            </a:r>
            <a:r>
              <a:rPr spc="-105" dirty="0">
                <a:cs typeface="Arial"/>
              </a:rPr>
              <a:t> </a:t>
            </a:r>
            <a:r>
              <a:rPr spc="-65" dirty="0">
                <a:cs typeface="Arial"/>
              </a:rPr>
              <a:t>Timor:</a:t>
            </a:r>
            <a:r>
              <a:rPr spc="-100" dirty="0">
                <a:cs typeface="Arial"/>
              </a:rPr>
              <a:t> </a:t>
            </a:r>
            <a:r>
              <a:rPr lang="en-AU" spc="-100" dirty="0">
                <a:cs typeface="Arial"/>
              </a:rPr>
              <a:t>Pop about </a:t>
            </a:r>
            <a:r>
              <a:rPr lang="en-AU" spc="-85" dirty="0">
                <a:cs typeface="Arial"/>
              </a:rPr>
              <a:t>1.97m; </a:t>
            </a:r>
            <a:r>
              <a:rPr spc="-85" dirty="0">
                <a:cs typeface="Arial"/>
              </a:rPr>
              <a:t>5 districts confirmed </a:t>
            </a:r>
            <a:r>
              <a:rPr lang="en-US" spc="-85" dirty="0">
                <a:cs typeface="Arial"/>
              </a:rPr>
              <a:t>413 </a:t>
            </a:r>
            <a:r>
              <a:rPr spc="-85" dirty="0">
                <a:cs typeface="Arial"/>
              </a:rPr>
              <a:t>cases in 2020 (vs 4,220 in 2017); only </a:t>
            </a:r>
            <a:r>
              <a:rPr lang="en-US" spc="-85" dirty="0">
                <a:cs typeface="Arial"/>
              </a:rPr>
              <a:t>API  </a:t>
            </a:r>
            <a:r>
              <a:rPr spc="-85" dirty="0">
                <a:cs typeface="Arial"/>
              </a:rPr>
              <a:t>0.</a:t>
            </a:r>
            <a:r>
              <a:rPr lang="en-US" spc="-85" dirty="0">
                <a:cs typeface="Arial"/>
              </a:rPr>
              <a:t>21</a:t>
            </a:r>
            <a:r>
              <a:rPr spc="-85" dirty="0">
                <a:cs typeface="Arial"/>
              </a:rPr>
              <a:t>/ 1,000 pop</a:t>
            </a:r>
            <a:r>
              <a:rPr lang="en-US" spc="-85" dirty="0">
                <a:cs typeface="Arial"/>
              </a:rPr>
              <a:t> in 2020</a:t>
            </a:r>
            <a:r>
              <a:rPr lang="en-AU" spc="-85" dirty="0">
                <a:cs typeface="Arial"/>
              </a:rPr>
              <a:t>; 181 cases in 2021 and API 0.09/ 1,000 pop </a:t>
            </a:r>
            <a:endParaRPr spc="-85" dirty="0"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US" spc="-85" dirty="0">
                <a:cs typeface="Arial"/>
              </a:rPr>
              <a:t>In  2021, entire </a:t>
            </a:r>
            <a:r>
              <a:rPr spc="-85" dirty="0">
                <a:cs typeface="Arial"/>
              </a:rPr>
              <a:t>NTT</a:t>
            </a:r>
            <a:r>
              <a:rPr lang="en-GB" spc="-85" dirty="0">
                <a:cs typeface="Arial"/>
              </a:rPr>
              <a:t> </a:t>
            </a:r>
            <a:r>
              <a:rPr spc="-85" dirty="0">
                <a:cs typeface="Arial"/>
              </a:rPr>
              <a:t> avg</a:t>
            </a:r>
            <a:r>
              <a:rPr lang="en-GB" spc="-85" dirty="0">
                <a:cs typeface="Arial"/>
              </a:rPr>
              <a:t> </a:t>
            </a:r>
            <a:r>
              <a:rPr spc="-85" dirty="0">
                <a:cs typeface="Arial"/>
              </a:rPr>
              <a:t> </a:t>
            </a:r>
            <a:r>
              <a:rPr lang="en-GB" spc="-85" dirty="0">
                <a:cs typeface="Arial"/>
              </a:rPr>
              <a:t>1.7 </a:t>
            </a:r>
            <a:r>
              <a:rPr spc="-85" dirty="0">
                <a:cs typeface="Arial"/>
              </a:rPr>
              <a:t>per 1,000 pop; very close to elimination excluding Sumba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3A62B9-2A29-3E4C-B957-48359086F7BC}"/>
              </a:ext>
            </a:extLst>
          </p:cNvPr>
          <p:cNvSpPr txBox="1">
            <a:spLocks/>
          </p:cNvSpPr>
          <p:nvPr/>
        </p:nvSpPr>
        <p:spPr>
          <a:xfrm>
            <a:off x="405319" y="835153"/>
            <a:ext cx="2947482" cy="51184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Malaria in NTT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AC7C4-215B-BF4C-A002-83BE28AF1A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6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146535" y="646521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spc="-60" dirty="0">
                <a:solidFill>
                  <a:srgbClr val="888888"/>
                </a:solidFill>
                <a:latin typeface="Arial"/>
                <a:cs typeface="Arial"/>
              </a:rPr>
              <a:t>6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86250" y="758953"/>
            <a:ext cx="7631050" cy="306430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9235">
              <a:spcAft>
                <a:spcPts val="600"/>
              </a:spcAft>
              <a:buChar char="•"/>
              <a:tabLst>
                <a:tab pos="698500" algn="l"/>
                <a:tab pos="699135" algn="l"/>
              </a:tabLst>
            </a:pPr>
            <a:r>
              <a:rPr spc="-90" dirty="0">
                <a:cs typeface="Arial"/>
              </a:rPr>
              <a:t>Has 9</a:t>
            </a:r>
            <a:r>
              <a:rPr lang="en-US" spc="-90" dirty="0">
                <a:cs typeface="Arial"/>
              </a:rPr>
              <a:t>5</a:t>
            </a:r>
            <a:r>
              <a:rPr spc="-90" dirty="0">
                <a:cs typeface="Arial"/>
              </a:rPr>
              <a:t>% of all malaria cases </a:t>
            </a:r>
            <a:r>
              <a:rPr lang="en-US" spc="-90" dirty="0">
                <a:cs typeface="Arial"/>
              </a:rPr>
              <a:t>in NTT </a:t>
            </a:r>
            <a:r>
              <a:rPr spc="-90" dirty="0">
                <a:cs typeface="Arial"/>
              </a:rPr>
              <a:t>(202</a:t>
            </a:r>
            <a:r>
              <a:rPr lang="en-US" spc="-90" dirty="0">
                <a:cs typeface="Arial"/>
              </a:rPr>
              <a:t>1</a:t>
            </a:r>
            <a:r>
              <a:rPr spc="-90" dirty="0">
                <a:cs typeface="Arial"/>
              </a:rPr>
              <a:t>, </a:t>
            </a:r>
            <a:r>
              <a:rPr lang="en-US" spc="-90" dirty="0">
                <a:cs typeface="Arial"/>
              </a:rPr>
              <a:t>8,901</a:t>
            </a:r>
            <a:r>
              <a:rPr spc="-90" dirty="0">
                <a:cs typeface="Arial"/>
              </a:rPr>
              <a:t> cases); districts to </a:t>
            </a:r>
            <a:r>
              <a:rPr lang="en-US" spc="-90" dirty="0">
                <a:cs typeface="Arial"/>
              </a:rPr>
              <a:t>API 10.8 </a:t>
            </a:r>
            <a:r>
              <a:rPr spc="-90" dirty="0">
                <a:cs typeface="Arial"/>
              </a:rPr>
              <a:t>/1,000 pop</a:t>
            </a:r>
            <a:endParaRPr lang="en-AU" spc="-90" dirty="0">
              <a:cs typeface="Arial"/>
            </a:endParaRPr>
          </a:p>
          <a:p>
            <a:pPr marL="12065">
              <a:spcAft>
                <a:spcPts val="600"/>
              </a:spcAft>
              <a:tabLst>
                <a:tab pos="698500" algn="l"/>
                <a:tab pos="699135" algn="l"/>
              </a:tabLst>
            </a:pPr>
            <a:endParaRPr spc="-90" dirty="0">
              <a:cs typeface="Arial"/>
            </a:endParaRPr>
          </a:p>
          <a:p>
            <a:pPr marL="241300" indent="-229235">
              <a:spcAft>
                <a:spcPts val="600"/>
              </a:spcAft>
              <a:buChar char="•"/>
              <a:tabLst>
                <a:tab pos="698500" algn="l"/>
                <a:tab pos="699135" algn="l"/>
              </a:tabLst>
            </a:pPr>
            <a:r>
              <a:rPr spc="-90" dirty="0">
                <a:cs typeface="Arial"/>
              </a:rPr>
              <a:t>Estimated population about 900,000</a:t>
            </a:r>
            <a:endParaRPr lang="en-AU" spc="-90" dirty="0">
              <a:cs typeface="Arial"/>
            </a:endParaRPr>
          </a:p>
          <a:p>
            <a:pPr marL="12065">
              <a:spcAft>
                <a:spcPts val="600"/>
              </a:spcAft>
              <a:tabLst>
                <a:tab pos="698500" algn="l"/>
                <a:tab pos="699135" algn="l"/>
              </a:tabLst>
            </a:pPr>
            <a:endParaRPr lang="en-US" spc="-90" dirty="0">
              <a:cs typeface="Arial"/>
            </a:endParaRPr>
          </a:p>
          <a:p>
            <a:pPr marL="241300" indent="-229235">
              <a:spcAft>
                <a:spcPts val="600"/>
              </a:spcAft>
              <a:buChar char="•"/>
              <a:tabLst>
                <a:tab pos="698500" algn="l"/>
                <a:tab pos="699135" algn="l"/>
              </a:tabLst>
            </a:pPr>
            <a:r>
              <a:rPr spc="-90" dirty="0">
                <a:cs typeface="Arial"/>
              </a:rPr>
              <a:t>Sumba Foundation: </a:t>
            </a:r>
            <a:r>
              <a:rPr lang="en-GB" spc="-90" dirty="0">
                <a:cs typeface="Arial"/>
              </a:rPr>
              <a:t>West Sumba </a:t>
            </a:r>
            <a:r>
              <a:rPr spc="-90" dirty="0">
                <a:cs typeface="Arial"/>
              </a:rPr>
              <a:t>impact area 176 sq. km. offers microscopy training, manages  dedicated malaria clinics, reduced malaria 93%</a:t>
            </a:r>
            <a:endParaRPr lang="en-AU" spc="-90" dirty="0">
              <a:cs typeface="Arial"/>
            </a:endParaRPr>
          </a:p>
          <a:p>
            <a:pPr marL="241300" indent="-229235">
              <a:spcAft>
                <a:spcPts val="600"/>
              </a:spcAft>
              <a:buChar char="•"/>
              <a:tabLst>
                <a:tab pos="698500" algn="l"/>
                <a:tab pos="699135" algn="l"/>
              </a:tabLst>
            </a:pPr>
            <a:endParaRPr lang="en-AU" spc="-90" dirty="0">
              <a:cs typeface="Arial"/>
            </a:endParaRPr>
          </a:p>
          <a:p>
            <a:pPr marL="241300" indent="-229235">
              <a:spcAft>
                <a:spcPts val="600"/>
              </a:spcAft>
              <a:buChar char="•"/>
              <a:tabLst>
                <a:tab pos="698500" algn="l"/>
                <a:tab pos="699135" algn="l"/>
              </a:tabLst>
            </a:pPr>
            <a:r>
              <a:rPr lang="en-AU" spc="-90" dirty="0">
                <a:cs typeface="Arial"/>
              </a:rPr>
              <a:t>Key priority for GF – LLINs, and training of village malaria cadres to test and treat malaria, NTT </a:t>
            </a:r>
            <a:r>
              <a:rPr lang="en-AU" spc="-90" dirty="0" err="1">
                <a:cs typeface="Arial"/>
              </a:rPr>
              <a:t>DoH</a:t>
            </a:r>
            <a:r>
              <a:rPr lang="en-AU" spc="-90" dirty="0">
                <a:cs typeface="Arial"/>
              </a:rPr>
              <a:t> funding</a:t>
            </a:r>
            <a:endParaRPr spc="-90" dirty="0"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3A62B9-2A29-3E4C-B957-48359086F7BC}"/>
              </a:ext>
            </a:extLst>
          </p:cNvPr>
          <p:cNvSpPr txBox="1">
            <a:spLocks/>
          </p:cNvSpPr>
          <p:nvPr/>
        </p:nvSpPr>
        <p:spPr>
          <a:xfrm>
            <a:off x="405319" y="835153"/>
            <a:ext cx="2947482" cy="51184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Malaria in Sumba Districts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4469C-55CD-4349-84AF-B9B229BD9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9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AA5B4-1042-94EE-AD17-021C25539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br>
              <a:rPr lang="en-AU" sz="4400" b="1" i="1" dirty="0"/>
            </a:br>
            <a:r>
              <a:rPr lang="en-AU" b="1" i="1" dirty="0"/>
              <a:t>Project Co-Creation</a:t>
            </a:r>
            <a:br>
              <a:rPr lang="en-AU" sz="4400" b="1" i="1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E18BF-C6E1-A798-8FC0-DBC271D22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A1802-4944-5770-FB89-A09BA225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30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1F96B9-3B16-424B-B02C-CA978B8A1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93410"/>
              </p:ext>
            </p:extLst>
          </p:nvPr>
        </p:nvGraphicFramePr>
        <p:xfrm>
          <a:off x="710690" y="1525965"/>
          <a:ext cx="10433810" cy="5019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5312">
                  <a:extLst>
                    <a:ext uri="{9D8B030D-6E8A-4147-A177-3AD203B41FA5}">
                      <a16:colId xmlns:a16="http://schemas.microsoft.com/office/drawing/2014/main" val="1088086398"/>
                    </a:ext>
                  </a:extLst>
                </a:gridCol>
                <a:gridCol w="1918664">
                  <a:extLst>
                    <a:ext uri="{9D8B030D-6E8A-4147-A177-3AD203B41FA5}">
                      <a16:colId xmlns:a16="http://schemas.microsoft.com/office/drawing/2014/main" val="734524598"/>
                    </a:ext>
                  </a:extLst>
                </a:gridCol>
                <a:gridCol w="2860068">
                  <a:extLst>
                    <a:ext uri="{9D8B030D-6E8A-4147-A177-3AD203B41FA5}">
                      <a16:colId xmlns:a16="http://schemas.microsoft.com/office/drawing/2014/main" val="1969409621"/>
                    </a:ext>
                  </a:extLst>
                </a:gridCol>
                <a:gridCol w="1916566">
                  <a:extLst>
                    <a:ext uri="{9D8B030D-6E8A-4147-A177-3AD203B41FA5}">
                      <a16:colId xmlns:a16="http://schemas.microsoft.com/office/drawing/2014/main" val="1775705027"/>
                    </a:ext>
                  </a:extLst>
                </a:gridCol>
                <a:gridCol w="2013200">
                  <a:extLst>
                    <a:ext uri="{9D8B030D-6E8A-4147-A177-3AD203B41FA5}">
                      <a16:colId xmlns:a16="http://schemas.microsoft.com/office/drawing/2014/main" val="3590414394"/>
                    </a:ext>
                  </a:extLst>
                </a:gridCol>
              </a:tblGrid>
              <a:tr h="1833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 Business Strength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Many companies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4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range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1843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range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EB6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627550"/>
                  </a:ext>
                </a:extLst>
              </a:tr>
              <a:tr h="2533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Stage Range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Concept, design, feasibility, implementation (pilot), optimisation, sustaining, scaling or closure stage projects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04421"/>
                  </a:ext>
                </a:extLst>
              </a:tr>
              <a:tr h="58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AU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 Australian stakeholder activity 19 Asia Pacific countries, (Melanesia, Southeast Asia and South Asia)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 team of Advisory Council &amp; Expert Network &amp; Co-opted members; create XSPI &amp; host country networks required to define project leads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45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Qualify project concept, including partner roles &amp; value propositions</a:t>
                      </a:r>
                      <a:endParaRPr lang="en-A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2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Creation of cross sector partnership required for project feasibility study or implementation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EB6">
                        <a:alpha val="4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010003"/>
                  </a:ext>
                </a:extLst>
              </a:tr>
              <a:tr h="587088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Objectives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 where sector entities active, identify cross sector partnerships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 range of potential partnership pilots; identify business partners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45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Scope initial project proposal, identify partner options (ensure business sector role), qualify key inputs </a:t>
                      </a:r>
                      <a:endParaRPr lang="en-A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2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Establish partnership/partnering framework covering both AUS &amp; national partners; complete full due diligence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EB6">
                        <a:alpha val="4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943927"/>
                  </a:ext>
                </a:extLst>
              </a:tr>
              <a:tr h="44265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Outcomes</a:t>
                      </a:r>
                      <a:endParaRPr lang="en-AU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Identification of potential project partners by country and development themes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Each WG identify required quality project leads/partners to successfully qualify &amp; create &gt;/= 2 pilot projects 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45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Qualified project proposal</a:t>
                      </a:r>
                      <a:endParaRPr lang="en-A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2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partnership project proposal completed, due diligence completed, project MOU executed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EB6">
                        <a:alpha val="4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995306"/>
                  </a:ext>
                </a:extLst>
              </a:tr>
              <a:tr h="29822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Manager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Wingdings" panose="05000000000000000000" pitchFamily="2" charset="2"/>
                        <a:buNone/>
                      </a:pPr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XSPI Project Director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Wingdings" panose="05000000000000000000" pitchFamily="2" charset="2"/>
                        <a:buNone/>
                      </a:pPr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Group Convenors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45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Project Proponents</a:t>
                      </a:r>
                      <a:endParaRPr lang="en-A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2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Proponents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EB6">
                        <a:alpha val="4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25689"/>
                  </a:ext>
                </a:extLst>
              </a:tr>
              <a:tr h="44265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Timing/Status</a:t>
                      </a:r>
                      <a:endParaRPr lang="en-AU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Jan - Dec 2021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Jan - Dec 2021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July - Dec 2021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887678"/>
                  </a:ext>
                </a:extLst>
              </a:tr>
              <a:tr h="32662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Costs/Funder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Analysts pro bono, Project Director donor funded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Groups pro bono; Project Proponents absorb costs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45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Proponents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2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Proponents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EB6">
                        <a:alpha val="4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732"/>
                  </a:ext>
                </a:extLst>
              </a:tr>
              <a:tr h="26964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A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XSPI Roles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27177"/>
                  </a:ext>
                </a:extLst>
              </a:tr>
              <a:tr h="222509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Stakeholder Sector Entities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 Project Proponents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45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 Project Partners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2156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 Project Partners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EB6">
                        <a:alpha val="396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083687"/>
                  </a:ext>
                </a:extLst>
              </a:tr>
              <a:tr h="18963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Expert Network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Advocacy, identify potential projects/partners, ad hoc inputs/specialist advice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704070"/>
                  </a:ext>
                </a:extLst>
              </a:tr>
              <a:tr h="44265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Advisory Council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Confirm guidelines, develop/qualify project options, identify potential partners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4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 oversight, guidance,  advocacy (as required)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1921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 oversight, guidance,    advocacy (as required)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EB6">
                        <a:alpha val="4039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983632"/>
                  </a:ext>
                </a:extLst>
              </a:tr>
              <a:tr h="29822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Development Project 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Conduct internal project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consortium development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4392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consortium, as required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1921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consortium, as required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EB6">
                        <a:alpha val="4039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057294"/>
                  </a:ext>
                </a:extLst>
              </a:tr>
              <a:tr h="2187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Steering Committee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Manage XSPI internal Development Project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8588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14141"/>
                  </a:ext>
                </a:extLst>
              </a:tr>
              <a:tr h="202204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B4D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A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Host XSPI internal Development Project</a:t>
                      </a: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8588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2" marR="8892" marT="88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66601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3460222-E771-6248-888D-B10856EC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3008"/>
            <a:ext cx="11887200" cy="73866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XSPI Partnership Pilot Project Framework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55EC2D-9063-B54C-8D20-C14BF020AA7A}"/>
              </a:ext>
            </a:extLst>
          </p:cNvPr>
          <p:cNvSpPr/>
          <p:nvPr/>
        </p:nvSpPr>
        <p:spPr>
          <a:xfrm>
            <a:off x="961514" y="706737"/>
            <a:ext cx="1050950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Objective</a:t>
            </a:r>
            <a:r>
              <a:rPr lang="en-US" sz="1300" dirty="0"/>
              <a:t>: By Dec 2021 create at least  2 cross sector partnership pilot projects in each of XSPI’s Melanesia, Southeast and South Asia regions 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1982088B-7863-F241-8648-586A296DE4B4}"/>
              </a:ext>
            </a:extLst>
          </p:cNvPr>
          <p:cNvSpPr/>
          <p:nvPr/>
        </p:nvSpPr>
        <p:spPr>
          <a:xfrm>
            <a:off x="710689" y="1090888"/>
            <a:ext cx="1956311" cy="421120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Phase 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C2A8563D-200C-C346-883B-E33C9EBA5BDC}"/>
              </a:ext>
            </a:extLst>
          </p:cNvPr>
          <p:cNvSpPr/>
          <p:nvPr/>
        </p:nvSpPr>
        <p:spPr>
          <a:xfrm>
            <a:off x="2447036" y="1090888"/>
            <a:ext cx="1959864" cy="43303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1 - Stakeholder Mapping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56896F9E-7FDA-C940-909F-F0005EF4CE60}"/>
              </a:ext>
            </a:extLst>
          </p:cNvPr>
          <p:cNvSpPr/>
          <p:nvPr/>
        </p:nvSpPr>
        <p:spPr>
          <a:xfrm>
            <a:off x="4196782" y="1090888"/>
            <a:ext cx="3258118" cy="433032"/>
          </a:xfrm>
          <a:prstGeom prst="chevron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ctr"/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2 - Country Working Groups        (Bangladesh, Indonesia, PNG)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03D52414-FDD5-854C-B32B-E35612E67819}"/>
              </a:ext>
            </a:extLst>
          </p:cNvPr>
          <p:cNvSpPr/>
          <p:nvPr/>
        </p:nvSpPr>
        <p:spPr>
          <a:xfrm>
            <a:off x="9090345" y="1090888"/>
            <a:ext cx="2190170" cy="433032"/>
          </a:xfrm>
          <a:prstGeom prst="chevron">
            <a:avLst/>
          </a:prstGeom>
          <a:solidFill>
            <a:srgbClr val="A9D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4 – Partnership Creation 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A49205E2-54D6-B44E-BE0E-246A9CCDD2AC}"/>
              </a:ext>
            </a:extLst>
          </p:cNvPr>
          <p:cNvSpPr/>
          <p:nvPr/>
        </p:nvSpPr>
        <p:spPr>
          <a:xfrm>
            <a:off x="7232084" y="1090888"/>
            <a:ext cx="2082165" cy="433105"/>
          </a:xfrm>
          <a:prstGeom prst="chevron">
            <a:avLst/>
          </a:prstGeom>
          <a:solidFill>
            <a:srgbClr val="FF9300">
              <a:alpha val="70980"/>
            </a:srgbClr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3 – Project Qualification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D3E12C-8F98-6441-8112-C7FBB26D8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2564" y="6492875"/>
            <a:ext cx="2743200" cy="365125"/>
          </a:xfrm>
        </p:spPr>
        <p:txBody>
          <a:bodyPr/>
          <a:lstStyle/>
          <a:p>
            <a:fld id="{4854181D-6920-4594-9A5D-6CE56DC9F8B2}" type="slidenum">
              <a:rPr lang="en-US" smtClean="0"/>
              <a:t>8</a:t>
            </a:fld>
            <a:endParaRPr lang="en-US" dirty="0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DE833DD7-A1AD-CB4D-A01A-35F30BED78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33"/>
            <a:ext cx="1217238" cy="112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991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4102FF-B92E-2C43-A6A9-B92BCDC7786C}"/>
              </a:ext>
            </a:extLst>
          </p:cNvPr>
          <p:cNvSpPr/>
          <p:nvPr/>
        </p:nvSpPr>
        <p:spPr>
          <a:xfrm>
            <a:off x="7953009" y="3896001"/>
            <a:ext cx="3725929" cy="2641911"/>
          </a:xfrm>
          <a:prstGeom prst="rect">
            <a:avLst/>
          </a:prstGeom>
          <a:solidFill>
            <a:srgbClr val="FDE4A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CC6FC-A055-0048-84CF-30089DB0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7540"/>
            <a:ext cx="10515600" cy="1325563"/>
          </a:xfrm>
        </p:spPr>
        <p:txBody>
          <a:bodyPr/>
          <a:lstStyle/>
          <a:p>
            <a:pPr algn="ctr"/>
            <a:r>
              <a:rPr lang="en-US" sz="2800" b="1" dirty="0"/>
              <a:t>XSPI Partners &amp;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FC043-BB0E-2B4E-84B1-526D6707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4800" y="6496050"/>
            <a:ext cx="2743200" cy="365125"/>
          </a:xfrm>
        </p:spPr>
        <p:txBody>
          <a:bodyPr/>
          <a:lstStyle/>
          <a:p>
            <a:fld id="{4854181D-6920-4594-9A5D-6CE56DC9F8B2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EDBD66-3AD8-7045-9B87-FDE23FF8B4C2}"/>
              </a:ext>
            </a:extLst>
          </p:cNvPr>
          <p:cNvCxnSpPr>
            <a:cxnSpLocks/>
          </p:cNvCxnSpPr>
          <p:nvPr/>
        </p:nvCxnSpPr>
        <p:spPr>
          <a:xfrm>
            <a:off x="1108835" y="929665"/>
            <a:ext cx="10528300" cy="319"/>
          </a:xfrm>
          <a:prstGeom prst="line">
            <a:avLst/>
          </a:prstGeom>
          <a:ln w="28575">
            <a:solidFill>
              <a:srgbClr val="1F72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0373156-FE23-E24F-8479-822E45FFF597}"/>
              </a:ext>
            </a:extLst>
          </p:cNvPr>
          <p:cNvSpPr/>
          <p:nvPr/>
        </p:nvSpPr>
        <p:spPr>
          <a:xfrm>
            <a:off x="537335" y="1278423"/>
            <a:ext cx="3725929" cy="2641911"/>
          </a:xfrm>
          <a:prstGeom prst="rect">
            <a:avLst/>
          </a:prstGeom>
          <a:solidFill>
            <a:srgbClr val="9DD3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6C980-21D5-DD46-971E-A996DAC57EDC}"/>
              </a:ext>
            </a:extLst>
          </p:cNvPr>
          <p:cNvSpPr/>
          <p:nvPr/>
        </p:nvSpPr>
        <p:spPr>
          <a:xfrm>
            <a:off x="8046738" y="4875310"/>
            <a:ext cx="3590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“Creating an integrated cross sector approach to Asia Pacific Development”.</a:t>
            </a:r>
            <a:endParaRPr lang="en-GB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2DE652-25EF-1844-B52B-B5C51F43FA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458" y="5662821"/>
            <a:ext cx="2971074" cy="5376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138FDD-69FC-2D4C-94E8-7EA5FF573D02}"/>
              </a:ext>
            </a:extLst>
          </p:cNvPr>
          <p:cNvSpPr/>
          <p:nvPr/>
        </p:nvSpPr>
        <p:spPr>
          <a:xfrm>
            <a:off x="537335" y="3913377"/>
            <a:ext cx="3725929" cy="2641911"/>
          </a:xfrm>
          <a:prstGeom prst="rect">
            <a:avLst/>
          </a:prstGeom>
          <a:solidFill>
            <a:srgbClr val="4A9B82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00CDF1-180D-F343-ADD4-5648C84F4C75}"/>
              </a:ext>
            </a:extLst>
          </p:cNvPr>
          <p:cNvSpPr/>
          <p:nvPr/>
        </p:nvSpPr>
        <p:spPr>
          <a:xfrm>
            <a:off x="537336" y="4058885"/>
            <a:ext cx="3725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Research Agenda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60F3D2-393F-B649-82A9-ED3F97DACD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361" y="5257220"/>
            <a:ext cx="1440253" cy="426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686541-2F29-E143-95EF-F8A039579DEF}"/>
              </a:ext>
            </a:extLst>
          </p:cNvPr>
          <p:cNvGrpSpPr/>
          <p:nvPr/>
        </p:nvGrpSpPr>
        <p:grpSpPr>
          <a:xfrm>
            <a:off x="2607794" y="4590267"/>
            <a:ext cx="1215212" cy="476375"/>
            <a:chOff x="4260611" y="1525055"/>
            <a:chExt cx="2451100" cy="11331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08758D-5845-A54C-BD98-56784C6AB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8874" y="1525055"/>
              <a:ext cx="1813829" cy="5232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0D0996-173E-5A49-BF11-539AA7289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0611" y="1565975"/>
              <a:ext cx="2451100" cy="109219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E26CF2A-4562-184A-9F62-C09E805FA6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82" y="5228693"/>
            <a:ext cx="1367624" cy="507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38B716-762A-DB45-909E-768F261BC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429" y="4594269"/>
            <a:ext cx="1440226" cy="6200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2A6C1D-E2E2-0F4A-B693-660974FD74E4}"/>
              </a:ext>
            </a:extLst>
          </p:cNvPr>
          <p:cNvSpPr/>
          <p:nvPr/>
        </p:nvSpPr>
        <p:spPr>
          <a:xfrm>
            <a:off x="4245735" y="1278423"/>
            <a:ext cx="3725929" cy="2641911"/>
          </a:xfrm>
          <a:prstGeom prst="rect">
            <a:avLst/>
          </a:prstGeom>
          <a:solidFill>
            <a:srgbClr val="B7C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3B4A04-A612-4748-B9FF-39CE14040702}"/>
              </a:ext>
            </a:extLst>
          </p:cNvPr>
          <p:cNvSpPr/>
          <p:nvPr/>
        </p:nvSpPr>
        <p:spPr>
          <a:xfrm>
            <a:off x="7954135" y="1278423"/>
            <a:ext cx="3725929" cy="2641911"/>
          </a:xfrm>
          <a:prstGeom prst="rect">
            <a:avLst/>
          </a:prstGeom>
          <a:solidFill>
            <a:srgbClr val="B5D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0588B6-CCA7-A748-BBB5-34E3353B6F68}"/>
              </a:ext>
            </a:extLst>
          </p:cNvPr>
          <p:cNvSpPr/>
          <p:nvPr/>
        </p:nvSpPr>
        <p:spPr>
          <a:xfrm>
            <a:off x="4245735" y="3913377"/>
            <a:ext cx="3725929" cy="2641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6E7BB8-E9CA-8642-90D7-BD26B80556A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344" y="5133028"/>
            <a:ext cx="1207509" cy="4071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335E8F-C7ED-A446-9E94-B03C3B60E5C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254" y="2978125"/>
            <a:ext cx="1247735" cy="3812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749B7C9-0DC7-B94A-8BEF-4009271B5437}"/>
              </a:ext>
            </a:extLst>
          </p:cNvPr>
          <p:cNvSpPr/>
          <p:nvPr/>
        </p:nvSpPr>
        <p:spPr>
          <a:xfrm>
            <a:off x="7981319" y="4058885"/>
            <a:ext cx="3725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DFAT New Colombo Plan </a:t>
            </a:r>
          </a:p>
          <a:p>
            <a:pPr algn="ctr"/>
            <a:r>
              <a:rPr lang="en-US" sz="1600" b="1" dirty="0"/>
              <a:t>Momentum Series 2021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42E22F-FFA6-3146-B53C-DC566B98F8FF}"/>
              </a:ext>
            </a:extLst>
          </p:cNvPr>
          <p:cNvSpPr/>
          <p:nvPr/>
        </p:nvSpPr>
        <p:spPr>
          <a:xfrm>
            <a:off x="4279408" y="1291174"/>
            <a:ext cx="3684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Indonesia Partners &amp; Network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534775-5BDA-0E40-924D-E44BFDB29AE3}"/>
              </a:ext>
            </a:extLst>
          </p:cNvPr>
          <p:cNvSpPr/>
          <p:nvPr/>
        </p:nvSpPr>
        <p:spPr>
          <a:xfrm>
            <a:off x="7953987" y="1291174"/>
            <a:ext cx="3684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PNG Partners &amp; Network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EABD50-3B64-2541-A070-337C07B8907C}"/>
              </a:ext>
            </a:extLst>
          </p:cNvPr>
          <p:cNvSpPr/>
          <p:nvPr/>
        </p:nvSpPr>
        <p:spPr>
          <a:xfrm>
            <a:off x="4241967" y="4058885"/>
            <a:ext cx="3684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Bangladesh Partners &amp; Network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335438-D2D0-0A43-BB6D-E43CB92D7F8B}"/>
              </a:ext>
            </a:extLst>
          </p:cNvPr>
          <p:cNvSpPr/>
          <p:nvPr/>
        </p:nvSpPr>
        <p:spPr>
          <a:xfrm>
            <a:off x="557049" y="1291174"/>
            <a:ext cx="3684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Advisory Council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9B84391-C1B9-244D-A432-103B1CDA966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62" y="1785219"/>
            <a:ext cx="1156052" cy="3345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7C86490-3319-3644-B303-B1AF712F60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84" y="2320648"/>
            <a:ext cx="1343213" cy="3377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345FBC-2849-9444-99A1-F6E98A45AD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274" y="1806140"/>
            <a:ext cx="1156052" cy="3303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C3038C-9527-3B4B-8093-E68AFE7AB5F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69" y="2876949"/>
            <a:ext cx="805757" cy="3469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C788C70-1693-6A45-B0CC-FF57E5264E6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930" y="2340109"/>
            <a:ext cx="617426" cy="3973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86F7B59-1626-1149-A749-E64FDF34A68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324" y="1724490"/>
            <a:ext cx="517811" cy="51781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09F80F-4590-E448-B00B-622F9C3B6DB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704" y="2380583"/>
            <a:ext cx="1333500" cy="393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248DCC-2056-9B4A-8297-BD0CE4B5FF8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266" y="2866700"/>
            <a:ext cx="953121" cy="38744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EA85D42-4902-F548-B247-A2DE32E9579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861" y="3410051"/>
            <a:ext cx="1301979" cy="253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804AD2-FB65-B44E-9333-73BE237618E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019" y="1879562"/>
            <a:ext cx="973895" cy="4341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D0F176-0844-8D42-A0F0-D7DBEA53357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62" y="2468739"/>
            <a:ext cx="1526575" cy="3693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976CD8-D769-5B40-9B2A-1FE5FB5C523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356" y="1870559"/>
            <a:ext cx="1101378" cy="4467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C3B94D-1FCF-D84F-BDA9-C3FF8CA5957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203" y="2467823"/>
            <a:ext cx="1435100" cy="4191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4453A93-100A-5247-B191-CF2E193447F7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027" y="1793719"/>
            <a:ext cx="1912138" cy="2234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1283D56-5FA3-DA4A-BE57-DCAFCD22AB62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714" y="2515449"/>
            <a:ext cx="1484122" cy="4638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F5D0025-954E-2A45-B2BE-438221FC261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739" y="2052375"/>
            <a:ext cx="596628" cy="46404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84C2972-83AC-7C45-B45F-6D1DAC15A14F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064" y="5586474"/>
            <a:ext cx="2075730" cy="4200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6B5768D-B73C-1741-AA4A-9D75F2A52C7E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" y="66160"/>
            <a:ext cx="1131519" cy="738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AEFC3-7222-4CA8-908D-1A3FB541695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626039" y="5706617"/>
            <a:ext cx="1549648" cy="5476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D0A35B8-F58B-417E-A609-7560165F67B6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-1" r="44638" b="8421"/>
          <a:stretch/>
        </p:blipFill>
        <p:spPr>
          <a:xfrm>
            <a:off x="5009933" y="4481959"/>
            <a:ext cx="2268282" cy="5802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1B1061F-9938-BCA1-4B15-3BCAE36B58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3" y="2820308"/>
            <a:ext cx="1247735" cy="38125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96B3E2E-7238-FD76-D8D2-ECBA00AC0D3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73" y="5102991"/>
            <a:ext cx="973895" cy="4341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E7D79E5-1874-754F-8A7D-2B64A40C385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727" y="2071916"/>
            <a:ext cx="1156052" cy="3345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4670E1-5D95-68A2-2299-0601F2234F3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3835" y="3361841"/>
            <a:ext cx="830676" cy="4280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C3B9F9-FDCD-8E9D-B875-FDDB077AE32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24175" y="3347261"/>
            <a:ext cx="925872" cy="3545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2118BD4-3270-B7E1-374B-FCFEB8A7E60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890343" y="3018338"/>
            <a:ext cx="1720821" cy="31526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3D216F6-D365-30C1-9938-0F9766940A04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-61560" r="-48661" b="5587"/>
          <a:stretch/>
        </p:blipFill>
        <p:spPr>
          <a:xfrm>
            <a:off x="5636540" y="3410051"/>
            <a:ext cx="2041942" cy="4436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D9F94FD-0F22-777B-363B-067B1CF6CBAF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t="29215" b="33404"/>
          <a:stretch/>
        </p:blipFill>
        <p:spPr>
          <a:xfrm>
            <a:off x="4684440" y="3464889"/>
            <a:ext cx="1247735" cy="34981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5D23089-A73D-D2EC-3EFF-81FCE97ACD9F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t="11003" b="12480"/>
          <a:stretch/>
        </p:blipFill>
        <p:spPr>
          <a:xfrm>
            <a:off x="6203503" y="6018347"/>
            <a:ext cx="666830" cy="5125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B0A28FF-46D8-7654-5D60-D526277CF9B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171081" y="6033397"/>
            <a:ext cx="924919" cy="47661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5E4C8B5-3A7C-F364-5F74-5003AD6BF86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444519" y="2548067"/>
            <a:ext cx="1187081" cy="48278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BD2F453-F9AC-AD24-FC00-E3CF4FC62DA7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t="21683" b="16838"/>
          <a:stretch/>
        </p:blipFill>
        <p:spPr>
          <a:xfrm>
            <a:off x="8807148" y="3040945"/>
            <a:ext cx="890837" cy="46918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6994514-DC5B-4A79-9E29-F65FCEDB72E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194800" y="3555090"/>
            <a:ext cx="1164184" cy="34915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93B7B69-CCB7-F120-5C83-D913D453DA6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760538" y="3037009"/>
            <a:ext cx="945276" cy="4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39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4596</Words>
  <Application>Microsoft Office PowerPoint</Application>
  <PresentationFormat>Widescreen</PresentationFormat>
  <Paragraphs>473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PowerPoint Presentation</vt:lpstr>
      <vt:lpstr>Presentation Outline</vt:lpstr>
      <vt:lpstr>                     </vt:lpstr>
      <vt:lpstr>PowerPoint Presentation</vt:lpstr>
      <vt:lpstr>PowerPoint Presentation</vt:lpstr>
      <vt:lpstr>PowerPoint Presentation</vt:lpstr>
      <vt:lpstr>         Project Co-Creation </vt:lpstr>
      <vt:lpstr>XSPI Partnership Pilot Project Framework  </vt:lpstr>
      <vt:lpstr>XSPI Partners &amp; Network</vt:lpstr>
      <vt:lpstr>PowerPoint Presentation</vt:lpstr>
      <vt:lpstr> Project Taskforce Members</vt:lpstr>
      <vt:lpstr>PowerPoint Presentation</vt:lpstr>
      <vt:lpstr>XSPI-RAM Taskforce Goals </vt:lpstr>
      <vt:lpstr>XSPI-RAM Taskforce Goals </vt:lpstr>
      <vt:lpstr>XSPI-RAM Taskforce Goals </vt:lpstr>
      <vt:lpstr>XSPI-RAM Taskforce Goals </vt:lpstr>
      <vt:lpstr>      Forward Program &amp; Resourcing   </vt:lpstr>
      <vt:lpstr>WS #1 – Timor Leste</vt:lpstr>
      <vt:lpstr>Rotary Global Grant 1 &amp; 2 Goal: break transmission in 47 red villages Resources: CHW, District Malaria Assts Need: expert entomology support</vt:lpstr>
      <vt:lpstr>WS #2 – West Timor</vt:lpstr>
      <vt:lpstr>WS #3 – Sumba Island</vt:lpstr>
      <vt:lpstr>WS #4 – Other Districts (Flores/other islands)</vt:lpstr>
      <vt:lpstr>         Project Challenges &amp; Key Learnings </vt:lpstr>
      <vt:lpstr>PowerPoint Presentation</vt:lpstr>
      <vt:lpstr>PowerPoint Presentation</vt:lpstr>
      <vt:lpstr> Timor-Leste &amp; NTT Malaria Elimination Project – RAM Australia led XSPI Indonesia Working Group </vt:lpstr>
      <vt:lpstr>PowerPoint Presentation</vt:lpstr>
      <vt:lpstr>Extra Slides</vt:lpstr>
      <vt:lpstr>THE OPPORTUNITY: Create new integrated cross sector approach</vt:lpstr>
      <vt:lpstr>Market Gap, Value Proposition, Point of Difference, Unique Structure </vt:lpstr>
      <vt:lpstr>Structure, Scope, Partners &amp; Network ….2 </vt:lpstr>
      <vt:lpstr>XSPI OBJECTIVES</vt:lpstr>
      <vt:lpstr>XSPI Structure, Partners  Network  Comprises Australia’s first cross sector executive group of development &amp; business experienced, strategic thinkers </vt:lpstr>
      <vt:lpstr>Research Agenda &amp; Progress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Laiza Garcia</dc:creator>
  <cp:lastModifiedBy>Daniel Evans</cp:lastModifiedBy>
  <cp:revision>49</cp:revision>
  <dcterms:created xsi:type="dcterms:W3CDTF">2021-06-25T06:17:25Z</dcterms:created>
  <dcterms:modified xsi:type="dcterms:W3CDTF">2022-10-20T22:21:47Z</dcterms:modified>
</cp:coreProperties>
</file>