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5" r:id="rId2"/>
  </p:sldMasterIdLst>
  <p:notesMasterIdLst>
    <p:notesMasterId r:id="rId18"/>
  </p:notesMasterIdLst>
  <p:handoutMasterIdLst>
    <p:handoutMasterId r:id="rId19"/>
  </p:handoutMasterIdLst>
  <p:sldIdLst>
    <p:sldId id="256" r:id="rId3"/>
    <p:sldId id="872" r:id="rId4"/>
    <p:sldId id="297" r:id="rId5"/>
    <p:sldId id="705" r:id="rId6"/>
    <p:sldId id="942" r:id="rId7"/>
    <p:sldId id="943" r:id="rId8"/>
    <p:sldId id="257" r:id="rId9"/>
    <p:sldId id="940" r:id="rId10"/>
    <p:sldId id="941" r:id="rId11"/>
    <p:sldId id="945" r:id="rId12"/>
    <p:sldId id="946" r:id="rId13"/>
    <p:sldId id="947" r:id="rId14"/>
    <p:sldId id="944" r:id="rId15"/>
    <p:sldId id="885" r:id="rId16"/>
    <p:sldId id="267" r:id="rId17"/>
  </p:sldIdLst>
  <p:sldSz cx="12192000" cy="6858000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171" autoAdjust="0"/>
  </p:normalViewPr>
  <p:slideViewPr>
    <p:cSldViewPr snapToGrid="0">
      <p:cViewPr>
        <p:scale>
          <a:sx n="80" d="100"/>
          <a:sy n="80" d="100"/>
        </p:scale>
        <p:origin x="97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57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43A38-DA79-44E3-9107-EC5C89A040D7}" type="datetimeFigureOut">
              <a:rPr lang="en-AU" smtClean="0"/>
              <a:t>13/05/2022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3FD7-A345-4C34-A435-7391D6B8FF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0565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46A427-5FBF-4153-B30A-49DD11B4F7ED}" type="datetimeFigureOut">
              <a:rPr lang="en-US"/>
              <a:pPr>
                <a:defRPr/>
              </a:pPr>
              <a:t>13-May-22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9BFEB7-0D18-4C9C-86D6-0F1BA5D32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82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67EDF5-1BEC-4533-AD8E-A3A2625E611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altLang="en-US"/>
              <a:t>More recently malaria has been a problem for the SAS in Afghanistan, the Royal Australian Army in Papua New Guinea and the Royal Australian Navy during piracy operations in the Indian Ocean.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altLang="en-US">
                <a:latin typeface="Arial" panose="020B0604020202020204" pitchFamily="34" charset="0"/>
              </a:rPr>
              <a:t>We work with a wide variety of military and civilian partners only some of which are noted in these acknowledgements.</a:t>
            </a:r>
          </a:p>
        </p:txBody>
      </p:sp>
    </p:spTree>
    <p:extLst>
      <p:ext uri="{BB962C8B-B14F-4D97-AF65-F5344CB8AC3E}">
        <p14:creationId xmlns:p14="http://schemas.microsoft.com/office/powerpoint/2010/main" val="165077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5ADA-9F6A-4F61-AE90-2674FA8F21C3}" type="datetimeFigureOut">
              <a:rPr lang="en-US"/>
              <a:pPr>
                <a:defRPr/>
              </a:pPr>
              <a:t>13-May-22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45B77-37F2-4A55-8B11-3F7B5757D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57DE7-D4BA-4847-871C-E833C6482D80}" type="datetimeFigureOut">
              <a:rPr lang="en-US"/>
              <a:pPr>
                <a:defRPr/>
              </a:pPr>
              <a:t>13-May-22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D589D-CB2A-45C9-96F5-C4A8CFAAE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0295-F20F-4C12-93A3-49A48E451112}" type="datetimeFigureOut">
              <a:rPr lang="en-US"/>
              <a:pPr>
                <a:defRPr/>
              </a:pPr>
              <a:t>13-May-22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1B145-5E21-48A2-9DFA-2B65B8D2D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838200"/>
            <a:ext cx="1076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28284" y="2286000"/>
            <a:ext cx="5283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4684" y="2286000"/>
            <a:ext cx="5283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141689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763371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37443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9684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8284" y="2286000"/>
            <a:ext cx="5283200" cy="4038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4684" y="2286000"/>
            <a:ext cx="5283200" cy="4038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7364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101193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386323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6208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1AE42-3931-4969-8517-E88F272F2916}" type="datetimeFigureOut">
              <a:rPr lang="en-US"/>
              <a:pPr>
                <a:defRPr/>
              </a:pPr>
              <a:t>13-May-22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4E5B-5747-4E4A-BB4C-7B17A92BD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46729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49457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086858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75334" y="838200"/>
            <a:ext cx="2713567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8285" y="838200"/>
            <a:ext cx="794384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37524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838200"/>
            <a:ext cx="1076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28284" y="2286000"/>
            <a:ext cx="5283200" cy="4038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4684" y="2286000"/>
            <a:ext cx="5283200" cy="4038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37030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2019301" y="838200"/>
            <a:ext cx="10769599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928283" y="2286001"/>
            <a:ext cx="5283199" cy="4038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7414683" y="2286000"/>
            <a:ext cx="5283199" cy="19431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3"/>
          </p:nvPr>
        </p:nvSpPr>
        <p:spPr>
          <a:xfrm>
            <a:off x="7414683" y="4381500"/>
            <a:ext cx="5283199" cy="19431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286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56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4E30C-91EE-4AD1-8811-6191335D5971}" type="datetimeFigureOut">
              <a:rPr lang="en-US"/>
              <a:pPr>
                <a:defRPr/>
              </a:pPr>
              <a:t>13-May-22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441AD-0CCC-40FE-8986-96C0040C0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3C41E-CE05-42CF-A8BB-185B1DFF2A53}" type="datetimeFigureOut">
              <a:rPr lang="en-US"/>
              <a:pPr>
                <a:defRPr/>
              </a:pPr>
              <a:t>13-May-22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3AB33-B94E-4BA8-8959-BB2533613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950FF-9DBB-447F-8E03-9F01413DEACD}" type="datetimeFigureOut">
              <a:rPr lang="en-US"/>
              <a:pPr>
                <a:defRPr/>
              </a:pPr>
              <a:t>13-May-22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CD099-DAD0-4A73-81BA-B68DF91D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FCD0-43FA-44A7-B9D9-5217D4327078}" type="datetimeFigureOut">
              <a:rPr lang="en-US"/>
              <a:pPr>
                <a:defRPr/>
              </a:pPr>
              <a:t>13-May-22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8B561-ADF5-40A8-AEB0-2F9B7C5D9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89B20-8AA7-4C92-82F2-8B4003DF1EA0}" type="datetimeFigureOut">
              <a:rPr lang="en-US"/>
              <a:pPr>
                <a:defRPr/>
              </a:pPr>
              <a:t>13-May-22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2B1A9-6BCA-4ED6-8E23-895887FAD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CE86B-E1E7-475C-A40F-7FDDDD36C46C}" type="datetimeFigureOut">
              <a:rPr lang="en-US"/>
              <a:pPr>
                <a:defRPr/>
              </a:pPr>
              <a:t>13-May-22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8ACE2-FB2B-41AF-B913-65B83CD55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3133E-C252-4092-9D21-1B302AF55F25}" type="datetimeFigureOut">
              <a:rPr lang="en-US"/>
              <a:pPr>
                <a:defRPr/>
              </a:pPr>
              <a:t>13-May-22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0FD57-35E3-47B4-8851-5D8F8D5D5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B0FB57-3548-447A-85DA-025E23DC8511}" type="datetimeFigureOut">
              <a:rPr lang="en-US"/>
              <a:pPr>
                <a:defRPr/>
              </a:pPr>
              <a:t>13-May-22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EE6DDD-73C9-40FB-95A7-7784F8260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7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19300" y="838200"/>
            <a:ext cx="1076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8284" y="2286000"/>
            <a:ext cx="10769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7162800" y="495301"/>
            <a:ext cx="184731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en-AU" altLang="en-US" sz="18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95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00000"/>
        <a:buChar char="•"/>
        <a:defRPr sz="32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0000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00000"/>
        <a:buChar char="•"/>
        <a:defRPr sz="24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0000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0000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jpeg"/><Relationship Id="rId7" Type="http://schemas.openxmlformats.org/officeDocument/2006/relationships/image" Target="../media/image24.emf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73608"/>
            <a:ext cx="12192000" cy="2387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Threat of Monkey Malaria? (</a:t>
            </a: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Plasmodium </a:t>
            </a:r>
            <a:r>
              <a:rPr lang="en-US" sz="6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knowlesi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124" y="4453844"/>
            <a:ext cx="10953751" cy="1779587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 G Dennis Shanks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Australian Defence Force Malaria and Infectious Disease Institute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COL, US Army Medical Corps (retired)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AECA-91BD-0EAC-EE8E-8311918EC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2" y="393031"/>
            <a:ext cx="11633868" cy="1143000"/>
          </a:xfrm>
        </p:spPr>
        <p:txBody>
          <a:bodyPr/>
          <a:lstStyle/>
          <a:p>
            <a:pPr algn="ctr"/>
            <a:r>
              <a:rPr lang="en-US" dirty="0"/>
              <a:t>Historical Interface between Man and Jungle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23F97-319E-B58A-E5E1-7A7CC42A4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2779" y="1536031"/>
            <a:ext cx="5976464" cy="4928938"/>
          </a:xfrm>
        </p:spPr>
        <p:txBody>
          <a:bodyPr/>
          <a:lstStyle/>
          <a:p>
            <a:r>
              <a:rPr lang="en-US" sz="2800" dirty="0"/>
              <a:t>Malaria in North Borneo (Sabah) was likely always due to Pk </a:t>
            </a:r>
          </a:p>
          <a:p>
            <a:endParaRPr lang="en-US" sz="2800" dirty="0"/>
          </a:p>
          <a:p>
            <a:r>
              <a:rPr lang="en-US" sz="2800" dirty="0"/>
              <a:t>Very limited medical facilities available to highest risk populations living in forest such as Dayaks, Oran </a:t>
            </a:r>
            <a:r>
              <a:rPr lang="en-US" sz="2800" dirty="0" err="1"/>
              <a:t>Osli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Microscopic diagnosis rarely picked up outliers as different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F963CB-A808-D624-2A8D-E32EB3DFAC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800" y="1588247"/>
            <a:ext cx="5283200" cy="368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7125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74D25F0-B43E-7EC5-ABE7-DDEDABAD2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805" y="138363"/>
            <a:ext cx="10769600" cy="1143000"/>
          </a:xfrm>
        </p:spPr>
        <p:txBody>
          <a:bodyPr/>
          <a:lstStyle/>
          <a:p>
            <a:r>
              <a:rPr lang="en-US" dirty="0"/>
              <a:t>Most </a:t>
            </a:r>
            <a:r>
              <a:rPr lang="en-US" i="1" dirty="0"/>
              <a:t>P </a:t>
            </a:r>
            <a:r>
              <a:rPr lang="en-US" i="1" dirty="0" err="1"/>
              <a:t>knowlesi</a:t>
            </a:r>
            <a:r>
              <a:rPr lang="en-US" i="1" dirty="0"/>
              <a:t> </a:t>
            </a:r>
            <a:r>
              <a:rPr lang="en-US" dirty="0"/>
              <a:t>Likely on Island of Borneo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7E3A6E-942D-EAF9-9AEA-4463698F08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20" y="1604211"/>
            <a:ext cx="5727680" cy="4038600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F1746B-B447-105F-F485-18869F21D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937" y="1495927"/>
            <a:ext cx="6093326" cy="4038600"/>
          </a:xfrm>
        </p:spPr>
        <p:txBody>
          <a:bodyPr/>
          <a:lstStyle/>
          <a:p>
            <a:r>
              <a:rPr lang="en-US" sz="2800" dirty="0"/>
              <a:t>Distribution of Pk largely matches the primate host with many species of macaque </a:t>
            </a:r>
          </a:p>
          <a:p>
            <a:endParaRPr lang="en-US" sz="2800" dirty="0"/>
          </a:p>
          <a:p>
            <a:r>
              <a:rPr lang="en-US" sz="2800" dirty="0"/>
              <a:t>Habitat is mostly jungles on islands of SE Asia</a:t>
            </a:r>
          </a:p>
          <a:p>
            <a:endParaRPr lang="en-US" sz="2800" dirty="0"/>
          </a:p>
          <a:p>
            <a:r>
              <a:rPr lang="en-US" sz="2800" dirty="0"/>
              <a:t>Elimination of macaques or jungle drastically lowers malaria infection risk; no monkeys past the Wallace Line in New Guinea</a:t>
            </a:r>
          </a:p>
        </p:txBody>
      </p:sp>
    </p:spTree>
    <p:extLst>
      <p:ext uri="{BB962C8B-B14F-4D97-AF65-F5344CB8AC3E}">
        <p14:creationId xmlns:p14="http://schemas.microsoft.com/office/powerpoint/2010/main" val="1621837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1322-466F-0B0F-8300-B0D9E598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16" y="200527"/>
            <a:ext cx="11417300" cy="1143000"/>
          </a:xfrm>
        </p:spPr>
        <p:txBody>
          <a:bodyPr/>
          <a:lstStyle/>
          <a:p>
            <a:pPr algn="ctr"/>
            <a:r>
              <a:rPr lang="en-US" dirty="0"/>
              <a:t>Malaria Is Spread by Anopheles Mosquitoes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35242-BC0B-BFA9-E4A4-F9245AD0A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916" y="1409700"/>
            <a:ext cx="6809874" cy="4038600"/>
          </a:xfrm>
        </p:spPr>
        <p:txBody>
          <a:bodyPr/>
          <a:lstStyle/>
          <a:p>
            <a:r>
              <a:rPr lang="en-US" sz="2800" dirty="0"/>
              <a:t>Mosquito vectors are most likely living in canopy with monkeys</a:t>
            </a:r>
          </a:p>
          <a:p>
            <a:endParaRPr lang="en-US" sz="2800" dirty="0"/>
          </a:p>
          <a:p>
            <a:r>
              <a:rPr lang="en-US" sz="2800" dirty="0"/>
              <a:t>Very hard to implicate specific Anopheles due to rarity of infection</a:t>
            </a:r>
          </a:p>
          <a:p>
            <a:endParaRPr lang="en-US" sz="2800" dirty="0"/>
          </a:p>
          <a:p>
            <a:r>
              <a:rPr lang="en-US" sz="2800" dirty="0"/>
              <a:t>Disturbance of the jungle (logging) is likely an important interface between man and these rare malaria vectors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4FB2AF-DF31-0AC3-D36E-C50F01D608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857" y="1744579"/>
            <a:ext cx="4994144" cy="3092116"/>
          </a:xfrm>
        </p:spPr>
      </p:pic>
    </p:spTree>
    <p:extLst>
      <p:ext uri="{BB962C8B-B14F-4D97-AF65-F5344CB8AC3E}">
        <p14:creationId xmlns:p14="http://schemas.microsoft.com/office/powerpoint/2010/main" val="13144947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0D5B-A632-F0A1-AF43-0B6E2323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81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Difference in Long and Short Tailed Macaques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C0000-748C-C769-E0B8-D5E028D97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593" y="1603960"/>
            <a:ext cx="6782579" cy="4038600"/>
          </a:xfrm>
        </p:spPr>
        <p:txBody>
          <a:bodyPr/>
          <a:lstStyle/>
          <a:p>
            <a:r>
              <a:rPr lang="en-US" sz="2800" dirty="0"/>
              <a:t>Pk is a natural infection of long tailed monkeys and causes little disease in </a:t>
            </a:r>
            <a:r>
              <a:rPr lang="en-US" sz="2800" i="1" dirty="0"/>
              <a:t>M </a:t>
            </a:r>
            <a:r>
              <a:rPr lang="en-US" sz="2800" i="1" dirty="0" err="1"/>
              <a:t>nemestrina</a:t>
            </a:r>
            <a:r>
              <a:rPr lang="en-US" sz="2800" i="1" dirty="0"/>
              <a:t> </a:t>
            </a:r>
          </a:p>
          <a:p>
            <a:endParaRPr lang="en-US" sz="2800" dirty="0"/>
          </a:p>
          <a:p>
            <a:r>
              <a:rPr lang="en-US" sz="2800" dirty="0"/>
              <a:t>In short tailed Indian monkeys, it is rapidly lethal infection</a:t>
            </a:r>
          </a:p>
          <a:p>
            <a:endParaRPr lang="en-US" sz="2800" dirty="0"/>
          </a:p>
          <a:p>
            <a:r>
              <a:rPr lang="en-US" sz="2800" dirty="0"/>
              <a:t>Genetic difference explaining this observation must be small as the monkeys can on occasion inter-breed showing close relationship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D659DC-7BF3-5AF6-F40C-F0D775F5BE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9764" y="1451810"/>
            <a:ext cx="5092236" cy="381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7724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B3FB6C-990F-49B7-BE73-5A6B29CA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Does Pk Threaten Regional Malaria Elimination?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FDC5D7-32D9-4181-A3F1-A00B4F3CC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1258"/>
            <a:ext cx="7687996" cy="4038600"/>
          </a:xfrm>
        </p:spPr>
        <p:txBody>
          <a:bodyPr/>
          <a:lstStyle/>
          <a:p>
            <a:r>
              <a:rPr lang="en-US" sz="2800" i="1" dirty="0"/>
              <a:t>P </a:t>
            </a:r>
            <a:r>
              <a:rPr lang="en-US" sz="2800" i="1" dirty="0" err="1"/>
              <a:t>knowlesi</a:t>
            </a:r>
            <a:r>
              <a:rPr lang="en-US" sz="2800" i="1" dirty="0"/>
              <a:t> </a:t>
            </a:r>
            <a:r>
              <a:rPr lang="en-US" sz="2800" dirty="0"/>
              <a:t>is the main species of malaria in some parts of SE Asia (Malaysia)</a:t>
            </a:r>
          </a:p>
          <a:p>
            <a:endParaRPr lang="en-US" sz="2800" dirty="0"/>
          </a:p>
          <a:p>
            <a:r>
              <a:rPr lang="en-US" sz="2800" dirty="0"/>
              <a:t>Unlikely that we will ever get such parasites out of native primate population</a:t>
            </a:r>
          </a:p>
          <a:p>
            <a:endParaRPr lang="en-US" sz="2800" dirty="0"/>
          </a:p>
          <a:p>
            <a:r>
              <a:rPr lang="en-US" sz="2800" dirty="0"/>
              <a:t>Smallpox is still considered eliminated even though its close primate relative monkey pox still causes human infection; this is a direct analogy to monkey malaria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318BD-70FD-F175-2503-1A98E7292D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624" y="1409702"/>
            <a:ext cx="4486376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927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0"/>
            <a:ext cx="6858000" cy="609600"/>
          </a:xfrm>
        </p:spPr>
        <p:txBody>
          <a:bodyPr/>
          <a:lstStyle/>
          <a:p>
            <a:pPr algn="ctr">
              <a:defRPr/>
            </a:pPr>
            <a:r>
              <a:rPr lang="en-AU" sz="4800" dirty="0"/>
              <a:t>Acknowledgements</a:t>
            </a:r>
          </a:p>
        </p:txBody>
      </p:sp>
      <p:sp>
        <p:nvSpPr>
          <p:cNvPr id="1465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9065" y="2882176"/>
            <a:ext cx="8518525" cy="399535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400" dirty="0"/>
              <a:t>Queensland Institute of Medical Research / Berghofer</a:t>
            </a:r>
          </a:p>
          <a:p>
            <a:pPr>
              <a:buFontTx/>
              <a:buNone/>
              <a:defRPr/>
            </a:pPr>
            <a:endParaRPr lang="en-US" altLang="en-US" sz="2400" dirty="0"/>
          </a:p>
          <a:p>
            <a:pPr>
              <a:buFontTx/>
              <a:buNone/>
              <a:defRPr/>
            </a:pPr>
            <a:r>
              <a:rPr lang="en-US" altLang="en-US" sz="2400" dirty="0"/>
              <a:t>Universities of Queensland and Sunshine Coast</a:t>
            </a:r>
          </a:p>
          <a:p>
            <a:pPr>
              <a:buFontTx/>
              <a:buNone/>
              <a:defRPr/>
            </a:pPr>
            <a:endParaRPr lang="en-US" altLang="en-US" sz="2400" dirty="0"/>
          </a:p>
          <a:p>
            <a:pPr>
              <a:buFontTx/>
              <a:buNone/>
              <a:defRPr/>
            </a:pPr>
            <a:r>
              <a:rPr lang="en-US" altLang="en-US" sz="2400" dirty="0"/>
              <a:t>US Armed Forces Research Institute of the </a:t>
            </a:r>
          </a:p>
          <a:p>
            <a:pPr>
              <a:buFontTx/>
              <a:buNone/>
              <a:defRPr/>
            </a:pPr>
            <a:r>
              <a:rPr lang="en-US" altLang="en-US" sz="2400" dirty="0"/>
              <a:t>Medical Sciences, Bangkok, Thailand</a:t>
            </a:r>
          </a:p>
          <a:p>
            <a:pPr>
              <a:buFontTx/>
              <a:buNone/>
              <a:defRPr/>
            </a:pPr>
            <a:endParaRPr lang="en-US" altLang="en-US" sz="2400" dirty="0"/>
          </a:p>
          <a:p>
            <a:pPr>
              <a:buFontTx/>
              <a:buNone/>
              <a:defRPr/>
            </a:pPr>
            <a:r>
              <a:rPr lang="en-US" altLang="en-US" sz="2400" dirty="0"/>
              <a:t>Walter Reed Army Institute of Research, Washington DC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8250" y="0"/>
            <a:ext cx="25828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22550" y="152400"/>
            <a:ext cx="25828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36850" y="304800"/>
            <a:ext cx="25828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1150" y="457200"/>
            <a:ext cx="25828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288" name="Text Box 8"/>
          <p:cNvSpPr txBox="1">
            <a:spLocks noChangeArrowheads="1"/>
          </p:cNvSpPr>
          <p:nvPr/>
        </p:nvSpPr>
        <p:spPr bwMode="auto">
          <a:xfrm>
            <a:off x="7670800" y="2809875"/>
            <a:ext cx="1054100" cy="515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Tx/>
              <a:buChar char="•"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65450" y="609600"/>
            <a:ext cx="25828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37150" y="0"/>
            <a:ext cx="33718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51450" y="152400"/>
            <a:ext cx="33718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9450" y="4724400"/>
            <a:ext cx="13525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65750" y="304800"/>
            <a:ext cx="33718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9926" y="938919"/>
            <a:ext cx="1720688" cy="16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555" y="666844"/>
            <a:ext cx="1236625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Rectangle 26"/>
          <p:cNvSpPr>
            <a:spLocks noChangeArrowheads="1"/>
          </p:cNvSpPr>
          <p:nvPr/>
        </p:nvSpPr>
        <p:spPr bwMode="auto">
          <a:xfrm>
            <a:off x="1884363" y="5254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65" name="Rectangle 28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7666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6022" y="857187"/>
            <a:ext cx="12366259" cy="183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55" y="709613"/>
            <a:ext cx="1867276" cy="183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7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6356" y="3276600"/>
            <a:ext cx="133191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7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51" y="4395274"/>
            <a:ext cx="1548474" cy="54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51" y="2197371"/>
            <a:ext cx="1548474" cy="154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74" name="Picture 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6357" y="2159000"/>
            <a:ext cx="1331912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76" name="Picture 7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7435" y="5016677"/>
            <a:ext cx="1540934" cy="56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D2C7A5-148A-40A8-BC93-9EC79E02F5A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959" y="821333"/>
            <a:ext cx="1559217" cy="136041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26" name="Picture 2" descr="Image result for indopacom logo">
            <a:extLst>
              <a:ext uri="{FF2B5EF4-FFF2-40B4-BE49-F238E27FC236}">
                <a16:creationId xmlns:a16="http://schemas.microsoft.com/office/drawing/2014/main" id="{AF4DBA83-DAC3-42F5-894C-B7F3B8047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0626" y="836645"/>
            <a:ext cx="1835405" cy="183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4503AB-9850-49CA-859A-05476AF731B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584" y="813375"/>
            <a:ext cx="1378321" cy="1378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4D4464-E987-4524-B375-55BC59E71AD2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7435" y="3831436"/>
            <a:ext cx="1540934" cy="485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BCD5CD-D15D-4FF8-BEC6-80CE9DDB8CB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126" y="5590156"/>
            <a:ext cx="1279524" cy="12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190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7CED-AA4D-40A4-900D-2F20A234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45967"/>
          </a:xfrm>
        </p:spPr>
        <p:txBody>
          <a:bodyPr/>
          <a:lstStyle/>
          <a:p>
            <a:pPr algn="ctr"/>
            <a:r>
              <a:rPr lang="en-US" sz="3800" dirty="0"/>
              <a:t>ADF Malaria Infectious Disease Institute (ADFMIDI)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60F44-6E43-45FB-BD5B-92DE87E2C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44" y="1409700"/>
            <a:ext cx="7722918" cy="4038600"/>
          </a:xfrm>
        </p:spPr>
        <p:txBody>
          <a:bodyPr/>
          <a:lstStyle/>
          <a:p>
            <a:r>
              <a:rPr lang="en-US" sz="2800" dirty="0"/>
              <a:t>Joint specialist medical unit to prevent infectious diseases in Defence members</a:t>
            </a:r>
          </a:p>
          <a:p>
            <a:endParaRPr lang="en-US" sz="2800" dirty="0"/>
          </a:p>
          <a:p>
            <a:r>
              <a:rPr lang="en-US" sz="2800" dirty="0"/>
              <a:t>Currently in its sixth name / iteration since 1915, located in current laboratories at Gallipoli Barracks, Brisbane since 1997</a:t>
            </a:r>
          </a:p>
          <a:p>
            <a:endParaRPr lang="en-US" sz="2800" dirty="0"/>
          </a:p>
          <a:p>
            <a:r>
              <a:rPr lang="en-US" sz="2800" dirty="0"/>
              <a:t>Staff is divided equally into active duty uniformed military, reserve military and civilian scientific members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63FD0E-F77E-40EF-8E99-D68C43BD76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462" y="2848069"/>
            <a:ext cx="4425538" cy="40099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8AD1BE-62D4-4897-B6C0-B5D932373C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462" y="704136"/>
            <a:ext cx="4425538" cy="228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3548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12191999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AU" altLang="en-US" sz="4400" dirty="0"/>
              <a:t>Little Recent Malaria Experience in ADF</a:t>
            </a: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07" y="1557338"/>
            <a:ext cx="7921387" cy="5300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AU" altLang="en-US" sz="2800" dirty="0"/>
              <a:t>ADF soldier returns from family visit to Sierra Leone with falciparum malaria 2019</a:t>
            </a:r>
          </a:p>
          <a:p>
            <a:pPr eaLnBrk="1" hangingPunct="1">
              <a:lnSpc>
                <a:spcPct val="90000"/>
              </a:lnSpc>
              <a:defRPr/>
            </a:pPr>
            <a:endParaRPr lang="en-AU" alt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sz="2800" dirty="0"/>
              <a:t>Feb 2018 case of </a:t>
            </a:r>
            <a:r>
              <a:rPr lang="en-AU" altLang="en-US" sz="2800" i="1" dirty="0"/>
              <a:t>P knowlesi </a:t>
            </a:r>
            <a:r>
              <a:rPr lang="en-AU" altLang="en-US" sz="2800" dirty="0"/>
              <a:t>or monkey malaria from jungle warfare training in Johor Bauru, Malaysia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AU" alt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sz="2800" dirty="0"/>
              <a:t>Four falciparum malaria cases on </a:t>
            </a:r>
            <a:r>
              <a:rPr lang="en-AU" altLang="en-US" sz="2800" i="1" dirty="0"/>
              <a:t>HMAS Newcastle </a:t>
            </a:r>
            <a:r>
              <a:rPr lang="en-AU" altLang="en-US" sz="2800" dirty="0"/>
              <a:t>while on anti-piracy patrol in Indian Ocean following shore leave at beach resort in Tanzania 2015</a:t>
            </a:r>
          </a:p>
          <a:p>
            <a:pPr eaLnBrk="1" hangingPunct="1">
              <a:lnSpc>
                <a:spcPct val="90000"/>
              </a:lnSpc>
              <a:defRPr/>
            </a:pPr>
            <a:endParaRPr lang="en-AU" altLang="en-US" sz="2400" dirty="0"/>
          </a:p>
        </p:txBody>
      </p:sp>
      <p:pic>
        <p:nvPicPr>
          <p:cNvPr id="9220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43728" y="4049647"/>
            <a:ext cx="4248272" cy="28083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3728" y="1597025"/>
            <a:ext cx="4248272" cy="246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72B72-33B7-44F7-D992-DE6CB971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143000"/>
          </a:xfrm>
        </p:spPr>
        <p:txBody>
          <a:bodyPr/>
          <a:lstStyle/>
          <a:p>
            <a:pPr algn="ctr">
              <a:defRPr/>
            </a:pPr>
            <a:r>
              <a:rPr lang="en-A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Plasmodium </a:t>
            </a:r>
            <a:r>
              <a:rPr lang="en-A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knowlesi</a:t>
            </a:r>
            <a:r>
              <a:rPr lang="en-A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A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(Pk or monkey malaria)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D6D7D-7913-7ED4-C0D7-2C16BECFBC0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6411" y="1554079"/>
            <a:ext cx="7122695" cy="4038600"/>
          </a:xfrm>
        </p:spPr>
        <p:txBody>
          <a:bodyPr/>
          <a:lstStyle/>
          <a:p>
            <a:pPr>
              <a:defRPr/>
            </a:pP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known Pk case in ADF in Feb 2018 following jungle warfare / survival training in Johor Bauru, Malaysia</a:t>
            </a:r>
          </a:p>
          <a:p>
            <a:pPr>
              <a:defRPr/>
            </a:pPr>
            <a:endParaRPr lang="en-A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modestly ill due to having taken partial doxycycline prophylaxis</a:t>
            </a:r>
          </a:p>
          <a:p>
            <a:pPr>
              <a:defRPr/>
            </a:pPr>
            <a:endParaRPr lang="en-A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it depends on the amount of monkey contact in jungle</a:t>
            </a:r>
          </a:p>
        </p:txBody>
      </p:sp>
      <p:pic>
        <p:nvPicPr>
          <p:cNvPr id="20484" name="Picture 2" descr="Image result for Malaysian Army jungle warfare training">
            <a:extLst>
              <a:ext uri="{FF2B5EF4-FFF2-40B4-BE49-F238E27FC236}">
                <a16:creationId xmlns:a16="http://schemas.microsoft.com/office/drawing/2014/main" id="{045FE120-4749-D0F4-9CAD-00E92FFA1AA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1020" y="1672389"/>
            <a:ext cx="4230980" cy="23822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4" descr="Image result for macaca fascicularis">
            <a:extLst>
              <a:ext uri="{FF2B5EF4-FFF2-40B4-BE49-F238E27FC236}">
                <a16:creationId xmlns:a16="http://schemas.microsoft.com/office/drawing/2014/main" id="{56FA4427-31F6-EE2B-1445-12418C3D5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1285" y="4054642"/>
            <a:ext cx="4230716" cy="280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277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9BF2-A4E1-1491-5C0E-75577071B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552" y="44116"/>
            <a:ext cx="10769600" cy="1143000"/>
          </a:xfrm>
        </p:spPr>
        <p:txBody>
          <a:bodyPr/>
          <a:lstStyle/>
          <a:p>
            <a:pPr algn="ctr"/>
            <a:r>
              <a:rPr lang="en-US" dirty="0"/>
              <a:t>Monkey Malaria Is Distinctly Unusual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9932E-6FA2-2F5D-8037-4342C630891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99573" y="1502525"/>
            <a:ext cx="6559216" cy="4728411"/>
          </a:xfrm>
        </p:spPr>
        <p:txBody>
          <a:bodyPr/>
          <a:lstStyle/>
          <a:p>
            <a:r>
              <a:rPr lang="en-US" sz="2800" dirty="0"/>
              <a:t>Most people do not live near monkeys, so risk of infection through mosquitoes is very limited</a:t>
            </a:r>
          </a:p>
          <a:p>
            <a:endParaRPr lang="en-US" sz="2800" i="1" dirty="0"/>
          </a:p>
          <a:p>
            <a:r>
              <a:rPr lang="en-US" sz="2800" i="1" dirty="0"/>
              <a:t>P </a:t>
            </a:r>
            <a:r>
              <a:rPr lang="en-US" sz="2800" i="1" dirty="0" err="1"/>
              <a:t>knowlesi</a:t>
            </a:r>
            <a:r>
              <a:rPr lang="en-US" sz="2800" i="1" dirty="0"/>
              <a:t> </a:t>
            </a:r>
            <a:r>
              <a:rPr lang="en-US" sz="2800" dirty="0"/>
              <a:t>is often mistaken for </a:t>
            </a:r>
            <a:r>
              <a:rPr lang="en-US" sz="2800" i="1" dirty="0"/>
              <a:t>P </a:t>
            </a:r>
            <a:r>
              <a:rPr lang="en-US" sz="2800" i="1" dirty="0" err="1"/>
              <a:t>malariae</a:t>
            </a:r>
            <a:r>
              <a:rPr lang="en-US" sz="2800" i="1" dirty="0"/>
              <a:t> </a:t>
            </a:r>
            <a:r>
              <a:rPr lang="en-US" sz="2800" dirty="0"/>
              <a:t>on microscope smears</a:t>
            </a:r>
          </a:p>
          <a:p>
            <a:endParaRPr lang="en-US" sz="2800" dirty="0"/>
          </a:p>
          <a:p>
            <a:r>
              <a:rPr lang="en-US" sz="2800" dirty="0"/>
              <a:t>Genomic (PCR) confirmation of diagnosis is recommended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17EB1B-FF63-E2D8-C546-618780E9A3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4365" y="1271916"/>
            <a:ext cx="3647635" cy="2871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287D0F-2A9F-CF34-05C2-4D8E3A2CD0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90" y="4143457"/>
            <a:ext cx="3670110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9574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A74-B25E-E8E2-6725-2037219F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8968"/>
            <a:ext cx="12091737" cy="1143000"/>
          </a:xfrm>
        </p:spPr>
        <p:txBody>
          <a:bodyPr/>
          <a:lstStyle/>
          <a:p>
            <a:pPr algn="ctr"/>
            <a:r>
              <a:rPr lang="en-US" dirty="0"/>
              <a:t>Treatment of </a:t>
            </a:r>
            <a:r>
              <a:rPr lang="en-US" i="1" dirty="0"/>
              <a:t>Plasmodium </a:t>
            </a:r>
            <a:r>
              <a:rPr lang="en-US" i="1" dirty="0" err="1"/>
              <a:t>knowlesi</a:t>
            </a:r>
            <a:r>
              <a:rPr lang="en-US" i="1" dirty="0"/>
              <a:t> </a:t>
            </a:r>
            <a:r>
              <a:rPr lang="en-US" dirty="0"/>
              <a:t>Is Different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30096-5AF7-FF22-9EF6-70CBE3EBECA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24335" y="1728536"/>
            <a:ext cx="6361476" cy="4038600"/>
          </a:xfrm>
        </p:spPr>
        <p:txBody>
          <a:bodyPr/>
          <a:lstStyle/>
          <a:p>
            <a:r>
              <a:rPr lang="en-US" sz="2800" dirty="0"/>
              <a:t>Although severe malaria can occur, it is usually from anemia, not cerebral malaria</a:t>
            </a:r>
          </a:p>
          <a:p>
            <a:endParaRPr lang="en-US" sz="2800" dirty="0"/>
          </a:p>
          <a:p>
            <a:r>
              <a:rPr lang="en-US" sz="2800" dirty="0"/>
              <a:t>As there has been no drug treatment of monkeys, parasites are still chloroquine sensitive</a:t>
            </a:r>
          </a:p>
          <a:p>
            <a:endParaRPr lang="en-US" sz="2800" dirty="0"/>
          </a:p>
          <a:p>
            <a:r>
              <a:rPr lang="en-US" sz="2800" dirty="0"/>
              <a:t>Pk does not relapse so there is no need for primaquine afterwards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A69FA9-0B3F-DBB2-7C6D-05E80300AA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13624" y="1926720"/>
            <a:ext cx="5086858" cy="33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290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DECB42-75F6-4C69-97A0-EA2E7B24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236621"/>
            <a:ext cx="1076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Malaria Decreasing in Much of SE Asia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Predominately Relapsing Malaria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 vivax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8B2B3EE-9FD8-4F63-8F1F-A100CE6778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7067"/>
            <a:ext cx="5907186" cy="36576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57D35E-74D9-4E99-A170-61742477BD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79" y="2077067"/>
            <a:ext cx="590718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935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9A8AC-E5CE-420C-9664-AD4AA96D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2" y="0"/>
            <a:ext cx="12191999" cy="1143000"/>
          </a:xfrm>
        </p:spPr>
        <p:txBody>
          <a:bodyPr/>
          <a:lstStyle/>
          <a:p>
            <a:pPr algn="ctr"/>
            <a:r>
              <a:rPr lang="en-US" dirty="0"/>
              <a:t>&gt; 90% of Indonesian Malaria is in Papua 2021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776C90-C5E9-4B9D-B593-040D57AFF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2" y="1091746"/>
            <a:ext cx="12191999" cy="5766254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F9C9A9-1D1D-4500-B27C-099C544769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030" y="941327"/>
            <a:ext cx="4138091" cy="248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22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5911B8-DFD8-43DB-BF33-F252418C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652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Changes Promoting </a:t>
            </a:r>
            <a:r>
              <a:rPr lang="en-US" i="1" dirty="0"/>
              <a:t>P </a:t>
            </a:r>
            <a:r>
              <a:rPr lang="en-US" i="1" dirty="0" err="1"/>
              <a:t>knowlesi</a:t>
            </a:r>
            <a:r>
              <a:rPr lang="en-US" i="1" dirty="0"/>
              <a:t> </a:t>
            </a:r>
            <a:r>
              <a:rPr lang="en-US" dirty="0"/>
              <a:t>in SE Asia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41BA35-5BD5-55F2-81EC-723AA29A6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126" y="1660358"/>
            <a:ext cx="6285832" cy="4038600"/>
          </a:xfrm>
        </p:spPr>
        <p:txBody>
          <a:bodyPr/>
          <a:lstStyle/>
          <a:p>
            <a:r>
              <a:rPr lang="en-US" sz="2800" dirty="0"/>
              <a:t>Jungle habitat of macaques being taken for housing developments, palm oil plantations etc.</a:t>
            </a:r>
          </a:p>
          <a:p>
            <a:endParaRPr lang="en-US" sz="2800" dirty="0"/>
          </a:p>
          <a:p>
            <a:r>
              <a:rPr lang="en-US" sz="2800" dirty="0"/>
              <a:t>Monkeys forced into peri-urban environments closer to humans</a:t>
            </a:r>
          </a:p>
          <a:p>
            <a:endParaRPr lang="en-US" sz="2800" dirty="0"/>
          </a:p>
          <a:p>
            <a:r>
              <a:rPr lang="en-US" sz="2800" dirty="0"/>
              <a:t>Malaria elimination efforts have made human malaria very rare in some places (e.g. Malaysia)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8B9CB51-3EE3-EAC4-4800-6BCDCAB8EC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775" y="1816016"/>
            <a:ext cx="52292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857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AFRIMS Cdr Brief TSG p1">
  <a:themeElements>
    <a:clrScheme name="">
      <a:dk1>
        <a:srgbClr val="000000"/>
      </a:dk1>
      <a:lt1>
        <a:srgbClr val="FFFFFF"/>
      </a:lt1>
      <a:dk2>
        <a:srgbClr val="114FFB"/>
      </a:dk2>
      <a:lt2>
        <a:srgbClr val="8CF4EA"/>
      </a:lt2>
      <a:accent1>
        <a:srgbClr val="00B7A5"/>
      </a:accent1>
      <a:accent2>
        <a:srgbClr val="D49FFF"/>
      </a:accent2>
      <a:accent3>
        <a:srgbClr val="AAB2FD"/>
      </a:accent3>
      <a:accent4>
        <a:srgbClr val="DADADA"/>
      </a:accent4>
      <a:accent5>
        <a:srgbClr val="AAD8CF"/>
      </a:accent5>
      <a:accent6>
        <a:srgbClr val="C090E7"/>
      </a:accent6>
      <a:hlink>
        <a:srgbClr val="7B00E4"/>
      </a:hlink>
      <a:folHlink>
        <a:srgbClr val="618FFD"/>
      </a:folHlink>
    </a:clrScheme>
    <a:fontScheme name="AFRIMS Cdr Brief TSG p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FRIMS Cdr Brief TSG p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RIMS Cdr Brief TSG p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RIMS Cdr Brief TSG p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RIMS Cdr Brief TSG p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RIMS Cdr Brief TSG p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RIMS Cdr Brief TSG p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RIMS Cdr Brief TSG p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7803</TotalTime>
  <Words>706</Words>
  <Application>Microsoft Office PowerPoint</Application>
  <PresentationFormat>Widescreen</PresentationFormat>
  <Paragraphs>85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3_AFRIMS Cdr Brief TSG p1</vt:lpstr>
      <vt:lpstr>Threat of Monkey Malaria? (Plasmodium knowlesi)</vt:lpstr>
      <vt:lpstr>ADF Malaria Infectious Disease Institute (ADFMIDI)</vt:lpstr>
      <vt:lpstr>Little Recent Malaria Experience in ADF</vt:lpstr>
      <vt:lpstr>Plasmodium knowlesi (Pk or monkey malaria)</vt:lpstr>
      <vt:lpstr>Monkey Malaria Is Distinctly Unusual </vt:lpstr>
      <vt:lpstr>Treatment of Plasmodium knowlesi Is Different</vt:lpstr>
      <vt:lpstr>Malaria Decreasing in Much of SE Asia  Predominately Relapsing Malaria P vivax</vt:lpstr>
      <vt:lpstr>&gt; 90% of Indonesian Malaria is in Papua 2021</vt:lpstr>
      <vt:lpstr>Changes Promoting P knowlesi in SE Asia</vt:lpstr>
      <vt:lpstr>Historical Interface between Man and Jungle</vt:lpstr>
      <vt:lpstr>Most P knowlesi Likely on Island of Borneo</vt:lpstr>
      <vt:lpstr>Malaria Is Spread by Anopheles Mosquitoes</vt:lpstr>
      <vt:lpstr>Difference in Long and Short Tailed Macaques</vt:lpstr>
      <vt:lpstr>Does Pk Threaten Regional Malaria Elimination?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Varieties of the 1918 Influenza Pandemic Mortality Curve</dc:title>
  <dc:creator>G Dennis Shanks</dc:creator>
  <cp:lastModifiedBy>G Dennis Shanks</cp:lastModifiedBy>
  <cp:revision>231</cp:revision>
  <cp:lastPrinted>2018-03-18T21:08:21Z</cp:lastPrinted>
  <dcterms:created xsi:type="dcterms:W3CDTF">2017-01-31T01:49:54Z</dcterms:created>
  <dcterms:modified xsi:type="dcterms:W3CDTF">2022-05-13T05:01:03Z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BN46572587</vt:lpwstr>
  </property>
  <property fmtid="{D5CDD505-2E9C-101B-9397-08002B2CF9AE}" pid="4" name="Objective-Title">
    <vt:lpwstr>Plasmodium knowlesi malaria for RAM Oct 22</vt:lpwstr>
  </property>
  <property fmtid="{D5CDD505-2E9C-101B-9397-08002B2CF9AE}" pid="5" name="Objective-Comment">
    <vt:lpwstr/>
  </property>
  <property fmtid="{D5CDD505-2E9C-101B-9397-08002B2CF9AE}" pid="6" name="Objective-CreationStamp">
    <vt:filetime>2022-05-13T05:04:04Z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2022-05-13T05:04:04Z</vt:filetime>
  </property>
  <property fmtid="{D5CDD505-2E9C-101B-9397-08002B2CF9AE}" pid="10" name="Objective-ModificationStamp">
    <vt:filetime>2022-05-13T05:04:05Z</vt:filetime>
  </property>
  <property fmtid="{D5CDD505-2E9C-101B-9397-08002B2CF9AE}" pid="11" name="Objective-Owner">
    <vt:lpwstr>Shanks, George Prof</vt:lpwstr>
  </property>
  <property fmtid="{D5CDD505-2E9C-101B-9397-08002B2CF9AE}" pid="12" name="Objective-Path">
    <vt:lpwstr>Shanks, George Prof:Special Folder - Shanks, George Prof:my documents:presentations:presentations 2022:malaria:</vt:lpwstr>
  </property>
  <property fmtid="{D5CDD505-2E9C-101B-9397-08002B2CF9AE}" pid="13" name="Objective-Parent">
    <vt:lpwstr>malaria</vt:lpwstr>
  </property>
  <property fmtid="{D5CDD505-2E9C-101B-9397-08002B2CF9AE}" pid="14" name="Objective-State">
    <vt:lpwstr>Published</vt:lpwstr>
  </property>
  <property fmtid="{D5CDD505-2E9C-101B-9397-08002B2CF9AE}" pid="15" name="Objective-Version">
    <vt:lpwstr>1.0</vt:lpwstr>
  </property>
  <property fmtid="{D5CDD505-2E9C-101B-9397-08002B2CF9AE}" pid="16" name="Objective-VersionNumber">
    <vt:i4>1</vt:i4>
  </property>
  <property fmtid="{D5CDD505-2E9C-101B-9397-08002B2CF9AE}" pid="17" name="Objective-VersionComment">
    <vt:lpwstr>First version</vt:lpwstr>
  </property>
  <property fmtid="{D5CDD505-2E9C-101B-9397-08002B2CF9AE}" pid="18" name="Objective-FileNumber">
    <vt:lpwstr/>
  </property>
  <property fmtid="{D5CDD505-2E9C-101B-9397-08002B2CF9AE}" pid="19" name="Objective-Classification">
    <vt:lpwstr>Official</vt:lpwstr>
  </property>
  <property fmtid="{D5CDD505-2E9C-101B-9397-08002B2CF9AE}" pid="20" name="Objective-Caveats">
    <vt:lpwstr/>
  </property>
  <property fmtid="{D5CDD505-2E9C-101B-9397-08002B2CF9AE}" pid="21" name="Objective-Document Type [system]">
    <vt:lpwstr/>
  </property>
</Properties>
</file>