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87" r:id="rId2"/>
    <p:sldId id="315" r:id="rId3"/>
    <p:sldId id="319" r:id="rId4"/>
    <p:sldId id="331" r:id="rId5"/>
    <p:sldId id="350" r:id="rId6"/>
    <p:sldId id="333" r:id="rId7"/>
    <p:sldId id="335" r:id="rId8"/>
    <p:sldId id="336" r:id="rId9"/>
    <p:sldId id="337" r:id="rId10"/>
    <p:sldId id="320" r:id="rId11"/>
    <p:sldId id="347" r:id="rId12"/>
    <p:sldId id="339" r:id="rId13"/>
    <p:sldId id="351" r:id="rId14"/>
    <p:sldId id="341" r:id="rId15"/>
    <p:sldId id="343" r:id="rId16"/>
    <p:sldId id="344" r:id="rId17"/>
    <p:sldId id="345" r:id="rId18"/>
    <p:sldId id="346" r:id="rId19"/>
    <p:sldId id="349" r:id="rId20"/>
  </p:sldIdLst>
  <p:sldSz cx="9144000" cy="6858000" type="screen4x3"/>
  <p:notesSz cx="6797675" cy="9926638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42D"/>
    <a:srgbClr val="000066"/>
    <a:srgbClr val="FFFF00"/>
    <a:srgbClr val="EAEAEA"/>
    <a:srgbClr val="CC6600"/>
    <a:srgbClr val="FF99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099" autoAdjust="0"/>
    <p:restoredTop sz="99615" autoAdjust="0"/>
  </p:normalViewPr>
  <p:slideViewPr>
    <p:cSldViewPr>
      <p:cViewPr varScale="1">
        <p:scale>
          <a:sx n="125" d="100"/>
          <a:sy n="125" d="100"/>
        </p:scale>
        <p:origin x="1884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97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ryr\OneDrive%20-%20World%20Health%20Organization\Desktop\WHO\MME%20Data\Tasks%20assigned%20by%20coordinator\Cambodia\Luciano\Data%20Source\Pf+Mix%20Trend%202017-Apr%202020_GMS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4081398363144833E-2"/>
          <c:y val="1.9219590680400592E-2"/>
          <c:w val="0.9092501759063808"/>
          <c:h val="0.7208338458425254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'Viet Nam'!$C$1</c:f>
              <c:strCache>
                <c:ptCount val="1"/>
                <c:pt idx="0">
                  <c:v>Pf + Mix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multiLvlStrRef>
              <c:f>'Viet Nam'!$A$2:$B$58</c:f>
              <c:multiLvlStrCache>
                <c:ptCount val="57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June</c:v>
                  </c:pt>
                  <c:pt idx="30">
                    <c:v>July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June</c:v>
                  </c:pt>
                  <c:pt idx="42">
                    <c:v>July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June</c:v>
                  </c:pt>
                  <c:pt idx="54">
                    <c:v>July</c:v>
                  </c:pt>
                  <c:pt idx="55">
                    <c:v>Aug</c:v>
                  </c:pt>
                  <c:pt idx="56">
                    <c:v>Sep</c:v>
                  </c:pt>
                </c:lvl>
                <c:lvl>
                  <c:pt idx="0">
                    <c:v>2017</c:v>
                  </c:pt>
                  <c:pt idx="12">
                    <c:v>2018</c:v>
                  </c:pt>
                  <c:pt idx="24">
                    <c:v> 2019</c:v>
                  </c:pt>
                  <c:pt idx="36">
                    <c:v>2020</c:v>
                  </c:pt>
                  <c:pt idx="48">
                    <c:v>2021</c:v>
                  </c:pt>
                </c:lvl>
              </c:multiLvlStrCache>
            </c:multiLvlStrRef>
          </c:cat>
          <c:val>
            <c:numRef>
              <c:f>'Viet Nam'!$C$2:$C$58</c:f>
              <c:numCache>
                <c:formatCode>General</c:formatCode>
                <c:ptCount val="57"/>
                <c:pt idx="0">
                  <c:v>210</c:v>
                </c:pt>
                <c:pt idx="1">
                  <c:v>173</c:v>
                </c:pt>
                <c:pt idx="2">
                  <c:v>116</c:v>
                </c:pt>
                <c:pt idx="3">
                  <c:v>92</c:v>
                </c:pt>
                <c:pt idx="4">
                  <c:v>113</c:v>
                </c:pt>
                <c:pt idx="5">
                  <c:v>124</c:v>
                </c:pt>
                <c:pt idx="6">
                  <c:v>163</c:v>
                </c:pt>
                <c:pt idx="7">
                  <c:v>256</c:v>
                </c:pt>
                <c:pt idx="8">
                  <c:v>269</c:v>
                </c:pt>
                <c:pt idx="9">
                  <c:v>318</c:v>
                </c:pt>
                <c:pt idx="10">
                  <c:v>506</c:v>
                </c:pt>
                <c:pt idx="11">
                  <c:v>582</c:v>
                </c:pt>
                <c:pt idx="12">
                  <c:v>384</c:v>
                </c:pt>
                <c:pt idx="13">
                  <c:v>305</c:v>
                </c:pt>
                <c:pt idx="14">
                  <c:v>217</c:v>
                </c:pt>
                <c:pt idx="15">
                  <c:v>147</c:v>
                </c:pt>
                <c:pt idx="16">
                  <c:v>106</c:v>
                </c:pt>
                <c:pt idx="17">
                  <c:v>98</c:v>
                </c:pt>
                <c:pt idx="18">
                  <c:v>177</c:v>
                </c:pt>
                <c:pt idx="19">
                  <c:v>166</c:v>
                </c:pt>
                <c:pt idx="20">
                  <c:v>276</c:v>
                </c:pt>
                <c:pt idx="21">
                  <c:v>414</c:v>
                </c:pt>
                <c:pt idx="22">
                  <c:v>429</c:v>
                </c:pt>
                <c:pt idx="23">
                  <c:v>321</c:v>
                </c:pt>
                <c:pt idx="24">
                  <c:v>365</c:v>
                </c:pt>
                <c:pt idx="25">
                  <c:v>225</c:v>
                </c:pt>
                <c:pt idx="26">
                  <c:v>155</c:v>
                </c:pt>
                <c:pt idx="27">
                  <c:v>162</c:v>
                </c:pt>
                <c:pt idx="28">
                  <c:v>287</c:v>
                </c:pt>
                <c:pt idx="29">
                  <c:v>273</c:v>
                </c:pt>
                <c:pt idx="30">
                  <c:v>336</c:v>
                </c:pt>
                <c:pt idx="31">
                  <c:v>230</c:v>
                </c:pt>
                <c:pt idx="32">
                  <c:v>132</c:v>
                </c:pt>
                <c:pt idx="33">
                  <c:v>366</c:v>
                </c:pt>
                <c:pt idx="34">
                  <c:v>395</c:v>
                </c:pt>
                <c:pt idx="35">
                  <c:v>207</c:v>
                </c:pt>
                <c:pt idx="36">
                  <c:v>158</c:v>
                </c:pt>
                <c:pt idx="37">
                  <c:v>196</c:v>
                </c:pt>
                <c:pt idx="38">
                  <c:v>98</c:v>
                </c:pt>
                <c:pt idx="39">
                  <c:v>54</c:v>
                </c:pt>
                <c:pt idx="40">
                  <c:v>56</c:v>
                </c:pt>
                <c:pt idx="41">
                  <c:v>29</c:v>
                </c:pt>
                <c:pt idx="42">
                  <c:v>29</c:v>
                </c:pt>
                <c:pt idx="43">
                  <c:v>33</c:v>
                </c:pt>
                <c:pt idx="44">
                  <c:v>62</c:v>
                </c:pt>
                <c:pt idx="45">
                  <c:v>52</c:v>
                </c:pt>
                <c:pt idx="46">
                  <c:v>36</c:v>
                </c:pt>
                <c:pt idx="47">
                  <c:v>28</c:v>
                </c:pt>
                <c:pt idx="48">
                  <c:v>20</c:v>
                </c:pt>
                <c:pt idx="49">
                  <c:v>10</c:v>
                </c:pt>
                <c:pt idx="50">
                  <c:v>22</c:v>
                </c:pt>
                <c:pt idx="51">
                  <c:v>20</c:v>
                </c:pt>
                <c:pt idx="52">
                  <c:v>12</c:v>
                </c:pt>
                <c:pt idx="53">
                  <c:v>19</c:v>
                </c:pt>
                <c:pt idx="54">
                  <c:v>12</c:v>
                </c:pt>
                <c:pt idx="55">
                  <c:v>8</c:v>
                </c:pt>
                <c:pt idx="5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20-481F-BBB4-D2A6B4E2F9EA}"/>
            </c:ext>
          </c:extLst>
        </c:ser>
        <c:ser>
          <c:idx val="1"/>
          <c:order val="1"/>
          <c:tx>
            <c:strRef>
              <c:f>'Viet Nam'!$D$1</c:f>
              <c:strCache>
                <c:ptCount val="1"/>
                <c:pt idx="0">
                  <c:v>Pv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multiLvlStrRef>
              <c:f>'Viet Nam'!$A$2:$B$58</c:f>
              <c:multiLvlStrCache>
                <c:ptCount val="57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June</c:v>
                  </c:pt>
                  <c:pt idx="30">
                    <c:v>July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June</c:v>
                  </c:pt>
                  <c:pt idx="42">
                    <c:v>July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June</c:v>
                  </c:pt>
                  <c:pt idx="54">
                    <c:v>July</c:v>
                  </c:pt>
                  <c:pt idx="55">
                    <c:v>Aug</c:v>
                  </c:pt>
                  <c:pt idx="56">
                    <c:v>Sep</c:v>
                  </c:pt>
                </c:lvl>
                <c:lvl>
                  <c:pt idx="0">
                    <c:v>2017</c:v>
                  </c:pt>
                  <c:pt idx="12">
                    <c:v>2018</c:v>
                  </c:pt>
                  <c:pt idx="24">
                    <c:v> 2019</c:v>
                  </c:pt>
                  <c:pt idx="36">
                    <c:v>2020</c:v>
                  </c:pt>
                  <c:pt idx="48">
                    <c:v>2021</c:v>
                  </c:pt>
                </c:lvl>
              </c:multiLvlStrCache>
            </c:multiLvlStrRef>
          </c:cat>
          <c:val>
            <c:numRef>
              <c:f>'Viet Nam'!$D$2:$D$58</c:f>
              <c:numCache>
                <c:formatCode>General</c:formatCode>
                <c:ptCount val="57"/>
                <c:pt idx="0">
                  <c:v>102</c:v>
                </c:pt>
                <c:pt idx="1">
                  <c:v>118</c:v>
                </c:pt>
                <c:pt idx="2">
                  <c:v>96</c:v>
                </c:pt>
                <c:pt idx="3">
                  <c:v>76</c:v>
                </c:pt>
                <c:pt idx="4">
                  <c:v>88</c:v>
                </c:pt>
                <c:pt idx="5">
                  <c:v>91</c:v>
                </c:pt>
                <c:pt idx="6">
                  <c:v>106</c:v>
                </c:pt>
                <c:pt idx="7">
                  <c:v>140</c:v>
                </c:pt>
                <c:pt idx="8">
                  <c:v>152</c:v>
                </c:pt>
                <c:pt idx="9">
                  <c:v>174</c:v>
                </c:pt>
                <c:pt idx="10">
                  <c:v>221</c:v>
                </c:pt>
                <c:pt idx="11">
                  <c:v>243</c:v>
                </c:pt>
                <c:pt idx="12">
                  <c:v>229</c:v>
                </c:pt>
                <c:pt idx="13">
                  <c:v>169</c:v>
                </c:pt>
                <c:pt idx="14">
                  <c:v>138</c:v>
                </c:pt>
                <c:pt idx="15">
                  <c:v>106</c:v>
                </c:pt>
                <c:pt idx="16">
                  <c:v>101</c:v>
                </c:pt>
                <c:pt idx="17">
                  <c:v>96</c:v>
                </c:pt>
                <c:pt idx="18">
                  <c:v>88</c:v>
                </c:pt>
                <c:pt idx="19">
                  <c:v>112</c:v>
                </c:pt>
                <c:pt idx="20">
                  <c:v>173</c:v>
                </c:pt>
                <c:pt idx="21">
                  <c:v>180</c:v>
                </c:pt>
                <c:pt idx="22">
                  <c:v>215</c:v>
                </c:pt>
                <c:pt idx="23">
                  <c:v>151</c:v>
                </c:pt>
                <c:pt idx="24">
                  <c:v>188</c:v>
                </c:pt>
                <c:pt idx="25">
                  <c:v>135</c:v>
                </c:pt>
                <c:pt idx="26">
                  <c:v>106</c:v>
                </c:pt>
                <c:pt idx="27">
                  <c:v>99</c:v>
                </c:pt>
                <c:pt idx="28">
                  <c:v>71</c:v>
                </c:pt>
                <c:pt idx="29">
                  <c:v>123</c:v>
                </c:pt>
                <c:pt idx="30">
                  <c:v>138</c:v>
                </c:pt>
                <c:pt idx="31">
                  <c:v>124</c:v>
                </c:pt>
                <c:pt idx="32">
                  <c:v>134</c:v>
                </c:pt>
                <c:pt idx="33">
                  <c:v>118</c:v>
                </c:pt>
                <c:pt idx="34">
                  <c:v>190</c:v>
                </c:pt>
                <c:pt idx="35">
                  <c:v>93</c:v>
                </c:pt>
                <c:pt idx="36">
                  <c:v>60</c:v>
                </c:pt>
                <c:pt idx="37">
                  <c:v>76</c:v>
                </c:pt>
                <c:pt idx="38">
                  <c:v>68</c:v>
                </c:pt>
                <c:pt idx="39">
                  <c:v>51</c:v>
                </c:pt>
                <c:pt idx="40">
                  <c:v>71</c:v>
                </c:pt>
                <c:pt idx="41">
                  <c:v>40</c:v>
                </c:pt>
                <c:pt idx="42">
                  <c:v>33</c:v>
                </c:pt>
                <c:pt idx="43">
                  <c:v>45</c:v>
                </c:pt>
                <c:pt idx="44">
                  <c:v>33</c:v>
                </c:pt>
                <c:pt idx="45">
                  <c:v>32</c:v>
                </c:pt>
                <c:pt idx="46">
                  <c:v>37</c:v>
                </c:pt>
                <c:pt idx="47">
                  <c:v>39</c:v>
                </c:pt>
                <c:pt idx="48">
                  <c:v>19</c:v>
                </c:pt>
                <c:pt idx="49">
                  <c:v>8</c:v>
                </c:pt>
                <c:pt idx="50">
                  <c:v>14</c:v>
                </c:pt>
                <c:pt idx="51">
                  <c:v>13</c:v>
                </c:pt>
                <c:pt idx="52">
                  <c:v>25</c:v>
                </c:pt>
                <c:pt idx="53">
                  <c:v>52</c:v>
                </c:pt>
                <c:pt idx="54">
                  <c:v>25</c:v>
                </c:pt>
                <c:pt idx="55">
                  <c:v>18</c:v>
                </c:pt>
                <c:pt idx="5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20-481F-BBB4-D2A6B4E2F9E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67988736"/>
        <c:axId val="113613568"/>
      </c:barChart>
      <c:lineChart>
        <c:grouping val="standard"/>
        <c:varyColors val="0"/>
        <c:ser>
          <c:idx val="2"/>
          <c:order val="2"/>
          <c:tx>
            <c:strRef>
              <c:f>'Viet Nam'!$E$1</c:f>
              <c:strCache>
                <c:ptCount val="1"/>
                <c:pt idx="0">
                  <c:v>Tested</c:v>
                </c:pt>
              </c:strCache>
            </c:strRef>
          </c:tx>
          <c:spPr>
            <a:ln w="28575" cap="rnd">
              <a:solidFill>
                <a:srgbClr val="94209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dLbls>
            <c:delete val="1"/>
          </c:dLbls>
          <c:cat>
            <c:multiLvlStrRef>
              <c:f>'Viet Nam'!$A$2:$B$58</c:f>
              <c:multiLvlStrCache>
                <c:ptCount val="57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June</c:v>
                  </c:pt>
                  <c:pt idx="30">
                    <c:v>July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June</c:v>
                  </c:pt>
                  <c:pt idx="42">
                    <c:v>July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June</c:v>
                  </c:pt>
                  <c:pt idx="54">
                    <c:v>July</c:v>
                  </c:pt>
                  <c:pt idx="55">
                    <c:v>Aug</c:v>
                  </c:pt>
                  <c:pt idx="56">
                    <c:v>Sep</c:v>
                  </c:pt>
                </c:lvl>
                <c:lvl>
                  <c:pt idx="0">
                    <c:v>2017</c:v>
                  </c:pt>
                  <c:pt idx="12">
                    <c:v>2018</c:v>
                  </c:pt>
                  <c:pt idx="24">
                    <c:v> 2019</c:v>
                  </c:pt>
                  <c:pt idx="36">
                    <c:v>2020</c:v>
                  </c:pt>
                  <c:pt idx="48">
                    <c:v>2021</c:v>
                  </c:pt>
                </c:lvl>
              </c:multiLvlStrCache>
            </c:multiLvlStrRef>
          </c:cat>
          <c:val>
            <c:numRef>
              <c:f>'Viet Nam'!$E$2:$E$58</c:f>
              <c:numCache>
                <c:formatCode>General</c:formatCode>
                <c:ptCount val="57"/>
                <c:pt idx="0">
                  <c:v>247798</c:v>
                </c:pt>
                <c:pt idx="1">
                  <c:v>146774</c:v>
                </c:pt>
                <c:pt idx="2">
                  <c:v>195424</c:v>
                </c:pt>
                <c:pt idx="3">
                  <c:v>180680</c:v>
                </c:pt>
                <c:pt idx="4">
                  <c:v>192568</c:v>
                </c:pt>
                <c:pt idx="5">
                  <c:v>190150</c:v>
                </c:pt>
                <c:pt idx="6">
                  <c:v>204436</c:v>
                </c:pt>
                <c:pt idx="7">
                  <c:v>216387</c:v>
                </c:pt>
                <c:pt idx="8">
                  <c:v>228651</c:v>
                </c:pt>
                <c:pt idx="9">
                  <c:v>221439</c:v>
                </c:pt>
                <c:pt idx="10">
                  <c:v>200388</c:v>
                </c:pt>
                <c:pt idx="11">
                  <c:v>191518</c:v>
                </c:pt>
                <c:pt idx="12">
                  <c:v>146677</c:v>
                </c:pt>
                <c:pt idx="13">
                  <c:v>121634</c:v>
                </c:pt>
                <c:pt idx="14">
                  <c:v>165569</c:v>
                </c:pt>
                <c:pt idx="15">
                  <c:v>176352</c:v>
                </c:pt>
                <c:pt idx="16">
                  <c:v>204014</c:v>
                </c:pt>
                <c:pt idx="17">
                  <c:v>185103</c:v>
                </c:pt>
                <c:pt idx="18">
                  <c:v>166957</c:v>
                </c:pt>
                <c:pt idx="19">
                  <c:v>169698</c:v>
                </c:pt>
                <c:pt idx="20">
                  <c:v>171835</c:v>
                </c:pt>
                <c:pt idx="21">
                  <c:v>172351</c:v>
                </c:pt>
                <c:pt idx="22">
                  <c:v>157244</c:v>
                </c:pt>
                <c:pt idx="23">
                  <c:v>152475</c:v>
                </c:pt>
                <c:pt idx="24">
                  <c:v>112120</c:v>
                </c:pt>
                <c:pt idx="25">
                  <c:v>115769</c:v>
                </c:pt>
                <c:pt idx="26">
                  <c:v>151159</c:v>
                </c:pt>
                <c:pt idx="27">
                  <c:v>163426</c:v>
                </c:pt>
                <c:pt idx="28">
                  <c:v>172384</c:v>
                </c:pt>
                <c:pt idx="29">
                  <c:v>183940</c:v>
                </c:pt>
                <c:pt idx="30">
                  <c:v>183215</c:v>
                </c:pt>
                <c:pt idx="31">
                  <c:v>170791</c:v>
                </c:pt>
                <c:pt idx="32">
                  <c:v>204354</c:v>
                </c:pt>
                <c:pt idx="33">
                  <c:v>168318</c:v>
                </c:pt>
                <c:pt idx="34">
                  <c:v>156510</c:v>
                </c:pt>
                <c:pt idx="35">
                  <c:v>145567</c:v>
                </c:pt>
                <c:pt idx="36">
                  <c:v>107335</c:v>
                </c:pt>
                <c:pt idx="37">
                  <c:v>128121</c:v>
                </c:pt>
                <c:pt idx="38">
                  <c:v>139800</c:v>
                </c:pt>
                <c:pt idx="39">
                  <c:v>128144</c:v>
                </c:pt>
                <c:pt idx="40">
                  <c:v>153905</c:v>
                </c:pt>
                <c:pt idx="41">
                  <c:v>170206</c:v>
                </c:pt>
                <c:pt idx="42">
                  <c:v>167131</c:v>
                </c:pt>
                <c:pt idx="43">
                  <c:v>168788</c:v>
                </c:pt>
                <c:pt idx="44">
                  <c:v>181778</c:v>
                </c:pt>
                <c:pt idx="45">
                  <c:v>163644</c:v>
                </c:pt>
                <c:pt idx="46">
                  <c:v>162321</c:v>
                </c:pt>
                <c:pt idx="47">
                  <c:v>140214</c:v>
                </c:pt>
                <c:pt idx="48">
                  <c:v>98937</c:v>
                </c:pt>
                <c:pt idx="49">
                  <c:v>92798</c:v>
                </c:pt>
                <c:pt idx="50">
                  <c:v>125048</c:v>
                </c:pt>
                <c:pt idx="51">
                  <c:v>130068</c:v>
                </c:pt>
                <c:pt idx="52">
                  <c:v>129902</c:v>
                </c:pt>
                <c:pt idx="53">
                  <c:v>137760</c:v>
                </c:pt>
                <c:pt idx="54">
                  <c:v>100607</c:v>
                </c:pt>
                <c:pt idx="55">
                  <c:v>94499</c:v>
                </c:pt>
                <c:pt idx="56">
                  <c:v>101726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720-481F-BBB4-D2A6B4E2F9E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80707840"/>
        <c:axId val="113614144"/>
      </c:lineChart>
      <c:catAx>
        <c:axId val="167988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613568"/>
        <c:crosses val="autoZero"/>
        <c:auto val="1"/>
        <c:lblAlgn val="ctr"/>
        <c:lblOffset val="100"/>
        <c:noMultiLvlLbl val="0"/>
      </c:catAx>
      <c:valAx>
        <c:axId val="11361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988736"/>
        <c:crosses val="autoZero"/>
        <c:crossBetween val="between"/>
      </c:valAx>
      <c:valAx>
        <c:axId val="11361414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707840"/>
        <c:crosses val="max"/>
        <c:crossBetween val="between"/>
      </c:valAx>
      <c:catAx>
        <c:axId val="1807078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36141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854415257527547"/>
          <c:y val="0"/>
          <c:w val="0.30107088153094297"/>
          <c:h val="8.60998910174001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8908EC-40C9-4B99-BDE7-831A41E3FB5D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EB6A36-5F32-4874-9170-A6F286CC4F4B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 dirty="0" err="1"/>
            <a:t>Pyramax</a:t>
          </a:r>
          <a:r>
            <a:rPr lang="en-US" b="1" dirty="0"/>
            <a:t>® TES in </a:t>
          </a:r>
          <a:r>
            <a:rPr lang="en-US" b="1" dirty="0" err="1"/>
            <a:t>Dak</a:t>
          </a:r>
          <a:r>
            <a:rPr lang="en-US" b="1" dirty="0"/>
            <a:t> </a:t>
          </a:r>
          <a:r>
            <a:rPr lang="en-US" b="1" dirty="0" err="1"/>
            <a:t>Nong</a:t>
          </a:r>
          <a:r>
            <a:rPr lang="en-US" b="1" dirty="0"/>
            <a:t> Province, Vietnam </a:t>
          </a:r>
        </a:p>
      </dgm:t>
    </dgm:pt>
    <dgm:pt modelId="{3C5C7453-5775-460E-9642-E7C4ED75C5D3}" type="parTrans" cxnId="{1069638B-7B45-4D5A-91AA-1997F5CF4A47}">
      <dgm:prSet/>
      <dgm:spPr/>
      <dgm:t>
        <a:bodyPr/>
        <a:lstStyle/>
        <a:p>
          <a:endParaRPr lang="en-US"/>
        </a:p>
      </dgm:t>
    </dgm:pt>
    <dgm:pt modelId="{8C48F4AC-5C88-4FD4-96B3-BEF2D9CAA679}" type="sibTrans" cxnId="{1069638B-7B45-4D5A-91AA-1997F5CF4A47}">
      <dgm:prSet/>
      <dgm:spPr/>
      <dgm:t>
        <a:bodyPr/>
        <a:lstStyle/>
        <a:p>
          <a:endParaRPr lang="en-US"/>
        </a:p>
      </dgm:t>
    </dgm:pt>
    <dgm:pt modelId="{73ADB468-9B66-44CC-A0A7-A7DFA48AC075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 </a:t>
          </a:r>
          <a:r>
            <a:rPr lang="en-US" b="1" dirty="0">
              <a:solidFill>
                <a:schemeClr val="tx1"/>
              </a:solidFill>
            </a:rPr>
            <a:t>Symptomatic malaria survey-monitoring drug resistant parasites in Central Vietnam</a:t>
          </a:r>
        </a:p>
      </dgm:t>
    </dgm:pt>
    <dgm:pt modelId="{6567ADE8-6C4D-4B2A-BA76-E8EBA97B846E}" type="parTrans" cxnId="{D7A15201-68A1-4266-879B-BFC253FBD900}">
      <dgm:prSet/>
      <dgm:spPr/>
      <dgm:t>
        <a:bodyPr/>
        <a:lstStyle/>
        <a:p>
          <a:endParaRPr lang="en-US"/>
        </a:p>
      </dgm:t>
    </dgm:pt>
    <dgm:pt modelId="{D423EB41-2056-46F4-9260-C2ED7CB0998D}" type="sibTrans" cxnId="{D7A15201-68A1-4266-879B-BFC253FBD900}">
      <dgm:prSet/>
      <dgm:spPr/>
      <dgm:t>
        <a:bodyPr/>
        <a:lstStyle/>
        <a:p>
          <a:endParaRPr lang="en-US"/>
        </a:p>
      </dgm:t>
    </dgm:pt>
    <dgm:pt modelId="{CBAD9FB5-F763-4967-88B6-1D17002229FD}">
      <dgm:prSet phldrT="[Text]"/>
      <dgm:spPr>
        <a:solidFill>
          <a:srgbClr val="7030A0"/>
        </a:solidFill>
      </dgm:spPr>
      <dgm:t>
        <a:bodyPr/>
        <a:lstStyle/>
        <a:p>
          <a:r>
            <a:rPr lang="en-US" b="1" dirty="0"/>
            <a:t>Asymptomatic Malaria Survey in Central Vietnam Highlands</a:t>
          </a:r>
        </a:p>
      </dgm:t>
    </dgm:pt>
    <dgm:pt modelId="{656EF127-1F3A-46EB-A58B-B865829BD759}" type="parTrans" cxnId="{1C9722FF-0077-42AA-BB37-619810FF5F40}">
      <dgm:prSet/>
      <dgm:spPr/>
      <dgm:t>
        <a:bodyPr/>
        <a:lstStyle/>
        <a:p>
          <a:endParaRPr lang="en-US"/>
        </a:p>
      </dgm:t>
    </dgm:pt>
    <dgm:pt modelId="{0F806789-318E-4F36-99F1-1B2DAA51E13A}" type="sibTrans" cxnId="{1C9722FF-0077-42AA-BB37-619810FF5F40}">
      <dgm:prSet/>
      <dgm:spPr/>
      <dgm:t>
        <a:bodyPr/>
        <a:lstStyle/>
        <a:p>
          <a:endParaRPr lang="en-US"/>
        </a:p>
      </dgm:t>
    </dgm:pt>
    <dgm:pt modelId="{F6495F39-D83E-4B5D-AE27-498224018A99}" type="pres">
      <dgm:prSet presAssocID="{6F8908EC-40C9-4B99-BDE7-831A41E3FB5D}" presName="Name0" presStyleCnt="0">
        <dgm:presLayoutVars>
          <dgm:dir/>
          <dgm:resizeHandles val="exact"/>
        </dgm:presLayoutVars>
      </dgm:prSet>
      <dgm:spPr/>
    </dgm:pt>
    <dgm:pt modelId="{46E18823-F25F-4896-91BE-3EB8FC30AA91}" type="pres">
      <dgm:prSet presAssocID="{6F8908EC-40C9-4B99-BDE7-831A41E3FB5D}" presName="bkgdShp" presStyleLbl="alignAccFollowNode1" presStyleIdx="0" presStyleCnt="1"/>
      <dgm:spPr>
        <a:solidFill>
          <a:schemeClr val="bg2">
            <a:lumMod val="25000"/>
            <a:alpha val="90000"/>
          </a:schemeClr>
        </a:solidFill>
      </dgm:spPr>
    </dgm:pt>
    <dgm:pt modelId="{8839C410-7B45-477C-951B-7BD17DE73C5D}" type="pres">
      <dgm:prSet presAssocID="{6F8908EC-40C9-4B99-BDE7-831A41E3FB5D}" presName="linComp" presStyleCnt="0"/>
      <dgm:spPr/>
    </dgm:pt>
    <dgm:pt modelId="{2641E92F-E8BE-401B-BAB0-A2E08AA65A5E}" type="pres">
      <dgm:prSet presAssocID="{D8EB6A36-5F32-4874-9170-A6F286CC4F4B}" presName="compNode" presStyleCnt="0"/>
      <dgm:spPr/>
    </dgm:pt>
    <dgm:pt modelId="{93FF6F6D-0597-4410-AA42-637062ABC5B8}" type="pres">
      <dgm:prSet presAssocID="{D8EB6A36-5F32-4874-9170-A6F286CC4F4B}" presName="node" presStyleLbl="node1" presStyleIdx="0" presStyleCnt="3">
        <dgm:presLayoutVars>
          <dgm:bulletEnabled val="1"/>
        </dgm:presLayoutVars>
      </dgm:prSet>
      <dgm:spPr/>
    </dgm:pt>
    <dgm:pt modelId="{BA9C3E76-8F69-4D2C-AC5B-B7FFAF43E523}" type="pres">
      <dgm:prSet presAssocID="{D8EB6A36-5F32-4874-9170-A6F286CC4F4B}" presName="invisiNode" presStyleLbl="node1" presStyleIdx="0" presStyleCnt="3"/>
      <dgm:spPr/>
    </dgm:pt>
    <dgm:pt modelId="{834F513A-9BFC-4A69-910F-B85C1EAC640A}" type="pres">
      <dgm:prSet presAssocID="{D8EB6A36-5F32-4874-9170-A6F286CC4F4B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88A69A4-B7DD-49C1-ADBF-85669062621C}" type="pres">
      <dgm:prSet presAssocID="{8C48F4AC-5C88-4FD4-96B3-BEF2D9CAA679}" presName="sibTrans" presStyleLbl="sibTrans2D1" presStyleIdx="0" presStyleCnt="0"/>
      <dgm:spPr/>
    </dgm:pt>
    <dgm:pt modelId="{D1CBB140-8E0A-4757-AB43-8DE33ABC7119}" type="pres">
      <dgm:prSet presAssocID="{73ADB468-9B66-44CC-A0A7-A7DFA48AC075}" presName="compNode" presStyleCnt="0"/>
      <dgm:spPr/>
    </dgm:pt>
    <dgm:pt modelId="{03A39699-ED72-4E56-B844-C7D0A5382B94}" type="pres">
      <dgm:prSet presAssocID="{73ADB468-9B66-44CC-A0A7-A7DFA48AC075}" presName="node" presStyleLbl="node1" presStyleIdx="1" presStyleCnt="3">
        <dgm:presLayoutVars>
          <dgm:bulletEnabled val="1"/>
        </dgm:presLayoutVars>
      </dgm:prSet>
      <dgm:spPr/>
    </dgm:pt>
    <dgm:pt modelId="{CF9EF796-C81E-4B99-8E47-7A769AFB1B43}" type="pres">
      <dgm:prSet presAssocID="{73ADB468-9B66-44CC-A0A7-A7DFA48AC075}" presName="invisiNode" presStyleLbl="node1" presStyleIdx="1" presStyleCnt="3"/>
      <dgm:spPr/>
    </dgm:pt>
    <dgm:pt modelId="{7AAD9FC7-1913-4B34-92E8-FDBBEC43ECF9}" type="pres">
      <dgm:prSet presAssocID="{73ADB468-9B66-44CC-A0A7-A7DFA48AC075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EEF9C2D-5C63-4FC2-B68E-E418B8E37E24}" type="pres">
      <dgm:prSet presAssocID="{D423EB41-2056-46F4-9260-C2ED7CB0998D}" presName="sibTrans" presStyleLbl="sibTrans2D1" presStyleIdx="0" presStyleCnt="0"/>
      <dgm:spPr/>
    </dgm:pt>
    <dgm:pt modelId="{7B35A917-4EC6-443C-A6F9-327D37057AE3}" type="pres">
      <dgm:prSet presAssocID="{CBAD9FB5-F763-4967-88B6-1D17002229FD}" presName="compNode" presStyleCnt="0"/>
      <dgm:spPr/>
    </dgm:pt>
    <dgm:pt modelId="{072D468E-57CB-455D-B880-A0BA83A6132C}" type="pres">
      <dgm:prSet presAssocID="{CBAD9FB5-F763-4967-88B6-1D17002229FD}" presName="node" presStyleLbl="node1" presStyleIdx="2" presStyleCnt="3">
        <dgm:presLayoutVars>
          <dgm:bulletEnabled val="1"/>
        </dgm:presLayoutVars>
      </dgm:prSet>
      <dgm:spPr/>
    </dgm:pt>
    <dgm:pt modelId="{9C2B91D3-8E89-4A5E-88FB-1470C770B206}" type="pres">
      <dgm:prSet presAssocID="{CBAD9FB5-F763-4967-88B6-1D17002229FD}" presName="invisiNode" presStyleLbl="node1" presStyleIdx="2" presStyleCnt="3"/>
      <dgm:spPr/>
    </dgm:pt>
    <dgm:pt modelId="{24FA3A70-C612-4FE6-AD4A-D0FF8667CE89}" type="pres">
      <dgm:prSet presAssocID="{CBAD9FB5-F763-4967-88B6-1D17002229FD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D7A15201-68A1-4266-879B-BFC253FBD900}" srcId="{6F8908EC-40C9-4B99-BDE7-831A41E3FB5D}" destId="{73ADB468-9B66-44CC-A0A7-A7DFA48AC075}" srcOrd="1" destOrd="0" parTransId="{6567ADE8-6C4D-4B2A-BA76-E8EBA97B846E}" sibTransId="{D423EB41-2056-46F4-9260-C2ED7CB0998D}"/>
    <dgm:cxn modelId="{2648BA0B-5D0D-4996-8183-AC01189C4F76}" type="presOf" srcId="{6F8908EC-40C9-4B99-BDE7-831A41E3FB5D}" destId="{F6495F39-D83E-4B5D-AE27-498224018A99}" srcOrd="0" destOrd="0" presId="urn:microsoft.com/office/officeart/2005/8/layout/pList2"/>
    <dgm:cxn modelId="{CC3F5556-88F2-454A-A47C-7D0BFC70AD13}" type="presOf" srcId="{8C48F4AC-5C88-4FD4-96B3-BEF2D9CAA679}" destId="{B88A69A4-B7DD-49C1-ADBF-85669062621C}" srcOrd="0" destOrd="0" presId="urn:microsoft.com/office/officeart/2005/8/layout/pList2"/>
    <dgm:cxn modelId="{D018448A-594D-429D-86B9-98C40E0CEC16}" type="presOf" srcId="{D8EB6A36-5F32-4874-9170-A6F286CC4F4B}" destId="{93FF6F6D-0597-4410-AA42-637062ABC5B8}" srcOrd="0" destOrd="0" presId="urn:microsoft.com/office/officeart/2005/8/layout/pList2"/>
    <dgm:cxn modelId="{1069638B-7B45-4D5A-91AA-1997F5CF4A47}" srcId="{6F8908EC-40C9-4B99-BDE7-831A41E3FB5D}" destId="{D8EB6A36-5F32-4874-9170-A6F286CC4F4B}" srcOrd="0" destOrd="0" parTransId="{3C5C7453-5775-460E-9642-E7C4ED75C5D3}" sibTransId="{8C48F4AC-5C88-4FD4-96B3-BEF2D9CAA679}"/>
    <dgm:cxn modelId="{8682329E-719D-4C96-9E0F-96DBE3974885}" type="presOf" srcId="{D423EB41-2056-46F4-9260-C2ED7CB0998D}" destId="{7EEF9C2D-5C63-4FC2-B68E-E418B8E37E24}" srcOrd="0" destOrd="0" presId="urn:microsoft.com/office/officeart/2005/8/layout/pList2"/>
    <dgm:cxn modelId="{8C67F4AA-0981-4F5C-87DB-76A097E1CEF0}" type="presOf" srcId="{73ADB468-9B66-44CC-A0A7-A7DFA48AC075}" destId="{03A39699-ED72-4E56-B844-C7D0A5382B94}" srcOrd="0" destOrd="0" presId="urn:microsoft.com/office/officeart/2005/8/layout/pList2"/>
    <dgm:cxn modelId="{C39F6FFC-82B1-428E-BA0A-FA7FAD6E3B0D}" type="presOf" srcId="{CBAD9FB5-F763-4967-88B6-1D17002229FD}" destId="{072D468E-57CB-455D-B880-A0BA83A6132C}" srcOrd="0" destOrd="0" presId="urn:microsoft.com/office/officeart/2005/8/layout/pList2"/>
    <dgm:cxn modelId="{1C9722FF-0077-42AA-BB37-619810FF5F40}" srcId="{6F8908EC-40C9-4B99-BDE7-831A41E3FB5D}" destId="{CBAD9FB5-F763-4967-88B6-1D17002229FD}" srcOrd="2" destOrd="0" parTransId="{656EF127-1F3A-46EB-A58B-B865829BD759}" sibTransId="{0F806789-318E-4F36-99F1-1B2DAA51E13A}"/>
    <dgm:cxn modelId="{9F58F2AE-47A0-484D-B1CF-B84AC905273A}" type="presParOf" srcId="{F6495F39-D83E-4B5D-AE27-498224018A99}" destId="{46E18823-F25F-4896-91BE-3EB8FC30AA91}" srcOrd="0" destOrd="0" presId="urn:microsoft.com/office/officeart/2005/8/layout/pList2"/>
    <dgm:cxn modelId="{35DB212F-5D09-47F0-87C7-C6CE53DEBD7D}" type="presParOf" srcId="{F6495F39-D83E-4B5D-AE27-498224018A99}" destId="{8839C410-7B45-477C-951B-7BD17DE73C5D}" srcOrd="1" destOrd="0" presId="urn:microsoft.com/office/officeart/2005/8/layout/pList2"/>
    <dgm:cxn modelId="{7DC81583-EEDA-4D2F-8D0C-CDDD034C4CFC}" type="presParOf" srcId="{8839C410-7B45-477C-951B-7BD17DE73C5D}" destId="{2641E92F-E8BE-401B-BAB0-A2E08AA65A5E}" srcOrd="0" destOrd="0" presId="urn:microsoft.com/office/officeart/2005/8/layout/pList2"/>
    <dgm:cxn modelId="{AD662752-D4B1-4545-BF23-7089832818DF}" type="presParOf" srcId="{2641E92F-E8BE-401B-BAB0-A2E08AA65A5E}" destId="{93FF6F6D-0597-4410-AA42-637062ABC5B8}" srcOrd="0" destOrd="0" presId="urn:microsoft.com/office/officeart/2005/8/layout/pList2"/>
    <dgm:cxn modelId="{FC121619-0854-48E7-9C3F-DCBC5649F98B}" type="presParOf" srcId="{2641E92F-E8BE-401B-BAB0-A2E08AA65A5E}" destId="{BA9C3E76-8F69-4D2C-AC5B-B7FFAF43E523}" srcOrd="1" destOrd="0" presId="urn:microsoft.com/office/officeart/2005/8/layout/pList2"/>
    <dgm:cxn modelId="{22009DB3-2894-4C98-91C6-321F965D3B05}" type="presParOf" srcId="{2641E92F-E8BE-401B-BAB0-A2E08AA65A5E}" destId="{834F513A-9BFC-4A69-910F-B85C1EAC640A}" srcOrd="2" destOrd="0" presId="urn:microsoft.com/office/officeart/2005/8/layout/pList2"/>
    <dgm:cxn modelId="{CE3C3BB4-67DA-470C-954D-2D532F2DB8CE}" type="presParOf" srcId="{8839C410-7B45-477C-951B-7BD17DE73C5D}" destId="{B88A69A4-B7DD-49C1-ADBF-85669062621C}" srcOrd="1" destOrd="0" presId="urn:microsoft.com/office/officeart/2005/8/layout/pList2"/>
    <dgm:cxn modelId="{FDCA43C8-9E49-40F6-B9FD-F368FCBD8184}" type="presParOf" srcId="{8839C410-7B45-477C-951B-7BD17DE73C5D}" destId="{D1CBB140-8E0A-4757-AB43-8DE33ABC7119}" srcOrd="2" destOrd="0" presId="urn:microsoft.com/office/officeart/2005/8/layout/pList2"/>
    <dgm:cxn modelId="{E0D3D86B-298E-4AD7-A7EF-50F9CA90B4EF}" type="presParOf" srcId="{D1CBB140-8E0A-4757-AB43-8DE33ABC7119}" destId="{03A39699-ED72-4E56-B844-C7D0A5382B94}" srcOrd="0" destOrd="0" presId="urn:microsoft.com/office/officeart/2005/8/layout/pList2"/>
    <dgm:cxn modelId="{7A6A70FE-FD5E-4D66-81D6-B4443BA02C19}" type="presParOf" srcId="{D1CBB140-8E0A-4757-AB43-8DE33ABC7119}" destId="{CF9EF796-C81E-4B99-8E47-7A769AFB1B43}" srcOrd="1" destOrd="0" presId="urn:microsoft.com/office/officeart/2005/8/layout/pList2"/>
    <dgm:cxn modelId="{F04E854C-B15D-4299-A2E9-643E6C4A2E8E}" type="presParOf" srcId="{D1CBB140-8E0A-4757-AB43-8DE33ABC7119}" destId="{7AAD9FC7-1913-4B34-92E8-FDBBEC43ECF9}" srcOrd="2" destOrd="0" presId="urn:microsoft.com/office/officeart/2005/8/layout/pList2"/>
    <dgm:cxn modelId="{1824DE95-1C5A-42BF-8540-66622A9D489F}" type="presParOf" srcId="{8839C410-7B45-477C-951B-7BD17DE73C5D}" destId="{7EEF9C2D-5C63-4FC2-B68E-E418B8E37E24}" srcOrd="3" destOrd="0" presId="urn:microsoft.com/office/officeart/2005/8/layout/pList2"/>
    <dgm:cxn modelId="{7E96E239-BBBF-4190-AB94-9400DA9EDDF0}" type="presParOf" srcId="{8839C410-7B45-477C-951B-7BD17DE73C5D}" destId="{7B35A917-4EC6-443C-A6F9-327D37057AE3}" srcOrd="4" destOrd="0" presId="urn:microsoft.com/office/officeart/2005/8/layout/pList2"/>
    <dgm:cxn modelId="{2F37C56A-DDC6-4E5F-A43B-680E9CBBD67A}" type="presParOf" srcId="{7B35A917-4EC6-443C-A6F9-327D37057AE3}" destId="{072D468E-57CB-455D-B880-A0BA83A6132C}" srcOrd="0" destOrd="0" presId="urn:microsoft.com/office/officeart/2005/8/layout/pList2"/>
    <dgm:cxn modelId="{53FFB5A3-6A1E-4143-AD50-3DB97EFCF770}" type="presParOf" srcId="{7B35A917-4EC6-443C-A6F9-327D37057AE3}" destId="{9C2B91D3-8E89-4A5E-88FB-1470C770B206}" srcOrd="1" destOrd="0" presId="urn:microsoft.com/office/officeart/2005/8/layout/pList2"/>
    <dgm:cxn modelId="{BBD09FCE-C9EA-428D-902D-049BD3674399}" type="presParOf" srcId="{7B35A917-4EC6-443C-A6F9-327D37057AE3}" destId="{24FA3A70-C612-4FE6-AD4A-D0FF8667CE89}" srcOrd="2" destOrd="0" presId="urn:microsoft.com/office/officeart/2005/8/layout/pList2"/>
  </dgm:cxnLst>
  <dgm:bg>
    <a:solidFill>
      <a:schemeClr val="bg1">
        <a:lumMod val="8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E18823-F25F-4896-91BE-3EB8FC30AA91}">
      <dsp:nvSpPr>
        <dsp:cNvPr id="0" name=""/>
        <dsp:cNvSpPr/>
      </dsp:nvSpPr>
      <dsp:spPr>
        <a:xfrm>
          <a:off x="0" y="0"/>
          <a:ext cx="7054472" cy="1067500"/>
        </a:xfrm>
        <a:prstGeom prst="roundRect">
          <a:avLst>
            <a:gd name="adj" fmla="val 10000"/>
          </a:avLst>
        </a:prstGeom>
        <a:solidFill>
          <a:schemeClr val="bg2">
            <a:lumMod val="2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4F513A-9BFC-4A69-910F-B85C1EAC640A}">
      <dsp:nvSpPr>
        <dsp:cNvPr id="0" name=""/>
        <dsp:cNvSpPr/>
      </dsp:nvSpPr>
      <dsp:spPr>
        <a:xfrm>
          <a:off x="211634" y="142333"/>
          <a:ext cx="2072251" cy="7828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FF6F6D-0597-4410-AA42-637062ABC5B8}">
      <dsp:nvSpPr>
        <dsp:cNvPr id="0" name=""/>
        <dsp:cNvSpPr/>
      </dsp:nvSpPr>
      <dsp:spPr>
        <a:xfrm rot="10800000">
          <a:off x="211634" y="1067500"/>
          <a:ext cx="2072251" cy="1304722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 err="1"/>
            <a:t>Pyramax</a:t>
          </a:r>
          <a:r>
            <a:rPr lang="en-US" sz="1500" b="1" kern="1200" dirty="0"/>
            <a:t>® TES in </a:t>
          </a:r>
          <a:r>
            <a:rPr lang="en-US" sz="1500" b="1" kern="1200" dirty="0" err="1"/>
            <a:t>Dak</a:t>
          </a:r>
          <a:r>
            <a:rPr lang="en-US" sz="1500" b="1" kern="1200" dirty="0"/>
            <a:t> </a:t>
          </a:r>
          <a:r>
            <a:rPr lang="en-US" sz="1500" b="1" kern="1200" dirty="0" err="1"/>
            <a:t>Nong</a:t>
          </a:r>
          <a:r>
            <a:rPr lang="en-US" sz="1500" b="1" kern="1200" dirty="0"/>
            <a:t> Province, Vietnam </a:t>
          </a:r>
        </a:p>
      </dsp:txBody>
      <dsp:txXfrm rot="10800000">
        <a:off x="251759" y="1067500"/>
        <a:ext cx="1992001" cy="1264597"/>
      </dsp:txXfrm>
    </dsp:sp>
    <dsp:sp modelId="{7AAD9FC7-1913-4B34-92E8-FDBBEC43ECF9}">
      <dsp:nvSpPr>
        <dsp:cNvPr id="0" name=""/>
        <dsp:cNvSpPr/>
      </dsp:nvSpPr>
      <dsp:spPr>
        <a:xfrm>
          <a:off x="2491110" y="142333"/>
          <a:ext cx="2072251" cy="7828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A39699-ED72-4E56-B844-C7D0A5382B94}">
      <dsp:nvSpPr>
        <dsp:cNvPr id="0" name=""/>
        <dsp:cNvSpPr/>
      </dsp:nvSpPr>
      <dsp:spPr>
        <a:xfrm rot="10800000">
          <a:off x="2491110" y="1067500"/>
          <a:ext cx="2072251" cy="130472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 </a:t>
          </a:r>
          <a:r>
            <a:rPr lang="en-US" sz="1500" b="1" kern="1200" dirty="0">
              <a:solidFill>
                <a:schemeClr val="tx1"/>
              </a:solidFill>
            </a:rPr>
            <a:t>Symptomatic malaria survey-monitoring drug resistant parasites in Central Vietnam</a:t>
          </a:r>
        </a:p>
      </dsp:txBody>
      <dsp:txXfrm rot="10800000">
        <a:off x="2531235" y="1067500"/>
        <a:ext cx="1992001" cy="1264597"/>
      </dsp:txXfrm>
    </dsp:sp>
    <dsp:sp modelId="{24FA3A70-C612-4FE6-AD4A-D0FF8667CE89}">
      <dsp:nvSpPr>
        <dsp:cNvPr id="0" name=""/>
        <dsp:cNvSpPr/>
      </dsp:nvSpPr>
      <dsp:spPr>
        <a:xfrm>
          <a:off x="4770586" y="142333"/>
          <a:ext cx="2072251" cy="7828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2D468E-57CB-455D-B880-A0BA83A6132C}">
      <dsp:nvSpPr>
        <dsp:cNvPr id="0" name=""/>
        <dsp:cNvSpPr/>
      </dsp:nvSpPr>
      <dsp:spPr>
        <a:xfrm rot="10800000">
          <a:off x="4770586" y="1067500"/>
          <a:ext cx="2072251" cy="1304722"/>
        </a:xfrm>
        <a:prstGeom prst="round2SameRect">
          <a:avLst>
            <a:gd name="adj1" fmla="val 10500"/>
            <a:gd name="adj2" fmla="val 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Asymptomatic Malaria Survey in Central Vietnam Highlands</a:t>
          </a:r>
        </a:p>
      </dsp:txBody>
      <dsp:txXfrm rot="10800000">
        <a:off x="4810711" y="1067500"/>
        <a:ext cx="1992001" cy="12645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B21BD0A1-3B39-5AE3-FAE7-E63A2858121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78648B0A-3DE5-6466-B97B-6C4A88F33C3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ED8B21A-27E4-4DF6-9851-8044BF82ED07}" type="datetimeFigureOut">
              <a:rPr lang="en-AU" altLang="en-US"/>
              <a:pPr>
                <a:defRPr/>
              </a:pPr>
              <a:t>11/12/2022</a:t>
            </a:fld>
            <a:endParaRPr lang="en-AU" altLang="en-US"/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0F13F444-88F6-C31A-2371-2B9D39FB43D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0421" name="Rectangle 5">
            <a:extLst>
              <a:ext uri="{FF2B5EF4-FFF2-40B4-BE49-F238E27FC236}">
                <a16:creationId xmlns:a16="http://schemas.microsoft.com/office/drawing/2014/main" id="{CDF41E7B-890F-5ACD-8805-AC62B2EFE3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8D16A2-E7DA-4A94-B164-B9A903BF663A}" type="slidenum">
              <a:rPr lang="en-AU" altLang="en-US"/>
              <a:pPr/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52259F7B-5AE7-03D5-326B-8970B3608C9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EF49EAF6-6765-F15F-D1DE-CDB2268703C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1F7081F4-6516-FCAA-247B-0903A69E8874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5AD903C1-BC18-EF73-6593-406A60E7D15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noProof="0"/>
              <a:t>Click to edit Master text styles</a:t>
            </a:r>
          </a:p>
          <a:p>
            <a:pPr lvl="1"/>
            <a:r>
              <a:rPr lang="en-AU" altLang="en-US" noProof="0"/>
              <a:t>Second level</a:t>
            </a:r>
          </a:p>
          <a:p>
            <a:pPr lvl="2"/>
            <a:r>
              <a:rPr lang="en-AU" altLang="en-US" noProof="0"/>
              <a:t>Third level</a:t>
            </a:r>
          </a:p>
          <a:p>
            <a:pPr lvl="3"/>
            <a:r>
              <a:rPr lang="en-AU" altLang="en-US" noProof="0"/>
              <a:t>Fourth level</a:t>
            </a:r>
          </a:p>
          <a:p>
            <a:pPr lvl="4"/>
            <a:r>
              <a:rPr lang="en-AU" altLang="en-US" noProof="0"/>
              <a:t>Fifth level</a:t>
            </a:r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9BDF59B5-2364-895F-7802-48FE9DEEF53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7E49821E-7FDB-B301-314F-4920687FA7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2209932-916C-4BEC-BB33-A27BFCAF7B30}" type="slidenum">
              <a:rPr lang="en-AU" altLang="en-US"/>
              <a:pPr/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901C7C1F-B9C7-F201-F9F5-14784208D2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2A7174D3-AC17-C92E-C446-F2A07E8AE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B559D4B6-6541-5918-FF03-324EA1B92D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1A3CAD4-4F72-4CD9-BFB0-7EF10A9055D0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EAF27E35-FFC7-47F0-428A-183FEE7DA40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69E25B6-3200-4067-AC25-56F7ECC57F08}" type="slidenum">
              <a:rPr lang="en-US" altLang="en-US"/>
              <a:pPr algn="r" eaLnBrk="1" hangingPunct="1"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D302A4D0-2B80-A638-D073-4788C77DE3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CFFDA0C9-4FBF-4887-EED5-B4C9AE4475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47A575FC-26E8-4181-A91D-560B822D71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1935BD-43F5-4E9A-9CD9-1313B437189E}" type="slidenum">
              <a:rPr lang="en-US" altLang="en-US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16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FB2EA135-2BCF-4722-19B2-B643C4A0E5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7188" y="527050"/>
            <a:ext cx="3502025" cy="2627313"/>
          </a:xfrm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D18F8E0A-F7E8-DDC4-6E7E-232B366903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39838" y="3330575"/>
            <a:ext cx="6816725" cy="3152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9CDCEDB1-DFE2-B408-063C-036F8491B6F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646E35-24A5-473D-8905-0B839D1A42FA}" type="slidenum">
              <a:rPr lang="en-US" altLang="en-US"/>
              <a:pPr algn="r" eaLnBrk="1" hangingPunct="1"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2C438964-E31D-FF50-0601-3629566A6C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ABFCF65D-572C-0AC3-FCE3-EF5D2306A0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B92EEDE8-89C9-5791-CECC-A9772055D3A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48A351F0-8F42-C12B-F267-26F2D2983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9A0F83B0-CA9F-10E4-EEBE-F3EE6A6522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0685D9-E27A-4FAC-9AD2-AA655600DEBE}" type="slidenum">
              <a:rPr lang="en-US" altLang="en-US"/>
              <a:pPr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6747B5-1D6E-E5B8-EAF4-6DFA6FB7D7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C6FEC-A65C-4CF5-A579-9D84CA8F084F}" type="datetime1">
              <a:rPr lang="en-US" altLang="en-US"/>
              <a:pPr>
                <a:defRPr/>
              </a:pPr>
              <a:t>12/11/2022</a:t>
            </a:fld>
            <a:endParaRPr lang="en-A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5D96CE-CC63-A9DF-3B7A-144A75FBE5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5E7F78-8380-6B3B-DAB6-67B9BF2BED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3E7C7D-28A7-4823-A1E7-FF5841FD4E37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61164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75B287-DA9B-B015-4477-7CD715E9F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33ADA-32B5-4181-9FC5-459043882745}" type="datetime1">
              <a:rPr lang="en-US" altLang="en-US"/>
              <a:pPr>
                <a:defRPr/>
              </a:pPr>
              <a:t>12/11/2022</a:t>
            </a:fld>
            <a:endParaRPr lang="en-A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7EC30B-EA74-50E0-11B7-02B31481C5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9E619B-7E8E-4819-45C3-3E50EDDEBD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BC3BA4-6BA1-42AB-90BC-42383C476E2F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40668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37C268-5B79-8C74-0416-B0C943CDD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C88DB-0D04-4854-8407-01CA662B4E66}" type="datetime1">
              <a:rPr lang="en-US" altLang="en-US"/>
              <a:pPr>
                <a:defRPr/>
              </a:pPr>
              <a:t>12/11/2022</a:t>
            </a:fld>
            <a:endParaRPr lang="en-A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68C652-3E7B-BD50-4009-2A0AEBD0E8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30763B-D594-2A31-B080-6EE1853D6C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608769-40CC-4526-964E-A86B219C798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50287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no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7577" y="584190"/>
            <a:ext cx="7308850" cy="61256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/>
          <a:lstStyle/>
          <a:p>
            <a:pPr lvl="0"/>
            <a:r>
              <a:rPr lang="en-US" dirty="0">
                <a:sym typeface="Arial Bold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607369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E7ADAE-EFEE-ACF2-D1F1-102A7B814A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543EE-6D29-4D3D-B475-F254864F0213}" type="datetime1">
              <a:rPr lang="en-US" altLang="en-US"/>
              <a:pPr>
                <a:defRPr/>
              </a:pPr>
              <a:t>12/11/2022</a:t>
            </a:fld>
            <a:endParaRPr lang="en-A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3987A5-F7A4-64E9-B2F9-8BC21B19EC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319DA6-BE18-3959-02B8-A6DEC99236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38B15C-9834-439F-87E4-3253C53CA800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10797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7E8E02-192C-662E-EF84-60B1DF0316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A20D0-7814-4F7D-813F-375D93AA8875}" type="datetime1">
              <a:rPr lang="en-US" altLang="en-US"/>
              <a:pPr>
                <a:defRPr/>
              </a:pPr>
              <a:t>12/11/2022</a:t>
            </a:fld>
            <a:endParaRPr lang="en-A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D7114A-E230-CC8E-5570-6AD93D7E88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74EBAF-113B-D1E6-4BD5-E5082AA40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BC912D-7199-4090-8150-6C4A7ABB9C4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18527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6EBB5-FD0A-38AF-DB24-DC79389633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07DA5-4918-40DB-A122-A2290D7FE187}" type="datetime1">
              <a:rPr lang="en-US" altLang="en-US"/>
              <a:pPr>
                <a:defRPr/>
              </a:pPr>
              <a:t>12/11/2022</a:t>
            </a:fld>
            <a:endParaRPr lang="en-A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13EE0F-043C-AA84-044F-3B448EEEF9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3BD3A6-C875-8AB9-AAAC-73AAC01D7A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74CDA9-6552-4329-9616-CCD06B6CC91E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48692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A802C53-9606-031C-7C74-8E44F9CBD3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1F48D-B729-494E-A2FA-BF9F2FD498E8}" type="datetime1">
              <a:rPr lang="en-US" altLang="en-US"/>
              <a:pPr>
                <a:defRPr/>
              </a:pPr>
              <a:t>12/11/2022</a:t>
            </a:fld>
            <a:endParaRPr lang="en-AU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31D0080-9CA7-BE92-AB94-3AE0B623F6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90FF53E-5C66-6772-15FB-CCCCF5D9BE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5ADDC7-CFE2-428F-9E4E-CA6BFB295660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77118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6CD8A01-BECC-2042-C7D5-85EA3C118C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F567B-7C73-46EE-BD4B-23477319032B}" type="datetime1">
              <a:rPr lang="en-US" altLang="en-US"/>
              <a:pPr>
                <a:defRPr/>
              </a:pPr>
              <a:t>12/11/2022</a:t>
            </a:fld>
            <a:endParaRPr lang="en-AU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3293C18-8F62-8E03-4EE9-1A7EBB82AC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C17949D-FFF3-1975-7182-03B275B2C3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044539-8081-405B-BAF6-E81BAAC7742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99939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2665344-B33D-312F-D4D2-953006692D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4D583-3B85-460A-92EB-D1BE22D16A14}" type="datetime1">
              <a:rPr lang="en-US" altLang="en-US"/>
              <a:pPr>
                <a:defRPr/>
              </a:pPr>
              <a:t>12/11/2022</a:t>
            </a:fld>
            <a:endParaRPr lang="en-AU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569EE2-C52C-D5D0-36A9-17F01EA508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FC5018-F701-FB65-B1B6-4ACD3FF187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A3E09D-9605-4F0B-8A95-AB330F5CA14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19748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B4EC24-0258-5E7E-71AD-8021BF3D7A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07B07-D13A-4EC8-803E-AE674597F6B5}" type="datetime1">
              <a:rPr lang="en-US" altLang="en-US"/>
              <a:pPr>
                <a:defRPr/>
              </a:pPr>
              <a:t>12/11/2022</a:t>
            </a:fld>
            <a:endParaRPr lang="en-A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186A48-B792-D9E5-DDC6-C9FD2A1B00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AC8570-E793-9998-B12D-9387821D6C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8B0CD8-6275-4022-A517-1A5A533B758A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052103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31356D-B82E-1966-AD37-41677174A9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A468E-CBBD-4711-8200-7DFB7D36BECD}" type="datetime1">
              <a:rPr lang="en-US" altLang="en-US"/>
              <a:pPr>
                <a:defRPr/>
              </a:pPr>
              <a:t>12/11/2022</a:t>
            </a:fld>
            <a:endParaRPr lang="en-A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2B9B57-F5FA-254B-4352-9A88A47088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A77304-4784-4132-F21D-1096E292A5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00BD9E-D02A-4113-8A2B-41C2C0A7DF51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06137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5A55264-0F0A-9735-59E6-CA3E90BD38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51B0439-1DC3-3F89-59C8-1AB5EE4FA6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060B376-83C4-34F6-1FBD-8E418713637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7F2CC641-AE4A-4AA8-9963-91B466AC30E6}" type="datetime1">
              <a:rPr lang="en-US" altLang="en-US"/>
              <a:pPr>
                <a:defRPr/>
              </a:pPr>
              <a:t>12/11/2022</a:t>
            </a:fld>
            <a:endParaRPr lang="en-AU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A14BF24-F026-CB2A-4BCD-21AB1EE4439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500E92F-BBE2-EDF9-54F5-0E73259D5C4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C5B6B8E7-ACF1-4071-B15C-411F7A6929F4}" type="slidenum">
              <a:rPr lang="en-AU" altLang="en-US"/>
              <a:pPr/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em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10" Type="http://schemas.openxmlformats.org/officeDocument/2006/relationships/image" Target="../media/image41.png"/><Relationship Id="rId4" Type="http://schemas.openxmlformats.org/officeDocument/2006/relationships/image" Target="../media/image1.jpe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image" Target="../media/image2.emf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cid:397452DB-4E0D-4D04-B5E3-AE1672275EA1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.emf"/><Relationship Id="rId18" Type="http://schemas.openxmlformats.org/officeDocument/2006/relationships/image" Target="../media/image1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5.jpeg"/><Relationship Id="rId5" Type="http://schemas.openxmlformats.org/officeDocument/2006/relationships/diagramColors" Target="../diagrams/colors1.xml"/><Relationship Id="rId15" Type="http://schemas.openxmlformats.org/officeDocument/2006/relationships/image" Target="../media/image3.png"/><Relationship Id="rId10" Type="http://schemas.openxmlformats.org/officeDocument/2006/relationships/image" Target="../media/image14.jpeg"/><Relationship Id="rId19" Type="http://schemas.openxmlformats.org/officeDocument/2006/relationships/image" Target="../media/image2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jpeg"/><Relationship Id="rId1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1.jpeg"/><Relationship Id="rId5" Type="http://schemas.openxmlformats.org/officeDocument/2006/relationships/image" Target="../media/image25.png"/><Relationship Id="rId10" Type="http://schemas.openxmlformats.org/officeDocument/2006/relationships/image" Target="../media/image2.emf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5966761-489E-7EC6-B8EA-0F062D50A7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963" y="590550"/>
            <a:ext cx="7121525" cy="1416050"/>
          </a:xfrm>
        </p:spPr>
        <p:txBody>
          <a:bodyPr/>
          <a:lstStyle/>
          <a:p>
            <a:r>
              <a:rPr lang="en-US" altLang="en-US" sz="2000" b="1">
                <a:solidFill>
                  <a:srgbClr val="0070C0"/>
                </a:solidFill>
              </a:rPr>
              <a:t> </a:t>
            </a:r>
            <a:r>
              <a:rPr lang="en-US" altLang="en-US" sz="2000" b="1">
                <a:solidFill>
                  <a:srgbClr val="0070C0"/>
                </a:solidFill>
                <a:cs typeface="72" pitchFamily="34" charset="0"/>
              </a:rPr>
              <a:t>International engagements by ADFMIDI in drug resistant malaria surveillance and elimination in Vietnam</a:t>
            </a:r>
            <a:br>
              <a:rPr lang="en-US" altLang="en-US" sz="3200" b="1">
                <a:solidFill>
                  <a:srgbClr val="0000CC"/>
                </a:solidFill>
              </a:rPr>
            </a:br>
            <a:br>
              <a:rPr lang="en-US" altLang="en-US" sz="3200" b="1">
                <a:solidFill>
                  <a:srgbClr val="0000CC"/>
                </a:solidFill>
              </a:rPr>
            </a:br>
            <a:endParaRPr lang="en-US" altLang="en-US" sz="3200" b="1">
              <a:solidFill>
                <a:srgbClr val="0000CC"/>
              </a:solidFill>
            </a:endParaRPr>
          </a:p>
        </p:txBody>
      </p:sp>
      <p:pic>
        <p:nvPicPr>
          <p:cNvPr id="5123" name="Picture 26" descr="H:\Objective\Objects\O16461753.jpg">
            <a:extLst>
              <a:ext uri="{FF2B5EF4-FFF2-40B4-BE49-F238E27FC236}">
                <a16:creationId xmlns:a16="http://schemas.microsoft.com/office/drawing/2014/main" id="{92FB5CDB-0730-B22C-1DFC-E49106BC08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37538" y="85725"/>
            <a:ext cx="636587" cy="703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3">
            <a:extLst>
              <a:ext uri="{FF2B5EF4-FFF2-40B4-BE49-F238E27FC236}">
                <a16:creationId xmlns:a16="http://schemas.microsoft.com/office/drawing/2014/main" id="{68FB003C-024A-A47E-16B0-0BDD0A291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2133600"/>
            <a:ext cx="8340725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2000" b="1">
                <a:solidFill>
                  <a:srgbClr val="C00000"/>
                </a:solidFill>
              </a:rPr>
              <a:t>Dr Mike Edstein (PhD)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AU" altLang="en-US" sz="2000" b="1"/>
          </a:p>
          <a:p>
            <a:pPr algn="ctr">
              <a:spcBef>
                <a:spcPct val="0"/>
              </a:spcBef>
              <a:buFontTx/>
              <a:buNone/>
            </a:pPr>
            <a:endParaRPr lang="en-AU" altLang="en-US" sz="2000" b="1">
              <a:solidFill>
                <a:srgbClr val="C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2000" b="1"/>
              <a:t>Department of Drug Evaluation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2000" b="1"/>
              <a:t>Australian Defence Force Malaria and Infectious Disease Institute (ADFMIDI)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AU" altLang="en-US" sz="2800" b="1"/>
          </a:p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2000" b="1"/>
              <a:t>22 October 2022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AU" altLang="en-US" sz="2000" b="1"/>
          </a:p>
          <a:p>
            <a:pPr algn="ctr">
              <a:spcBef>
                <a:spcPct val="0"/>
              </a:spcBef>
              <a:buFontTx/>
              <a:buNone/>
            </a:pPr>
            <a:endParaRPr lang="en-AU" altLang="en-US" sz="2000" b="1"/>
          </a:p>
          <a:p>
            <a:pPr algn="ctr">
              <a:spcBef>
                <a:spcPct val="0"/>
              </a:spcBef>
              <a:buFontTx/>
              <a:buNone/>
            </a:pPr>
            <a:endParaRPr lang="en-AU" altLang="en-US" sz="2000" b="1"/>
          </a:p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2000" b="1">
                <a:solidFill>
                  <a:srgbClr val="0000CC"/>
                </a:solidFill>
              </a:rPr>
              <a:t>RAM Conference, Brisbane, 2022</a:t>
            </a:r>
          </a:p>
        </p:txBody>
      </p:sp>
      <p:pic>
        <p:nvPicPr>
          <p:cNvPr id="5125" name="Picture 6">
            <a:extLst>
              <a:ext uri="{FF2B5EF4-FFF2-40B4-BE49-F238E27FC236}">
                <a16:creationId xmlns:a16="http://schemas.microsoft.com/office/drawing/2014/main" id="{CAC552B2-A4F7-A75F-42E2-50D8EA03D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85725"/>
            <a:ext cx="7429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Slide Number Placeholder 4">
            <a:extLst>
              <a:ext uri="{FF2B5EF4-FFF2-40B4-BE49-F238E27FC236}">
                <a16:creationId xmlns:a16="http://schemas.microsoft.com/office/drawing/2014/main" id="{5C8E1CFE-642B-D057-FC37-B2B182862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B2B298-1DA9-4B8A-8494-A281B5795ACE}" type="slidenum">
              <a:rPr lang="en-AU" altLang="en-US" sz="140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AU" altLang="en-US" sz="1400"/>
          </a:p>
        </p:txBody>
      </p:sp>
      <p:pic>
        <p:nvPicPr>
          <p:cNvPr id="5127" name="Picture 7">
            <a:extLst>
              <a:ext uri="{FF2B5EF4-FFF2-40B4-BE49-F238E27FC236}">
                <a16:creationId xmlns:a16="http://schemas.microsoft.com/office/drawing/2014/main" id="{05044B84-E388-471F-BA96-460F94D02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5" t="24722" r="9769" b="70004"/>
          <a:stretch>
            <a:fillRect/>
          </a:stretch>
        </p:blipFill>
        <p:spPr bwMode="auto">
          <a:xfrm>
            <a:off x="701675" y="1130300"/>
            <a:ext cx="76581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28324D77-224C-E76F-088E-9D3A394D71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9788" y="196850"/>
            <a:ext cx="7527925" cy="549275"/>
          </a:xfrm>
        </p:spPr>
        <p:txBody>
          <a:bodyPr/>
          <a:lstStyle/>
          <a:p>
            <a:r>
              <a:rPr lang="en-US" altLang="en-US" sz="2400" b="1">
                <a:solidFill>
                  <a:srgbClr val="0000CC"/>
                </a:solidFill>
              </a:rPr>
              <a:t>        </a:t>
            </a:r>
            <a:br>
              <a:rPr lang="en-US" altLang="en-US" sz="2400" b="1">
                <a:solidFill>
                  <a:srgbClr val="0000CC"/>
                </a:solidFill>
              </a:rPr>
            </a:br>
            <a:br>
              <a:rPr lang="en-US" altLang="en-US" sz="2400" b="1">
                <a:solidFill>
                  <a:srgbClr val="0000CC"/>
                </a:solidFill>
              </a:rPr>
            </a:br>
            <a:br>
              <a:rPr lang="en-US" altLang="en-US" sz="2400" b="1">
                <a:solidFill>
                  <a:srgbClr val="0000CC"/>
                </a:solidFill>
              </a:rPr>
            </a:br>
            <a:br>
              <a:rPr lang="en-US" altLang="en-US" sz="2400" b="1">
                <a:solidFill>
                  <a:srgbClr val="0000CC"/>
                </a:solidFill>
              </a:rPr>
            </a:br>
            <a:br>
              <a:rPr lang="en-US" altLang="en-US" sz="2400" b="1">
                <a:solidFill>
                  <a:srgbClr val="0000CC"/>
                </a:solidFill>
              </a:rPr>
            </a:br>
            <a:br>
              <a:rPr lang="en-US" altLang="en-US" sz="2400" b="1">
                <a:solidFill>
                  <a:srgbClr val="0000CC"/>
                </a:solidFill>
              </a:rPr>
            </a:br>
            <a:br>
              <a:rPr lang="en-US" altLang="en-US" sz="2400" b="1">
                <a:solidFill>
                  <a:srgbClr val="0000CC"/>
                </a:solidFill>
              </a:rPr>
            </a:br>
            <a:br>
              <a:rPr lang="en-US" altLang="en-US" sz="2400" b="1">
                <a:solidFill>
                  <a:srgbClr val="0000CC"/>
                </a:solidFill>
              </a:rPr>
            </a:br>
            <a:br>
              <a:rPr lang="en-US" altLang="en-US" sz="2000" b="1">
                <a:solidFill>
                  <a:srgbClr val="0000CC"/>
                </a:solidFill>
              </a:rPr>
            </a:br>
            <a:r>
              <a:rPr lang="en-US" altLang="en-US" sz="2000" b="1">
                <a:solidFill>
                  <a:srgbClr val="0070C0"/>
                </a:solidFill>
                <a:cs typeface="Times New Roman" panose="02020603050405020304" pitchFamily="18" charset="0"/>
              </a:rPr>
              <a:t>Patients Demographics/Clinical Characteristic</a:t>
            </a:r>
            <a:br>
              <a:rPr lang="en-US" altLang="en-US" sz="2000" b="1">
                <a:solidFill>
                  <a:srgbClr val="0070C0"/>
                </a:solidFill>
              </a:rPr>
            </a:br>
            <a:br>
              <a:rPr lang="en-US" altLang="en-US" sz="2000" b="1">
                <a:solidFill>
                  <a:srgbClr val="0070C0"/>
                </a:solidFill>
              </a:rPr>
            </a:br>
            <a:br>
              <a:rPr lang="en-US" altLang="en-US" sz="2400" b="1">
                <a:solidFill>
                  <a:srgbClr val="0000CC"/>
                </a:solidFill>
              </a:rPr>
            </a:br>
            <a:br>
              <a:rPr lang="en-US" altLang="en-US" sz="2400" b="1">
                <a:solidFill>
                  <a:srgbClr val="0000CC"/>
                </a:solidFill>
              </a:rPr>
            </a:br>
            <a:br>
              <a:rPr lang="en-US" altLang="en-US" sz="2400" b="1">
                <a:solidFill>
                  <a:srgbClr val="0000CC"/>
                </a:solidFill>
              </a:rPr>
            </a:br>
            <a:br>
              <a:rPr lang="en-US" altLang="en-US" sz="2400" b="1">
                <a:solidFill>
                  <a:srgbClr val="0000CC"/>
                </a:solidFill>
              </a:rPr>
            </a:br>
            <a:br>
              <a:rPr lang="en-US" altLang="en-US" sz="2400" b="1">
                <a:solidFill>
                  <a:srgbClr val="0000CC"/>
                </a:solidFill>
              </a:rPr>
            </a:br>
            <a:br>
              <a:rPr lang="en-US" altLang="en-US" sz="3200" b="1">
                <a:solidFill>
                  <a:srgbClr val="0000CC"/>
                </a:solidFill>
              </a:rPr>
            </a:br>
            <a:endParaRPr lang="en-US" altLang="en-US" sz="3200" b="1">
              <a:solidFill>
                <a:srgbClr val="0000CC"/>
              </a:solidFill>
            </a:endParaRPr>
          </a:p>
        </p:txBody>
      </p:sp>
      <p:pic>
        <p:nvPicPr>
          <p:cNvPr id="14339" name="Picture 26" descr="H:\Objective\Objects\O16461753.jpg">
            <a:extLst>
              <a:ext uri="{FF2B5EF4-FFF2-40B4-BE49-F238E27FC236}">
                <a16:creationId xmlns:a16="http://schemas.microsoft.com/office/drawing/2014/main" id="{9BDEBEB2-EBEE-89A2-3C15-1CB25B9EE3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37538" y="85725"/>
            <a:ext cx="636587" cy="703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>
            <a:extLst>
              <a:ext uri="{FF2B5EF4-FFF2-40B4-BE49-F238E27FC236}">
                <a16:creationId xmlns:a16="http://schemas.microsoft.com/office/drawing/2014/main" id="{25B295A2-A376-8D7B-FEAF-08788D3C9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85725"/>
            <a:ext cx="7429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Slide Number Placeholder 1">
            <a:extLst>
              <a:ext uri="{FF2B5EF4-FFF2-40B4-BE49-F238E27FC236}">
                <a16:creationId xmlns:a16="http://schemas.microsoft.com/office/drawing/2014/main" id="{DD88945F-8E35-E74A-8383-F758C47BA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FAE584-E342-4518-85BC-CE8636F1B909}" type="slidenum">
              <a:rPr lang="en-AU" altLang="en-US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AU" altLang="en-US" sz="1400"/>
          </a:p>
        </p:txBody>
      </p:sp>
      <p:pic>
        <p:nvPicPr>
          <p:cNvPr id="14342" name="Picture 11">
            <a:extLst>
              <a:ext uri="{FF2B5EF4-FFF2-40B4-BE49-F238E27FC236}">
                <a16:creationId xmlns:a16="http://schemas.microsoft.com/office/drawing/2014/main" id="{4611EE6B-1D91-F4A1-35E6-993CF7A5C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5" t="24722" r="9769" b="70004"/>
          <a:stretch>
            <a:fillRect/>
          </a:stretch>
        </p:blipFill>
        <p:spPr bwMode="auto">
          <a:xfrm>
            <a:off x="588963" y="746125"/>
            <a:ext cx="7697787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43" name="Object 6">
            <a:extLst>
              <a:ext uri="{FF2B5EF4-FFF2-40B4-BE49-F238E27FC236}">
                <a16:creationId xmlns:a16="http://schemas.microsoft.com/office/drawing/2014/main" id="{0EC91B79-91D4-57FB-6DD2-1654691C44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950" y="1449388"/>
          <a:ext cx="8761413" cy="641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6888138" imgH="5018847" progId="Word.Document.12">
                  <p:embed/>
                </p:oleObj>
              </mc:Choice>
              <mc:Fallback>
                <p:oleObj name="Document" r:id="rId5" imgW="6888138" imgH="5018847" progId="Word.Document.1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449388"/>
                        <a:ext cx="8761413" cy="6411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7A8E8D0E-3419-7ABC-C91B-5F8F1FD07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319088"/>
            <a:ext cx="8008938" cy="461962"/>
          </a:xfrm>
        </p:spPr>
        <p:txBody>
          <a:bodyPr/>
          <a:lstStyle/>
          <a:p>
            <a:pPr eaLnBrk="1" hangingPunct="1"/>
            <a:r>
              <a:rPr lang="en-US" altLang="en-US" sz="2000" b="1">
                <a:solidFill>
                  <a:srgbClr val="0070C0"/>
                </a:solidFill>
                <a:cs typeface="Arial" panose="020B0604020202020204" pitchFamily="34" charset="0"/>
              </a:rPr>
              <a:t>Efficacy Parameters after Pyramax treatment</a:t>
            </a:r>
            <a:endParaRPr lang="en-US" altLang="en-US" sz="2000" b="1" i="1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536713-9A37-2FA7-E91A-6533FA19BB98}"/>
              </a:ext>
            </a:extLst>
          </p:cNvPr>
          <p:cNvGraphicFramePr>
            <a:graphicFrameLocks noGrp="1"/>
          </p:cNvGraphicFramePr>
          <p:nvPr/>
        </p:nvGraphicFramePr>
        <p:xfrm>
          <a:off x="261938" y="1412875"/>
          <a:ext cx="8620125" cy="3173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1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818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4266">
                <a:tc>
                  <a:txBody>
                    <a:bodyPr/>
                    <a:lstStyle/>
                    <a:p>
                      <a:endParaRPr lang="en-AU" sz="18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92" marR="68592" marT="34285" marB="3428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n-AU" sz="1800" b="1" i="1" dirty="0">
                          <a:solidFill>
                            <a:srgbClr val="0000CC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Plasmodium falciparum</a:t>
                      </a:r>
                    </a:p>
                  </a:txBody>
                  <a:tcPr marL="68592" marR="68592" marT="34285" marB="3428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AU" sz="1800" b="1" i="1" dirty="0">
                          <a:solidFill>
                            <a:srgbClr val="0000CC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Plasmodium</a:t>
                      </a:r>
                      <a:r>
                        <a:rPr lang="en-AU" sz="1800" b="1" i="1" baseline="0" dirty="0">
                          <a:solidFill>
                            <a:srgbClr val="0000CC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AU" sz="1800" b="1" i="1" baseline="0" dirty="0" err="1">
                          <a:solidFill>
                            <a:srgbClr val="0000CC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vivax</a:t>
                      </a:r>
                      <a:endParaRPr lang="en-AU" sz="1800" b="1" i="1" dirty="0">
                        <a:solidFill>
                          <a:srgbClr val="0000CC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92" marR="68592" marT="34285" marB="3428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017">
                <a:tc>
                  <a:txBody>
                    <a:bodyPr/>
                    <a:lstStyle/>
                    <a:p>
                      <a:r>
                        <a:rPr lang="en-AU" sz="1500" b="0" dirty="0">
                          <a:latin typeface="+mn-lt"/>
                          <a:cs typeface="Times New Roman" panose="02020603050405020304" pitchFamily="18" charset="0"/>
                        </a:rPr>
                        <a:t>Median Parasite</a:t>
                      </a:r>
                      <a:r>
                        <a:rPr lang="en-AU" sz="1500" b="0" baseline="0" dirty="0">
                          <a:latin typeface="+mn-lt"/>
                          <a:cs typeface="Times New Roman" panose="02020603050405020304" pitchFamily="18" charset="0"/>
                        </a:rPr>
                        <a:t> Clearance Time (h)</a:t>
                      </a:r>
                      <a:endParaRPr lang="en-AU" sz="15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92" marR="68592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dirty="0">
                          <a:latin typeface="+mn-lt"/>
                          <a:cs typeface="Times New Roman" panose="02020603050405020304" pitchFamily="18" charset="0"/>
                        </a:rPr>
                        <a:t>72</a:t>
                      </a:r>
                      <a:r>
                        <a:rPr lang="en-AU" sz="1500" b="0" baseline="0" dirty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AU" sz="1500" b="0" dirty="0">
                          <a:latin typeface="+mn-lt"/>
                          <a:cs typeface="Times New Roman" panose="02020603050405020304" pitchFamily="18" charset="0"/>
                        </a:rPr>
                        <a:t>(range 12-132) (n=49)</a:t>
                      </a:r>
                    </a:p>
                  </a:txBody>
                  <a:tcPr marL="68592" marR="68592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dirty="0">
                          <a:latin typeface="+mn-lt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en-AU" sz="1500" b="0" baseline="0" dirty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AU" sz="1500" b="0" dirty="0">
                          <a:latin typeface="+mn-lt"/>
                          <a:cs typeface="Times New Roman" panose="02020603050405020304" pitchFamily="18" charset="0"/>
                        </a:rPr>
                        <a:t>(range: 12-36) (n=59)</a:t>
                      </a:r>
                    </a:p>
                  </a:txBody>
                  <a:tcPr marL="68592" marR="68592" marT="34285" marB="3428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017">
                <a:tc>
                  <a:txBody>
                    <a:bodyPr/>
                    <a:lstStyle/>
                    <a:p>
                      <a:r>
                        <a:rPr lang="en-AU" sz="1500" b="0" dirty="0">
                          <a:latin typeface="+mn-lt"/>
                          <a:cs typeface="Times New Roman" panose="02020603050405020304" pitchFamily="18" charset="0"/>
                        </a:rPr>
                        <a:t>Median Fever</a:t>
                      </a:r>
                      <a:r>
                        <a:rPr lang="en-AU" sz="1500" b="0" baseline="0" dirty="0">
                          <a:latin typeface="+mn-lt"/>
                          <a:cs typeface="Times New Roman" panose="02020603050405020304" pitchFamily="18" charset="0"/>
                        </a:rPr>
                        <a:t> Clearance Time (h)</a:t>
                      </a:r>
                      <a:endParaRPr lang="en-AU" sz="15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92" marR="68592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dirty="0">
                          <a:latin typeface="+mn-lt"/>
                          <a:cs typeface="Times New Roman" panose="02020603050405020304" pitchFamily="18" charset="0"/>
                        </a:rPr>
                        <a:t>36 (range: 12-72) (n=35)</a:t>
                      </a:r>
                    </a:p>
                  </a:txBody>
                  <a:tcPr marL="68592" marR="68592" marT="34285" marB="3428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500" b="0" baseline="0" dirty="0">
                          <a:latin typeface="+mn-lt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en-AU" sz="1500" b="0" dirty="0">
                          <a:latin typeface="+mn-lt"/>
                          <a:cs typeface="Times New Roman" panose="02020603050405020304" pitchFamily="18" charset="0"/>
                        </a:rPr>
                        <a:t>(range: 12-60) (n=59)</a:t>
                      </a:r>
                    </a:p>
                  </a:txBody>
                  <a:tcPr marL="68592" marR="68592" marT="34285" marB="3428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500" b="0" dirty="0">
                          <a:latin typeface="+mn-lt"/>
                          <a:cs typeface="Times New Roman" panose="02020603050405020304" pitchFamily="18" charset="0"/>
                        </a:rPr>
                        <a:t>Time to 50% Parasite Clearance (</a:t>
                      </a:r>
                      <a:r>
                        <a:rPr lang="en-AU" sz="15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PC</a:t>
                      </a:r>
                      <a:r>
                        <a:rPr lang="en-AU" sz="1500" b="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en-AU" sz="1500" b="0" dirty="0">
                          <a:latin typeface="+mn-lt"/>
                          <a:cs typeface="Times New Roman" panose="02020603050405020304" pitchFamily="18" charset="0"/>
                        </a:rPr>
                        <a:t>) (h) </a:t>
                      </a:r>
                    </a:p>
                  </a:txBody>
                  <a:tcPr marL="68592" marR="68592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dirty="0">
                          <a:latin typeface="+mn-lt"/>
                          <a:cs typeface="Times New Roman" panose="02020603050405020304" pitchFamily="18" charset="0"/>
                        </a:rPr>
                        <a:t>6.9 (IQR: 4.2-11.3) (n=49)</a:t>
                      </a:r>
                    </a:p>
                  </a:txBody>
                  <a:tcPr marL="68592" marR="68592" marT="34285" marB="342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dirty="0">
                          <a:latin typeface="+mn-lt"/>
                          <a:cs typeface="Times New Roman" panose="02020603050405020304" pitchFamily="18" charset="0"/>
                        </a:rPr>
                        <a:t>0.9</a:t>
                      </a:r>
                      <a:r>
                        <a:rPr lang="en-AU" sz="1500" b="0" baseline="0" dirty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AU" sz="1500" b="0" dirty="0">
                          <a:latin typeface="+mn-lt"/>
                          <a:cs typeface="Times New Roman" panose="02020603050405020304" pitchFamily="18" charset="0"/>
                        </a:rPr>
                        <a:t>(IQR: 0.6-1.8) (n=38)</a:t>
                      </a:r>
                    </a:p>
                  </a:txBody>
                  <a:tcPr marL="68592" marR="68592" marT="34285" marB="3428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017">
                <a:tc>
                  <a:txBody>
                    <a:bodyPr/>
                    <a:lstStyle/>
                    <a:p>
                      <a:r>
                        <a:rPr lang="en-AU" sz="1500" b="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Parasite</a:t>
                      </a:r>
                      <a:r>
                        <a:rPr lang="en-AU" sz="1500" b="0" baseline="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Clearance </a:t>
                      </a:r>
                      <a:r>
                        <a:rPr lang="en-AU" sz="1500" b="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Half-Life (h)</a:t>
                      </a:r>
                    </a:p>
                  </a:txBody>
                  <a:tcPr marL="68592" marR="68592" marT="34285" marB="34285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6.7 (IQR: 4.8-7.7) (n=49)</a:t>
                      </a:r>
                    </a:p>
                  </a:txBody>
                  <a:tcPr marL="68592" marR="68592" marT="34285" marB="34285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2.7</a:t>
                      </a:r>
                      <a:r>
                        <a:rPr lang="en-AU" sz="1500" b="0" baseline="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AU" sz="1500" b="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(IQR: 2.5-3.0)</a:t>
                      </a:r>
                      <a:r>
                        <a:rPr lang="en-AU" sz="1500" b="0" baseline="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AU" sz="1500" b="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(n=38)</a:t>
                      </a:r>
                    </a:p>
                  </a:txBody>
                  <a:tcPr marL="68592" marR="68592" marT="34285" marB="34285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670">
                <a:tc>
                  <a:txBody>
                    <a:bodyPr/>
                    <a:lstStyle/>
                    <a:p>
                      <a:r>
                        <a:rPr lang="en-AU" sz="1500" b="0" dirty="0">
                          <a:latin typeface="+mn-lt"/>
                          <a:cs typeface="Times New Roman" panose="02020603050405020304" pitchFamily="18" charset="0"/>
                        </a:rPr>
                        <a:t>Parasites</a:t>
                      </a:r>
                      <a:r>
                        <a:rPr lang="en-AU" sz="1500" b="0" baseline="0" dirty="0">
                          <a:latin typeface="+mn-lt"/>
                          <a:cs typeface="Times New Roman" panose="02020603050405020304" pitchFamily="18" charset="0"/>
                        </a:rPr>
                        <a:t> on day 3</a:t>
                      </a:r>
                      <a:r>
                        <a:rPr lang="en-AU" sz="1500" b="0" dirty="0">
                          <a:latin typeface="+mn-lt"/>
                          <a:cs typeface="Times New Roman" panose="02020603050405020304" pitchFamily="18" charset="0"/>
                        </a:rPr>
                        <a:t> (%)</a:t>
                      </a:r>
                    </a:p>
                  </a:txBody>
                  <a:tcPr marL="68592" marR="68592" marT="34285" marB="34285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baseline="0" dirty="0">
                          <a:latin typeface="+mn-lt"/>
                          <a:cs typeface="Times New Roman" panose="02020603050405020304" pitchFamily="18" charset="0"/>
                        </a:rPr>
                        <a:t>45% (22/49)</a:t>
                      </a:r>
                    </a:p>
                  </a:txBody>
                  <a:tcPr marL="68592" marR="68592" marT="34285" marB="34285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dirty="0">
                          <a:latin typeface="+mn-lt"/>
                          <a:cs typeface="Times New Roman" panose="02020603050405020304" pitchFamily="18" charset="0"/>
                        </a:rPr>
                        <a:t>Nil (0/59)</a:t>
                      </a:r>
                    </a:p>
                  </a:txBody>
                  <a:tcPr marL="68592" marR="68592" marT="34285" marB="34285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091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+mn-lt"/>
                          <a:cs typeface="Times New Roman" panose="02020603050405020304" pitchFamily="18" charset="0"/>
                        </a:rPr>
                        <a:t>Late treatment</a:t>
                      </a:r>
                      <a:r>
                        <a:rPr lang="en-US" sz="1500" b="0" baseline="0" dirty="0">
                          <a:latin typeface="+mn-lt"/>
                          <a:cs typeface="Times New Roman" panose="02020603050405020304" pitchFamily="18" charset="0"/>
                        </a:rPr>
                        <a:t> failures</a:t>
                      </a:r>
                      <a:endParaRPr lang="en-AU" sz="15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92" marR="68592" marT="34285" marB="34285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baseline="0" dirty="0">
                          <a:latin typeface="+mn-lt"/>
                          <a:cs typeface="Times New Roman" panose="02020603050405020304" pitchFamily="18" charset="0"/>
                        </a:rPr>
                        <a:t>4.8% (2/42)</a:t>
                      </a:r>
                      <a:endParaRPr lang="en-AU" sz="1500" b="0" baseline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92" marR="68592" marT="34285" marB="34285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latin typeface="+mn-lt"/>
                          <a:cs typeface="Times New Roman" panose="02020603050405020304" pitchFamily="18" charset="0"/>
                        </a:rPr>
                        <a:t>4.0% (2/50)</a:t>
                      </a:r>
                      <a:endParaRPr lang="en-AU" sz="15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92" marR="68592" marT="34285" marB="34285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B19F3F-29C5-87EA-E933-8FAAADF7D380}"/>
              </a:ext>
            </a:extLst>
          </p:cNvPr>
          <p:cNvGraphicFramePr>
            <a:graphicFrameLocks noGrp="1"/>
          </p:cNvGraphicFramePr>
          <p:nvPr/>
        </p:nvGraphicFramePr>
        <p:xfrm>
          <a:off x="252413" y="4745038"/>
          <a:ext cx="8613775" cy="1293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6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6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700" b="0" kern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Kaplan-Meier estimates of PCR-corrected efficacy on day 42 for </a:t>
                      </a:r>
                      <a:r>
                        <a:rPr lang="en-AU" sz="1700" b="0" i="1" kern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Pf  </a:t>
                      </a:r>
                      <a:r>
                        <a:rPr lang="en-AU" sz="1700" b="0" kern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(95% CI)</a:t>
                      </a:r>
                      <a:endParaRPr lang="en-AU" sz="17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56" marB="34256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700" b="0" kern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Kaplan-Meier estimates of recurrent </a:t>
                      </a:r>
                      <a:r>
                        <a:rPr lang="en-AU" sz="1700" b="0" i="1" kern="12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Pv</a:t>
                      </a:r>
                      <a:r>
                        <a:rPr lang="en-AU" sz="1700" b="0" i="1" kern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AU" sz="1700" b="0" kern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on day 42 (95% CI)</a:t>
                      </a:r>
                      <a:endParaRPr lang="en-AU" sz="17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56" marB="34256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5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7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95.2% (82.3-98.8%)</a:t>
                      </a:r>
                    </a:p>
                  </a:txBody>
                  <a:tcPr marL="68585" marR="68585" marT="34256" marB="34256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7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96.0% (84.9-99.0%)</a:t>
                      </a:r>
                    </a:p>
                  </a:txBody>
                  <a:tcPr marL="68585" marR="68585" marT="34256" marB="34256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408" name="Picture 6">
            <a:extLst>
              <a:ext uri="{FF2B5EF4-FFF2-40B4-BE49-F238E27FC236}">
                <a16:creationId xmlns:a16="http://schemas.microsoft.com/office/drawing/2014/main" id="{F300FA50-C81E-4406-6015-5B845FA4A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85725"/>
            <a:ext cx="7429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9" name="Picture 26" descr="H:\Objective\Objects\O16461753.jpg">
            <a:extLst>
              <a:ext uri="{FF2B5EF4-FFF2-40B4-BE49-F238E27FC236}">
                <a16:creationId xmlns:a16="http://schemas.microsoft.com/office/drawing/2014/main" id="{BF6898B7-E680-A5D0-D8F7-BB62CEBF9B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37538" y="85725"/>
            <a:ext cx="636587" cy="703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0" name="Picture 11">
            <a:extLst>
              <a:ext uri="{FF2B5EF4-FFF2-40B4-BE49-F238E27FC236}">
                <a16:creationId xmlns:a16="http://schemas.microsoft.com/office/drawing/2014/main" id="{59D52AE9-227B-64C9-CD8D-F3AA8E9AC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5" t="24722" r="9769" b="70004"/>
          <a:stretch>
            <a:fillRect/>
          </a:stretch>
        </p:blipFill>
        <p:spPr bwMode="auto">
          <a:xfrm>
            <a:off x="723900" y="752475"/>
            <a:ext cx="769778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11" name="Slide Number Placeholder 1">
            <a:extLst>
              <a:ext uri="{FF2B5EF4-FFF2-40B4-BE49-F238E27FC236}">
                <a16:creationId xmlns:a16="http://schemas.microsoft.com/office/drawing/2014/main" id="{715D518E-9CB7-CF16-5E3E-EDBA67C68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33CD11-BECA-4BAF-9BC4-4885E0ABE55D}" type="slidenum">
              <a:rPr lang="en-AU" altLang="en-US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AU" altLang="en-US" sz="1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14">
            <a:extLst>
              <a:ext uri="{FF2B5EF4-FFF2-40B4-BE49-F238E27FC236}">
                <a16:creationId xmlns:a16="http://schemas.microsoft.com/office/drawing/2014/main" id="{4CB1C507-2A71-BB7B-CCA4-DE412F0BE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666B5B0-18B4-46E7-BEAF-ABF3C34DE669}" type="slidenum">
              <a:rPr lang="en-AU" altLang="en-US" sz="1400" b="1">
                <a:solidFill>
                  <a:srgbClr val="7F7F7F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AU" altLang="en-US" sz="1400" b="1">
              <a:solidFill>
                <a:srgbClr val="7F7F7F"/>
              </a:solidFill>
            </a:endParaRPr>
          </a:p>
        </p:txBody>
      </p:sp>
      <p:pic>
        <p:nvPicPr>
          <p:cNvPr id="17411" name="Picture 5">
            <a:extLst>
              <a:ext uri="{FF2B5EF4-FFF2-40B4-BE49-F238E27FC236}">
                <a16:creationId xmlns:a16="http://schemas.microsoft.com/office/drawing/2014/main" id="{32DC94DA-9140-ED7D-17F8-AD13D310D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1475"/>
            <a:ext cx="6334125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ECF3685-6A18-59C5-7AA8-DF1DAAE9C458}"/>
              </a:ext>
            </a:extLst>
          </p:cNvPr>
          <p:cNvSpPr txBox="1">
            <a:spLocks/>
          </p:cNvSpPr>
          <p:nvPr/>
        </p:nvSpPr>
        <p:spPr>
          <a:xfrm>
            <a:off x="528638" y="1446213"/>
            <a:ext cx="4910137" cy="154781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defRPr/>
            </a:pPr>
            <a:r>
              <a:rPr lang="en-US" sz="8025" dirty="0" err="1">
                <a:solidFill>
                  <a:srgbClr val="C00000"/>
                </a:solidFill>
                <a:latin typeface="+mn-lt"/>
              </a:rPr>
              <a:t>Artesunate</a:t>
            </a:r>
            <a:r>
              <a:rPr lang="en-US" sz="8025" dirty="0">
                <a:solidFill>
                  <a:srgbClr val="C00000"/>
                </a:solidFill>
                <a:latin typeface="+mn-lt"/>
              </a:rPr>
              <a:t> (AS), </a:t>
            </a:r>
            <a:r>
              <a:rPr lang="en-US" sz="8025" dirty="0" err="1">
                <a:solidFill>
                  <a:srgbClr val="C00000"/>
                </a:solidFill>
                <a:latin typeface="+mn-lt"/>
              </a:rPr>
              <a:t>dihydroartemisinin</a:t>
            </a:r>
            <a:r>
              <a:rPr lang="en-US" sz="8025" dirty="0">
                <a:solidFill>
                  <a:srgbClr val="C00000"/>
                </a:solidFill>
                <a:latin typeface="+mn-lt"/>
              </a:rPr>
              <a:t> (DHA) and </a:t>
            </a:r>
            <a:r>
              <a:rPr lang="en-US" sz="8025" dirty="0" err="1">
                <a:solidFill>
                  <a:srgbClr val="C00000"/>
                </a:solidFill>
                <a:latin typeface="+mn-lt"/>
              </a:rPr>
              <a:t>pyronaridine</a:t>
            </a:r>
            <a:r>
              <a:rPr lang="en-US" sz="8025" dirty="0">
                <a:solidFill>
                  <a:srgbClr val="C00000"/>
                </a:solidFill>
                <a:latin typeface="+mn-lt"/>
              </a:rPr>
              <a:t> (PRN) concentrations in blood/plasma samples collected after </a:t>
            </a:r>
            <a:r>
              <a:rPr lang="en-US" sz="8025" dirty="0" err="1">
                <a:solidFill>
                  <a:srgbClr val="C00000"/>
                </a:solidFill>
                <a:latin typeface="+mn-lt"/>
              </a:rPr>
              <a:t>Pyramax</a:t>
            </a:r>
            <a:r>
              <a:rPr lang="en-US" altLang="en-US" sz="8800" baseline="30000" dirty="0">
                <a:solidFill>
                  <a:srgbClr val="C00000"/>
                </a:solidFill>
                <a:cs typeface="Times New Roman" panose="02020603050405020304" pitchFamily="18" charset="0"/>
              </a:rPr>
              <a:t>®</a:t>
            </a:r>
            <a:r>
              <a:rPr lang="en-US" sz="8025" dirty="0">
                <a:solidFill>
                  <a:srgbClr val="C00000"/>
                </a:solidFill>
                <a:latin typeface="+mn-lt"/>
              </a:rPr>
              <a:t> administration</a:t>
            </a:r>
          </a:p>
          <a:p>
            <a:pPr algn="ctr">
              <a:lnSpc>
                <a:spcPct val="120000"/>
              </a:lnSpc>
              <a:defRPr/>
            </a:pPr>
            <a:endParaRPr lang="en-US" sz="21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74407205-9635-956E-BEF4-8BA76A96D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4014788"/>
            <a:ext cx="2592388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Clr>
                <a:srgbClr val="FF0000"/>
              </a:buClr>
              <a:buSzPct val="80000"/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Two recrudescent patients (hollow circles) had adequate drug exposure to AS/DHA and PRN</a:t>
            </a:r>
          </a:p>
        </p:txBody>
      </p:sp>
      <p:pic>
        <p:nvPicPr>
          <p:cNvPr id="17414" name="Picture 6">
            <a:extLst>
              <a:ext uri="{FF2B5EF4-FFF2-40B4-BE49-F238E27FC236}">
                <a16:creationId xmlns:a16="http://schemas.microsoft.com/office/drawing/2014/main" id="{224C66E5-07BB-D6BE-B8A7-6290766D0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85725"/>
            <a:ext cx="7429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26" descr="H:\Objective\Objects\O16461753.jpg">
            <a:extLst>
              <a:ext uri="{FF2B5EF4-FFF2-40B4-BE49-F238E27FC236}">
                <a16:creationId xmlns:a16="http://schemas.microsoft.com/office/drawing/2014/main" id="{826251BA-9185-E186-BD57-96DA55C95E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37538" y="85725"/>
            <a:ext cx="636587" cy="703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4">
            <a:extLst>
              <a:ext uri="{FF2B5EF4-FFF2-40B4-BE49-F238E27FC236}">
                <a16:creationId xmlns:a16="http://schemas.microsoft.com/office/drawing/2014/main" id="{2994D6D1-CFA2-1895-EDDC-73B1150D3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5" t="24722" r="9769" b="70004"/>
          <a:stretch>
            <a:fillRect/>
          </a:stretch>
        </p:blipFill>
        <p:spPr bwMode="auto">
          <a:xfrm>
            <a:off x="593725" y="722313"/>
            <a:ext cx="7697788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4">
            <a:extLst>
              <a:ext uri="{FF2B5EF4-FFF2-40B4-BE49-F238E27FC236}">
                <a16:creationId xmlns:a16="http://schemas.microsoft.com/office/drawing/2014/main" id="{67C72047-90EF-223A-0C40-E691B3411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5" t="24722" r="9769" b="70004"/>
          <a:stretch>
            <a:fillRect/>
          </a:stretch>
        </p:blipFill>
        <p:spPr bwMode="auto">
          <a:xfrm>
            <a:off x="579438" y="754063"/>
            <a:ext cx="7697787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Box 18">
            <a:extLst>
              <a:ext uri="{FF2B5EF4-FFF2-40B4-BE49-F238E27FC236}">
                <a16:creationId xmlns:a16="http://schemas.microsoft.com/office/drawing/2014/main" id="{2171BC39-7DFC-FDAD-40B3-2FD652C0E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219075"/>
            <a:ext cx="5087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2000" b="1">
                <a:solidFill>
                  <a:srgbClr val="0070C0"/>
                </a:solidFill>
              </a:rPr>
              <a:t>Drug exposure of Pyramax Components</a:t>
            </a:r>
          </a:p>
        </p:txBody>
      </p:sp>
      <p:pic>
        <p:nvPicPr>
          <p:cNvPr id="17419" name="3BE7FEF9-9BFB-432A-AA21-F66385BD82EB" descr="IMG_5365.jpg">
            <a:extLst>
              <a:ext uri="{FF2B5EF4-FFF2-40B4-BE49-F238E27FC236}">
                <a16:creationId xmlns:a16="http://schemas.microsoft.com/office/drawing/2014/main" id="{87A8CEEF-3082-0508-F195-8632E08F5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t="15794"/>
          <a:stretch>
            <a:fillRect/>
          </a:stretch>
        </p:blipFill>
        <p:spPr bwMode="auto">
          <a:xfrm>
            <a:off x="5726113" y="1398588"/>
            <a:ext cx="2662237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14">
            <a:extLst>
              <a:ext uri="{FF2B5EF4-FFF2-40B4-BE49-F238E27FC236}">
                <a16:creationId xmlns:a16="http://schemas.microsoft.com/office/drawing/2014/main" id="{717C9409-2F9C-DAAD-7338-6000DDD03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A8A7C6-81C5-43E2-B7CE-A6A837F333DB}" type="slidenum">
              <a:rPr lang="en-AU" altLang="en-US" sz="1400" b="1">
                <a:solidFill>
                  <a:srgbClr val="7F7F7F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AU" altLang="en-US" sz="1400" b="1">
              <a:solidFill>
                <a:srgbClr val="7F7F7F"/>
              </a:solidFill>
            </a:endParaRPr>
          </a:p>
        </p:txBody>
      </p:sp>
      <p:pic>
        <p:nvPicPr>
          <p:cNvPr id="18435" name="Picture 6">
            <a:extLst>
              <a:ext uri="{FF2B5EF4-FFF2-40B4-BE49-F238E27FC236}">
                <a16:creationId xmlns:a16="http://schemas.microsoft.com/office/drawing/2014/main" id="{3654900D-31D4-F7F7-2DA3-BFAF34218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85725"/>
            <a:ext cx="7429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6" descr="H:\Objective\Objects\O16461753.jpg">
            <a:extLst>
              <a:ext uri="{FF2B5EF4-FFF2-40B4-BE49-F238E27FC236}">
                <a16:creationId xmlns:a16="http://schemas.microsoft.com/office/drawing/2014/main" id="{CBA27F5F-2A3D-23BA-8A84-3DC6289598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37538" y="85725"/>
            <a:ext cx="636587" cy="703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4">
            <a:extLst>
              <a:ext uri="{FF2B5EF4-FFF2-40B4-BE49-F238E27FC236}">
                <a16:creationId xmlns:a16="http://schemas.microsoft.com/office/drawing/2014/main" id="{06554D14-466D-A37B-B2C7-6DA9A2B7C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5" t="24722" r="9769" b="70004"/>
          <a:stretch>
            <a:fillRect/>
          </a:stretch>
        </p:blipFill>
        <p:spPr bwMode="auto">
          <a:xfrm>
            <a:off x="593725" y="722313"/>
            <a:ext cx="7697788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4">
            <a:extLst>
              <a:ext uri="{FF2B5EF4-FFF2-40B4-BE49-F238E27FC236}">
                <a16:creationId xmlns:a16="http://schemas.microsoft.com/office/drawing/2014/main" id="{DA9C654E-F505-5F15-AB33-0AC8DE0D4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5" t="24722" r="9769" b="70004"/>
          <a:stretch>
            <a:fillRect/>
          </a:stretch>
        </p:blipFill>
        <p:spPr bwMode="auto">
          <a:xfrm>
            <a:off x="579438" y="754063"/>
            <a:ext cx="7697787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itle 1">
            <a:extLst>
              <a:ext uri="{FF2B5EF4-FFF2-40B4-BE49-F238E27FC236}">
                <a16:creationId xmlns:a16="http://schemas.microsoft.com/office/drawing/2014/main" id="{31289624-24A0-A8FE-49D9-2469093E5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13" y="209550"/>
            <a:ext cx="6873875" cy="487363"/>
          </a:xfrm>
        </p:spPr>
        <p:txBody>
          <a:bodyPr/>
          <a:lstStyle/>
          <a:p>
            <a:r>
              <a:rPr lang="en-AU" altLang="en-US" sz="2000" b="1" i="1">
                <a:solidFill>
                  <a:srgbClr val="0070C0"/>
                </a:solidFill>
                <a:cs typeface="Arial" panose="020B0604020202020204" pitchFamily="34" charset="0"/>
              </a:rPr>
              <a:t>In Vitro </a:t>
            </a:r>
            <a:r>
              <a:rPr lang="en-AU" altLang="en-US" sz="2000" b="1">
                <a:solidFill>
                  <a:srgbClr val="0070C0"/>
                </a:solidFill>
                <a:cs typeface="Arial" panose="020B0604020202020204" pitchFamily="34" charset="0"/>
              </a:rPr>
              <a:t>Drug Susceptibility Testing and Ring-Stage Survival Assay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0883058-BDBD-37CA-6062-0FB54E8CBF86}"/>
              </a:ext>
            </a:extLst>
          </p:cNvPr>
          <p:cNvGraphicFramePr>
            <a:graphicFrameLocks noGrp="1"/>
          </p:cNvGraphicFramePr>
          <p:nvPr/>
        </p:nvGraphicFramePr>
        <p:xfrm>
          <a:off x="227013" y="1195388"/>
          <a:ext cx="3916362" cy="2493962"/>
        </p:xfrm>
        <a:graphic>
          <a:graphicData uri="http://schemas.openxmlformats.org/drawingml/2006/table">
            <a:tbl>
              <a:tblPr/>
              <a:tblGrid>
                <a:gridCol w="993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3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94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7219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Drug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      IC</a:t>
                      </a:r>
                      <a:r>
                        <a:rPr lang="en-AU" sz="1400" b="1" i="0" u="none" strike="noStrike" baseline="-250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r>
                        <a:rPr lang="en-A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AU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</a:t>
                      </a:r>
                      <a:r>
                        <a:rPr lang="en-A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r>
                        <a:rPr lang="en-AU" sz="14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4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</a:t>
                      </a:r>
                      <a:r>
                        <a:rPr lang="en-A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isolates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843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DHA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843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PRN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843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LUM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66.9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8.4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843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MEF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27.5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843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MB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0843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PPQ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46.1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0843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CQ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116.5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41.1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0843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dAQ</a:t>
                      </a:r>
                      <a:endParaRPr lang="en-A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47.9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278797"/>
                  </a:ext>
                </a:extLst>
              </a:tr>
            </a:tbl>
          </a:graphicData>
        </a:graphic>
      </p:graphicFrame>
      <p:pic>
        <p:nvPicPr>
          <p:cNvPr id="18492" name="Picture 3">
            <a:extLst>
              <a:ext uri="{FF2B5EF4-FFF2-40B4-BE49-F238E27FC236}">
                <a16:creationId xmlns:a16="http://schemas.microsoft.com/office/drawing/2014/main" id="{07ED5FD4-168E-AB6D-F7E6-F287E2973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087813"/>
            <a:ext cx="2025650" cy="243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8BCC8A4-324D-5DA2-2FDD-D66E03D594F9}"/>
              </a:ext>
            </a:extLst>
          </p:cNvPr>
          <p:cNvSpPr/>
          <p:nvPr/>
        </p:nvSpPr>
        <p:spPr>
          <a:xfrm>
            <a:off x="4313238" y="1403350"/>
            <a:ext cx="4919662" cy="2654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7175" lvl="1" indent="-257175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Decreased susceptibility to PPQ </a:t>
            </a:r>
          </a:p>
          <a:p>
            <a:pPr marL="257175" lvl="1" indent="-257175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Elevated IC</a:t>
            </a:r>
            <a:r>
              <a:rPr lang="en-US" sz="2000" b="1" i="1" baseline="-10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50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 to MEF and LUM</a:t>
            </a:r>
          </a:p>
          <a:p>
            <a:pPr marL="257175" lvl="1" indent="-257175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High IC</a:t>
            </a:r>
            <a:r>
              <a:rPr lang="en-US" sz="2000" b="1" i="1" baseline="-10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50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 to CQ</a:t>
            </a:r>
          </a:p>
          <a:p>
            <a:pPr marL="257175" lvl="1" indent="-257175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~76% of isolates resistant to DHA</a:t>
            </a:r>
          </a:p>
          <a:p>
            <a:pPr marL="257175" lvl="1" indent="-257175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~59% of isolates resistant to PPQ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0" lvl="1">
              <a:defRPr/>
            </a:pPr>
            <a:endParaRPr lang="en-US" sz="1650" dirty="0">
              <a:cs typeface="Times New Roman" panose="02020603050405020304" pitchFamily="18" charset="0"/>
            </a:endParaRPr>
          </a:p>
        </p:txBody>
      </p:sp>
      <p:pic>
        <p:nvPicPr>
          <p:cNvPr id="18494" name="Picture 2" descr="https://journals.asm.org/cms/10.1128/AAC.00276-21/asset/2c151f4e-8398-4c0a-92e3-a1cd739ee2a8/assets/images/large/aac.00276-21-f004.jpg">
            <a:extLst>
              <a:ext uri="{FF2B5EF4-FFF2-40B4-BE49-F238E27FC236}">
                <a16:creationId xmlns:a16="http://schemas.microsoft.com/office/drawing/2014/main" id="{5BBBB40E-C8D5-5795-CFA0-C5DB9279D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4235450"/>
            <a:ext cx="5480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95" name="TextBox 13">
            <a:extLst>
              <a:ext uri="{FF2B5EF4-FFF2-40B4-BE49-F238E27FC236}">
                <a16:creationId xmlns:a16="http://schemas.microsoft.com/office/drawing/2014/main" id="{C7A5CCA6-B1CD-1CAE-FC0E-A2A2AE13D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3863975"/>
            <a:ext cx="15668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70C0"/>
                </a:solidFill>
                <a:latin typeface="Calibri" panose="020F0502020204030204" pitchFamily="34" charset="0"/>
              </a:rPr>
              <a:t>DHA, 700 nM, 6 h</a:t>
            </a:r>
            <a:endParaRPr lang="en-AU" altLang="en-US" sz="1200" b="1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8496" name="TextBox 14">
            <a:extLst>
              <a:ext uri="{FF2B5EF4-FFF2-40B4-BE49-F238E27FC236}">
                <a16:creationId xmlns:a16="http://schemas.microsoft.com/office/drawing/2014/main" id="{6852483B-BFCF-F3CB-492C-C8BA18114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3813" y="6164263"/>
            <a:ext cx="2800350" cy="46196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alibri" panose="020F0502020204030204" pitchFamily="34" charset="0"/>
              </a:rPr>
              <a:t>DHA-resistance cut-off: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58563A"/>
                </a:solidFill>
                <a:latin typeface="Calibri" panose="020F0502020204030204" pitchFamily="34" charset="0"/>
              </a:rPr>
              <a:t>Survival rate &gt;1% 75.9% (22/29) isolates</a:t>
            </a:r>
            <a:r>
              <a:rPr lang="en-US" altLang="en-US" sz="1200">
                <a:solidFill>
                  <a:srgbClr val="58563A"/>
                </a:solidFill>
                <a:latin typeface="Calibri" panose="020F0502020204030204" pitchFamily="34" charset="0"/>
              </a:rPr>
              <a:t> </a:t>
            </a:r>
            <a:endParaRPr lang="en-AU" altLang="en-US" sz="1200">
              <a:solidFill>
                <a:srgbClr val="58563A"/>
              </a:solidFill>
              <a:latin typeface="Calibri" panose="020F0502020204030204" pitchFamily="34" charset="0"/>
            </a:endParaRPr>
          </a:p>
        </p:txBody>
      </p:sp>
      <p:sp>
        <p:nvSpPr>
          <p:cNvPr id="18497" name="TextBox 18">
            <a:extLst>
              <a:ext uri="{FF2B5EF4-FFF2-40B4-BE49-F238E27FC236}">
                <a16:creationId xmlns:a16="http://schemas.microsoft.com/office/drawing/2014/main" id="{4ABFDC4E-98BA-67AD-4E8B-AEE7EF5AE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6159500"/>
            <a:ext cx="2873375" cy="46196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alibri" panose="020F0502020204030204" pitchFamily="34" charset="0"/>
              </a:rPr>
              <a:t>PPQ-resistance cut-off: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58563A"/>
                </a:solidFill>
                <a:latin typeface="Calibri" panose="020F0502020204030204" pitchFamily="34" charset="0"/>
              </a:rPr>
              <a:t>Survival rate &gt;10%  58.6% (17/29) isolates</a:t>
            </a:r>
          </a:p>
        </p:txBody>
      </p:sp>
      <p:sp>
        <p:nvSpPr>
          <p:cNvPr id="18498" name="TextBox 19">
            <a:extLst>
              <a:ext uri="{FF2B5EF4-FFF2-40B4-BE49-F238E27FC236}">
                <a16:creationId xmlns:a16="http://schemas.microsoft.com/office/drawing/2014/main" id="{5FE19F6F-ED43-D1D4-7A57-88BD5620C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3873500"/>
            <a:ext cx="13763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70C0"/>
                </a:solidFill>
                <a:latin typeface="Calibri" panose="020F0502020204030204" pitchFamily="34" charset="0"/>
              </a:rPr>
              <a:t>PPQ, 200 nM, 48 h</a:t>
            </a:r>
            <a:endParaRPr lang="en-AU" altLang="en-US" sz="1200" b="1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>
            <a:extLst>
              <a:ext uri="{FF2B5EF4-FFF2-40B4-BE49-F238E27FC236}">
                <a16:creationId xmlns:a16="http://schemas.microsoft.com/office/drawing/2014/main" id="{736604EE-5882-869D-FE35-95976BBE0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1489075"/>
            <a:ext cx="4330700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F28EFEB0-C49C-F27C-89E4-279035431F90}"/>
              </a:ext>
            </a:extLst>
          </p:cNvPr>
          <p:cNvSpPr txBox="1">
            <a:spLocks/>
          </p:cNvSpPr>
          <p:nvPr/>
        </p:nvSpPr>
        <p:spPr bwMode="auto">
          <a:xfrm>
            <a:off x="4102100" y="2373313"/>
            <a:ext cx="5075238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1463" indent="-271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82588" indent="-1825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66738" indent="-1825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749300" indent="-1825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931863" indent="-1825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389063" indent="-182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846263" indent="-182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303463" indent="-182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760663" indent="-182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en-US" altLang="en-US" sz="1600" i="1"/>
              <a:t>pfkelch13 -  </a:t>
            </a:r>
            <a:r>
              <a:rPr lang="en-US" altLang="en-US" sz="1600"/>
              <a:t>artemisinin resistance (92%)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en-US" altLang="en-US" sz="1600"/>
              <a:t>plasmepsin 2/3 – piperaquine resistance (56%)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en-US" altLang="en-US" sz="1600" i="1"/>
              <a:t>pfcrt – </a:t>
            </a:r>
            <a:r>
              <a:rPr lang="en-US" altLang="en-US" sz="1600"/>
              <a:t>chloroquine resistance (100%)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en-US" altLang="en-US" sz="1600" i="1"/>
              <a:t>pfmdr1 </a:t>
            </a:r>
            <a:r>
              <a:rPr lang="en-US" altLang="en-US" sz="1600"/>
              <a:t>– mefloquine resistance (12%)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en-US" altLang="en-US" sz="1600"/>
              <a:t>56% of </a:t>
            </a:r>
            <a:r>
              <a:rPr lang="en-US" altLang="en-US" sz="1600" i="1"/>
              <a:t>P. falciparum </a:t>
            </a:r>
            <a:r>
              <a:rPr lang="en-US" altLang="en-US" sz="1600"/>
              <a:t>isolates</a:t>
            </a:r>
            <a:r>
              <a:rPr lang="en-US" altLang="en-US" sz="1600" i="1"/>
              <a:t> </a:t>
            </a:r>
            <a:r>
              <a:rPr lang="en-US" altLang="en-US" sz="1600"/>
              <a:t>had both Pfkelch13 C580Y mutation and PM2/3 CN amplification (KEL1/PLA1) 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en-US" altLang="en-US" sz="1600" i="1"/>
              <a:t>Confirmed high level of resistance to DHA-PPQ and chloroquine</a:t>
            </a:r>
            <a:endParaRPr lang="en-AU" altLang="en-US" sz="1600" i="1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6AE94D-B222-F47F-19DF-2287E955A0E7}"/>
              </a:ext>
            </a:extLst>
          </p:cNvPr>
          <p:cNvSpPr txBox="1">
            <a:spLocks/>
          </p:cNvSpPr>
          <p:nvPr/>
        </p:nvSpPr>
        <p:spPr>
          <a:xfrm>
            <a:off x="1028700" y="157163"/>
            <a:ext cx="7151688" cy="6826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70C0"/>
                </a:solidFill>
                <a:latin typeface="+mn-lt"/>
              </a:rPr>
              <a:t>Prevalence of mutations for drug resistance in </a:t>
            </a:r>
            <a:r>
              <a:rPr lang="en-US" sz="2000" b="1" i="1" dirty="0">
                <a:solidFill>
                  <a:srgbClr val="0070C0"/>
                </a:solidFill>
                <a:latin typeface="+mn-lt"/>
              </a:rPr>
              <a:t>P. falciparum 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70C0"/>
                </a:solidFill>
                <a:latin typeface="+mn-lt"/>
              </a:rPr>
              <a:t>parasites collected in TES </a:t>
            </a:r>
            <a:r>
              <a:rPr lang="en-US" sz="2000" b="1" dirty="0" err="1">
                <a:solidFill>
                  <a:srgbClr val="0070C0"/>
                </a:solidFill>
                <a:latin typeface="+mn-lt"/>
              </a:rPr>
              <a:t>Pyramax</a:t>
            </a:r>
            <a:r>
              <a:rPr lang="en-US" sz="2000" b="1" dirty="0">
                <a:solidFill>
                  <a:srgbClr val="0070C0"/>
                </a:solidFill>
                <a:latin typeface="+mn-lt"/>
              </a:rPr>
              <a:t> study</a:t>
            </a:r>
            <a:endParaRPr lang="en-AU" sz="2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9461" name="Slide Number Placeholder 7">
            <a:extLst>
              <a:ext uri="{FF2B5EF4-FFF2-40B4-BE49-F238E27FC236}">
                <a16:creationId xmlns:a16="http://schemas.microsoft.com/office/drawing/2014/main" id="{38A19DDB-6EA4-35C2-83C0-98D9E5791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224A33-8664-4375-97E9-86345E0399AD}" type="slidenum">
              <a:rPr lang="en-AU" altLang="en-US" sz="1400">
                <a:solidFill>
                  <a:srgbClr val="7F7F7F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AU" altLang="en-US" sz="1400">
              <a:solidFill>
                <a:srgbClr val="7F7F7F"/>
              </a:solidFill>
            </a:endParaRPr>
          </a:p>
        </p:txBody>
      </p:sp>
      <p:pic>
        <p:nvPicPr>
          <p:cNvPr id="19462" name="Picture 26" descr="H:\Objective\Objects\O16461753.jpg">
            <a:extLst>
              <a:ext uri="{FF2B5EF4-FFF2-40B4-BE49-F238E27FC236}">
                <a16:creationId xmlns:a16="http://schemas.microsoft.com/office/drawing/2014/main" id="{A0D648F2-8998-A624-FD06-04DB841A7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85725"/>
            <a:ext cx="63658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6">
            <a:extLst>
              <a:ext uri="{FF2B5EF4-FFF2-40B4-BE49-F238E27FC236}">
                <a16:creationId xmlns:a16="http://schemas.microsoft.com/office/drawing/2014/main" id="{BDAE1098-D495-B13F-2D03-1DBCA95E7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85725"/>
            <a:ext cx="7429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4">
            <a:extLst>
              <a:ext uri="{FF2B5EF4-FFF2-40B4-BE49-F238E27FC236}">
                <a16:creationId xmlns:a16="http://schemas.microsoft.com/office/drawing/2014/main" id="{DCF8A0AE-F070-7238-7549-AD90E8097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5" t="24722" r="9769" b="70004"/>
          <a:stretch>
            <a:fillRect/>
          </a:stretch>
        </p:blipFill>
        <p:spPr bwMode="auto">
          <a:xfrm>
            <a:off x="557213" y="839788"/>
            <a:ext cx="7697787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26" descr="H:\Objective\Objects\O16461753.jpg">
            <a:extLst>
              <a:ext uri="{FF2B5EF4-FFF2-40B4-BE49-F238E27FC236}">
                <a16:creationId xmlns:a16="http://schemas.microsoft.com/office/drawing/2014/main" id="{EE07C398-5FB1-D884-0E91-E0C618786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013" y="85725"/>
            <a:ext cx="63658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4">
            <a:extLst>
              <a:ext uri="{FF2B5EF4-FFF2-40B4-BE49-F238E27FC236}">
                <a16:creationId xmlns:a16="http://schemas.microsoft.com/office/drawing/2014/main" id="{A8E84541-C0F3-7E12-D1E2-9A3CF64AE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5" t="24722" r="9769" b="70004"/>
          <a:stretch>
            <a:fillRect/>
          </a:stretch>
        </p:blipFill>
        <p:spPr bwMode="auto">
          <a:xfrm>
            <a:off x="555625" y="822325"/>
            <a:ext cx="769778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TextBox 1">
            <a:extLst>
              <a:ext uri="{FF2B5EF4-FFF2-40B4-BE49-F238E27FC236}">
                <a16:creationId xmlns:a16="http://schemas.microsoft.com/office/drawing/2014/main" id="{DAA157F1-EA8E-3BE6-3392-4FC0EAEAE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471613"/>
            <a:ext cx="5597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800">
                <a:solidFill>
                  <a:srgbClr val="C00000"/>
                </a:solidFill>
              </a:rPr>
              <a:t>Polymorphisms/Amplifications in </a:t>
            </a:r>
            <a:r>
              <a:rPr lang="en-AU" altLang="en-US" sz="1800" i="1">
                <a:solidFill>
                  <a:srgbClr val="C00000"/>
                </a:solidFill>
              </a:rPr>
              <a:t>P. falciparum </a:t>
            </a:r>
            <a:r>
              <a:rPr lang="en-AU" altLang="en-US" sz="1800">
                <a:solidFill>
                  <a:srgbClr val="C00000"/>
                </a:solidFill>
              </a:rPr>
              <a:t>genes associated with resistance to antimalarial drugs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>
            <a:extLst>
              <a:ext uri="{FF2B5EF4-FFF2-40B4-BE49-F238E27FC236}">
                <a16:creationId xmlns:a16="http://schemas.microsoft.com/office/drawing/2014/main" id="{60CF2693-13C9-C68D-1A47-E4F3DB435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38" y="1447800"/>
            <a:ext cx="22748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>
            <a:extLst>
              <a:ext uri="{FF2B5EF4-FFF2-40B4-BE49-F238E27FC236}">
                <a16:creationId xmlns:a16="http://schemas.microsoft.com/office/drawing/2014/main" id="{4C2DF70C-B046-C094-8699-E351EE884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5" y="96838"/>
            <a:ext cx="69008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</a:rPr>
              <a:t>Asymptomatic malaria in the Central Highlands of Vietnam for the Malaria Elimination Roadmap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9432A9-FE7D-4732-47B7-D973FEC9FF65}"/>
              </a:ext>
            </a:extLst>
          </p:cNvPr>
          <p:cNvSpPr/>
          <p:nvPr/>
        </p:nvSpPr>
        <p:spPr>
          <a:xfrm>
            <a:off x="215900" y="1422400"/>
            <a:ext cx="6588125" cy="406241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42892">
              <a:spcBef>
                <a:spcPts val="900"/>
              </a:spcBef>
              <a:buClr>
                <a:srgbClr val="DA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dirty="0"/>
              <a:t>In Vietnam the goal is to eliminate malaria by 2030 </a:t>
            </a:r>
          </a:p>
          <a:p>
            <a:pPr marL="358775" indent="-358775">
              <a:spcBef>
                <a:spcPts val="900"/>
              </a:spcBef>
              <a:buClr>
                <a:srgbClr val="DA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dirty="0"/>
              <a:t>For malaria elimination it is important to identify asymptomatic malaria carriers because asymptomatic infections are:</a:t>
            </a:r>
          </a:p>
          <a:p>
            <a:pPr marL="358775" lvl="1">
              <a:spcBef>
                <a:spcPts val="900"/>
              </a:spcBef>
              <a:buClr>
                <a:srgbClr val="DA0000"/>
              </a:buClr>
              <a:defRPr/>
            </a:pPr>
            <a:r>
              <a:rPr lang="en-US" altLang="en-US" dirty="0">
                <a:solidFill>
                  <a:srgbClr val="003399"/>
                </a:solidFill>
              </a:rPr>
              <a:t>a) 	hidden reservoir for malaria transmission and    	responsible for persistent malaria in the community</a:t>
            </a:r>
          </a:p>
          <a:p>
            <a:pPr marL="358775" lvl="1">
              <a:spcBef>
                <a:spcPts val="900"/>
              </a:spcBef>
              <a:buClr>
                <a:srgbClr val="DA0000"/>
              </a:buClr>
              <a:defRPr/>
            </a:pPr>
            <a:r>
              <a:rPr lang="en-US" altLang="en-US" dirty="0">
                <a:solidFill>
                  <a:srgbClr val="003399"/>
                </a:solidFill>
              </a:rPr>
              <a:t>b) 	responsible for chronic malaria infection &amp; anemia, 	especially in vulnerable groups</a:t>
            </a:r>
          </a:p>
          <a:p>
            <a:pPr marL="358775" lvl="1">
              <a:spcBef>
                <a:spcPts val="900"/>
              </a:spcBef>
              <a:buClr>
                <a:srgbClr val="DA0000"/>
              </a:buClr>
              <a:defRPr/>
            </a:pPr>
            <a:r>
              <a:rPr lang="en-US" altLang="en-US" dirty="0">
                <a:solidFill>
                  <a:srgbClr val="003399"/>
                </a:solidFill>
              </a:rPr>
              <a:t>c) 	responsible for the spread of resistant strains </a:t>
            </a:r>
          </a:p>
          <a:p>
            <a:pPr marL="257168" lvl="1" indent="-257168">
              <a:spcBef>
                <a:spcPts val="900"/>
              </a:spcBef>
              <a:buClr>
                <a:srgbClr val="DA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dirty="0"/>
              <a:t>Different approaches to malaria elimination need to be evaluated, including </a:t>
            </a:r>
            <a:r>
              <a:rPr lang="en-US" altLang="en-US" dirty="0" err="1"/>
              <a:t>targetting</a:t>
            </a:r>
            <a:r>
              <a:rPr lang="en-US" altLang="en-US" dirty="0"/>
              <a:t> asymptomatic malaria</a:t>
            </a:r>
          </a:p>
          <a:p>
            <a:pPr marL="0" lvl="1">
              <a:spcBef>
                <a:spcPts val="900"/>
              </a:spcBef>
              <a:buClr>
                <a:srgbClr val="DA0000"/>
              </a:buClr>
              <a:defRPr/>
            </a:pPr>
            <a:endParaRPr lang="en-US" altLang="en-US" sz="15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5E74C-CC1A-9C6A-D064-9A45E30ED6F7}"/>
              </a:ext>
            </a:extLst>
          </p:cNvPr>
          <p:cNvSpPr txBox="1"/>
          <p:nvPr/>
        </p:nvSpPr>
        <p:spPr>
          <a:xfrm>
            <a:off x="755650" y="5354638"/>
            <a:ext cx="7427913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 err="1">
                <a:solidFill>
                  <a:schemeClr val="tx2"/>
                </a:solidFill>
              </a:rPr>
              <a:t>Quang</a:t>
            </a:r>
            <a:r>
              <a:rPr lang="en-US" sz="1400" i="1" dirty="0">
                <a:solidFill>
                  <a:schemeClr val="tx2"/>
                </a:solidFill>
              </a:rPr>
              <a:t> H.H. et al., 2021, PLOS ONE “Cross-sectional survey of asymptomatic malaria in </a:t>
            </a:r>
            <a:r>
              <a:rPr lang="en-US" sz="1400" i="1" dirty="0" err="1">
                <a:solidFill>
                  <a:schemeClr val="tx2"/>
                </a:solidFill>
              </a:rPr>
              <a:t>Dak</a:t>
            </a:r>
            <a:r>
              <a:rPr lang="en-US" sz="1400" i="1" dirty="0">
                <a:solidFill>
                  <a:schemeClr val="tx2"/>
                </a:solidFill>
              </a:rPr>
              <a:t> </a:t>
            </a:r>
            <a:r>
              <a:rPr lang="en-US" sz="1400" i="1" dirty="0" err="1">
                <a:solidFill>
                  <a:schemeClr val="tx2"/>
                </a:solidFill>
              </a:rPr>
              <a:t>Nong</a:t>
            </a:r>
            <a:r>
              <a:rPr lang="en-US" sz="1400" i="1" dirty="0">
                <a:solidFill>
                  <a:schemeClr val="tx2"/>
                </a:solidFill>
              </a:rPr>
              <a:t> province in the Central Highlands of Vietnam for the malaria elimination roadmap”</a:t>
            </a:r>
          </a:p>
          <a:p>
            <a:pPr>
              <a:defRPr/>
            </a:pPr>
            <a:endParaRPr lang="en-A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486" name="Slide Number Placeholder 8">
            <a:extLst>
              <a:ext uri="{FF2B5EF4-FFF2-40B4-BE49-F238E27FC236}">
                <a16:creationId xmlns:a16="http://schemas.microsoft.com/office/drawing/2014/main" id="{7A0BDAEF-0A85-B893-8E07-57014F4F4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069AA7-6027-44D7-891D-3C29CAA5B54F}" type="slidenum">
              <a:rPr lang="en-AU" altLang="en-US" sz="1400">
                <a:solidFill>
                  <a:srgbClr val="7F7F7F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AU" altLang="en-US" sz="1400">
              <a:solidFill>
                <a:srgbClr val="7F7F7F"/>
              </a:solidFill>
            </a:endParaRPr>
          </a:p>
        </p:txBody>
      </p:sp>
      <p:pic>
        <p:nvPicPr>
          <p:cNvPr id="20487" name="Picture 6">
            <a:extLst>
              <a:ext uri="{FF2B5EF4-FFF2-40B4-BE49-F238E27FC236}">
                <a16:creationId xmlns:a16="http://schemas.microsoft.com/office/drawing/2014/main" id="{14D9D50D-24BF-3346-2B89-102A6B0BB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85725"/>
            <a:ext cx="7429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6" descr="H:\Objective\Objects\O16461753.jpg">
            <a:extLst>
              <a:ext uri="{FF2B5EF4-FFF2-40B4-BE49-F238E27FC236}">
                <a16:creationId xmlns:a16="http://schemas.microsoft.com/office/drawing/2014/main" id="{E64ECE8A-8347-229F-4631-AB13C1C1C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85725"/>
            <a:ext cx="63658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4">
            <a:extLst>
              <a:ext uri="{FF2B5EF4-FFF2-40B4-BE49-F238E27FC236}">
                <a16:creationId xmlns:a16="http://schemas.microsoft.com/office/drawing/2014/main" id="{1E8AFB0E-F96A-3983-74BB-15BA8FFFD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5" t="24722" r="9769" b="70004"/>
          <a:stretch>
            <a:fillRect/>
          </a:stretch>
        </p:blipFill>
        <p:spPr bwMode="auto">
          <a:xfrm>
            <a:off x="557213" y="839788"/>
            <a:ext cx="7697787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69">
            <a:extLst>
              <a:ext uri="{FF2B5EF4-FFF2-40B4-BE49-F238E27FC236}">
                <a16:creationId xmlns:a16="http://schemas.microsoft.com/office/drawing/2014/main" id="{DC6D8EF8-67D5-0EDA-FC96-9D99773BB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882900"/>
            <a:ext cx="8816975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22531" name="Rectangle 1">
            <a:extLst>
              <a:ext uri="{FF2B5EF4-FFF2-40B4-BE49-F238E27FC236}">
                <a16:creationId xmlns:a16="http://schemas.microsoft.com/office/drawing/2014/main" id="{F4B54CF6-48D9-FA9E-9A4A-73BF53F02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6300" y="106363"/>
            <a:ext cx="4883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</a:rPr>
              <a:t>Survey of asymptomatic malaria in the Central Highlands of Vietnam</a:t>
            </a:r>
          </a:p>
        </p:txBody>
      </p:sp>
      <p:pic>
        <p:nvPicPr>
          <p:cNvPr id="22532" name="Picture 2">
            <a:extLst>
              <a:ext uri="{FF2B5EF4-FFF2-40B4-BE49-F238E27FC236}">
                <a16:creationId xmlns:a16="http://schemas.microsoft.com/office/drawing/2014/main" id="{009CCE42-BE88-1ECF-8D53-A3F8FD80B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700213"/>
            <a:ext cx="43656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3">
            <a:extLst>
              <a:ext uri="{FF2B5EF4-FFF2-40B4-BE49-F238E27FC236}">
                <a16:creationId xmlns:a16="http://schemas.microsoft.com/office/drawing/2014/main" id="{AC7C7B4C-74E7-1DAF-9229-F05F5A0C7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75" y="5603875"/>
            <a:ext cx="7700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45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en-US" sz="1800"/>
              <a:t>Analysis of risk factors such as working in forest areas and not sleeping under a bed net for asymptomatic malaria infections</a:t>
            </a:r>
          </a:p>
        </p:txBody>
      </p:sp>
      <p:sp>
        <p:nvSpPr>
          <p:cNvPr id="22534" name="Slide Number Placeholder 5">
            <a:extLst>
              <a:ext uri="{FF2B5EF4-FFF2-40B4-BE49-F238E27FC236}">
                <a16:creationId xmlns:a16="http://schemas.microsoft.com/office/drawing/2014/main" id="{7ADD79EE-AEF0-D327-155B-39966392F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B9FEBA-C5D9-4759-B94C-599AADD4B414}" type="slidenum">
              <a:rPr lang="en-AU" altLang="en-US" sz="1400">
                <a:solidFill>
                  <a:srgbClr val="7F7F7F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AU" altLang="en-US" sz="1400">
              <a:solidFill>
                <a:srgbClr val="7F7F7F"/>
              </a:solidFill>
            </a:endParaRPr>
          </a:p>
        </p:txBody>
      </p:sp>
      <p:pic>
        <p:nvPicPr>
          <p:cNvPr id="22535" name="Picture 6">
            <a:extLst>
              <a:ext uri="{FF2B5EF4-FFF2-40B4-BE49-F238E27FC236}">
                <a16:creationId xmlns:a16="http://schemas.microsoft.com/office/drawing/2014/main" id="{35293B7B-90D4-FC53-2C15-2D9AB0F26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85725"/>
            <a:ext cx="7429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26" descr="H:\Objective\Objects\O16461753.jpg">
            <a:extLst>
              <a:ext uri="{FF2B5EF4-FFF2-40B4-BE49-F238E27FC236}">
                <a16:creationId xmlns:a16="http://schemas.microsoft.com/office/drawing/2014/main" id="{0E0CCC3E-66BF-11F7-80D5-BED8EC1F5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85725"/>
            <a:ext cx="63658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4">
            <a:extLst>
              <a:ext uri="{FF2B5EF4-FFF2-40B4-BE49-F238E27FC236}">
                <a16:creationId xmlns:a16="http://schemas.microsoft.com/office/drawing/2014/main" id="{DA01F2E0-075B-EE01-0DCA-D81703298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5" t="24722" r="9769" b="70004"/>
          <a:stretch>
            <a:fillRect/>
          </a:stretch>
        </p:blipFill>
        <p:spPr bwMode="auto">
          <a:xfrm>
            <a:off x="557213" y="839788"/>
            <a:ext cx="7697787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96B571A-7747-5471-5A87-69A8FB8A2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3550" y="1395413"/>
            <a:ext cx="4722813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450"/>
              </a:spcBef>
              <a:spcAft>
                <a:spcPts val="600"/>
              </a:spcAft>
              <a:buClr>
                <a:srgbClr val="FF0000"/>
              </a:buClr>
              <a:buFontTx/>
              <a:buNone/>
              <a:defRPr/>
            </a:pPr>
            <a:r>
              <a:rPr lang="en-US" altLang="en-US" sz="1800" dirty="0">
                <a:solidFill>
                  <a:srgbClr val="FF0000"/>
                </a:solidFill>
              </a:rPr>
              <a:t>Study sites: </a:t>
            </a:r>
          </a:p>
          <a:p>
            <a:pPr marL="269875" indent="-269875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dirty="0"/>
              <a:t>Central Highlands of Vietnam, </a:t>
            </a:r>
            <a:r>
              <a:rPr lang="en-US" altLang="en-US" sz="1800" dirty="0" err="1"/>
              <a:t>Tuy</a:t>
            </a:r>
            <a:r>
              <a:rPr lang="en-US" altLang="en-US" sz="1800" dirty="0"/>
              <a:t> </a:t>
            </a:r>
            <a:r>
              <a:rPr lang="en-US" altLang="en-US" sz="1800" dirty="0" err="1"/>
              <a:t>Duc</a:t>
            </a:r>
            <a:r>
              <a:rPr lang="en-US" altLang="en-US" sz="1800" dirty="0"/>
              <a:t> district, </a:t>
            </a:r>
            <a:r>
              <a:rPr lang="en-US" altLang="en-US" sz="1800" dirty="0" err="1"/>
              <a:t>Dak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Nong</a:t>
            </a:r>
            <a:r>
              <a:rPr lang="en-US" altLang="en-US" sz="1800" dirty="0"/>
              <a:t> province</a:t>
            </a:r>
          </a:p>
          <a:p>
            <a:pPr marL="269875" indent="-269875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dirty="0"/>
              <a:t>Three communes:  Quang </a:t>
            </a:r>
            <a:r>
              <a:rPr lang="en-US" altLang="en-US" sz="1800" dirty="0" err="1"/>
              <a:t>Truc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Dak</a:t>
            </a:r>
            <a:r>
              <a:rPr lang="en-US" altLang="en-US" sz="1800" dirty="0"/>
              <a:t> Ngo and </a:t>
            </a:r>
            <a:r>
              <a:rPr lang="en-US" altLang="en-US" sz="1800" dirty="0" err="1"/>
              <a:t>Dak</a:t>
            </a:r>
            <a:r>
              <a:rPr lang="en-US" altLang="en-US" sz="1800" dirty="0"/>
              <a:t> Buk So of high, moderate and mild malaria risks, respectively</a:t>
            </a:r>
          </a:p>
          <a:p>
            <a:pPr marL="269875" indent="-269875">
              <a:spcBef>
                <a:spcPts val="45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dirty="0"/>
              <a:t>Total of N = 2,809 people without malaria symptoms</a:t>
            </a:r>
          </a:p>
          <a:p>
            <a:pPr marL="269875" indent="-269875">
              <a:spcBef>
                <a:spcPts val="45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dirty="0"/>
              <a:t>Children:10 to &lt;18 </a:t>
            </a:r>
            <a:r>
              <a:rPr lang="en-US" altLang="en-US" sz="1800" dirty="0" err="1"/>
              <a:t>yrs</a:t>
            </a:r>
            <a:r>
              <a:rPr lang="en-US" altLang="en-US" sz="1800" dirty="0"/>
              <a:t>; Adults:≥ 18 </a:t>
            </a:r>
            <a:r>
              <a:rPr lang="en-US" altLang="en-US" sz="1800" dirty="0" err="1"/>
              <a:t>yrs</a:t>
            </a:r>
            <a:endParaRPr lang="en-US" altLang="en-US" sz="1800" dirty="0"/>
          </a:p>
          <a:p>
            <a:pPr marL="269875" indent="-269875">
              <a:spcBef>
                <a:spcPts val="45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dirty="0"/>
              <a:t>Timeframe: Sep 2018 – May 2019</a:t>
            </a:r>
          </a:p>
          <a:p>
            <a:pPr marL="269875" indent="-269875">
              <a:spcBef>
                <a:spcPts val="45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dirty="0"/>
              <a:t>Detection of asymptomatic malaria   infections by highly sensitive RT-qPCR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1798691D-1164-3C98-028E-248B8BC04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6513" y="155575"/>
            <a:ext cx="619760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0070C0"/>
                </a:solidFill>
                <a:cs typeface="Times New Roman" panose="02020603050405020304" pitchFamily="18" charset="0"/>
              </a:rPr>
              <a:t> Prevalence of asymptomatic malaria cases in </a:t>
            </a:r>
            <a:r>
              <a:rPr lang="en-US" altLang="en-US" sz="2000" b="1">
                <a:solidFill>
                  <a:srgbClr val="0070C0"/>
                </a:solidFill>
                <a:cs typeface="Times New Roman" panose="02020603050405020304" pitchFamily="18" charset="0"/>
              </a:rPr>
              <a:t>Dak Buk So, Dak Ngo and Quang Truc communes</a:t>
            </a:r>
            <a:endParaRPr lang="en-GB" altLang="en-US" sz="2000">
              <a:solidFill>
                <a:srgbClr val="0070C0"/>
              </a:solidFill>
            </a:endParaRPr>
          </a:p>
        </p:txBody>
      </p:sp>
      <p:sp>
        <p:nvSpPr>
          <p:cNvPr id="24579" name="Slide Number Placeholder 9">
            <a:extLst>
              <a:ext uri="{FF2B5EF4-FFF2-40B4-BE49-F238E27FC236}">
                <a16:creationId xmlns:a16="http://schemas.microsoft.com/office/drawing/2014/main" id="{C37AEBB8-60A8-D774-F5A0-2D61A64F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A77D72-7B6E-4253-AC64-A123E9DC9841}" type="slidenum">
              <a:rPr lang="en-AU" altLang="en-US" sz="1400">
                <a:solidFill>
                  <a:srgbClr val="7F7F7F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AU" altLang="en-US" sz="1400">
              <a:solidFill>
                <a:srgbClr val="7F7F7F"/>
              </a:solidFill>
            </a:endParaRPr>
          </a:p>
        </p:txBody>
      </p:sp>
      <p:pic>
        <p:nvPicPr>
          <p:cNvPr id="24580" name="Picture 6">
            <a:extLst>
              <a:ext uri="{FF2B5EF4-FFF2-40B4-BE49-F238E27FC236}">
                <a16:creationId xmlns:a16="http://schemas.microsoft.com/office/drawing/2014/main" id="{AAEBF36B-B61A-ED63-424E-1DB022DE9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85725"/>
            <a:ext cx="7429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6" descr="H:\Objective\Objects\O16461753.jpg">
            <a:extLst>
              <a:ext uri="{FF2B5EF4-FFF2-40B4-BE49-F238E27FC236}">
                <a16:creationId xmlns:a16="http://schemas.microsoft.com/office/drawing/2014/main" id="{5E7FAE93-1AD8-6446-DDFE-6DC049BC5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85725"/>
            <a:ext cx="63658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4">
            <a:extLst>
              <a:ext uri="{FF2B5EF4-FFF2-40B4-BE49-F238E27FC236}">
                <a16:creationId xmlns:a16="http://schemas.microsoft.com/office/drawing/2014/main" id="{86FAF896-7EFD-4ECF-3050-77B3BFE5F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5" t="24722" r="9769" b="70004"/>
          <a:stretch>
            <a:fillRect/>
          </a:stretch>
        </p:blipFill>
        <p:spPr bwMode="auto">
          <a:xfrm>
            <a:off x="557213" y="839788"/>
            <a:ext cx="7697787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uble Bracket 1">
            <a:extLst>
              <a:ext uri="{FF2B5EF4-FFF2-40B4-BE49-F238E27FC236}">
                <a16:creationId xmlns:a16="http://schemas.microsoft.com/office/drawing/2014/main" id="{6C763E2D-8D26-683F-BEF9-CCD5ECD27782}"/>
              </a:ext>
            </a:extLst>
          </p:cNvPr>
          <p:cNvSpPr/>
          <p:nvPr/>
        </p:nvSpPr>
        <p:spPr>
          <a:xfrm>
            <a:off x="6443663" y="1844675"/>
            <a:ext cx="649287" cy="2232025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9B3F35C-ADCA-B028-19BE-6EB3C12A394D}"/>
              </a:ext>
            </a:extLst>
          </p:cNvPr>
          <p:cNvGraphicFramePr>
            <a:graphicFrameLocks noGrp="1"/>
          </p:cNvGraphicFramePr>
          <p:nvPr/>
        </p:nvGraphicFramePr>
        <p:xfrm>
          <a:off x="260350" y="2333718"/>
          <a:ext cx="8621083" cy="395003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276376">
                  <a:extLst>
                    <a:ext uri="{9D8B030D-6E8A-4147-A177-3AD203B41FA5}">
                      <a16:colId xmlns:a16="http://schemas.microsoft.com/office/drawing/2014/main" val="2959188052"/>
                    </a:ext>
                  </a:extLst>
                </a:gridCol>
                <a:gridCol w="1433446">
                  <a:extLst>
                    <a:ext uri="{9D8B030D-6E8A-4147-A177-3AD203B41FA5}">
                      <a16:colId xmlns:a16="http://schemas.microsoft.com/office/drawing/2014/main" val="843478337"/>
                    </a:ext>
                  </a:extLst>
                </a:gridCol>
                <a:gridCol w="2753366">
                  <a:extLst>
                    <a:ext uri="{9D8B030D-6E8A-4147-A177-3AD203B41FA5}">
                      <a16:colId xmlns:a16="http://schemas.microsoft.com/office/drawing/2014/main" val="1834376257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1000645381"/>
                    </a:ext>
                  </a:extLst>
                </a:gridCol>
                <a:gridCol w="1429703">
                  <a:extLst>
                    <a:ext uri="{9D8B030D-6E8A-4147-A177-3AD203B41FA5}">
                      <a16:colId xmlns:a16="http://schemas.microsoft.com/office/drawing/2014/main" val="469362213"/>
                    </a:ext>
                  </a:extLst>
                </a:gridCol>
              </a:tblGrid>
              <a:tr h="351386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331106"/>
                  </a:ext>
                </a:extLst>
              </a:tr>
              <a:tr h="1089562">
                <a:tc>
                  <a:txBody>
                    <a:bodyPr/>
                    <a:lstStyle/>
                    <a:p>
                      <a:pPr algn="ctr"/>
                      <a:r>
                        <a:rPr lang="en-AU" sz="1600" b="0" dirty="0">
                          <a:solidFill>
                            <a:srgbClr val="FF0000"/>
                          </a:solidFill>
                        </a:rPr>
                        <a:t>Commune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0" dirty="0">
                          <a:solidFill>
                            <a:srgbClr val="FF0000"/>
                          </a:solidFill>
                        </a:rPr>
                        <a:t>Malaria risk area stratification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0" dirty="0">
                          <a:solidFill>
                            <a:srgbClr val="FF0000"/>
                          </a:solidFill>
                        </a:rPr>
                        <a:t>Symptomatic</a:t>
                      </a:r>
                      <a:r>
                        <a:rPr lang="en-AU" sz="1600" b="0" baseline="0" dirty="0">
                          <a:solidFill>
                            <a:srgbClr val="FF0000"/>
                          </a:solidFill>
                        </a:rPr>
                        <a:t> malaria (confirmed blood film microscopy) in 2018</a:t>
                      </a:r>
                      <a:endParaRPr lang="en-AU" sz="16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0" dirty="0">
                          <a:solidFill>
                            <a:srgbClr val="FF0000"/>
                          </a:solidFill>
                        </a:rPr>
                        <a:t>No. of  Asymptomatic Participants Screened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0" dirty="0">
                          <a:solidFill>
                            <a:srgbClr val="FF0000"/>
                          </a:solidFill>
                        </a:rPr>
                        <a:t>Positive</a:t>
                      </a:r>
                      <a:r>
                        <a:rPr lang="en-AU" sz="1600" b="0" baseline="0" dirty="0">
                          <a:solidFill>
                            <a:srgbClr val="FF0000"/>
                          </a:solidFill>
                        </a:rPr>
                        <a:t> samples by RT-qPCR</a:t>
                      </a:r>
                      <a:endParaRPr lang="en-AU" sz="16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60674"/>
                  </a:ext>
                </a:extLst>
              </a:tr>
              <a:tr h="657925">
                <a:tc>
                  <a:txBody>
                    <a:bodyPr/>
                    <a:lstStyle/>
                    <a:p>
                      <a:pPr algn="ctr"/>
                      <a:r>
                        <a:rPr lang="en-AU" sz="1600" b="0" dirty="0" err="1"/>
                        <a:t>Dak</a:t>
                      </a:r>
                      <a:r>
                        <a:rPr lang="en-AU" sz="1600" b="0" dirty="0"/>
                        <a:t> Buk So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0" dirty="0"/>
                        <a:t>Low</a:t>
                      </a:r>
                    </a:p>
                    <a:p>
                      <a:pPr algn="ctr"/>
                      <a:endParaRPr lang="en-AU" sz="1600" b="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0" dirty="0"/>
                        <a:t>0.1%</a:t>
                      </a:r>
                      <a:r>
                        <a:rPr lang="en-AU" sz="1600" b="0" baseline="0" dirty="0"/>
                        <a:t> </a:t>
                      </a:r>
                    </a:p>
                    <a:p>
                      <a:pPr algn="ctr"/>
                      <a:r>
                        <a:rPr lang="en-AU" sz="1600" b="0" baseline="0" dirty="0"/>
                        <a:t>(1/883; 1Pf)</a:t>
                      </a:r>
                      <a:endParaRPr lang="en-AU" sz="1600" b="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0" dirty="0"/>
                        <a:t>1328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AU" sz="1600" b="0" dirty="0"/>
                        <a:t>1.7% (22/1328)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73664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AU" sz="1600" b="0" dirty="0" err="1"/>
                        <a:t>Dak</a:t>
                      </a:r>
                      <a:r>
                        <a:rPr lang="en-AU" sz="1600" b="0" dirty="0"/>
                        <a:t> Ngo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0" dirty="0"/>
                        <a:t>Moderate</a:t>
                      </a:r>
                    </a:p>
                    <a:p>
                      <a:pPr algn="ctr"/>
                      <a:endParaRPr lang="en-AU" sz="1600" b="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0" dirty="0"/>
                        <a:t>0.6%</a:t>
                      </a:r>
                      <a:r>
                        <a:rPr lang="en-AU" sz="1600" b="0" baseline="0" dirty="0"/>
                        <a:t> </a:t>
                      </a:r>
                    </a:p>
                    <a:p>
                      <a:pPr algn="ctr"/>
                      <a:r>
                        <a:rPr lang="en-AU" sz="1600" b="0" baseline="0" dirty="0"/>
                        <a:t>(14/2272; 8Pf, 6Pv)</a:t>
                      </a:r>
                      <a:endParaRPr lang="en-AU" sz="1600" b="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0" dirty="0"/>
                        <a:t>890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0" dirty="0"/>
                        <a:t>3.5% </a:t>
                      </a:r>
                    </a:p>
                    <a:p>
                      <a:pPr algn="ctr"/>
                      <a:r>
                        <a:rPr lang="en-AU" sz="1600" b="0" dirty="0"/>
                        <a:t>(31/890)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983066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en-AU" sz="1600" b="0" dirty="0"/>
                        <a:t>Quang </a:t>
                      </a:r>
                      <a:r>
                        <a:rPr lang="en-AU" sz="1600" b="0" dirty="0" err="1"/>
                        <a:t>Truc</a:t>
                      </a:r>
                      <a:endParaRPr lang="en-AU" sz="1600" b="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0" dirty="0"/>
                        <a:t>High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0" dirty="0"/>
                        <a:t>3.0% </a:t>
                      </a:r>
                    </a:p>
                    <a:p>
                      <a:pPr algn="ctr"/>
                      <a:r>
                        <a:rPr lang="en-AU" sz="1600" b="0" dirty="0"/>
                        <a:t>(57/1903, 29Pf,</a:t>
                      </a:r>
                      <a:r>
                        <a:rPr lang="en-AU" sz="1600" b="0" baseline="0" dirty="0"/>
                        <a:t> 27Pv,1Pf/</a:t>
                      </a:r>
                      <a:r>
                        <a:rPr lang="en-AU" sz="1600" b="0" baseline="0" dirty="0" err="1"/>
                        <a:t>Pv</a:t>
                      </a:r>
                      <a:r>
                        <a:rPr lang="en-AU" sz="1600" b="0" baseline="0" dirty="0"/>
                        <a:t>)</a:t>
                      </a:r>
                      <a:endParaRPr lang="en-AU" sz="1600" b="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0" dirty="0"/>
                        <a:t>591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0" dirty="0"/>
                        <a:t>12.2%</a:t>
                      </a:r>
                      <a:r>
                        <a:rPr lang="en-AU" sz="1600" b="0" baseline="0" dirty="0"/>
                        <a:t> (72/591)</a:t>
                      </a:r>
                      <a:endParaRPr lang="en-AU" sz="1600" b="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413330"/>
                  </a:ext>
                </a:extLst>
              </a:tr>
              <a:tr h="351386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530868"/>
                  </a:ext>
                </a:extLst>
              </a:tr>
            </a:tbl>
          </a:graphicData>
        </a:graphic>
      </p:graphicFrame>
      <p:pic>
        <p:nvPicPr>
          <p:cNvPr id="24585" name="Picture 10">
            <a:extLst>
              <a:ext uri="{FF2B5EF4-FFF2-40B4-BE49-F238E27FC236}">
                <a16:creationId xmlns:a16="http://schemas.microsoft.com/office/drawing/2014/main" id="{5395D008-CF97-3ED2-F52F-CA8FA632F0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97000"/>
            <a:ext cx="1652588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8">
            <a:extLst>
              <a:ext uri="{FF2B5EF4-FFF2-40B4-BE49-F238E27FC236}">
                <a16:creationId xmlns:a16="http://schemas.microsoft.com/office/drawing/2014/main" id="{55617BD5-2DA7-3EF5-4DEF-FA9DEDDC54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8" y="1384300"/>
            <a:ext cx="150495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2">
            <a:extLst>
              <a:ext uri="{FF2B5EF4-FFF2-40B4-BE49-F238E27FC236}">
                <a16:creationId xmlns:a16="http://schemas.microsoft.com/office/drawing/2014/main" id="{DC3381DA-BE84-D55B-52AD-77C91277BF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13" y="1397000"/>
            <a:ext cx="1728787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3">
            <a:extLst>
              <a:ext uri="{FF2B5EF4-FFF2-40B4-BE49-F238E27FC236}">
                <a16:creationId xmlns:a16="http://schemas.microsoft.com/office/drawing/2014/main" id="{36312CFF-A967-AC9A-63C7-F4A486D41A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50" y="1384300"/>
            <a:ext cx="1933575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4">
            <a:extLst>
              <a:ext uri="{FF2B5EF4-FFF2-40B4-BE49-F238E27FC236}">
                <a16:creationId xmlns:a16="http://schemas.microsoft.com/office/drawing/2014/main" id="{73AE1AB8-E21B-2687-1565-8406984EF3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1397000"/>
            <a:ext cx="1544637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1F758A81-1DF7-DCAE-BA5B-8E00CB254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209550"/>
            <a:ext cx="7553325" cy="630238"/>
          </a:xfrm>
        </p:spPr>
        <p:txBody>
          <a:bodyPr/>
          <a:lstStyle/>
          <a:p>
            <a:r>
              <a:rPr lang="en-US" altLang="en-US" sz="200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>
                <a:solidFill>
                  <a:srgbClr val="0070C0"/>
                </a:solidFill>
                <a:cs typeface="Arial" panose="020B0604020202020204" pitchFamily="34" charset="0"/>
              </a:rPr>
              <a:t>Current projects with IMPE-QN, MIPM, NAMRU-2 </a:t>
            </a:r>
            <a:br>
              <a:rPr lang="en-US" altLang="en-US" sz="2000" b="1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en-US" altLang="en-US" sz="2000" b="1">
                <a:solidFill>
                  <a:srgbClr val="0070C0"/>
                </a:solidFill>
                <a:cs typeface="Arial" panose="020B0604020202020204" pitchFamily="34" charset="0"/>
              </a:rPr>
              <a:t>and ADFMIDI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68E4D57-5EAF-5BDC-C590-547F20FC26A5}"/>
              </a:ext>
            </a:extLst>
          </p:cNvPr>
          <p:cNvSpPr/>
          <p:nvPr/>
        </p:nvSpPr>
        <p:spPr>
          <a:xfrm>
            <a:off x="147638" y="2722563"/>
            <a:ext cx="4129087" cy="3833812"/>
          </a:xfrm>
          <a:prstGeom prst="roundRect">
            <a:avLst>
              <a:gd name="adj" fmla="val 8192"/>
            </a:avLst>
          </a:prstGeom>
          <a:solidFill>
            <a:sysClr val="window" lastClr="FFFFFF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AU" sz="1400" b="1" dirty="0">
                <a:solidFill>
                  <a:srgbClr val="0000CC"/>
                </a:solidFill>
              </a:rPr>
              <a:t>VDCP01 (started 8 Jun 2022):</a:t>
            </a:r>
          </a:p>
          <a:p>
            <a:pPr>
              <a:defRPr/>
            </a:pPr>
            <a:r>
              <a:rPr lang="en-AU" sz="1400" dirty="0"/>
              <a:t>Monitor the therapeutic efficacy of:</a:t>
            </a:r>
          </a:p>
          <a:p>
            <a:pPr marL="214308" indent="-214308"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r>
              <a:rPr lang="en-AU" sz="1400" dirty="0" err="1">
                <a:solidFill>
                  <a:srgbClr val="FF0000"/>
                </a:solidFill>
              </a:rPr>
              <a:t>Pyramax</a:t>
            </a:r>
            <a:r>
              <a:rPr lang="en-AU" sz="1400" baseline="30000" dirty="0">
                <a:solidFill>
                  <a:srgbClr val="FF0000"/>
                </a:solidFill>
              </a:rPr>
              <a:t>®</a:t>
            </a:r>
            <a:r>
              <a:rPr lang="en-AU" sz="1400" dirty="0">
                <a:solidFill>
                  <a:srgbClr val="FF0000"/>
                </a:solidFill>
              </a:rPr>
              <a:t> plus </a:t>
            </a:r>
            <a:r>
              <a:rPr lang="en-AU" sz="1400" dirty="0" err="1">
                <a:solidFill>
                  <a:srgbClr val="FF0000"/>
                </a:solidFill>
              </a:rPr>
              <a:t>primaquine</a:t>
            </a:r>
            <a:r>
              <a:rPr lang="en-AU" sz="1400" dirty="0">
                <a:solidFill>
                  <a:srgbClr val="FF0000"/>
                </a:solidFill>
              </a:rPr>
              <a:t> </a:t>
            </a:r>
            <a:r>
              <a:rPr lang="en-AU" sz="1400" dirty="0"/>
              <a:t>for the treatment of patients with </a:t>
            </a:r>
            <a:r>
              <a:rPr lang="en-AU" sz="1400" i="1" dirty="0"/>
              <a:t>Plasmodium falciparum</a:t>
            </a:r>
            <a:r>
              <a:rPr lang="en-AU" sz="1400" dirty="0"/>
              <a:t> malaria </a:t>
            </a:r>
          </a:p>
          <a:p>
            <a:pPr marL="214308" indent="-214308"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r>
              <a:rPr lang="en-AU" sz="1400" dirty="0">
                <a:solidFill>
                  <a:srgbClr val="FF0000"/>
                </a:solidFill>
              </a:rPr>
              <a:t>Chloroquine plus </a:t>
            </a:r>
            <a:r>
              <a:rPr lang="en-AU" sz="1400" dirty="0" err="1">
                <a:solidFill>
                  <a:srgbClr val="FF0000"/>
                </a:solidFill>
              </a:rPr>
              <a:t>primaquine</a:t>
            </a:r>
            <a:r>
              <a:rPr lang="en-AU" sz="1400" dirty="0">
                <a:solidFill>
                  <a:srgbClr val="FF0000"/>
                </a:solidFill>
              </a:rPr>
              <a:t> </a:t>
            </a:r>
            <a:r>
              <a:rPr lang="en-AU" sz="1400" dirty="0"/>
              <a:t>for the treatment of patients with </a:t>
            </a:r>
            <a:r>
              <a:rPr lang="en-AU" sz="1400" i="1" dirty="0"/>
              <a:t>P. </a:t>
            </a:r>
            <a:r>
              <a:rPr lang="en-AU" sz="1400" i="1" dirty="0" err="1"/>
              <a:t>vivax</a:t>
            </a:r>
            <a:r>
              <a:rPr lang="en-AU" sz="1400" dirty="0"/>
              <a:t> malaria </a:t>
            </a:r>
          </a:p>
          <a:p>
            <a:pPr marL="214308" indent="-214308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r>
              <a:rPr lang="en-AU" sz="1400" dirty="0" err="1"/>
              <a:t>Characertization</a:t>
            </a:r>
            <a:r>
              <a:rPr lang="en-AU" sz="1400" dirty="0"/>
              <a:t> of drug resistance by in vitro phenotypic and molecular testing</a:t>
            </a:r>
          </a:p>
          <a:p>
            <a:pPr>
              <a:defRPr/>
            </a:pPr>
            <a:r>
              <a:rPr lang="en-US" sz="1400" b="1" dirty="0">
                <a:solidFill>
                  <a:srgbClr val="0000CC"/>
                </a:solidFill>
              </a:rPr>
              <a:t>VDCP02 </a:t>
            </a:r>
            <a:r>
              <a:rPr lang="en-AU" sz="1400" b="1" dirty="0">
                <a:solidFill>
                  <a:srgbClr val="0000CC"/>
                </a:solidFill>
              </a:rPr>
              <a:t>(started 13 Jun 2022):</a:t>
            </a:r>
            <a:endParaRPr lang="en-US" sz="1400" b="1" dirty="0">
              <a:solidFill>
                <a:srgbClr val="0000CC"/>
              </a:solidFill>
            </a:endParaRPr>
          </a:p>
          <a:p>
            <a:pPr marL="214308" indent="-214308"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r>
              <a:rPr lang="en-US" sz="1400" dirty="0"/>
              <a:t>Detection of asymptomatic malaria carriers in malaria “hotspots” identified under VDCP01 study</a:t>
            </a:r>
          </a:p>
          <a:p>
            <a:pPr marL="214308" indent="-214308"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r>
              <a:rPr lang="en-US" sz="1400" dirty="0"/>
              <a:t>Treatment of asymptomatic malaria positive individuals with first-line antimalarial treatments.</a:t>
            </a:r>
            <a:r>
              <a:rPr lang="en-AU" sz="1400" dirty="0"/>
              <a:t> 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538BDA0-8B55-C3D6-4DA7-ADF6AB18F2EB}"/>
              </a:ext>
            </a:extLst>
          </p:cNvPr>
          <p:cNvGraphicFramePr>
            <a:graphicFrameLocks noGrp="1"/>
          </p:cNvGraphicFramePr>
          <p:nvPr/>
        </p:nvGraphicFramePr>
        <p:xfrm>
          <a:off x="4870450" y="2698750"/>
          <a:ext cx="1484313" cy="245745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709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4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745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1200"/>
                        </a:spcAft>
                      </a:pPr>
                      <a:endParaRPr lang="en-A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9" marR="514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1200"/>
                        </a:spcAft>
                      </a:pPr>
                      <a:r>
                        <a:rPr lang="en-AU" sz="900" dirty="0">
                          <a:effectLst/>
                        </a:rPr>
                        <a:t>)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9" marR="5143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AD4F689B-1DF4-9510-CFFD-65B16A470224}"/>
              </a:ext>
            </a:extLst>
          </p:cNvPr>
          <p:cNvGrpSpPr>
            <a:grpSpLocks/>
          </p:cNvGrpSpPr>
          <p:nvPr/>
        </p:nvGrpSpPr>
        <p:grpSpPr bwMode="auto">
          <a:xfrm>
            <a:off x="4828579" y="2668588"/>
            <a:ext cx="1568054" cy="2781300"/>
            <a:chOff x="0" y="0"/>
            <a:chExt cx="27501" cy="44278"/>
          </a:xfrm>
          <a:solidFill>
            <a:srgbClr val="FF0000"/>
          </a:solidFill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6EEF83-DC08-3951-B630-7EAE06920B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501" cy="44278"/>
            </a:xfrm>
            <a:prstGeom prst="rect">
              <a:avLst/>
            </a:prstGeom>
            <a:grpFill/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FDB6491-6BAC-2D99-8D15-7AE6270E428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702" y="30086"/>
              <a:ext cx="868" cy="787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rgbClr val="0070C0"/>
              </a:solidFill>
              <a:miter lim="800000"/>
              <a:headEnd/>
              <a:tailEnd/>
            </a:ln>
          </p:spPr>
          <p:txBody>
            <a:bodyPr lIns="68580" tIns="34290" rIns="68580" bIns="34290" anchor="ctr" upright="1"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702155F-32FC-8DB6-6158-5BA2E03E5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9" y="29192"/>
              <a:ext cx="895" cy="825"/>
            </a:xfrm>
            <a:prstGeom prst="ellipse">
              <a:avLst/>
            </a:prstGeom>
            <a:grpFill/>
            <a:ln w="6350">
              <a:solidFill>
                <a:srgbClr val="FF0000">
                  <a:alpha val="0"/>
                </a:srgbClr>
              </a:solidFill>
              <a:miter lim="800000"/>
              <a:headEnd/>
              <a:tailEnd/>
            </a:ln>
          </p:spPr>
          <p:txBody>
            <a:bodyPr lIns="68580" tIns="34290" rIns="68580" bIns="34290" anchor="ctr" upright="1"/>
            <a:lstStyle/>
            <a:p>
              <a:pPr>
                <a:defRPr/>
              </a:pPr>
              <a:endParaRPr lang="en-AU"/>
            </a:p>
          </p:txBody>
        </p:sp>
      </p:grpSp>
      <p:pic>
        <p:nvPicPr>
          <p:cNvPr id="26634" name="Picture 7">
            <a:extLst>
              <a:ext uri="{FF2B5EF4-FFF2-40B4-BE49-F238E27FC236}">
                <a16:creationId xmlns:a16="http://schemas.microsoft.com/office/drawing/2014/main" id="{3C36AD88-530A-AE42-F44E-61DABE076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2698750"/>
            <a:ext cx="1997075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D88F143-2611-7338-E592-03A0FF9C22A3}"/>
              </a:ext>
            </a:extLst>
          </p:cNvPr>
          <p:cNvCxnSpPr>
            <a:cxnSpLocks/>
          </p:cNvCxnSpPr>
          <p:nvPr/>
        </p:nvCxnSpPr>
        <p:spPr>
          <a:xfrm flipV="1">
            <a:off x="5989638" y="4030663"/>
            <a:ext cx="1809750" cy="50958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36" name="Straight Arrow Connector 19">
            <a:extLst>
              <a:ext uri="{FF2B5EF4-FFF2-40B4-BE49-F238E27FC236}">
                <a16:creationId xmlns:a16="http://schemas.microsoft.com/office/drawing/2014/main" id="{751C512B-8E73-AD1F-2A93-ED76FCB2947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115050" y="4386263"/>
            <a:ext cx="1846263" cy="195262"/>
          </a:xfrm>
          <a:prstGeom prst="straightConnector1">
            <a:avLst/>
          </a:prstGeom>
          <a:noFill/>
          <a:ln w="12700">
            <a:solidFill>
              <a:srgbClr val="4472C4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A907087-96F4-84C0-5BFA-76644677DE70}"/>
              </a:ext>
            </a:extLst>
          </p:cNvPr>
          <p:cNvSpPr/>
          <p:nvPr/>
        </p:nvSpPr>
        <p:spPr>
          <a:xfrm>
            <a:off x="4829175" y="5592763"/>
            <a:ext cx="3997325" cy="879475"/>
          </a:xfrm>
          <a:prstGeom prst="roundRect">
            <a:avLst>
              <a:gd name="adj" fmla="val 8192"/>
            </a:avLst>
          </a:prstGeom>
          <a:solidFill>
            <a:sysClr val="window" lastClr="FFFFFF"/>
          </a:solidFill>
          <a:ln w="381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66674">
              <a:defRPr/>
            </a:pPr>
            <a:r>
              <a:rPr lang="en-AU" sz="1400" b="1" i="1" dirty="0"/>
              <a:t>Field sites: </a:t>
            </a:r>
            <a:r>
              <a:rPr lang="en-AU" sz="1400" dirty="0"/>
              <a:t>Two communes </a:t>
            </a:r>
            <a:r>
              <a:rPr lang="en-AU" sz="1400" dirty="0">
                <a:solidFill>
                  <a:srgbClr val="C00000"/>
                </a:solidFill>
              </a:rPr>
              <a:t>in </a:t>
            </a:r>
            <a:r>
              <a:rPr lang="en-AU" sz="1400" dirty="0" err="1">
                <a:solidFill>
                  <a:srgbClr val="C00000"/>
                </a:solidFill>
              </a:rPr>
              <a:t>Krong</a:t>
            </a:r>
            <a:r>
              <a:rPr lang="en-AU" sz="1400" dirty="0">
                <a:solidFill>
                  <a:srgbClr val="C00000"/>
                </a:solidFill>
              </a:rPr>
              <a:t> Pa district, </a:t>
            </a:r>
            <a:r>
              <a:rPr lang="en-AU" sz="1400" dirty="0" err="1">
                <a:solidFill>
                  <a:srgbClr val="C00000"/>
                </a:solidFill>
              </a:rPr>
              <a:t>Gia</a:t>
            </a:r>
            <a:r>
              <a:rPr lang="en-AU" sz="1400" dirty="0">
                <a:solidFill>
                  <a:srgbClr val="C00000"/>
                </a:solidFill>
              </a:rPr>
              <a:t> Lai </a:t>
            </a:r>
            <a:r>
              <a:rPr lang="en-AU" sz="1400" dirty="0"/>
              <a:t>province and two communes in  </a:t>
            </a:r>
            <a:r>
              <a:rPr lang="en-AU" sz="1400" dirty="0">
                <a:solidFill>
                  <a:srgbClr val="C00000"/>
                </a:solidFill>
              </a:rPr>
              <a:t>Song </a:t>
            </a:r>
            <a:r>
              <a:rPr lang="en-AU" sz="1400" dirty="0" err="1">
                <a:solidFill>
                  <a:srgbClr val="C00000"/>
                </a:solidFill>
              </a:rPr>
              <a:t>Hinh</a:t>
            </a:r>
            <a:r>
              <a:rPr lang="en-AU" sz="1400" dirty="0">
                <a:solidFill>
                  <a:srgbClr val="C00000"/>
                </a:solidFill>
              </a:rPr>
              <a:t> district, </a:t>
            </a:r>
            <a:r>
              <a:rPr lang="en-AU" sz="1400" dirty="0" err="1">
                <a:solidFill>
                  <a:srgbClr val="C00000"/>
                </a:solidFill>
              </a:rPr>
              <a:t>Phu</a:t>
            </a:r>
            <a:r>
              <a:rPr lang="en-AU" sz="1400" dirty="0">
                <a:solidFill>
                  <a:srgbClr val="C00000"/>
                </a:solidFill>
              </a:rPr>
              <a:t> Yen </a:t>
            </a:r>
            <a:r>
              <a:rPr lang="en-AU" sz="1400" dirty="0"/>
              <a:t>province in Central Vietnam 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38" name="Rounded Rectangle 13">
            <a:extLst>
              <a:ext uri="{FF2B5EF4-FFF2-40B4-BE49-F238E27FC236}">
                <a16:creationId xmlns:a16="http://schemas.microsoft.com/office/drawing/2014/main" id="{EA61CB81-261A-72EE-07FD-96EF332E1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13" y="1404938"/>
            <a:ext cx="8647112" cy="1150937"/>
          </a:xfrm>
          <a:prstGeom prst="roundRect">
            <a:avLst>
              <a:gd name="adj" fmla="val 5856"/>
            </a:avLst>
          </a:prstGeom>
          <a:noFill/>
          <a:ln w="38100" algn="ctr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60325" indent="7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55600" indent="-287338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AU" altLang="en-US" sz="1600" dirty="0">
                <a:solidFill>
                  <a:srgbClr val="C00000"/>
                </a:solidFill>
              </a:rPr>
              <a:t>Therapeutic efficacy surveillance of malaria treatment and drug resistance monitoring in </a:t>
            </a:r>
            <a:r>
              <a:rPr lang="en-AU" altLang="en-US" sz="1600" dirty="0" err="1">
                <a:solidFill>
                  <a:srgbClr val="C00000"/>
                </a:solidFill>
              </a:rPr>
              <a:t>Gia</a:t>
            </a:r>
            <a:r>
              <a:rPr lang="en-AU" altLang="en-US" sz="1600" dirty="0">
                <a:solidFill>
                  <a:srgbClr val="C00000"/>
                </a:solidFill>
              </a:rPr>
              <a:t> Lai and </a:t>
            </a:r>
            <a:r>
              <a:rPr lang="en-AU" altLang="en-US" sz="1600" dirty="0" err="1">
                <a:solidFill>
                  <a:srgbClr val="C00000"/>
                </a:solidFill>
              </a:rPr>
              <a:t>Phu</a:t>
            </a:r>
            <a:r>
              <a:rPr lang="en-AU" altLang="en-US" sz="1600" dirty="0">
                <a:solidFill>
                  <a:srgbClr val="C00000"/>
                </a:solidFill>
              </a:rPr>
              <a:t> Yen provinces of Central Vietnam (VDCP01)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tabLst>
                <a:tab pos="355600" algn="l"/>
              </a:tabLst>
              <a:defRPr/>
            </a:pPr>
            <a:r>
              <a:rPr lang="en-US" altLang="en-US" sz="1600" dirty="0">
                <a:solidFill>
                  <a:srgbClr val="C00000"/>
                </a:solidFill>
              </a:rPr>
              <a:t>	Asymptomatic malaria survey in malaria hotspots in </a:t>
            </a:r>
            <a:r>
              <a:rPr lang="en-AU" altLang="en-US" sz="1600" dirty="0">
                <a:solidFill>
                  <a:srgbClr val="C00000"/>
                </a:solidFill>
              </a:rPr>
              <a:t>the same provinces (VDCP02</a:t>
            </a:r>
            <a:r>
              <a:rPr lang="en-AU" altLang="en-US" sz="1600" b="1" dirty="0">
                <a:solidFill>
                  <a:srgbClr val="C00000"/>
                </a:solidFill>
              </a:rPr>
              <a:t>)</a:t>
            </a:r>
            <a:endParaRPr lang="en-AU" altLang="en-US" sz="1600" dirty="0">
              <a:solidFill>
                <a:srgbClr val="C00000"/>
              </a:solidFill>
            </a:endParaRPr>
          </a:p>
        </p:txBody>
      </p:sp>
      <p:pic>
        <p:nvPicPr>
          <p:cNvPr id="26639" name="Picture 6">
            <a:extLst>
              <a:ext uri="{FF2B5EF4-FFF2-40B4-BE49-F238E27FC236}">
                <a16:creationId xmlns:a16="http://schemas.microsoft.com/office/drawing/2014/main" id="{C39302B7-1E01-25C0-DAD3-81B8FFD79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85725"/>
            <a:ext cx="7429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26" descr="H:\Objective\Objects\O16461753.jpg">
            <a:extLst>
              <a:ext uri="{FF2B5EF4-FFF2-40B4-BE49-F238E27FC236}">
                <a16:creationId xmlns:a16="http://schemas.microsoft.com/office/drawing/2014/main" id="{C5383580-D825-D037-8E51-70189333E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85725"/>
            <a:ext cx="63658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14">
            <a:extLst>
              <a:ext uri="{FF2B5EF4-FFF2-40B4-BE49-F238E27FC236}">
                <a16:creationId xmlns:a16="http://schemas.microsoft.com/office/drawing/2014/main" id="{153AFE63-837A-365C-D635-5843D9AFB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5" t="24722" r="9769" b="70004"/>
          <a:stretch>
            <a:fillRect/>
          </a:stretch>
        </p:blipFill>
        <p:spPr bwMode="auto">
          <a:xfrm>
            <a:off x="557213" y="839788"/>
            <a:ext cx="7697787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https://attachment.outlook.live.net/owa/MSA%3Amike_edstein%40hotmail.com/service.svc/s/GetAttachmentThumbnail?id=AQMkADAwATExADU5Ny1iY2IzLTNjNTktMDACLTAwCgBGAAADkp3M%2BZp7nky1VMuS7zmCOAcASC3Qcsua%2BUmxheamh9XRMwAAAgEMAAAASC3Qcsua%2BUmxheamh9XRMwADWnvvvAAAAAESABAA%2FhTeKwN18Eer2toAbrFzM0k%3D&amp;owa=outlook.live.com&amp;scriptVer=2019092206.16&amp;isc=1&amp;X-OWA-CANARY=dxCXyNmQJEOIt4WRIPMd9ID138qwSNcY5QyWLGSnVZPz4nilz9Ww5Bbx_aJrzMmuAM6a54d2DRY.&amp;token=eyJhbGciOiJSUzI1NiIsImtpZCI6IjA2MDBGOUY2NzQ2MjA3MzdFNzM0MDRFMjg3QzQ1QTgxOENCN0NFQjgiLCJ4NXQiOiJCZ0Q1OW5SaUJ6Zm5OQVRpaDhSYWdZeTN6cmciLCJ0eXAiOiJKV1QifQ.eyJvcmlnaW4iOiJodHRwczovL291dGxvb2subGl2ZS5jb20iLCJ2ZXIiOiJFeGNoYW5nZS5DYWxsYmFjay5WMSIsImFwcGN0eHNlbmRlciI6Ik93YURvd25sb2FkQDg0ZGY5ZTdmLWU5ZjYtNDBhZi1iNDM1LWFhYWFhYWFhYWFhYSIsImlzc3JpbmciOiJXVyIsImFwcGN0eCI6IntcIm1zZXhjaHByb3RcIjpcIm93YVwiLFwicHJpbWFyeXNpZFwiOlwiUy0xLTI4MjctNzEwNjMtMzE2NTg2MzAwMVwiLFwicHVpZFwiOlwiMzA1MjE2NDI2ODE4NjQ5XCIsXCJvaWRcIjpcIjAwMDExNTk3LWJjYjMtM2M1OS0wMDAwLTAwMDAwMDAwMDAwMFwiLFwic2NvcGVcIjpcIk93YURvd25sb2FkXCJ9IiwibmJmIjoxNTcwMTgyODAzLCJleHAiOjE1NzAxODM0MDMsImlzcyI6IjAwMDAwMDAyLTAwMDAtMGZmMS1jZTAwLTAwMDAwMDAwMDAwMEA4NGRmOWU3Zi1lOWY2LTQwYWYtYjQzNS1hYWFhYWFhYWFhYWEiLCJhdWQiOiIwMDAwMDAwMi0wMDAwLTBmZjEtY2UwMC0wMDAwMDAwMDAwMDAvYXR0YWNobWVudC5vdXRsb29rLmxpdmUubmV0QDg0ZGY5ZTdmLWU5ZjYtNDBhZi1iNDM1LWFhYWFhYWFhYWFhYSJ9.YtQ7729tfK6erfGNIgg8V6_5XUGHtMnBtT4UtdCh0XsVfLqx4MUT2b9U6EpnH03JJr4aQE1VMSsCDwhpZ49-qOJP7aSe6b4UyCTt8NLcAsJNwLOor9x8JJz3sJcgaQ_wb6Mu-dlQXS4nsnxKOvo2PafkoNHgEGQIDqXXVJ7pPZ9T97fBlF9rzEBX4Eyf1QlV-Yh5__NowqrhfYe06Kq6s7jTsBnaDJPbGJrY_tu_9ChQB3v---GYu5K9BMOj9cO4fQTIBmsDQiqEuHKe2W1y6XSZhIGQCDiQTNUVjWRHKGH9xquBbjMN6JA4wdjuNnDVYsYByodINLlLPA3w83ZV9w&amp;animation=true">
            <a:extLst>
              <a:ext uri="{FF2B5EF4-FFF2-40B4-BE49-F238E27FC236}">
                <a16:creationId xmlns:a16="http://schemas.microsoft.com/office/drawing/2014/main" id="{E81BAD7D-1B8A-BCBD-50DB-69CDC0EEB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5888" y="749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5" name="AutoShape 4" descr="https://attachment.outlook.live.net/owa/MSA%3Amike_edstein%40hotmail.com/service.svc/s/GetAttachmentThumbnail?id=AQMkADAwATExADU5Ny1iY2IzLTNjNTktMDACLTAwCgBGAAADkp3M%2BZp7nky1VMuS7zmCOAcASC3Qcsua%2BUmxheamh9XRMwAAAgEMAAAASC3Qcsua%2BUmxheamh9XRMwADWnvvvAAAAAESABAA%2FhTeKwN18Eer2toAbrFzM0k%3D&amp;owa=outlook.live.com&amp;scriptVer=2019092206.16&amp;isc=1&amp;X-OWA-CANARY=dxCXyNmQJEOIt4WRIPMd9ID138qwSNcY5QyWLGSnVZPz4nilz9Ww5Bbx_aJrzMmuAM6a54d2DRY.&amp;token=eyJhbGciOiJSUzI1NiIsImtpZCI6IjA2MDBGOUY2NzQ2MjA3MzdFNzM0MDRFMjg3QzQ1QTgxOENCN0NFQjgiLCJ4NXQiOiJCZ0Q1OW5SaUJ6Zm5OQVRpaDhSYWdZeTN6cmciLCJ0eXAiOiJKV1QifQ.eyJvcmlnaW4iOiJodHRwczovL291dGxvb2subGl2ZS5jb20iLCJ2ZXIiOiJFeGNoYW5nZS5DYWxsYmFjay5WMSIsImFwcGN0eHNlbmRlciI6Ik93YURvd25sb2FkQDg0ZGY5ZTdmLWU5ZjYtNDBhZi1iNDM1LWFhYWFhYWFhYWFhYSIsImlzc3JpbmciOiJXVyIsImFwcGN0eCI6IntcIm1zZXhjaHByb3RcIjpcIm93YVwiLFwicHJpbWFyeXNpZFwiOlwiUy0xLTI4MjctNzEwNjMtMzE2NTg2MzAwMVwiLFwicHVpZFwiOlwiMzA1MjE2NDI2ODE4NjQ5XCIsXCJvaWRcIjpcIjAwMDExNTk3LWJjYjMtM2M1OS0wMDAwLTAwMDAwMDAwMDAwMFwiLFwic2NvcGVcIjpcIk93YURvd25sb2FkXCJ9IiwibmJmIjoxNTcwMTgyODAzLCJleHAiOjE1NzAxODM0MDMsImlzcyI6IjAwMDAwMDAyLTAwMDAtMGZmMS1jZTAwLTAwMDAwMDAwMDAwMEA4NGRmOWU3Zi1lOWY2LTQwYWYtYjQzNS1hYWFhYWFhYWFhYWEiLCJhdWQiOiIwMDAwMDAwMi0wMDAwLTBmZjEtY2UwMC0wMDAwMDAwMDAwMDAvYXR0YWNobWVudC5vdXRsb29rLmxpdmUubmV0QDg0ZGY5ZTdmLWU5ZjYtNDBhZi1iNDM1LWFhYWFhYWFhYWFhYSJ9.YtQ7729tfK6erfGNIgg8V6_5XUGHtMnBtT4UtdCh0XsVfLqx4MUT2b9U6EpnH03JJr4aQE1VMSsCDwhpZ49-qOJP7aSe6b4UyCTt8NLcAsJNwLOor9x8JJz3sJcgaQ_wb6Mu-dlQXS4nsnxKOvo2PafkoNHgEGQIDqXXVJ7pPZ9T97fBlF9rzEBX4Eyf1QlV-Yh5__NowqrhfYe06Kq6s7jTsBnaDJPbGJrY_tu_9ChQB3v---GYu5K9BMOj9cO4fQTIBmsDQiqEuHKe2W1y6XSZhIGQCDiQTNUVjWRHKGH9xquBbjMN6JA4wdjuNnDVYsYByodINLlLPA3w83ZV9w&amp;animation=true">
            <a:extLst>
              <a:ext uri="{FF2B5EF4-FFF2-40B4-BE49-F238E27FC236}">
                <a16:creationId xmlns:a16="http://schemas.microsoft.com/office/drawing/2014/main" id="{78FCEA1B-B338-0166-A613-8046595DA4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0188" y="863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8676" name="Picture 26" descr="H:\Objective\Objects\O16461753.jpg">
            <a:extLst>
              <a:ext uri="{FF2B5EF4-FFF2-40B4-BE49-F238E27FC236}">
                <a16:creationId xmlns:a16="http://schemas.microsoft.com/office/drawing/2014/main" id="{09B8F398-82E6-1C47-A48E-775C508F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8" y="492125"/>
            <a:ext cx="811212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7" name="Slide Number Placeholder 1">
            <a:extLst>
              <a:ext uri="{FF2B5EF4-FFF2-40B4-BE49-F238E27FC236}">
                <a16:creationId xmlns:a16="http://schemas.microsoft.com/office/drawing/2014/main" id="{EC6C7BB8-9F23-9E2F-2DBA-C04CD1429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1DD490-BE60-407F-8B4B-1DB32705872D}" type="slidenum">
              <a:rPr lang="en-AU" altLang="en-US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AU" altLang="en-US" sz="1400"/>
          </a:p>
        </p:txBody>
      </p:sp>
      <p:pic>
        <p:nvPicPr>
          <p:cNvPr id="28678" name="Picture 4">
            <a:extLst>
              <a:ext uri="{FF2B5EF4-FFF2-40B4-BE49-F238E27FC236}">
                <a16:creationId xmlns:a16="http://schemas.microsoft.com/office/drawing/2014/main" id="{7FFE44C2-645B-31BA-71C6-A4166117C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441450"/>
            <a:ext cx="8342313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119EC3-F80A-3B99-7D5C-3E124F0696CC}"/>
              </a:ext>
            </a:extLst>
          </p:cNvPr>
          <p:cNvSpPr/>
          <p:nvPr/>
        </p:nvSpPr>
        <p:spPr>
          <a:xfrm>
            <a:off x="115888" y="114300"/>
            <a:ext cx="88487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 b="1" i="1" dirty="0">
                <a:solidFill>
                  <a:srgbClr val="0070C0"/>
                </a:solidFill>
                <a:latin typeface="+mn-lt"/>
              </a:rPr>
              <a:t>A long roadmap forward to Malaria elimination by 2030 in Vietnam </a:t>
            </a:r>
            <a:endParaRPr lang="en-AU" sz="20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8680" name="Picture 9">
            <a:extLst>
              <a:ext uri="{FF2B5EF4-FFF2-40B4-BE49-F238E27FC236}">
                <a16:creationId xmlns:a16="http://schemas.microsoft.com/office/drawing/2014/main" id="{7266A08E-0709-B202-CD19-044BCA89F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25" y="514350"/>
            <a:ext cx="8683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1">
            <a:extLst>
              <a:ext uri="{FF2B5EF4-FFF2-40B4-BE49-F238E27FC236}">
                <a16:creationId xmlns:a16="http://schemas.microsoft.com/office/drawing/2014/main" id="{C155C082-9495-F532-9267-A587643799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430213"/>
            <a:ext cx="11811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4" descr="A yellow sign&#10;&#10;Description generated with high confidence">
            <a:extLst>
              <a:ext uri="{FF2B5EF4-FFF2-40B4-BE49-F238E27FC236}">
                <a16:creationId xmlns:a16="http://schemas.microsoft.com/office/drawing/2014/main" id="{02FF8374-FF4A-1066-63CB-D8ED7E4468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531813"/>
            <a:ext cx="80803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5">
            <a:extLst>
              <a:ext uri="{FF2B5EF4-FFF2-40B4-BE49-F238E27FC236}">
                <a16:creationId xmlns:a16="http://schemas.microsoft.com/office/drawing/2014/main" id="{ABB4F358-E6D6-975F-9885-7BCBAB2F1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514350"/>
            <a:ext cx="8683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6">
            <a:extLst>
              <a:ext uri="{FF2B5EF4-FFF2-40B4-BE49-F238E27FC236}">
                <a16:creationId xmlns:a16="http://schemas.microsoft.com/office/drawing/2014/main" id="{47A989AB-C188-0634-2091-F99964685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25" y="514350"/>
            <a:ext cx="8683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6AC3BB83-F302-E212-166C-6B96D668F2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3388" y="125413"/>
            <a:ext cx="7993062" cy="450850"/>
          </a:xfrm>
        </p:spPr>
        <p:txBody>
          <a:bodyPr/>
          <a:lstStyle/>
          <a:p>
            <a:br>
              <a:rPr lang="en-US" altLang="en-US" sz="2400" b="1">
                <a:solidFill>
                  <a:srgbClr val="0000CC"/>
                </a:solidFill>
              </a:rPr>
            </a:br>
            <a:br>
              <a:rPr lang="en-US" altLang="en-US" sz="2400" b="1">
                <a:solidFill>
                  <a:srgbClr val="0000CC"/>
                </a:solidFill>
              </a:rPr>
            </a:br>
            <a:r>
              <a:rPr lang="en-US" altLang="en-US" sz="2000" b="1">
                <a:solidFill>
                  <a:srgbClr val="0070C0"/>
                </a:solidFill>
              </a:rPr>
              <a:t>Presentation Overview</a:t>
            </a:r>
            <a:br>
              <a:rPr lang="en-US" altLang="en-US" sz="2000" b="1">
                <a:solidFill>
                  <a:srgbClr val="0070C0"/>
                </a:solidFill>
              </a:rPr>
            </a:br>
            <a:br>
              <a:rPr lang="en-US" altLang="en-US" sz="2000" b="1">
                <a:solidFill>
                  <a:srgbClr val="0000CC"/>
                </a:solidFill>
              </a:rPr>
            </a:br>
            <a:endParaRPr lang="en-US" altLang="en-US" sz="2000" b="1">
              <a:solidFill>
                <a:srgbClr val="0000CC"/>
              </a:solidFill>
            </a:endParaRPr>
          </a:p>
        </p:txBody>
      </p:sp>
      <p:pic>
        <p:nvPicPr>
          <p:cNvPr id="6147" name="Picture 26" descr="H:\Objective\Objects\O16461753.jpg">
            <a:extLst>
              <a:ext uri="{FF2B5EF4-FFF2-40B4-BE49-F238E27FC236}">
                <a16:creationId xmlns:a16="http://schemas.microsoft.com/office/drawing/2014/main" id="{03E2D619-BD6B-8A7F-E73B-57249D8BFA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37538" y="85725"/>
            <a:ext cx="636587" cy="703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3">
            <a:extLst>
              <a:ext uri="{FF2B5EF4-FFF2-40B4-BE49-F238E27FC236}">
                <a16:creationId xmlns:a16="http://schemas.microsoft.com/office/drawing/2014/main" id="{A2D5254B-145C-91F5-E1A7-7AAB602B2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1460500"/>
            <a:ext cx="76327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1800"/>
              </a:spcAft>
              <a:buFontTx/>
              <a:buAutoNum type="arabicPeriod"/>
              <a:tabLst>
                <a:tab pos="361950" algn="l"/>
              </a:tabLst>
              <a:defRPr/>
            </a:pPr>
            <a:r>
              <a:rPr lang="en-AU" altLang="en-US" sz="1800" dirty="0"/>
              <a:t>Historical overview of drug-resistant malaria in the Greater Mekong Subregion (GMS)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Tx/>
              <a:buAutoNum type="arabicPeriod"/>
              <a:tabLst>
                <a:tab pos="361950" algn="l"/>
              </a:tabLst>
              <a:defRPr/>
            </a:pPr>
            <a:r>
              <a:rPr lang="en-AU" altLang="en-US" sz="1800" dirty="0"/>
              <a:t>Malaria cases in Vietnam over the last several years</a:t>
            </a:r>
            <a:endParaRPr lang="en-AU" sz="1800" dirty="0"/>
          </a:p>
          <a:p>
            <a:pPr marL="355600" indent="-355600">
              <a:spcBef>
                <a:spcPct val="0"/>
              </a:spcBef>
              <a:spcAft>
                <a:spcPts val="600"/>
              </a:spcAft>
              <a:buFontTx/>
              <a:buNone/>
              <a:tabLst>
                <a:tab pos="361950" algn="l"/>
              </a:tabLst>
              <a:defRPr/>
            </a:pPr>
            <a:r>
              <a:rPr lang="en-AU" sz="1800" dirty="0"/>
              <a:t>3.	Partnership with the Vietnam Ministry of Health (</a:t>
            </a:r>
            <a:r>
              <a:rPr lang="en-AU" sz="1800" dirty="0" err="1"/>
              <a:t>MoH</a:t>
            </a:r>
            <a:r>
              <a:rPr lang="en-AU" sz="1800" dirty="0"/>
              <a:t>), the Ministry of </a:t>
            </a:r>
            <a:r>
              <a:rPr lang="en-AU" sz="1800" dirty="0" err="1"/>
              <a:t>Defense</a:t>
            </a:r>
            <a:r>
              <a:rPr lang="en-AU" sz="1800" dirty="0"/>
              <a:t> (MoD), the U.S. Navy and ADFMIDI in researching malaria in Central Vietnam with a focus on:</a:t>
            </a:r>
          </a:p>
          <a:p>
            <a:pPr marL="1200150" lvl="1" indent="-457200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v"/>
              <a:tabLst>
                <a:tab pos="361950" algn="l"/>
              </a:tabLst>
              <a:defRPr/>
            </a:pPr>
            <a:r>
              <a:rPr lang="en-AU" sz="1800" dirty="0"/>
              <a:t>Therapeutic efficacy studies of </a:t>
            </a:r>
            <a:r>
              <a:rPr lang="en-AU" sz="1800" dirty="0" err="1"/>
              <a:t>antimalarials</a:t>
            </a:r>
            <a:endParaRPr lang="en-AU" sz="1800" dirty="0"/>
          </a:p>
          <a:p>
            <a:pPr marL="1200150" lvl="1" indent="-457200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v"/>
              <a:tabLst>
                <a:tab pos="361950" algn="l"/>
              </a:tabLst>
              <a:defRPr/>
            </a:pPr>
            <a:r>
              <a:rPr lang="en-AU" sz="1800" dirty="0"/>
              <a:t>Monitoring for drug resistant malaria using validated molecular biomarkers and </a:t>
            </a:r>
            <a:r>
              <a:rPr lang="en-AU" sz="1800" i="1" dirty="0"/>
              <a:t>in vitro </a:t>
            </a:r>
            <a:r>
              <a:rPr lang="en-AU" sz="1800" dirty="0"/>
              <a:t>drug susceptibility studies</a:t>
            </a:r>
          </a:p>
          <a:p>
            <a:pPr marL="1200150" lvl="1" indent="-457200">
              <a:spcBef>
                <a:spcPct val="0"/>
              </a:spcBef>
              <a:spcAft>
                <a:spcPts val="1200"/>
              </a:spcAft>
              <a:buClr>
                <a:srgbClr val="FF0000"/>
              </a:buClr>
              <a:buSzPct val="60000"/>
              <a:buFont typeface="Wingdings" panose="05000000000000000000" pitchFamily="2" charset="2"/>
              <a:buChar char="v"/>
              <a:tabLst>
                <a:tab pos="361950" algn="l"/>
              </a:tabLst>
              <a:defRPr/>
            </a:pPr>
            <a:r>
              <a:rPr lang="en-AU" sz="1800" dirty="0"/>
              <a:t>Determining the prevalence of asymptomatic malaria to support strategies towards malaria elimination</a:t>
            </a:r>
          </a:p>
          <a:p>
            <a:pPr marL="0" lvl="1" indent="0">
              <a:spcBef>
                <a:spcPct val="0"/>
              </a:spcBef>
              <a:buClr>
                <a:srgbClr val="FF0000"/>
              </a:buClr>
              <a:buSzPct val="60000"/>
              <a:buFontTx/>
              <a:buNone/>
              <a:tabLst>
                <a:tab pos="361950" algn="l"/>
                <a:tab pos="1520825" algn="l"/>
              </a:tabLst>
              <a:defRPr/>
            </a:pPr>
            <a:r>
              <a:rPr lang="en-AU" sz="1800" dirty="0"/>
              <a:t>4.	Current projects in Vietnam</a:t>
            </a:r>
          </a:p>
          <a:p>
            <a:pPr>
              <a:spcBef>
                <a:spcPct val="0"/>
              </a:spcBef>
              <a:buFontTx/>
              <a:buNone/>
              <a:tabLst>
                <a:tab pos="361950" algn="l"/>
              </a:tabLst>
              <a:defRPr/>
            </a:pPr>
            <a:endParaRPr lang="en-AU" sz="1600" dirty="0"/>
          </a:p>
        </p:txBody>
      </p:sp>
      <p:pic>
        <p:nvPicPr>
          <p:cNvPr id="6149" name="Picture 6">
            <a:extLst>
              <a:ext uri="{FF2B5EF4-FFF2-40B4-BE49-F238E27FC236}">
                <a16:creationId xmlns:a16="http://schemas.microsoft.com/office/drawing/2014/main" id="{B30A2306-B0B0-E834-BA05-7310EF7A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85725"/>
            <a:ext cx="7429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Slide Number Placeholder 1">
            <a:extLst>
              <a:ext uri="{FF2B5EF4-FFF2-40B4-BE49-F238E27FC236}">
                <a16:creationId xmlns:a16="http://schemas.microsoft.com/office/drawing/2014/main" id="{85762475-2B6C-9EE6-B66F-CB8B9BBA7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468D1F-2468-43CF-9404-78F690B7C4C2}" type="slidenum">
              <a:rPr lang="en-AU" altLang="en-US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AU" altLang="en-US" sz="1400"/>
          </a:p>
        </p:txBody>
      </p:sp>
      <p:pic>
        <p:nvPicPr>
          <p:cNvPr id="6151" name="Picture 7">
            <a:extLst>
              <a:ext uri="{FF2B5EF4-FFF2-40B4-BE49-F238E27FC236}">
                <a16:creationId xmlns:a16="http://schemas.microsoft.com/office/drawing/2014/main" id="{0D4ADBE2-5CB3-2479-4577-E133D92EA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5" t="24722" r="9769" b="70004"/>
          <a:stretch>
            <a:fillRect/>
          </a:stretch>
        </p:blipFill>
        <p:spPr bwMode="auto">
          <a:xfrm>
            <a:off x="574675" y="752475"/>
            <a:ext cx="7662863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4CDE482-13D3-9EE2-E998-AAC4569879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3188" y="-38100"/>
            <a:ext cx="5913437" cy="909638"/>
          </a:xfrm>
        </p:spPr>
        <p:txBody>
          <a:bodyPr/>
          <a:lstStyle/>
          <a:p>
            <a:pPr>
              <a:defRPr/>
            </a:pPr>
            <a:br>
              <a:rPr lang="en-US" altLang="en-US" sz="2400" b="1" dirty="0">
                <a:solidFill>
                  <a:srgbClr val="0000CC"/>
                </a:solidFill>
              </a:rPr>
            </a:br>
            <a:br>
              <a:rPr lang="en-US" altLang="en-US" sz="2400" b="1" dirty="0">
                <a:solidFill>
                  <a:srgbClr val="0000CC"/>
                </a:solidFill>
              </a:rPr>
            </a:br>
            <a:br>
              <a:rPr lang="en-US" altLang="en-US" sz="2400" b="1" dirty="0">
                <a:solidFill>
                  <a:srgbClr val="0000CC"/>
                </a:solidFill>
              </a:rPr>
            </a:br>
            <a:br>
              <a:rPr lang="en-US" altLang="en-US" sz="2000" b="1" dirty="0">
                <a:solidFill>
                  <a:srgbClr val="0000CC"/>
                </a:solidFill>
              </a:rPr>
            </a:br>
            <a:r>
              <a:rPr lang="en-AU" altLang="en-US" sz="2000" b="1" dirty="0">
                <a:solidFill>
                  <a:srgbClr val="0070C0"/>
                </a:solidFill>
              </a:rPr>
              <a:t>Greater Mekong Subregion </a:t>
            </a:r>
            <a:br>
              <a:rPr lang="en-AU" altLang="en-US" sz="2000" dirty="0">
                <a:solidFill>
                  <a:srgbClr val="0070C0"/>
                </a:solidFill>
              </a:rPr>
            </a:br>
            <a:r>
              <a:rPr lang="en-US" altLang="en-US" sz="2000" b="1" dirty="0">
                <a:solidFill>
                  <a:srgbClr val="0070C0"/>
                </a:solidFill>
              </a:rPr>
              <a:t>the epicenter for drug resistant malaria</a:t>
            </a:r>
            <a:br>
              <a:rPr lang="en-US" altLang="en-US" sz="2400" b="1" dirty="0">
                <a:solidFill>
                  <a:srgbClr val="0000CC"/>
                </a:solidFill>
              </a:rPr>
            </a:br>
            <a:br>
              <a:rPr lang="en-US" altLang="en-US" sz="3200" b="1" dirty="0">
                <a:solidFill>
                  <a:srgbClr val="0000CC"/>
                </a:solidFill>
              </a:rPr>
            </a:br>
            <a:br>
              <a:rPr lang="en-US" altLang="en-US" sz="3200" b="1" dirty="0">
                <a:solidFill>
                  <a:srgbClr val="0000CC"/>
                </a:solidFill>
              </a:rPr>
            </a:br>
            <a:endParaRPr lang="en-US" altLang="en-US" sz="2400" b="1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7171" name="Picture 26" descr="H:\Objective\Objects\O16461753.jpg">
            <a:extLst>
              <a:ext uri="{FF2B5EF4-FFF2-40B4-BE49-F238E27FC236}">
                <a16:creationId xmlns:a16="http://schemas.microsoft.com/office/drawing/2014/main" id="{5EFC7DDD-0EBF-30EA-5317-C359E0200E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37538" y="85725"/>
            <a:ext cx="636587" cy="703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>
            <a:extLst>
              <a:ext uri="{FF2B5EF4-FFF2-40B4-BE49-F238E27FC236}">
                <a16:creationId xmlns:a16="http://schemas.microsoft.com/office/drawing/2014/main" id="{14AFB7A5-9A87-691B-EADC-3E5FD8271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85725"/>
            <a:ext cx="7429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Slide Number Placeholder 1">
            <a:extLst>
              <a:ext uri="{FF2B5EF4-FFF2-40B4-BE49-F238E27FC236}">
                <a16:creationId xmlns:a16="http://schemas.microsoft.com/office/drawing/2014/main" id="{0B6AF3F3-9319-6768-12BA-97A09BB23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7A16D7-141A-47A2-B445-FAC2E10F96D3}" type="slidenum">
              <a:rPr lang="en-AU" altLang="en-US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AU" altLang="en-US" sz="1400"/>
          </a:p>
        </p:txBody>
      </p:sp>
      <p:pic>
        <p:nvPicPr>
          <p:cNvPr id="7174" name="Picture 11">
            <a:extLst>
              <a:ext uri="{FF2B5EF4-FFF2-40B4-BE49-F238E27FC236}">
                <a16:creationId xmlns:a16="http://schemas.microsoft.com/office/drawing/2014/main" id="{5B29B532-3576-0252-F9A8-BC0654120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5" t="24722" r="9769" b="70004"/>
          <a:stretch>
            <a:fillRect/>
          </a:stretch>
        </p:blipFill>
        <p:spPr bwMode="auto">
          <a:xfrm>
            <a:off x="596900" y="788988"/>
            <a:ext cx="7662863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AutoShape 13" descr="https://www.ncbi.nlm.nih.gov/pmc/articles/instance/4143591/bin/emss-59962-f0001.jpg">
            <a:extLst>
              <a:ext uri="{FF2B5EF4-FFF2-40B4-BE49-F238E27FC236}">
                <a16:creationId xmlns:a16="http://schemas.microsoft.com/office/drawing/2014/main" id="{CA397153-2087-D80F-DFC5-629E036B26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6" name="TextBox 2">
            <a:extLst>
              <a:ext uri="{FF2B5EF4-FFF2-40B4-BE49-F238E27FC236}">
                <a16:creationId xmlns:a16="http://schemas.microsoft.com/office/drawing/2014/main" id="{22DAE5FE-43B0-4B14-9D85-444DDF0C9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1196975"/>
            <a:ext cx="5478463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Clr>
                <a:srgbClr val="FF0000"/>
              </a:buClr>
              <a:buFontTx/>
              <a:buNone/>
              <a:defRPr/>
            </a:pPr>
            <a:r>
              <a:rPr lang="en-AU" altLang="en-US" sz="1800" dirty="0"/>
              <a:t>Greater Mekong Subregion (GMS) comprises six countries (Cambodia, China, Laos, Myanmar, Thailand and Vietnam)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rgbClr val="FF0000"/>
              </a:buClr>
              <a:buFontTx/>
              <a:buNone/>
              <a:defRPr/>
            </a:pPr>
            <a:r>
              <a:rPr lang="en-US" altLang="en-US" sz="1800" b="1" dirty="0">
                <a:solidFill>
                  <a:srgbClr val="FF0000"/>
                </a:solidFill>
              </a:rPr>
              <a:t>Time lines of drug resistance</a:t>
            </a:r>
            <a:r>
              <a:rPr lang="en-AU" altLang="en-US" sz="1800" dirty="0"/>
              <a:t> </a:t>
            </a:r>
          </a:p>
          <a:p>
            <a:pPr marL="355600" indent="-355600">
              <a:spcBef>
                <a:spcPct val="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AU" altLang="en-US" sz="1800" dirty="0"/>
              <a:t>Chloroquine-resistant malaria was first reported in Thailand in 1957 and then spread through South and Southeast Asia</a:t>
            </a:r>
          </a:p>
          <a:p>
            <a:pPr marL="355600" indent="-355600">
              <a:spcBef>
                <a:spcPct val="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AU" altLang="en-US" sz="1800" dirty="0"/>
              <a:t>1960s - </a:t>
            </a:r>
            <a:r>
              <a:rPr lang="en-AU" altLang="en-US" sz="1800" dirty="0" err="1"/>
              <a:t>antifolate</a:t>
            </a:r>
            <a:r>
              <a:rPr lang="en-AU" altLang="en-US" sz="1800" dirty="0"/>
              <a:t> (</a:t>
            </a:r>
            <a:r>
              <a:rPr lang="en-AU" altLang="en-US" sz="1800" dirty="0" err="1"/>
              <a:t>proguanil</a:t>
            </a:r>
            <a:r>
              <a:rPr lang="en-AU" altLang="en-US" sz="1800" dirty="0"/>
              <a:t> and </a:t>
            </a:r>
            <a:r>
              <a:rPr lang="en-AU" altLang="en-US" sz="1800" dirty="0" err="1"/>
              <a:t>sulphadoxine-pyrimethamine</a:t>
            </a:r>
            <a:r>
              <a:rPr lang="en-AU" altLang="en-US" sz="1800" dirty="0"/>
              <a:t>) resistance became widespread</a:t>
            </a:r>
          </a:p>
          <a:p>
            <a:pPr>
              <a:spcBef>
                <a:spcPct val="0"/>
              </a:spcBef>
              <a:defRPr/>
            </a:pPr>
            <a:endParaRPr lang="en-AU" altLang="en-US" sz="1800" dirty="0"/>
          </a:p>
        </p:txBody>
      </p:sp>
      <p:pic>
        <p:nvPicPr>
          <p:cNvPr id="7177" name="Picture 10" descr="https://s13076.pcdn.co/wp-content/uploads/GMS-map.jpg">
            <a:extLst>
              <a:ext uri="{FF2B5EF4-FFF2-40B4-BE49-F238E27FC236}">
                <a16:creationId xmlns:a16="http://schemas.microsoft.com/office/drawing/2014/main" id="{0FFD83AA-A11F-7E60-B963-88672F3FF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1354138"/>
            <a:ext cx="2765425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extBox 1">
            <a:extLst>
              <a:ext uri="{FF2B5EF4-FFF2-40B4-BE49-F238E27FC236}">
                <a16:creationId xmlns:a16="http://schemas.microsoft.com/office/drawing/2014/main" id="{645C6C18-532C-CDF4-11F8-1D180AB40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5167313"/>
            <a:ext cx="8135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800"/>
              <a:t>      </a:t>
            </a:r>
          </a:p>
        </p:txBody>
      </p:sp>
      <p:sp>
        <p:nvSpPr>
          <p:cNvPr id="7179" name="Rectangle 3">
            <a:extLst>
              <a:ext uri="{FF2B5EF4-FFF2-40B4-BE49-F238E27FC236}">
                <a16:creationId xmlns:a16="http://schemas.microsoft.com/office/drawing/2014/main" id="{A0D27CC3-ADA9-EFC2-D861-346DF62C4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4348163"/>
            <a:ext cx="8589962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AU" altLang="en-US" sz="1800"/>
              <a:t>1980s - mefloquine-resistance occurred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AU" altLang="en-US" sz="1800"/>
              <a:t>1990s - Artemisinin based combination therapies (ACTs) introduced due to the imminent prospect of untreatable malaria in Southeast Asia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AU" altLang="en-US" sz="1800"/>
              <a:t>2006-2008 – Artemisinin and ACT resistance occurred in Cambodia </a:t>
            </a: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2">
            <a:extLst>
              <a:ext uri="{FF2B5EF4-FFF2-40B4-BE49-F238E27FC236}">
                <a16:creationId xmlns:a16="http://schemas.microsoft.com/office/drawing/2014/main" id="{FD2839F8-395E-F5EC-5E3B-A1E4422F4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6BA1D81-EEE5-4229-B379-023A0936F4F9}" type="slidenum">
              <a:rPr lang="en-AU" altLang="en-US" sz="1400">
                <a:solidFill>
                  <a:srgbClr val="7F7F7F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AU" altLang="en-US" sz="1400">
              <a:solidFill>
                <a:srgbClr val="7F7F7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9EB0A9-EA8B-0934-905B-355D82A1E916}"/>
              </a:ext>
            </a:extLst>
          </p:cNvPr>
          <p:cNvSpPr/>
          <p:nvPr/>
        </p:nvSpPr>
        <p:spPr>
          <a:xfrm>
            <a:off x="4764088" y="1127125"/>
            <a:ext cx="4200525" cy="2185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Significant progress in malaria control in GMS, with marked decline in malaria cases between 2012 and 2020:</a:t>
            </a:r>
          </a:p>
          <a:p>
            <a:pPr marL="400040" indent="-400040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dirty="0"/>
              <a:t>93% decline in malaria cases from 2.16m to 162k subjects </a:t>
            </a:r>
          </a:p>
          <a:p>
            <a:pPr marL="400040" indent="-400040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dirty="0"/>
              <a:t>Goal ; Malaria elimination in GMS by 2030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D7C0093-5602-F9F0-D90A-F09195832597}"/>
              </a:ext>
            </a:extLst>
          </p:cNvPr>
          <p:cNvSpPr txBox="1">
            <a:spLocks/>
          </p:cNvSpPr>
          <p:nvPr/>
        </p:nvSpPr>
        <p:spPr>
          <a:xfrm>
            <a:off x="969963" y="173038"/>
            <a:ext cx="6842125" cy="5794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0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Malaria elimination in Greater Mekong </a:t>
            </a:r>
            <a:r>
              <a:rPr lang="en-US" sz="2000" b="1" dirty="0" err="1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Subregion</a:t>
            </a:r>
            <a:r>
              <a:rPr lang="en-US" sz="20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 (GMS)</a:t>
            </a:r>
            <a:endParaRPr lang="en-AU" sz="20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8197" name="Picture 6">
            <a:extLst>
              <a:ext uri="{FF2B5EF4-FFF2-40B4-BE49-F238E27FC236}">
                <a16:creationId xmlns:a16="http://schemas.microsoft.com/office/drawing/2014/main" id="{3D429C70-DDFE-54AC-C05F-F315F7AA3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85725"/>
            <a:ext cx="7429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6" descr="H:\Objective\Objects\O16461753.jpg">
            <a:extLst>
              <a:ext uri="{FF2B5EF4-FFF2-40B4-BE49-F238E27FC236}">
                <a16:creationId xmlns:a16="http://schemas.microsoft.com/office/drawing/2014/main" id="{68E1516E-68CF-8A52-D05B-583650099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85725"/>
            <a:ext cx="63658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:a16="http://schemas.microsoft.com/office/drawing/2014/main" id="{4B4F03A3-EE14-6870-832B-CF2CCBAA3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5" t="24722" r="9769" b="70004"/>
          <a:stretch>
            <a:fillRect/>
          </a:stretch>
        </p:blipFill>
        <p:spPr bwMode="auto">
          <a:xfrm>
            <a:off x="598488" y="611188"/>
            <a:ext cx="7662862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0">
            <a:extLst>
              <a:ext uri="{FF2B5EF4-FFF2-40B4-BE49-F238E27FC236}">
                <a16:creationId xmlns:a16="http://schemas.microsoft.com/office/drawing/2014/main" id="{6D306E8E-4ECD-1853-63F2-F27D24678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" r="37933" b="93015"/>
          <a:stretch>
            <a:fillRect/>
          </a:stretch>
        </p:blipFill>
        <p:spPr bwMode="auto">
          <a:xfrm>
            <a:off x="319088" y="981075"/>
            <a:ext cx="4033837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1">
            <a:extLst>
              <a:ext uri="{FF2B5EF4-FFF2-40B4-BE49-F238E27FC236}">
                <a16:creationId xmlns:a16="http://schemas.microsoft.com/office/drawing/2014/main" id="{C775C9B0-8B6A-59D1-4A90-A64322CD8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" t="7788" r="314" b="3317"/>
          <a:stretch>
            <a:fillRect/>
          </a:stretch>
        </p:blipFill>
        <p:spPr bwMode="auto">
          <a:xfrm>
            <a:off x="107950" y="1565275"/>
            <a:ext cx="4608513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:a16="http://schemas.microsoft.com/office/drawing/2014/main" id="{F0FA2CAB-D8DA-75DD-659B-F0060EA4B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589338"/>
            <a:ext cx="3043237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189471-6147-9D3A-1218-B667FC9C299A}"/>
              </a:ext>
            </a:extLst>
          </p:cNvPr>
          <p:cNvSpPr/>
          <p:nvPr/>
        </p:nvSpPr>
        <p:spPr>
          <a:xfrm>
            <a:off x="5148263" y="5732463"/>
            <a:ext cx="3382962" cy="12620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WHO, 18 Nov 2021: Balancing act: managing malaria elimination and antimalarial resistance in Viet Nam</a:t>
            </a:r>
          </a:p>
          <a:p>
            <a:pPr>
              <a:defRPr/>
            </a:pPr>
            <a:endParaRPr lang="en-US" sz="12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altLang="ko-KR" sz="1200" kern="0" dirty="0"/>
              <a:t>Data source: World Malaria Report 2021</a:t>
            </a:r>
          </a:p>
          <a:p>
            <a:pPr>
              <a:defRPr/>
            </a:pPr>
            <a:endParaRPr lang="en-US" sz="16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>
            <a:extLst>
              <a:ext uri="{FF2B5EF4-FFF2-40B4-BE49-F238E27FC236}">
                <a16:creationId xmlns:a16="http://schemas.microsoft.com/office/drawing/2014/main" id="{B167D5A8-4249-9601-E641-FB99A46B1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1DA398-BA8E-4D02-95FD-C3A3AD794896}" type="slidenum">
              <a:rPr lang="en-AU" altLang="en-US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AU" altLang="en-US" sz="1400"/>
          </a:p>
        </p:txBody>
      </p:sp>
      <p:pic>
        <p:nvPicPr>
          <p:cNvPr id="9219" name="Picture 2" descr="IMG_5362.jpg">
            <a:extLst>
              <a:ext uri="{FF2B5EF4-FFF2-40B4-BE49-F238E27FC236}">
                <a16:creationId xmlns:a16="http://schemas.microsoft.com/office/drawing/2014/main" id="{99C6E726-26F0-D862-AF02-07820F156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8" r="4533" b="34924"/>
          <a:stretch>
            <a:fillRect/>
          </a:stretch>
        </p:blipFill>
        <p:spPr bwMode="auto">
          <a:xfrm>
            <a:off x="933450" y="3457575"/>
            <a:ext cx="726598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>
            <a:extLst>
              <a:ext uri="{FF2B5EF4-FFF2-40B4-BE49-F238E27FC236}">
                <a16:creationId xmlns:a16="http://schemas.microsoft.com/office/drawing/2014/main" id="{3A953091-4702-5964-7FAC-27454F231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85725"/>
            <a:ext cx="7429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6" descr="H:\Objective\Objects\O16461753.jpg">
            <a:extLst>
              <a:ext uri="{FF2B5EF4-FFF2-40B4-BE49-F238E27FC236}">
                <a16:creationId xmlns:a16="http://schemas.microsoft.com/office/drawing/2014/main" id="{EEEA1472-9D28-DA40-24B3-81B63B41B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85725"/>
            <a:ext cx="63658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1">
            <a:extLst>
              <a:ext uri="{FF2B5EF4-FFF2-40B4-BE49-F238E27FC236}">
                <a16:creationId xmlns:a16="http://schemas.microsoft.com/office/drawing/2014/main" id="{17C68364-7310-CF9F-5777-AE79E1B5E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5" t="24722" r="9769" b="70004"/>
          <a:stretch>
            <a:fillRect/>
          </a:stretch>
        </p:blipFill>
        <p:spPr bwMode="auto">
          <a:xfrm>
            <a:off x="627063" y="747713"/>
            <a:ext cx="7662862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Box 6">
            <a:extLst>
              <a:ext uri="{FF2B5EF4-FFF2-40B4-BE49-F238E27FC236}">
                <a16:creationId xmlns:a16="http://schemas.microsoft.com/office/drawing/2014/main" id="{2F9867B5-497E-3FD7-521D-ACF16C7E0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963" y="147638"/>
            <a:ext cx="60483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2000" b="1">
                <a:solidFill>
                  <a:srgbClr val="0070C0"/>
                </a:solidFill>
              </a:rPr>
              <a:t>Measures contributing to the reduction in malaria cases in the GMS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356FE2-7F64-F28B-40EE-8616B32D8318}"/>
              </a:ext>
            </a:extLst>
          </p:cNvPr>
          <p:cNvSpPr txBox="1"/>
          <p:nvPr/>
        </p:nvSpPr>
        <p:spPr>
          <a:xfrm>
            <a:off x="687388" y="1276350"/>
            <a:ext cx="7756525" cy="2062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AU" dirty="0"/>
              <a:t>Improved assess to early diagnosis with rapid diagnostic testing (RDTs) </a:t>
            </a:r>
          </a:p>
          <a:p>
            <a:pPr marL="285750" indent="-285750"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AU" dirty="0"/>
              <a:t>Rapid case notification, case investigation, and targeted interventions</a:t>
            </a:r>
          </a:p>
          <a:p>
            <a:pPr marL="271463">
              <a:spcAft>
                <a:spcPts val="600"/>
              </a:spcAft>
              <a:defRPr/>
            </a:pPr>
            <a:r>
              <a:rPr lang="en-AU" dirty="0"/>
              <a:t>to reduce the spread of </a:t>
            </a:r>
            <a:r>
              <a:rPr lang="en-AU" i="1" dirty="0"/>
              <a:t>Plasmodium</a:t>
            </a:r>
            <a:r>
              <a:rPr lang="en-AU" dirty="0"/>
              <a:t> spp. 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AU" dirty="0"/>
              <a:t>Wide distribution of long lasting insecticidal nets (LLINs)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AU" dirty="0"/>
              <a:t>Expanded networks of village health workers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AU" dirty="0"/>
              <a:t>Prompt effective treatment with ACTs</a:t>
            </a:r>
          </a:p>
        </p:txBody>
      </p:sp>
      <p:sp>
        <p:nvSpPr>
          <p:cNvPr id="9225" name="Rectangle 8">
            <a:extLst>
              <a:ext uri="{FF2B5EF4-FFF2-40B4-BE49-F238E27FC236}">
                <a16:creationId xmlns:a16="http://schemas.microsoft.com/office/drawing/2014/main" id="{1958403E-5434-692F-909C-BAADEBFE7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3" y="5078413"/>
            <a:ext cx="818832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AU" altLang="en-US" b="1" dirty="0">
                <a:solidFill>
                  <a:srgbClr val="C00000"/>
                </a:solidFill>
                <a:latin typeface="WarnockPro-Regular"/>
              </a:rPr>
              <a:t>Challenge ahead towards malaria elimination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AU" altLang="en-US" dirty="0">
                <a:solidFill>
                  <a:srgbClr val="000000"/>
                </a:solidFill>
                <a:latin typeface="+mn-lt"/>
              </a:rPr>
              <a:t>To reach the last malaria cases mostly present along international borders, in remote and forested areas in forest-goers and mobile migrant populations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AU" altLang="en-US" dirty="0">
                <a:latin typeface="+mn-lt"/>
              </a:rPr>
              <a:t>ACT resistance in the GMS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2">
            <a:extLst>
              <a:ext uri="{FF2B5EF4-FFF2-40B4-BE49-F238E27FC236}">
                <a16:creationId xmlns:a16="http://schemas.microsoft.com/office/drawing/2014/main" id="{09C4F0A5-2ECB-1289-6522-ABB598F0C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F9C1D6-D234-4F08-8571-14B4AB3AE4AE}" type="slidenum">
              <a:rPr lang="en-AU" altLang="en-US" sz="1400">
                <a:solidFill>
                  <a:srgbClr val="7F7F7F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AU" altLang="en-US" sz="1400">
              <a:solidFill>
                <a:srgbClr val="7F7F7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D12978-6A39-760B-32AC-A94F1191FE57}"/>
              </a:ext>
            </a:extLst>
          </p:cNvPr>
          <p:cNvSpPr txBox="1"/>
          <p:nvPr/>
        </p:nvSpPr>
        <p:spPr>
          <a:xfrm>
            <a:off x="717550" y="6073775"/>
            <a:ext cx="2444750" cy="231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900" b="1" kern="0" dirty="0"/>
              <a:t>Data source: World Malaria Report 2021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85982A8-4D4E-B045-D1E3-6D2F29F58DA1}"/>
              </a:ext>
            </a:extLst>
          </p:cNvPr>
          <p:cNvGraphicFramePr>
            <a:graphicFrameLocks/>
          </p:cNvGraphicFramePr>
          <p:nvPr/>
        </p:nvGraphicFramePr>
        <p:xfrm>
          <a:off x="683568" y="1350224"/>
          <a:ext cx="7891816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F0593DD-B97F-9302-6BD6-91BC5FF3DB1B}"/>
              </a:ext>
            </a:extLst>
          </p:cNvPr>
          <p:cNvSpPr txBox="1"/>
          <p:nvPr/>
        </p:nvSpPr>
        <p:spPr>
          <a:xfrm>
            <a:off x="211874" y="1016000"/>
            <a:ext cx="430887" cy="2548617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en-US" sz="1600" dirty="0"/>
              <a:t>Number of malaria cases </a:t>
            </a:r>
            <a:endParaRPr lang="en-AU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7527E7-4F1D-7A8C-53B9-314DB8809F34}"/>
              </a:ext>
            </a:extLst>
          </p:cNvPr>
          <p:cNvSpPr txBox="1"/>
          <p:nvPr/>
        </p:nvSpPr>
        <p:spPr>
          <a:xfrm>
            <a:off x="8590523" y="1394848"/>
            <a:ext cx="430887" cy="2052228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en-US" sz="1600" dirty="0"/>
              <a:t>Number of tests </a:t>
            </a:r>
            <a:endParaRPr lang="en-AU" sz="1600" dirty="0"/>
          </a:p>
        </p:txBody>
      </p:sp>
      <p:sp>
        <p:nvSpPr>
          <p:cNvPr id="10247" name="Rectangle 9">
            <a:extLst>
              <a:ext uri="{FF2B5EF4-FFF2-40B4-BE49-F238E27FC236}">
                <a16:creationId xmlns:a16="http://schemas.microsoft.com/office/drawing/2014/main" id="{A0192CAB-3FB1-41D0-3E8D-CC795BB44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4519613"/>
            <a:ext cx="4103688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Estimated malaria cases in Vietnam </a:t>
            </a:r>
            <a:endParaRPr lang="en-US" altLang="en-US" sz="1800" b="1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70C0"/>
                </a:solidFill>
              </a:rPr>
              <a:t>2017 	5485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70C0"/>
                </a:solidFill>
              </a:rPr>
              <a:t>2018	4525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70C0"/>
                </a:solidFill>
              </a:rPr>
              <a:t>2019	3134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70C0"/>
                </a:solidFill>
              </a:rPr>
              <a:t>2020	  818</a:t>
            </a:r>
          </a:p>
        </p:txBody>
      </p:sp>
      <p:pic>
        <p:nvPicPr>
          <p:cNvPr id="10248" name="Picture 6">
            <a:extLst>
              <a:ext uri="{FF2B5EF4-FFF2-40B4-BE49-F238E27FC236}">
                <a16:creationId xmlns:a16="http://schemas.microsoft.com/office/drawing/2014/main" id="{4233FCE1-CB9F-4F78-3BAC-62C69152C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85725"/>
            <a:ext cx="7429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26" descr="H:\Objective\Objects\O16461753.jpg">
            <a:extLst>
              <a:ext uri="{FF2B5EF4-FFF2-40B4-BE49-F238E27FC236}">
                <a16:creationId xmlns:a16="http://schemas.microsoft.com/office/drawing/2014/main" id="{473DFE63-9AE9-76C1-489B-6A2F12398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85725"/>
            <a:ext cx="63658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1">
            <a:extLst>
              <a:ext uri="{FF2B5EF4-FFF2-40B4-BE49-F238E27FC236}">
                <a16:creationId xmlns:a16="http://schemas.microsoft.com/office/drawing/2014/main" id="{E961CA36-ABFC-7CBF-3ABB-B47A2C8E4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5" t="24722" r="9769" b="70004"/>
          <a:stretch>
            <a:fillRect/>
          </a:stretch>
        </p:blipFill>
        <p:spPr bwMode="auto">
          <a:xfrm>
            <a:off x="574675" y="738188"/>
            <a:ext cx="7662863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5457B75-8252-567C-BDDF-E7F1FCE0BF56}"/>
              </a:ext>
            </a:extLst>
          </p:cNvPr>
          <p:cNvSpPr/>
          <p:nvPr/>
        </p:nvSpPr>
        <p:spPr>
          <a:xfrm>
            <a:off x="1011238" y="161925"/>
            <a:ext cx="69945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0070C0"/>
                </a:solidFill>
                <a:cs typeface="Arial" panose="020B0604020202020204" pitchFamily="34" charset="0"/>
              </a:rPr>
              <a:t>Vietnam’s monthly malaria incidence - past 5 years</a:t>
            </a:r>
          </a:p>
        </p:txBody>
      </p:sp>
      <p:sp>
        <p:nvSpPr>
          <p:cNvPr id="10252" name="TextBox 1">
            <a:extLst>
              <a:ext uri="{FF2B5EF4-FFF2-40B4-BE49-F238E27FC236}">
                <a16:creationId xmlns:a16="http://schemas.microsoft.com/office/drawing/2014/main" id="{3CFD622D-95D7-8FF7-F686-3433CBF1B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5400" y="5157788"/>
            <a:ext cx="41703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800"/>
              <a:t>Total No. of malaria cases decreased by 85% from 2017 to 2020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4FE6524-E9F3-417A-80D2-632DA2E0BA1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69963" y="3920876"/>
          <a:ext cx="7054472" cy="2372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267" name="Slide Number Placeholder 4">
            <a:extLst>
              <a:ext uri="{FF2B5EF4-FFF2-40B4-BE49-F238E27FC236}">
                <a16:creationId xmlns:a16="http://schemas.microsoft.com/office/drawing/2014/main" id="{3A1AA76E-B793-7D80-4D3B-F908794D2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8A37E3-3833-4949-AD57-77EF2917E15B}" type="slidenum">
              <a:rPr lang="en-AU" altLang="en-US" sz="1400">
                <a:solidFill>
                  <a:srgbClr val="7F7F7F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AU" altLang="en-US" sz="1400">
              <a:solidFill>
                <a:srgbClr val="7F7F7F"/>
              </a:solidFill>
            </a:endParaRP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E327F24A-71F1-3CDE-1D37-1587978BE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2584450"/>
            <a:ext cx="147955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11">
            <a:extLst>
              <a:ext uri="{FF2B5EF4-FFF2-40B4-BE49-F238E27FC236}">
                <a16:creationId xmlns:a16="http://schemas.microsoft.com/office/drawing/2014/main" id="{72DB9DA1-6FF4-6912-41C5-63317A07A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2595563"/>
            <a:ext cx="151765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>
            <a:extLst>
              <a:ext uri="{FF2B5EF4-FFF2-40B4-BE49-F238E27FC236}">
                <a16:creationId xmlns:a16="http://schemas.microsoft.com/office/drawing/2014/main" id="{8D93D4A0-729A-84D5-2E26-E90CBB88D6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95563"/>
            <a:ext cx="151447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>
            <a:extLst>
              <a:ext uri="{FF2B5EF4-FFF2-40B4-BE49-F238E27FC236}">
                <a16:creationId xmlns:a16="http://schemas.microsoft.com/office/drawing/2014/main" id="{DA8025A8-FAA7-69DF-FF0C-80679D432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587625"/>
            <a:ext cx="1506537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10">
            <a:extLst>
              <a:ext uri="{FF2B5EF4-FFF2-40B4-BE49-F238E27FC236}">
                <a16:creationId xmlns:a16="http://schemas.microsoft.com/office/drawing/2014/main" id="{3E74B040-8AAC-A219-9C97-459DA3FAF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2595563"/>
            <a:ext cx="1479550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>
            <a:extLst>
              <a:ext uri="{FF2B5EF4-FFF2-40B4-BE49-F238E27FC236}">
                <a16:creationId xmlns:a16="http://schemas.microsoft.com/office/drawing/2014/main" id="{57A0174F-2944-58C8-F85F-875F1FF90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2598738"/>
            <a:ext cx="1493838" cy="112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6">
            <a:extLst>
              <a:ext uri="{FF2B5EF4-FFF2-40B4-BE49-F238E27FC236}">
                <a16:creationId xmlns:a16="http://schemas.microsoft.com/office/drawing/2014/main" id="{02F19F95-8BB4-E675-2A70-74288F813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85725"/>
            <a:ext cx="7429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26" descr="H:\Objective\Objects\O16461753.jpg">
            <a:extLst>
              <a:ext uri="{FF2B5EF4-FFF2-40B4-BE49-F238E27FC236}">
                <a16:creationId xmlns:a16="http://schemas.microsoft.com/office/drawing/2014/main" id="{9327502B-854D-C3C4-B579-C4058477A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85725"/>
            <a:ext cx="636587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6" name="Picture 9">
            <a:extLst>
              <a:ext uri="{FF2B5EF4-FFF2-40B4-BE49-F238E27FC236}">
                <a16:creationId xmlns:a16="http://schemas.microsoft.com/office/drawing/2014/main" id="{9017380A-D811-3A54-9AE5-7792A44C1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5" t="24722" r="9769" b="70004"/>
          <a:stretch>
            <a:fillRect/>
          </a:stretch>
        </p:blipFill>
        <p:spPr bwMode="auto">
          <a:xfrm>
            <a:off x="782638" y="777875"/>
            <a:ext cx="7675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TextBox 2">
            <a:extLst>
              <a:ext uri="{FF2B5EF4-FFF2-40B4-BE49-F238E27FC236}">
                <a16:creationId xmlns:a16="http://schemas.microsoft.com/office/drawing/2014/main" id="{124BE3D3-81FC-2B86-554E-6061569D7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06375"/>
            <a:ext cx="6634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2000" b="1">
                <a:solidFill>
                  <a:srgbClr val="0070C0"/>
                </a:solidFill>
              </a:rPr>
              <a:t>International Partnership in Vietnam with ADFMIDI</a:t>
            </a:r>
          </a:p>
        </p:txBody>
      </p:sp>
      <p:sp>
        <p:nvSpPr>
          <p:cNvPr id="11278" name="TextBox 7">
            <a:extLst>
              <a:ext uri="{FF2B5EF4-FFF2-40B4-BE49-F238E27FC236}">
                <a16:creationId xmlns:a16="http://schemas.microsoft.com/office/drawing/2014/main" id="{EF57062B-0685-AE82-7639-BEE1156DB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166813"/>
            <a:ext cx="701833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AU" altLang="en-US" sz="1800"/>
              <a:t> </a:t>
            </a:r>
            <a:r>
              <a:rPr lang="en-AU" altLang="en-US" sz="1600"/>
              <a:t>Vietnam MoH Institute of Malariology, Parasitology and Entomology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AU" altLang="en-US" sz="1600"/>
              <a:t> Vietnam MoD Military Institute of Preventive Medicine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AU" altLang="en-US" sz="1600"/>
              <a:t> U.S. Naval Medical Research Unit Number TWO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AU" altLang="en-US" sz="1800"/>
          </a:p>
        </p:txBody>
      </p:sp>
      <p:pic>
        <p:nvPicPr>
          <p:cNvPr id="11279" name="Picture 1">
            <a:extLst>
              <a:ext uri="{FF2B5EF4-FFF2-40B4-BE49-F238E27FC236}">
                <a16:creationId xmlns:a16="http://schemas.microsoft.com/office/drawing/2014/main" id="{CA3E5DCC-3E1A-38A5-8D84-E85749DF82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84288"/>
            <a:ext cx="1584325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16">
            <a:extLst>
              <a:ext uri="{FF2B5EF4-FFF2-40B4-BE49-F238E27FC236}">
                <a16:creationId xmlns:a16="http://schemas.microsoft.com/office/drawing/2014/main" id="{DEAF7265-3DF3-6A3B-44FF-2EBC559C8D1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173163"/>
            <a:ext cx="3333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1">
            <a:extLst>
              <a:ext uri="{FF2B5EF4-FFF2-40B4-BE49-F238E27FC236}">
                <a16:creationId xmlns:a16="http://schemas.microsoft.com/office/drawing/2014/main" id="{6CF897E5-E7C4-E301-2E91-CE4CEDC7855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1481138"/>
            <a:ext cx="471488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18" descr="A yellow sign&#10;&#10;Description generated with high confidence">
            <a:extLst>
              <a:ext uri="{FF2B5EF4-FFF2-40B4-BE49-F238E27FC236}">
                <a16:creationId xmlns:a16="http://schemas.microsoft.com/office/drawing/2014/main" id="{3DFEF602-58A0-F9E4-A016-49E9E9A17DB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871663"/>
            <a:ext cx="3206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BE212308-DDE5-6E6C-377A-989F2BED6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905125"/>
            <a:ext cx="5332413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256CA3A0-BCCB-E652-81E7-CDBB40EBC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" y="1219200"/>
            <a:ext cx="86026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  <a:cs typeface="Times New Roman" panose="02020603050405020304" pitchFamily="18" charset="0"/>
              </a:rPr>
              <a:t>Evaluation of the efficacy of pyronaridine-artesunate (Pyramax</a:t>
            </a:r>
            <a:r>
              <a:rPr lang="en-US" altLang="en-US" sz="1800" baseline="30000">
                <a:solidFill>
                  <a:srgbClr val="C00000"/>
                </a:solidFill>
                <a:cs typeface="Times New Roman" panose="02020603050405020304" pitchFamily="18" charset="0"/>
              </a:rPr>
              <a:t>®</a:t>
            </a:r>
            <a:r>
              <a:rPr lang="en-US" altLang="en-US" sz="1800">
                <a:solidFill>
                  <a:srgbClr val="C00000"/>
                </a:solidFill>
                <a:cs typeface="Times New Roman" panose="02020603050405020304" pitchFamily="18" charset="0"/>
              </a:rPr>
              <a:t>) for the treatment of artemisinin- and piperaquine- resistant falciparum and vivax malaria in Dak Nong province in the Central Highlands of Vietnam</a:t>
            </a:r>
          </a:p>
          <a:p>
            <a:pPr>
              <a:spcBef>
                <a:spcPct val="0"/>
              </a:spcBef>
              <a:buFontTx/>
              <a:buNone/>
            </a:pPr>
            <a:endParaRPr lang="en-AU" altLang="en-US" sz="1800"/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EA0A122B-723E-238F-0465-064CD8375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75" y="2259013"/>
            <a:ext cx="8404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Single arm, open label, prospective observational study was </a:t>
            </a:r>
            <a:r>
              <a:rPr lang="en-AU" altLang="en-US" sz="1800"/>
              <a:t>conducted between July 2018 and October 2019 </a:t>
            </a:r>
          </a:p>
        </p:txBody>
      </p:sp>
      <p:sp>
        <p:nvSpPr>
          <p:cNvPr id="12293" name="Rectangle 4">
            <a:extLst>
              <a:ext uri="{FF2B5EF4-FFF2-40B4-BE49-F238E27FC236}">
                <a16:creationId xmlns:a16="http://schemas.microsoft.com/office/drawing/2014/main" id="{38FA77E7-3F8A-1B03-B46E-712FF8C55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9113" y="3092450"/>
            <a:ext cx="3436937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50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1788" indent="-265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500" u="sng">
                <a:solidFill>
                  <a:srgbClr val="C00000"/>
                </a:solidFill>
                <a:cs typeface="Times New Roman" panose="02020603050405020304" pitchFamily="18" charset="0"/>
              </a:rPr>
              <a:t>Major inclusion criteria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en-US" sz="1400">
                <a:cs typeface="Times New Roman" panose="02020603050405020304" pitchFamily="18" charset="0"/>
              </a:rPr>
              <a:t>Adults and children ≥ 20 kg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en-US" sz="1400">
                <a:cs typeface="Times New Roman" panose="02020603050405020304" pitchFamily="18" charset="0"/>
              </a:rPr>
              <a:t>Symptomatic of malaria infection: history of fever within 24 h and/or presence of fever &gt;38.0°C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en-US" sz="1400">
                <a:cs typeface="Times New Roman" panose="02020603050405020304" pitchFamily="18" charset="0"/>
              </a:rPr>
              <a:t> Microscopic confirmation of asexual stages of </a:t>
            </a:r>
            <a:r>
              <a:rPr lang="en-US" altLang="en-US" sz="1400" i="1">
                <a:cs typeface="Times New Roman" panose="02020603050405020304" pitchFamily="18" charset="0"/>
              </a:rPr>
              <a:t>P. falciparum</a:t>
            </a:r>
            <a:r>
              <a:rPr lang="en-US" altLang="en-US" sz="1400">
                <a:cs typeface="Times New Roman" panose="02020603050405020304" pitchFamily="18" charset="0"/>
              </a:rPr>
              <a:t> and </a:t>
            </a:r>
            <a:r>
              <a:rPr lang="en-US" altLang="en-US" sz="1400" i="1">
                <a:cs typeface="Times New Roman" panose="02020603050405020304" pitchFamily="18" charset="0"/>
              </a:rPr>
              <a:t>P. vivax: </a:t>
            </a:r>
            <a:r>
              <a:rPr lang="en-US" altLang="en-US" sz="1400">
                <a:cs typeface="Times New Roman" panose="02020603050405020304" pitchFamily="18" charset="0"/>
              </a:rPr>
              <a:t> parasitemia between 250/µL and &lt;100,000/µL</a:t>
            </a:r>
          </a:p>
          <a:p>
            <a:pPr lvl="1"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en-US" sz="1400">
                <a:cs typeface="Times New Roman" panose="02020603050405020304" pitchFamily="18" charset="0"/>
              </a:rPr>
              <a:t>Target sample size: 60 Pf and 60 Pv</a:t>
            </a:r>
          </a:p>
        </p:txBody>
      </p:sp>
      <p:sp>
        <p:nvSpPr>
          <p:cNvPr id="12294" name="Slide Number Placeholder 6">
            <a:extLst>
              <a:ext uri="{FF2B5EF4-FFF2-40B4-BE49-F238E27FC236}">
                <a16:creationId xmlns:a16="http://schemas.microsoft.com/office/drawing/2014/main" id="{C54FF620-E238-491B-9E71-40B2423B2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F540C4-2C41-4739-AF7D-5ECEB2A9DEC4}" type="slidenum">
              <a:rPr lang="en-AU" altLang="en-US" sz="1400">
                <a:solidFill>
                  <a:srgbClr val="7F7F7F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AU" altLang="en-US" sz="1400">
              <a:solidFill>
                <a:srgbClr val="7F7F7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C51A98-393E-2B24-4E99-F31C8D4AE272}"/>
              </a:ext>
            </a:extLst>
          </p:cNvPr>
          <p:cNvSpPr txBox="1"/>
          <p:nvPr/>
        </p:nvSpPr>
        <p:spPr>
          <a:xfrm>
            <a:off x="77788" y="5992813"/>
            <a:ext cx="8991600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1050" b="1" i="1" dirty="0" err="1">
                <a:solidFill>
                  <a:schemeClr val="tx2"/>
                </a:solidFill>
              </a:rPr>
              <a:t>Manh</a:t>
            </a:r>
            <a:r>
              <a:rPr lang="en-AU" sz="1050" b="1" i="1" dirty="0">
                <a:solidFill>
                  <a:schemeClr val="tx2"/>
                </a:solidFill>
              </a:rPr>
              <a:t> ND, et al., 2021. AAC. “</a:t>
            </a:r>
            <a:r>
              <a:rPr lang="en-AU" sz="1050" b="1" i="1" dirty="0" err="1">
                <a:solidFill>
                  <a:schemeClr val="tx2"/>
                </a:solidFill>
              </a:rPr>
              <a:t>Pyronaridine-Artesunate</a:t>
            </a:r>
            <a:r>
              <a:rPr lang="en-AU" sz="1050" b="1" i="1" dirty="0">
                <a:solidFill>
                  <a:schemeClr val="tx2"/>
                </a:solidFill>
              </a:rPr>
              <a:t> (</a:t>
            </a:r>
            <a:r>
              <a:rPr lang="en-AU" sz="1050" b="1" i="1" dirty="0" err="1">
                <a:solidFill>
                  <a:schemeClr val="tx2"/>
                </a:solidFill>
              </a:rPr>
              <a:t>Pyramax</a:t>
            </a:r>
            <a:r>
              <a:rPr lang="en-AU" sz="1050" b="1" i="1" dirty="0">
                <a:solidFill>
                  <a:schemeClr val="tx2"/>
                </a:solidFill>
              </a:rPr>
              <a:t>) for Treatment of </a:t>
            </a:r>
            <a:r>
              <a:rPr lang="en-AU" sz="1050" b="1" i="1" dirty="0" err="1">
                <a:solidFill>
                  <a:schemeClr val="tx2"/>
                </a:solidFill>
              </a:rPr>
              <a:t>Artemisinin</a:t>
            </a:r>
            <a:r>
              <a:rPr lang="en-AU" sz="1050" b="1" i="1" dirty="0">
                <a:solidFill>
                  <a:schemeClr val="tx2"/>
                </a:solidFill>
              </a:rPr>
              <a:t>- and </a:t>
            </a:r>
            <a:r>
              <a:rPr lang="en-AU" sz="1050" b="1" i="1" dirty="0" err="1">
                <a:solidFill>
                  <a:schemeClr val="tx2"/>
                </a:solidFill>
              </a:rPr>
              <a:t>Piperaquine</a:t>
            </a:r>
            <a:r>
              <a:rPr lang="en-AU" sz="1050" b="1" i="1" dirty="0">
                <a:solidFill>
                  <a:schemeClr val="tx2"/>
                </a:solidFill>
              </a:rPr>
              <a:t>-Resistant Plasmodium falciparum in the Central Highlands of Vietnam”.</a:t>
            </a:r>
          </a:p>
        </p:txBody>
      </p:sp>
      <p:pic>
        <p:nvPicPr>
          <p:cNvPr id="12296" name="Picture 6">
            <a:extLst>
              <a:ext uri="{FF2B5EF4-FFF2-40B4-BE49-F238E27FC236}">
                <a16:creationId xmlns:a16="http://schemas.microsoft.com/office/drawing/2014/main" id="{6B5BAD4E-6E9E-DC76-289A-032B485F9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85725"/>
            <a:ext cx="7429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26" descr="H:\Objective\Objects\O16461753.jpg">
            <a:extLst>
              <a:ext uri="{FF2B5EF4-FFF2-40B4-BE49-F238E27FC236}">
                <a16:creationId xmlns:a16="http://schemas.microsoft.com/office/drawing/2014/main" id="{74E0C8FD-CEEE-A391-47F4-F9A1B91A9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85725"/>
            <a:ext cx="636587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9">
            <a:extLst>
              <a:ext uri="{FF2B5EF4-FFF2-40B4-BE49-F238E27FC236}">
                <a16:creationId xmlns:a16="http://schemas.microsoft.com/office/drawing/2014/main" id="{E798892D-BBFA-E856-46EA-2B90310EC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5" t="24722" r="9769" b="70004"/>
          <a:stretch>
            <a:fillRect/>
          </a:stretch>
        </p:blipFill>
        <p:spPr bwMode="auto">
          <a:xfrm>
            <a:off x="782638" y="777875"/>
            <a:ext cx="7675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TextBox 11">
            <a:extLst>
              <a:ext uri="{FF2B5EF4-FFF2-40B4-BE49-F238E27FC236}">
                <a16:creationId xmlns:a16="http://schemas.microsoft.com/office/drawing/2014/main" id="{34EB811C-6BF6-D6CD-EE79-597862B0F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688" y="244475"/>
            <a:ext cx="5668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2000" b="1">
                <a:solidFill>
                  <a:srgbClr val="0070C0"/>
                </a:solidFill>
              </a:rPr>
              <a:t>Therapeutic Efficacy Study (TES) of Pyramax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6">
            <a:extLst>
              <a:ext uri="{FF2B5EF4-FFF2-40B4-BE49-F238E27FC236}">
                <a16:creationId xmlns:a16="http://schemas.microsoft.com/office/drawing/2014/main" id="{2F9E4162-5D32-5487-CC6D-D5A873D85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960" y="1517279"/>
            <a:ext cx="514556" cy="622475"/>
          </a:xfrm>
          <a:prstGeom prst="rect">
            <a:avLst/>
          </a:prstGeom>
          <a:gradFill>
            <a:gsLst>
              <a:gs pos="47000">
                <a:schemeClr val="accent6">
                  <a:lumMod val="75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5DE5703F-623C-F72F-FFCF-CF0F7179E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4575" y="3338513"/>
            <a:ext cx="2154238" cy="2420937"/>
          </a:xfrm>
          <a:prstGeom prst="roundRect">
            <a:avLst>
              <a:gd name="adj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dist="19050" dir="5400000" algn="ctr" rotWithShape="0">
              <a:srgbClr val="000000">
                <a:alpha val="62999"/>
              </a:srgbClr>
            </a:outerShdw>
          </a:effectLst>
        </p:spPr>
        <p:txBody>
          <a:bodyPr anchor="ctr"/>
          <a:lstStyle>
            <a:lvl1pPr marL="212725" indent="-2127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sz="1200" b="1" dirty="0">
                <a:solidFill>
                  <a:schemeClr val="bg1"/>
                </a:solidFill>
                <a:latin typeface="+mn-lt"/>
              </a:rPr>
              <a:t>Clinical data analysis.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sz="1200" b="1" dirty="0">
                <a:solidFill>
                  <a:schemeClr val="bg1"/>
                </a:solidFill>
                <a:latin typeface="+mn-lt"/>
              </a:rPr>
              <a:t>PCR confirmation of speciation</a:t>
            </a:r>
          </a:p>
          <a:p>
            <a:pPr>
              <a:spcBef>
                <a:spcPct val="0"/>
              </a:spcBef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sz="1200" b="1" dirty="0">
                <a:solidFill>
                  <a:schemeClr val="bg1"/>
                </a:solidFill>
                <a:latin typeface="+mn-lt"/>
              </a:rPr>
              <a:t>ACPR PCR confirmation </a:t>
            </a:r>
          </a:p>
          <a:p>
            <a:pPr>
              <a:spcBef>
                <a:spcPct val="0"/>
              </a:spcBef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sz="1200" b="1" dirty="0">
                <a:solidFill>
                  <a:schemeClr val="bg1"/>
                </a:solidFill>
                <a:latin typeface="+mn-lt"/>
              </a:rPr>
              <a:t>Drug concentration  measurement (Day 7)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sz="1200" b="1" dirty="0">
                <a:solidFill>
                  <a:schemeClr val="bg1"/>
                </a:solidFill>
                <a:latin typeface="+mn-lt"/>
              </a:rPr>
              <a:t>Analysis of drug resistance markers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sz="1200" b="1" i="1" dirty="0">
                <a:solidFill>
                  <a:schemeClr val="bg1"/>
                </a:solidFill>
                <a:latin typeface="+mn-lt"/>
              </a:rPr>
              <a:t>In vitro </a:t>
            </a:r>
            <a:r>
              <a:rPr lang="en-GB" altLang="en-US" sz="1200" b="1" dirty="0">
                <a:solidFill>
                  <a:schemeClr val="bg1"/>
                </a:solidFill>
                <a:latin typeface="+mn-lt"/>
              </a:rPr>
              <a:t>drug susceptibility testing   </a:t>
            </a:r>
          </a:p>
        </p:txBody>
      </p:sp>
      <p:cxnSp>
        <p:nvCxnSpPr>
          <p:cNvPr id="46" name="Straight Arrow Connector 50">
            <a:extLst>
              <a:ext uri="{FF2B5EF4-FFF2-40B4-BE49-F238E27FC236}">
                <a16:creationId xmlns:a16="http://schemas.microsoft.com/office/drawing/2014/main" id="{A79F77E3-8FD9-0F48-D2EB-9824021BE28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93775" y="3371286"/>
            <a:ext cx="0" cy="451341"/>
          </a:xfrm>
          <a:prstGeom prst="straightConnector1">
            <a:avLst/>
          </a:prstGeom>
          <a:gradFill>
            <a:gsLst>
              <a:gs pos="47000">
                <a:schemeClr val="accent6">
                  <a:lumMod val="75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8100" algn="ctr">
            <a:solidFill>
              <a:schemeClr val="hlink"/>
            </a:solidFill>
            <a:miter lim="800000"/>
            <a:headEnd/>
            <a:tailEnd type="triangle" w="med" len="med"/>
          </a:ln>
        </p:spPr>
      </p:cxnSp>
      <p:cxnSp>
        <p:nvCxnSpPr>
          <p:cNvPr id="78" name="Straight Arrow Connector 50">
            <a:extLst>
              <a:ext uri="{FF2B5EF4-FFF2-40B4-BE49-F238E27FC236}">
                <a16:creationId xmlns:a16="http://schemas.microsoft.com/office/drawing/2014/main" id="{BA0AB17A-43C2-8A40-FE16-15A59656D8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034995" y="4342442"/>
            <a:ext cx="217469" cy="941"/>
          </a:xfrm>
          <a:prstGeom prst="straightConnector1">
            <a:avLst/>
          </a:prstGeom>
          <a:gradFill>
            <a:gsLst>
              <a:gs pos="47000">
                <a:schemeClr val="accent6">
                  <a:lumMod val="75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8100" algn="ctr">
            <a:solidFill>
              <a:srgbClr val="FF0000"/>
            </a:solidFill>
            <a:miter lim="800000"/>
            <a:headEnd/>
            <a:tailEnd type="triangle" w="med" len="med"/>
          </a:ln>
        </p:spPr>
      </p:cxnSp>
      <p:cxnSp>
        <p:nvCxnSpPr>
          <p:cNvPr id="101" name="Straight Arrow Connector 50">
            <a:extLst>
              <a:ext uri="{FF2B5EF4-FFF2-40B4-BE49-F238E27FC236}">
                <a16:creationId xmlns:a16="http://schemas.microsoft.com/office/drawing/2014/main" id="{3DE803FA-01F1-0342-8821-9E047700CB3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93775" y="2512132"/>
            <a:ext cx="0" cy="372356"/>
          </a:xfrm>
          <a:prstGeom prst="straightConnector1">
            <a:avLst/>
          </a:prstGeom>
          <a:gradFill>
            <a:gsLst>
              <a:gs pos="47000">
                <a:schemeClr val="accent6">
                  <a:lumMod val="75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8100" algn="ctr">
            <a:solidFill>
              <a:schemeClr val="hlink"/>
            </a:solidFill>
            <a:miter lim="800000"/>
            <a:headEnd/>
            <a:tailEnd type="triangle" w="med" len="med"/>
          </a:ln>
        </p:spPr>
      </p:cxnSp>
      <p:cxnSp>
        <p:nvCxnSpPr>
          <p:cNvPr id="112" name="Straight Arrow Connector 50">
            <a:extLst>
              <a:ext uri="{FF2B5EF4-FFF2-40B4-BE49-F238E27FC236}">
                <a16:creationId xmlns:a16="http://schemas.microsoft.com/office/drawing/2014/main" id="{0EC88524-8867-B357-414E-87F87904D37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93775" y="4309670"/>
            <a:ext cx="0" cy="409968"/>
          </a:xfrm>
          <a:prstGeom prst="straightConnector1">
            <a:avLst/>
          </a:prstGeom>
          <a:gradFill>
            <a:gsLst>
              <a:gs pos="47000">
                <a:schemeClr val="accent6">
                  <a:lumMod val="75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8100" algn="ctr">
            <a:solidFill>
              <a:schemeClr val="hlink"/>
            </a:solidFill>
            <a:miter lim="800000"/>
            <a:headEnd/>
            <a:tailEnd type="triangle" w="med" len="med"/>
          </a:ln>
        </p:spPr>
      </p:cxnSp>
      <p:grpSp>
        <p:nvGrpSpPr>
          <p:cNvPr id="13320" name="Group 10">
            <a:extLst>
              <a:ext uri="{FF2B5EF4-FFF2-40B4-BE49-F238E27FC236}">
                <a16:creationId xmlns:a16="http://schemas.microsoft.com/office/drawing/2014/main" id="{E2526ADC-7BBF-58D0-5207-80D59AE9AAA0}"/>
              </a:ext>
            </a:extLst>
          </p:cNvPr>
          <p:cNvGrpSpPr>
            <a:grpSpLocks/>
          </p:cNvGrpSpPr>
          <p:nvPr/>
        </p:nvGrpSpPr>
        <p:grpSpPr bwMode="auto">
          <a:xfrm>
            <a:off x="166688" y="1419225"/>
            <a:ext cx="8799512" cy="4259263"/>
            <a:chOff x="205124" y="474892"/>
            <a:chExt cx="11734063" cy="5679428"/>
          </a:xfrm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7D42432D-6DD1-7ACD-3034-8F7E08BCE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345" y="483359"/>
              <a:ext cx="2684249" cy="1462723"/>
            </a:xfrm>
            <a:prstGeom prst="roundRect">
              <a:avLst>
                <a:gd name="adj" fmla="val 16667"/>
              </a:avLst>
            </a:prstGeom>
            <a:ln>
              <a:solidFill>
                <a:srgbClr val="00206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1200" b="1" dirty="0">
                  <a:solidFill>
                    <a:srgbClr val="FFFFFF"/>
                  </a:solidFill>
                  <a:latin typeface="+mn-lt"/>
                </a:rPr>
                <a:t>Malaria diagnosis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1200" b="1" dirty="0">
                  <a:solidFill>
                    <a:srgbClr val="FFFFFF"/>
                  </a:solidFill>
                  <a:latin typeface="+mn-lt"/>
                </a:rPr>
                <a:t>Informed consent  Recruitment</a:t>
              </a:r>
              <a:r>
                <a:rPr lang="en-US" altLang="en-US" sz="1200" b="1" dirty="0">
                  <a:solidFill>
                    <a:srgbClr val="FFFFFF"/>
                  </a:solidFill>
                  <a:latin typeface="+mn-lt"/>
                </a:rPr>
                <a:t> </a:t>
              </a:r>
              <a:endParaRPr lang="en-GB" altLang="en-US" sz="1200" b="1" dirty="0">
                <a:solidFill>
                  <a:srgbClr val="FFFFFF"/>
                </a:solidFill>
                <a:latin typeface="+mn-lt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1200" b="1" dirty="0">
                  <a:solidFill>
                    <a:srgbClr val="FFFFFF"/>
                  </a:solidFill>
                  <a:latin typeface="+mn-lt"/>
                </a:rPr>
                <a:t>Case Report Forms</a:t>
              </a:r>
            </a:p>
          </p:txBody>
        </p:sp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42AC0EE4-5065-518B-B818-231D4FF29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24" y="2428717"/>
              <a:ext cx="2684249" cy="601177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1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 0 Sample Collection 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5F402B2-A501-8EFA-1A92-3E4BDFE0F210}"/>
                </a:ext>
              </a:extLst>
            </p:cNvPr>
            <p:cNvSpPr/>
            <p:nvPr/>
          </p:nvSpPr>
          <p:spPr bwMode="auto">
            <a:xfrm>
              <a:off x="245345" y="3650122"/>
              <a:ext cx="2684249" cy="662565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1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Observed drug administration</a:t>
              </a:r>
            </a:p>
          </p:txBody>
        </p:sp>
        <p:sp>
          <p:nvSpPr>
            <p:cNvPr id="12" name="Rounded Rectangle 21">
              <a:extLst>
                <a:ext uri="{FF2B5EF4-FFF2-40B4-BE49-F238E27FC236}">
                  <a16:creationId xmlns:a16="http://schemas.microsoft.com/office/drawing/2014/main" id="{E5D0F943-C203-3A41-1237-0A2E95502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3349" y="4615579"/>
              <a:ext cx="2026536" cy="1061905"/>
            </a:xfrm>
            <a:prstGeom prst="roundRect">
              <a:avLst>
                <a:gd name="adj" fmla="val 16667"/>
              </a:avLst>
            </a:prstGeom>
            <a:gradFill>
              <a:gsLst>
                <a:gs pos="14000">
                  <a:schemeClr val="accent6">
                    <a:lumMod val="75000"/>
                  </a:schemeClr>
                </a:gs>
                <a:gs pos="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ffectLst>
              <a:glow rad="127000">
                <a:schemeClr val="accent5"/>
              </a:glow>
              <a:outerShdw dist="19050" dir="5400000" algn="ctr" rotWithShape="0">
                <a:srgbClr val="000000">
                  <a:alpha val="62999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GB" altLang="en-US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15" name="Picture 28">
              <a:extLst>
                <a:ext uri="{FF2B5EF4-FFF2-40B4-BE49-F238E27FC236}">
                  <a16:creationId xmlns:a16="http://schemas.microsoft.com/office/drawing/2014/main" id="{8D743D0C-DA9F-D8BE-535E-43FA4FBC7B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7063" y="678883"/>
              <a:ext cx="1182014" cy="787339"/>
            </a:xfrm>
            <a:prstGeom prst="rect">
              <a:avLst/>
            </a:prstGeom>
            <a:gradFill>
              <a:gsLst>
                <a:gs pos="47000">
                  <a:schemeClr val="accent6">
                    <a:lumMod val="75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ounded Rectangle 7">
              <a:extLst>
                <a:ext uri="{FF2B5EF4-FFF2-40B4-BE49-F238E27FC236}">
                  <a16:creationId xmlns:a16="http://schemas.microsoft.com/office/drawing/2014/main" id="{85EF31EC-E797-593E-C74F-A8447ECC5AFE}"/>
                </a:ext>
              </a:extLst>
            </p:cNvPr>
            <p:cNvSpPr/>
            <p:nvPr/>
          </p:nvSpPr>
          <p:spPr bwMode="auto">
            <a:xfrm>
              <a:off x="245345" y="4858826"/>
              <a:ext cx="2684249" cy="736653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1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Clinical  monitoring, </a:t>
              </a:r>
            </a:p>
            <a:p>
              <a:pPr algn="ctr" eaLnBrk="1" hangingPunct="1">
                <a:defRPr/>
              </a:pPr>
              <a:r>
                <a:rPr lang="en-GB" altLang="en-US" sz="1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 to 42 day follow-up</a:t>
              </a:r>
            </a:p>
          </p:txBody>
        </p:sp>
        <p:pic>
          <p:nvPicPr>
            <p:cNvPr id="22" name="Picture 48">
              <a:extLst>
                <a:ext uri="{FF2B5EF4-FFF2-40B4-BE49-F238E27FC236}">
                  <a16:creationId xmlns:a16="http://schemas.microsoft.com/office/drawing/2014/main" id="{B4572282-FB50-09A8-AA76-3DD3AC2271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208" y="2634054"/>
              <a:ext cx="1058426" cy="1045606"/>
            </a:xfrm>
            <a:prstGeom prst="rect">
              <a:avLst/>
            </a:prstGeom>
            <a:gradFill>
              <a:gsLst>
                <a:gs pos="47000">
                  <a:schemeClr val="accent6">
                    <a:lumMod val="75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48">
              <a:extLst>
                <a:ext uri="{FF2B5EF4-FFF2-40B4-BE49-F238E27FC236}">
                  <a16:creationId xmlns:a16="http://schemas.microsoft.com/office/drawing/2014/main" id="{3076D74B-3B86-2139-FB73-ADA811E847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0566" y="3742986"/>
              <a:ext cx="942759" cy="1811632"/>
            </a:xfrm>
            <a:prstGeom prst="rect">
              <a:avLst/>
            </a:prstGeom>
            <a:gradFill>
              <a:gsLst>
                <a:gs pos="47000">
                  <a:schemeClr val="accent6">
                    <a:lumMod val="75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3" name="Straight Arrow Connector 50">
              <a:extLst>
                <a:ext uri="{FF2B5EF4-FFF2-40B4-BE49-F238E27FC236}">
                  <a16:creationId xmlns:a16="http://schemas.microsoft.com/office/drawing/2014/main" id="{AEF41BFE-86DF-C70B-3D1F-5DC328386D5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973192" y="2711171"/>
              <a:ext cx="714596" cy="1254"/>
            </a:xfrm>
            <a:prstGeom prst="straightConnector1">
              <a:avLst/>
            </a:prstGeom>
            <a:gradFill>
              <a:gsLst>
                <a:gs pos="47000">
                  <a:schemeClr val="accent6">
                    <a:lumMod val="75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 w="38100" algn="ctr">
              <a:solidFill>
                <a:schemeClr val="hlink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75" name="Straight Arrow Connector 50">
              <a:extLst>
                <a:ext uri="{FF2B5EF4-FFF2-40B4-BE49-F238E27FC236}">
                  <a16:creationId xmlns:a16="http://schemas.microsoft.com/office/drawing/2014/main" id="{F4E75B07-118F-FD23-169E-1CDE76FCE77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588366" y="5953303"/>
              <a:ext cx="4862737" cy="12537"/>
            </a:xfrm>
            <a:prstGeom prst="straightConnector1">
              <a:avLst/>
            </a:prstGeom>
            <a:gradFill>
              <a:gsLst>
                <a:gs pos="47000">
                  <a:schemeClr val="accent6">
                    <a:lumMod val="75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 w="38100" algn="ctr">
              <a:solidFill>
                <a:srgbClr val="FF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86" name="Straight Arrow Connector 50">
              <a:extLst>
                <a:ext uri="{FF2B5EF4-FFF2-40B4-BE49-F238E27FC236}">
                  <a16:creationId xmlns:a16="http://schemas.microsoft.com/office/drawing/2014/main" id="{6FE43E5A-1825-5BDB-190B-AEFAC2A0424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419613" y="3429555"/>
              <a:ext cx="957020" cy="13791"/>
            </a:xfrm>
            <a:prstGeom prst="straightConnector1">
              <a:avLst/>
            </a:prstGeom>
            <a:gradFill>
              <a:gsLst>
                <a:gs pos="47000">
                  <a:schemeClr val="accent6">
                    <a:lumMod val="75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 w="38100" algn="ctr">
              <a:solidFill>
                <a:srgbClr val="FF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87" name="Straight Arrow Connector 50">
              <a:extLst>
                <a:ext uri="{FF2B5EF4-FFF2-40B4-BE49-F238E27FC236}">
                  <a16:creationId xmlns:a16="http://schemas.microsoft.com/office/drawing/2014/main" id="{154CA2A7-581A-F962-D4C8-C9FDF32A790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990621" y="5229904"/>
              <a:ext cx="714596" cy="1254"/>
            </a:xfrm>
            <a:prstGeom prst="straightConnector1">
              <a:avLst/>
            </a:prstGeom>
            <a:gradFill>
              <a:gsLst>
                <a:gs pos="47000">
                  <a:schemeClr val="accent6">
                    <a:lumMod val="75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 w="38100" algn="ctr">
              <a:solidFill>
                <a:schemeClr val="hlink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89" name="Straight Arrow Connector 50">
              <a:extLst>
                <a:ext uri="{FF2B5EF4-FFF2-40B4-BE49-F238E27FC236}">
                  <a16:creationId xmlns:a16="http://schemas.microsoft.com/office/drawing/2014/main" id="{7716FD88-FAFF-422F-8ED6-A9960E5A58E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836328" y="5086979"/>
              <a:ext cx="594176" cy="13791"/>
            </a:xfrm>
            <a:prstGeom prst="straightConnector1">
              <a:avLst/>
            </a:prstGeom>
            <a:gradFill>
              <a:gsLst>
                <a:gs pos="47000">
                  <a:schemeClr val="accent6">
                    <a:lumMod val="75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 w="38100" algn="ctr">
              <a:solidFill>
                <a:srgbClr val="FF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13" name="Straight Arrow Connector 50">
              <a:extLst>
                <a:ext uri="{FF2B5EF4-FFF2-40B4-BE49-F238E27FC236}">
                  <a16:creationId xmlns:a16="http://schemas.microsoft.com/office/drawing/2014/main" id="{793B8341-9840-38CC-84DB-7B225A6974D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275351" y="5595480"/>
              <a:ext cx="0" cy="409968"/>
            </a:xfrm>
            <a:prstGeom prst="straightConnector1">
              <a:avLst/>
            </a:prstGeom>
            <a:gradFill>
              <a:gsLst>
                <a:gs pos="47000">
                  <a:schemeClr val="accent6">
                    <a:lumMod val="75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 w="38100" algn="ctr">
              <a:solidFill>
                <a:schemeClr val="hlink"/>
              </a:solidFill>
              <a:miter lim="800000"/>
              <a:headEnd/>
              <a:tailEnd type="triangle" w="med" len="med"/>
            </a:ln>
          </p:spPr>
        </p:cxn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143F6E04-A3D5-0554-92F8-700E9CA6A68F}"/>
                </a:ext>
              </a:extLst>
            </p:cNvPr>
            <p:cNvSpPr/>
            <p:nvPr/>
          </p:nvSpPr>
          <p:spPr>
            <a:xfrm>
              <a:off x="11105122" y="3150552"/>
              <a:ext cx="759973" cy="295508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2060">
                  <a:alpha val="9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AU"/>
            </a:p>
          </p:txBody>
        </p:sp>
        <p:pic>
          <p:nvPicPr>
            <p:cNvPr id="13344" name="Picture 2">
              <a:extLst>
                <a:ext uri="{FF2B5EF4-FFF2-40B4-BE49-F238E27FC236}">
                  <a16:creationId xmlns:a16="http://schemas.microsoft.com/office/drawing/2014/main" id="{CDBB6A5D-8846-DF89-2985-8B8B9CF3A7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3871" y="625825"/>
              <a:ext cx="2525316" cy="1893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Rounded Rectangle 21">
              <a:extLst>
                <a:ext uri="{FF2B5EF4-FFF2-40B4-BE49-F238E27FC236}">
                  <a16:creationId xmlns:a16="http://schemas.microsoft.com/office/drawing/2014/main" id="{9D4BB7F4-05E5-022A-0656-438DB7A5F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052" y="700197"/>
              <a:ext cx="2026342" cy="36169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accent5"/>
              </a:glow>
              <a:outerShdw dist="19050" dir="5400000" algn="ctr" rotWithShape="0">
                <a:srgbClr val="000000">
                  <a:alpha val="62999"/>
                </a:srgbClr>
              </a:outerShdw>
            </a:effectLst>
          </p:spPr>
          <p:style>
            <a:lnRef idx="0">
              <a:scrgbClr r="0" g="0" b="0"/>
            </a:lnRef>
            <a:fillRef idx="1001">
              <a:schemeClr val="dk2"/>
            </a:fillRef>
            <a:effectRef idx="0">
              <a:scrgbClr r="0" g="0" b="0"/>
            </a:effectRef>
            <a:fontRef idx="major"/>
          </p:style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charset="0"/>
                <a:buNone/>
                <a:defRPr/>
              </a:pPr>
              <a:r>
                <a:rPr lang="en-GB" altLang="en-US" sz="1200" b="1" dirty="0">
                  <a:solidFill>
                    <a:srgbClr val="FFFFFF"/>
                  </a:solidFill>
                  <a:latin typeface="+mn-lt"/>
                </a:rPr>
                <a:t>Blood Film Microscopy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charset="0"/>
                <a:buNone/>
                <a:defRPr/>
              </a:pPr>
              <a:r>
                <a:rPr lang="en-GB" altLang="en-US" sz="1200" b="1" i="1" dirty="0">
                  <a:solidFill>
                    <a:srgbClr val="FFFFFF"/>
                  </a:solidFill>
                  <a:latin typeface="+mn-lt"/>
                </a:rPr>
                <a:t>Pf/</a:t>
              </a:r>
              <a:r>
                <a:rPr lang="en-GB" altLang="en-US" sz="1200" b="1" i="1" dirty="0" err="1">
                  <a:solidFill>
                    <a:srgbClr val="FFFFFF"/>
                  </a:solidFill>
                  <a:latin typeface="+mn-lt"/>
                </a:rPr>
                <a:t>Pv</a:t>
              </a:r>
              <a:r>
                <a:rPr lang="en-GB" altLang="en-US" sz="1200" b="1" dirty="0">
                  <a:solidFill>
                    <a:srgbClr val="FFFFFF"/>
                  </a:solidFill>
                  <a:latin typeface="+mn-lt"/>
                </a:rPr>
                <a:t> Ag-RDTs</a:t>
              </a:r>
            </a:p>
            <a:p>
              <a:pPr algn="ctr">
                <a:lnSpc>
                  <a:spcPct val="120000"/>
                </a:lnSpc>
                <a:spcBef>
                  <a:spcPct val="0"/>
                </a:spcBef>
                <a:buFont typeface="Arial" charset="0"/>
                <a:buNone/>
                <a:defRPr/>
              </a:pPr>
              <a:r>
                <a:rPr lang="en-GB" altLang="en-US" sz="1200" b="1" dirty="0" err="1">
                  <a:solidFill>
                    <a:schemeClr val="bg1"/>
                  </a:solidFill>
                  <a:latin typeface="+mn-lt"/>
                </a:rPr>
                <a:t>Hb</a:t>
              </a:r>
              <a:r>
                <a:rPr lang="en-GB" altLang="en-US" sz="1200" b="1" dirty="0">
                  <a:solidFill>
                    <a:schemeClr val="bg1"/>
                  </a:solidFill>
                  <a:latin typeface="+mn-lt"/>
                </a:rPr>
                <a:t>, G6PD deficiency testing </a:t>
              </a:r>
            </a:p>
            <a:p>
              <a:pPr algn="ctr">
                <a:lnSpc>
                  <a:spcPct val="120000"/>
                </a:lnSpc>
                <a:spcBef>
                  <a:spcPct val="0"/>
                </a:spcBef>
                <a:buFont typeface="Arial" charset="0"/>
                <a:buNone/>
                <a:defRPr/>
              </a:pPr>
              <a:r>
                <a:rPr lang="en-GB" altLang="en-US" sz="1200" b="1" dirty="0">
                  <a:solidFill>
                    <a:schemeClr val="bg1"/>
                  </a:solidFill>
                  <a:latin typeface="+mn-lt"/>
                </a:rPr>
                <a:t>Blood sample collection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4026312-0586-A573-1B97-2406ECE174BA}"/>
                </a:ext>
              </a:extLst>
            </p:cNvPr>
            <p:cNvSpPr/>
            <p:nvPr/>
          </p:nvSpPr>
          <p:spPr>
            <a:xfrm>
              <a:off x="3903079" y="4732295"/>
              <a:ext cx="1794265" cy="566309"/>
            </a:xfrm>
            <a:prstGeom prst="rect">
              <a:avLst/>
            </a:prstGeom>
            <a:effectLst>
              <a:glow rad="127000">
                <a:schemeClr val="accent5"/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en-GB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74" name="Left Brace 73">
              <a:extLst>
                <a:ext uri="{FF2B5EF4-FFF2-40B4-BE49-F238E27FC236}">
                  <a16:creationId xmlns:a16="http://schemas.microsoft.com/office/drawing/2014/main" id="{2B4E6FF6-E93D-E9D7-F927-744EE28D2766}"/>
                </a:ext>
              </a:extLst>
            </p:cNvPr>
            <p:cNvSpPr/>
            <p:nvPr/>
          </p:nvSpPr>
          <p:spPr>
            <a:xfrm flipH="1">
              <a:off x="9354434" y="3180188"/>
              <a:ext cx="448786" cy="2974132"/>
            </a:xfrm>
            <a:prstGeom prst="leftBrace">
              <a:avLst>
                <a:gd name="adj1" fmla="val 82789"/>
                <a:gd name="adj2" fmla="val 50000"/>
              </a:avLst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AU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5755566-3988-4425-7751-6F1E7632BB57}"/>
                </a:ext>
              </a:extLst>
            </p:cNvPr>
            <p:cNvSpPr txBox="1"/>
            <p:nvPr/>
          </p:nvSpPr>
          <p:spPr>
            <a:xfrm>
              <a:off x="11177438" y="3467487"/>
              <a:ext cx="677108" cy="2218452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 algn="ctr">
                <a:defRPr/>
              </a:pPr>
              <a:r>
                <a:rPr lang="en-US" sz="2100" dirty="0">
                  <a:solidFill>
                    <a:srgbClr val="00B0F0"/>
                  </a:solidFill>
                </a:rPr>
                <a:t>Publications</a:t>
              </a:r>
              <a:endParaRPr lang="en-AU" sz="2100" dirty="0">
                <a:solidFill>
                  <a:srgbClr val="00B0F0"/>
                </a:solidFill>
              </a:endParaRPr>
            </a:p>
          </p:txBody>
        </p:sp>
        <p:pic>
          <p:nvPicPr>
            <p:cNvPr id="13353" name="Picture 2" descr="6 Tips for Analyzing and Troubleshooting Sanger Sequencing Results">
              <a:extLst>
                <a:ext uri="{FF2B5EF4-FFF2-40B4-BE49-F238E27FC236}">
                  <a16:creationId xmlns:a16="http://schemas.microsoft.com/office/drawing/2014/main" id="{36446539-F5BA-9CF9-36E2-4EDA671BC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8888" y="1485815"/>
              <a:ext cx="1152068" cy="1203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4" name="Picture 4" descr="ECLIPSE Ci Series | Upright Microscopes | Products | Nikon Instruments Inc.">
              <a:extLst>
                <a:ext uri="{FF2B5EF4-FFF2-40B4-BE49-F238E27FC236}">
                  <a16:creationId xmlns:a16="http://schemas.microsoft.com/office/drawing/2014/main" id="{9ACCEC06-4BE7-E143-A3F0-4439C493A1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5768" y="474892"/>
              <a:ext cx="1005983" cy="1165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5" name="Picture 103">
              <a:extLst>
                <a:ext uri="{FF2B5EF4-FFF2-40B4-BE49-F238E27FC236}">
                  <a16:creationId xmlns:a16="http://schemas.microsoft.com/office/drawing/2014/main" id="{9DC9D2E6-3E0C-2F14-4E41-2D2E5CFE2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4571" y="1631499"/>
              <a:ext cx="1306672" cy="1026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21" name="Slide Number Placeholder 110">
            <a:extLst>
              <a:ext uri="{FF2B5EF4-FFF2-40B4-BE49-F238E27FC236}">
                <a16:creationId xmlns:a16="http://schemas.microsoft.com/office/drawing/2014/main" id="{93CD6AF0-1E98-FA93-FBA0-47AAEB1F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EDF4B0-A860-4E68-B9F6-D1019583DB70}" type="slidenum">
              <a:rPr lang="en-AU" altLang="en-US" sz="1400">
                <a:solidFill>
                  <a:srgbClr val="7F7F7F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AU" altLang="en-US" sz="1400">
              <a:solidFill>
                <a:srgbClr val="7F7F7F"/>
              </a:solidFill>
            </a:endParaRPr>
          </a:p>
        </p:txBody>
      </p:sp>
      <p:sp>
        <p:nvSpPr>
          <p:cNvPr id="13322" name="Rectangle 13">
            <a:extLst>
              <a:ext uri="{FF2B5EF4-FFF2-40B4-BE49-F238E27FC236}">
                <a16:creationId xmlns:a16="http://schemas.microsoft.com/office/drawing/2014/main" id="{83D89231-B0CC-DCD5-66C1-C96DF5185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3688" y="4719638"/>
            <a:ext cx="1536700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1200" b="1">
                <a:solidFill>
                  <a:schemeClr val="bg1"/>
                </a:solidFill>
              </a:rPr>
              <a:t>Sample collection </a:t>
            </a:r>
          </a:p>
        </p:txBody>
      </p:sp>
      <p:pic>
        <p:nvPicPr>
          <p:cNvPr id="13323" name="Picture 6">
            <a:extLst>
              <a:ext uri="{FF2B5EF4-FFF2-40B4-BE49-F238E27FC236}">
                <a16:creationId xmlns:a16="http://schemas.microsoft.com/office/drawing/2014/main" id="{72F7E5CF-C469-094E-A4E2-E93533664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85725"/>
            <a:ext cx="7429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26" descr="H:\Objective\Objects\O16461753.jpg">
            <a:extLst>
              <a:ext uri="{FF2B5EF4-FFF2-40B4-BE49-F238E27FC236}">
                <a16:creationId xmlns:a16="http://schemas.microsoft.com/office/drawing/2014/main" id="{5CE946B2-9B1C-B6EF-B261-18F17F7DE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85725"/>
            <a:ext cx="63658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1">
            <a:extLst>
              <a:ext uri="{FF2B5EF4-FFF2-40B4-BE49-F238E27FC236}">
                <a16:creationId xmlns:a16="http://schemas.microsoft.com/office/drawing/2014/main" id="{522DB3C1-F70E-C25A-7A2E-364C26B9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5" t="24722" r="9769" b="70004"/>
          <a:stretch>
            <a:fillRect/>
          </a:stretch>
        </p:blipFill>
        <p:spPr bwMode="auto">
          <a:xfrm>
            <a:off x="611188" y="730250"/>
            <a:ext cx="7610475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TextBox 41">
            <a:extLst>
              <a:ext uri="{FF2B5EF4-FFF2-40B4-BE49-F238E27FC236}">
                <a16:creationId xmlns:a16="http://schemas.microsoft.com/office/drawing/2014/main" id="{35504E13-ABBF-5DE8-16AB-8535F4EBB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63513"/>
            <a:ext cx="4429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2000" b="1">
                <a:solidFill>
                  <a:srgbClr val="0070C0"/>
                </a:solidFill>
              </a:rPr>
              <a:t>Methodologies for TES of Pyramax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5902</TotalTime>
  <Words>1769</Words>
  <Application>Microsoft Office PowerPoint</Application>
  <PresentationFormat>On-screen Show (4:3)</PresentationFormat>
  <Paragraphs>257</Paragraphs>
  <Slides>19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72</vt:lpstr>
      <vt:lpstr>Wingdings</vt:lpstr>
      <vt:lpstr>Times New Roman</vt:lpstr>
      <vt:lpstr>WarnockPro-Regular</vt:lpstr>
      <vt:lpstr>Calibri</vt:lpstr>
      <vt:lpstr>Default Design</vt:lpstr>
      <vt:lpstr>Microsoft Word Document</vt:lpstr>
      <vt:lpstr> International engagements by ADFMIDI in drug resistant malaria surveillance and elimination in Vietnam  </vt:lpstr>
      <vt:lpstr>  Presentation Overview  </vt:lpstr>
      <vt:lpstr>    Greater Mekong Subregion  the epicenter for drug resistant malaria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Patients Demographics/Clinical Characteristic        </vt:lpstr>
      <vt:lpstr>Efficacy Parameters after Pyramax treatment</vt:lpstr>
      <vt:lpstr>PowerPoint Presentation</vt:lpstr>
      <vt:lpstr>In Vitro Drug Susceptibility Testing and Ring-Stage Survival Assay</vt:lpstr>
      <vt:lpstr>PowerPoint Presentation</vt:lpstr>
      <vt:lpstr>PowerPoint Presentation</vt:lpstr>
      <vt:lpstr>PowerPoint Presentation</vt:lpstr>
      <vt:lpstr>PowerPoint Presentation</vt:lpstr>
      <vt:lpstr> Current projects with IMPE-QN, MIPM, NAMRU-2  and ADFMIDI</vt:lpstr>
      <vt:lpstr>PowerPoint Presentation</vt:lpstr>
    </vt:vector>
  </TitlesOfParts>
  <Company>Department of Defence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Drug Evaluation</dc:title>
  <dc:creator>Michael Edstein</dc:creator>
  <cp:lastModifiedBy>Netania Lim</cp:lastModifiedBy>
  <cp:revision>542</cp:revision>
  <dcterms:created xsi:type="dcterms:W3CDTF">2016-08-02T00:48:05Z</dcterms:created>
  <dcterms:modified xsi:type="dcterms:W3CDTF">2022-12-11T12:49:18Z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bjective-Id">
    <vt:lpwstr>BN45553857</vt:lpwstr>
  </property>
  <property fmtid="{D5CDD505-2E9C-101B-9397-08002B2CF9AE}" pid="3" name="Objective-Title">
    <vt:lpwstr>20210216-DE Presentation 2023</vt:lpwstr>
  </property>
  <property fmtid="{D5CDD505-2E9C-101B-9397-08002B2CF9AE}" pid="4" name="Objective-Comment">
    <vt:lpwstr/>
  </property>
  <property fmtid="{D5CDD505-2E9C-101B-9397-08002B2CF9AE}" pid="5" name="Objective-CreationStamp">
    <vt:filetime>2022-04-20T06:45:26Z</vt:filetime>
  </property>
  <property fmtid="{D5CDD505-2E9C-101B-9397-08002B2CF9AE}" pid="6" name="Objective-IsApproved">
    <vt:bool>false</vt:bool>
  </property>
  <property fmtid="{D5CDD505-2E9C-101B-9397-08002B2CF9AE}" pid="7" name="Objective-IsPublished">
    <vt:bool>true</vt:bool>
  </property>
  <property fmtid="{D5CDD505-2E9C-101B-9397-08002B2CF9AE}" pid="8" name="Objective-DatePublished">
    <vt:filetime>2022-04-20T06:45:27Z</vt:filetime>
  </property>
  <property fmtid="{D5CDD505-2E9C-101B-9397-08002B2CF9AE}" pid="9" name="Objective-ModificationStamp">
    <vt:filetime>2022-04-20T06:45:28Z</vt:filetime>
  </property>
  <property fmtid="{D5CDD505-2E9C-101B-9397-08002B2CF9AE}" pid="10" name="Objective-Owner">
    <vt:lpwstr>Edstein, Mike Dr</vt:lpwstr>
  </property>
  <property fmtid="{D5CDD505-2E9C-101B-9397-08002B2CF9AE}" pid="11" name="Objective-Path">
    <vt:lpwstr>Objective Global Folder - PROD:Defence Business Units:Joint Capabilities Group:Joint Health Command:OH : Operational Health:03. ADF Malaria &amp; Infectious Disease Institute:ADF MIDI:17. Briefs and Presentations:11.4 DE:DE - VCDF Group JHC:Pharmacology:ADFMI</vt:lpwstr>
  </property>
  <property fmtid="{D5CDD505-2E9C-101B-9397-08002B2CF9AE}" pid="12" name="Objective-Parent">
    <vt:lpwstr>ADFMIDI-DE</vt:lpwstr>
  </property>
  <property fmtid="{D5CDD505-2E9C-101B-9397-08002B2CF9AE}" pid="13" name="Objective-State">
    <vt:lpwstr>Published</vt:lpwstr>
  </property>
  <property fmtid="{D5CDD505-2E9C-101B-9397-08002B2CF9AE}" pid="14" name="Objective-Version">
    <vt:lpwstr>1.0</vt:lpwstr>
  </property>
  <property fmtid="{D5CDD505-2E9C-101B-9397-08002B2CF9AE}" pid="15" name="Objective-VersionNumber">
    <vt:i4>1</vt:i4>
  </property>
  <property fmtid="{D5CDD505-2E9C-101B-9397-08002B2CF9AE}" pid="16" name="Objective-VersionComment">
    <vt:lpwstr>First version</vt:lpwstr>
  </property>
  <property fmtid="{D5CDD505-2E9C-101B-9397-08002B2CF9AE}" pid="17" name="Objective-FileNumber">
    <vt:lpwstr/>
  </property>
  <property fmtid="{D5CDD505-2E9C-101B-9397-08002B2CF9AE}" pid="18" name="Objective-Classification">
    <vt:lpwstr>[Inherited - Unclassified]</vt:lpwstr>
  </property>
  <property fmtid="{D5CDD505-2E9C-101B-9397-08002B2CF9AE}" pid="19" name="Objective-Caveats">
    <vt:lpwstr/>
  </property>
  <property fmtid="{D5CDD505-2E9C-101B-9397-08002B2CF9AE}" pid="20" name="Objective-Document Type [system]">
    <vt:lpwstr/>
  </property>
</Properties>
</file>