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435" r:id="rId2"/>
    <p:sldId id="312" r:id="rId3"/>
    <p:sldId id="292" r:id="rId4"/>
    <p:sldId id="290" r:id="rId5"/>
    <p:sldId id="419" r:id="rId6"/>
    <p:sldId id="338" r:id="rId7"/>
    <p:sldId id="433" r:id="rId8"/>
    <p:sldId id="316" r:id="rId9"/>
    <p:sldId id="300" r:id="rId10"/>
    <p:sldId id="432" r:id="rId11"/>
    <p:sldId id="313" r:id="rId12"/>
    <p:sldId id="430" r:id="rId13"/>
    <p:sldId id="404" r:id="rId14"/>
    <p:sldId id="362" r:id="rId15"/>
    <p:sldId id="391" r:id="rId16"/>
    <p:sldId id="394" r:id="rId17"/>
    <p:sldId id="412" r:id="rId18"/>
    <p:sldId id="402" r:id="rId19"/>
    <p:sldId id="434" r:id="rId20"/>
    <p:sldId id="369" r:id="rId21"/>
    <p:sldId id="417" r:id="rId22"/>
    <p:sldId id="429" r:id="rId23"/>
    <p:sldId id="414" r:id="rId24"/>
    <p:sldId id="295" r:id="rId25"/>
    <p:sldId id="398" r:id="rId26"/>
    <p:sldId id="425" r:id="rId27"/>
    <p:sldId id="421" r:id="rId28"/>
    <p:sldId id="406" r:id="rId29"/>
    <p:sldId id="408" r:id="rId30"/>
    <p:sldId id="309" r:id="rId31"/>
  </p:sldIdLst>
  <p:sldSz cx="9144000" cy="6858000" type="screen4x3"/>
  <p:notesSz cx="6888163"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35" autoAdjust="0"/>
    <p:restoredTop sz="94624" autoAdjust="0"/>
  </p:normalViewPr>
  <p:slideViewPr>
    <p:cSldViewPr>
      <p:cViewPr varScale="1">
        <p:scale>
          <a:sx n="68" d="100"/>
          <a:sy n="68" d="100"/>
        </p:scale>
        <p:origin x="144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94"/>
          </a:xfrm>
          <a:prstGeom prst="rect">
            <a:avLst/>
          </a:prstGeom>
        </p:spPr>
        <p:txBody>
          <a:bodyPr vert="horz" lIns="96625" tIns="48312" rIns="96625" bIns="48312" rtlCol="0"/>
          <a:lstStyle>
            <a:lvl1pPr algn="l">
              <a:defRPr sz="1300"/>
            </a:lvl1pPr>
          </a:lstStyle>
          <a:p>
            <a:endParaRPr lang="en-AU"/>
          </a:p>
        </p:txBody>
      </p:sp>
      <p:sp>
        <p:nvSpPr>
          <p:cNvPr id="3" name="Date Placeholder 2"/>
          <p:cNvSpPr>
            <a:spLocks noGrp="1"/>
          </p:cNvSpPr>
          <p:nvPr>
            <p:ph type="dt" idx="1"/>
          </p:nvPr>
        </p:nvSpPr>
        <p:spPr>
          <a:xfrm>
            <a:off x="3901698" y="0"/>
            <a:ext cx="2984871" cy="501094"/>
          </a:xfrm>
          <a:prstGeom prst="rect">
            <a:avLst/>
          </a:prstGeom>
        </p:spPr>
        <p:txBody>
          <a:bodyPr vert="horz" lIns="96625" tIns="48312" rIns="96625" bIns="48312" rtlCol="0"/>
          <a:lstStyle>
            <a:lvl1pPr algn="r">
              <a:defRPr sz="1300"/>
            </a:lvl1pPr>
          </a:lstStyle>
          <a:p>
            <a:fld id="{83C4F808-D155-4AC4-B034-663EC3DECB1F}" type="datetimeFigureOut">
              <a:rPr lang="en-AU" smtClean="0"/>
              <a:pPr/>
              <a:t>9/08/2021</a:t>
            </a:fld>
            <a:endParaRPr lang="en-AU"/>
          </a:p>
        </p:txBody>
      </p:sp>
      <p:sp>
        <p:nvSpPr>
          <p:cNvPr id="4" name="Slide Image Placeholder 3"/>
          <p:cNvSpPr>
            <a:spLocks noGrp="1" noRot="1" noChangeAspect="1"/>
          </p:cNvSpPr>
          <p:nvPr>
            <p:ph type="sldImg" idx="2"/>
          </p:nvPr>
        </p:nvSpPr>
        <p:spPr>
          <a:xfrm>
            <a:off x="938213" y="750888"/>
            <a:ext cx="5011737" cy="3759200"/>
          </a:xfrm>
          <a:prstGeom prst="rect">
            <a:avLst/>
          </a:prstGeom>
          <a:noFill/>
          <a:ln w="12700">
            <a:solidFill>
              <a:prstClr val="black"/>
            </a:solidFill>
          </a:ln>
        </p:spPr>
        <p:txBody>
          <a:bodyPr vert="horz" lIns="96625" tIns="48312" rIns="96625" bIns="48312" rtlCol="0" anchor="ctr"/>
          <a:lstStyle/>
          <a:p>
            <a:endParaRPr lang="en-AU"/>
          </a:p>
        </p:txBody>
      </p:sp>
      <p:sp>
        <p:nvSpPr>
          <p:cNvPr id="5" name="Notes Placeholder 4"/>
          <p:cNvSpPr>
            <a:spLocks noGrp="1"/>
          </p:cNvSpPr>
          <p:nvPr>
            <p:ph type="body" sz="quarter" idx="3"/>
          </p:nvPr>
        </p:nvSpPr>
        <p:spPr>
          <a:xfrm>
            <a:off x="688817" y="4760397"/>
            <a:ext cx="5510530" cy="4509850"/>
          </a:xfrm>
          <a:prstGeom prst="rect">
            <a:avLst/>
          </a:prstGeom>
        </p:spPr>
        <p:txBody>
          <a:bodyPr vert="horz" lIns="96625" tIns="48312" rIns="96625" bIns="4831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519054"/>
            <a:ext cx="2984871" cy="501094"/>
          </a:xfrm>
          <a:prstGeom prst="rect">
            <a:avLst/>
          </a:prstGeom>
        </p:spPr>
        <p:txBody>
          <a:bodyPr vert="horz" lIns="96625" tIns="48312" rIns="96625" bIns="48312" rtlCol="0" anchor="b"/>
          <a:lstStyle>
            <a:lvl1pPr algn="l">
              <a:defRPr sz="1300"/>
            </a:lvl1pPr>
          </a:lstStyle>
          <a:p>
            <a:endParaRPr lang="en-AU"/>
          </a:p>
        </p:txBody>
      </p:sp>
      <p:sp>
        <p:nvSpPr>
          <p:cNvPr id="7" name="Slide Number Placeholder 6"/>
          <p:cNvSpPr>
            <a:spLocks noGrp="1"/>
          </p:cNvSpPr>
          <p:nvPr>
            <p:ph type="sldNum" sz="quarter" idx="5"/>
          </p:nvPr>
        </p:nvSpPr>
        <p:spPr>
          <a:xfrm>
            <a:off x="3901698" y="9519054"/>
            <a:ext cx="2984871" cy="501094"/>
          </a:xfrm>
          <a:prstGeom prst="rect">
            <a:avLst/>
          </a:prstGeom>
        </p:spPr>
        <p:txBody>
          <a:bodyPr vert="horz" lIns="96625" tIns="48312" rIns="96625" bIns="48312" rtlCol="0" anchor="b"/>
          <a:lstStyle>
            <a:lvl1pPr algn="r">
              <a:defRPr sz="1300"/>
            </a:lvl1pPr>
          </a:lstStyle>
          <a:p>
            <a:fld id="{B9D97531-1D28-4984-9556-B6EE7935D47C}" type="slidenum">
              <a:rPr lang="en-AU" smtClean="0"/>
              <a:pPr/>
              <a:t>‹#›</a:t>
            </a:fld>
            <a:endParaRPr lang="en-AU"/>
          </a:p>
        </p:txBody>
      </p:sp>
    </p:spTree>
    <p:extLst>
      <p:ext uri="{BB962C8B-B14F-4D97-AF65-F5344CB8AC3E}">
        <p14:creationId xmlns:p14="http://schemas.microsoft.com/office/powerpoint/2010/main" val="278115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miter lim="800000"/>
            <a:headEnd/>
            <a:tailEnd/>
          </a:ln>
        </p:spPr>
        <p:txBody>
          <a:bodyPr/>
          <a:lstStyle/>
          <a:p>
            <a:fld id="{CAE94008-876A-46F0-85BA-85F88CEB5D4E}" type="slidenum">
              <a:rPr lang="en-US" smtClean="0"/>
              <a:pPr/>
              <a:t>2</a:t>
            </a:fld>
            <a:endParaRPr lang="en-US"/>
          </a:p>
        </p:txBody>
      </p:sp>
      <p:sp>
        <p:nvSpPr>
          <p:cNvPr id="33795" name="Rectangle 2"/>
          <p:cNvSpPr>
            <a:spLocks noGrp="1" noRot="1" noChangeAspect="1" noChangeArrowheads="1" noTextEdit="1"/>
          </p:cNvSpPr>
          <p:nvPr>
            <p:ph type="sldImg"/>
          </p:nvPr>
        </p:nvSpPr>
        <p:spPr>
          <a:xfrm>
            <a:off x="938213" y="752475"/>
            <a:ext cx="5011737" cy="3757613"/>
          </a:xfrm>
          <a:ln/>
        </p:spPr>
      </p:sp>
      <p:sp>
        <p:nvSpPr>
          <p:cNvPr id="33796" name="Rectangle 3"/>
          <p:cNvSpPr>
            <a:spLocks noGrp="1" noChangeArrowheads="1"/>
          </p:cNvSpPr>
          <p:nvPr>
            <p:ph type="body" idx="1"/>
          </p:nvPr>
        </p:nvSpPr>
        <p:spPr>
          <a:noFill/>
        </p:spPr>
        <p:txBody>
          <a:bodyPr/>
          <a:lstStyle/>
          <a:p>
            <a:pPr eaLnBrk="1" hangingPunct="1"/>
            <a:r>
              <a:rPr lang="en-US"/>
              <a:t>“The prevention of mortality</a:t>
            </a:r>
            <a:endParaRPr lang="en-A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92798E6C-1BD3-4815-BAEB-89156D2D8920}"/>
              </a:ext>
            </a:extLst>
          </p:cNvPr>
          <p:cNvSpPr>
            <a:spLocks noGrp="1" noRot="1" noChangeAspect="1" noChangeArrowheads="1" noTextEdit="1"/>
          </p:cNvSpPr>
          <p:nvPr>
            <p:ph type="sldImg"/>
          </p:nvPr>
        </p:nvSpPr>
        <p:spPr>
          <a:ln/>
        </p:spPr>
      </p:sp>
      <p:sp>
        <p:nvSpPr>
          <p:cNvPr id="33795" name="Notes Placeholder 2">
            <a:extLst>
              <a:ext uri="{FF2B5EF4-FFF2-40B4-BE49-F238E27FC236}">
                <a16:creationId xmlns:a16="http://schemas.microsoft.com/office/drawing/2014/main" id="{7FC3F64D-81B4-4B85-BA76-BAB51746CED2}"/>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AU" altLang="en-US" dirty="0">
                <a:solidFill>
                  <a:schemeClr val="tx2"/>
                </a:solidFill>
                <a:latin typeface="Arial Narrow" panose="020B0606020202030204" pitchFamily="34" charset="0"/>
                <a:ea typeface="ヒラギノ角ゴ Pro W3" pitchFamily="-84" charset="-128"/>
              </a:rPr>
              <a:t>ACT (Artemisinin – based combination treatment)</a:t>
            </a:r>
          </a:p>
          <a:p>
            <a:endParaRPr lang="en-AU" altLang="en-US" dirty="0">
              <a:latin typeface="Arial" panose="020B0604020202020204" pitchFamily="34" charset="0"/>
              <a:ea typeface="ヒラギノ角ゴ Pro W3" pitchFamily="-84" charset="-128"/>
            </a:endParaRPr>
          </a:p>
        </p:txBody>
      </p:sp>
      <p:sp>
        <p:nvSpPr>
          <p:cNvPr id="33796" name="Slide Number Placeholder 3">
            <a:extLst>
              <a:ext uri="{FF2B5EF4-FFF2-40B4-BE49-F238E27FC236}">
                <a16:creationId xmlns:a16="http://schemas.microsoft.com/office/drawing/2014/main" id="{E641EB0C-EF2B-46AE-8D79-AB6DB08A59A0}"/>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ea typeface="ヒラギノ角ゴ Pro W3" pitchFamily="-84" charset="-128"/>
              </a:defRPr>
            </a:lvl1pPr>
            <a:lvl2pPr marL="742950" indent="-285750" defTabSz="931863">
              <a:spcBef>
                <a:spcPct val="30000"/>
              </a:spcBef>
              <a:defRPr sz="1200">
                <a:solidFill>
                  <a:schemeClr val="tx1"/>
                </a:solidFill>
                <a:latin typeface="Arial" panose="020B0604020202020204" pitchFamily="34" charset="0"/>
                <a:ea typeface="ヒラギノ角ゴ Pro W3" pitchFamily="-84" charset="-128"/>
              </a:defRPr>
            </a:lvl2pPr>
            <a:lvl3pPr marL="1143000" indent="-228600" defTabSz="931863">
              <a:spcBef>
                <a:spcPct val="30000"/>
              </a:spcBef>
              <a:defRPr sz="1200">
                <a:solidFill>
                  <a:schemeClr val="tx1"/>
                </a:solidFill>
                <a:latin typeface="Arial" panose="020B0604020202020204" pitchFamily="34" charset="0"/>
                <a:ea typeface="ヒラギノ角ゴ Pro W3" pitchFamily="-84" charset="-128"/>
              </a:defRPr>
            </a:lvl3pPr>
            <a:lvl4pPr marL="1600200" indent="-228600" defTabSz="931863">
              <a:spcBef>
                <a:spcPct val="30000"/>
              </a:spcBef>
              <a:defRPr sz="1200">
                <a:solidFill>
                  <a:schemeClr val="tx1"/>
                </a:solidFill>
                <a:latin typeface="Arial" panose="020B0604020202020204" pitchFamily="34" charset="0"/>
                <a:ea typeface="ヒラギノ角ゴ Pro W3" pitchFamily="-84" charset="-128"/>
              </a:defRPr>
            </a:lvl4pPr>
            <a:lvl5pPr marL="2057400" indent="-228600" defTabSz="931863">
              <a:spcBef>
                <a:spcPct val="30000"/>
              </a:spcBef>
              <a:defRPr sz="1200">
                <a:solidFill>
                  <a:schemeClr val="tx1"/>
                </a:solidFill>
                <a:latin typeface="Arial" panose="020B0604020202020204" pitchFamily="34" charset="0"/>
                <a:ea typeface="ヒラギノ角ゴ Pro W3" pitchFamily="-84" charset="-128"/>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9pPr>
          </a:lstStyle>
          <a:p>
            <a:pPr>
              <a:spcBef>
                <a:spcPct val="0"/>
              </a:spcBef>
            </a:pPr>
            <a:fld id="{BFEF6FE6-7E87-4359-8A21-DB89FA902B6B}" type="slidenum">
              <a:rPr lang="en-US" altLang="en-US"/>
              <a:pPr>
                <a:spcBef>
                  <a:spcPct val="0"/>
                </a:spcBef>
              </a:pPr>
              <a:t>18</a:t>
            </a:fld>
            <a:endParaRPr lang="en-US" altLang="en-US"/>
          </a:p>
        </p:txBody>
      </p:sp>
    </p:spTree>
    <p:extLst>
      <p:ext uri="{BB962C8B-B14F-4D97-AF65-F5344CB8AC3E}">
        <p14:creationId xmlns:p14="http://schemas.microsoft.com/office/powerpoint/2010/main" val="1343649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miter lim="800000"/>
            <a:headEnd/>
            <a:tailEnd/>
          </a:ln>
        </p:spPr>
        <p:txBody>
          <a:bodyPr/>
          <a:lstStyle/>
          <a:p>
            <a:fld id="{F32D10CC-0504-4DAC-98F4-BCFB5085E84D}" type="slidenum">
              <a:rPr lang="en-US" smtClean="0"/>
              <a:pPr/>
              <a:t>23</a:t>
            </a:fld>
            <a:endParaRPr lang="en-US"/>
          </a:p>
        </p:txBody>
      </p:sp>
      <p:sp>
        <p:nvSpPr>
          <p:cNvPr id="39939" name="Rectangle 2"/>
          <p:cNvSpPr>
            <a:spLocks noGrp="1" noRot="1" noChangeAspect="1" noChangeArrowheads="1" noTextEdit="1"/>
          </p:cNvSpPr>
          <p:nvPr>
            <p:ph type="sldImg"/>
          </p:nvPr>
        </p:nvSpPr>
        <p:spPr>
          <a:xfrm>
            <a:off x="938213" y="752475"/>
            <a:ext cx="5011737" cy="3757613"/>
          </a:xfrm>
          <a:ln/>
        </p:spPr>
      </p:sp>
      <p:sp>
        <p:nvSpPr>
          <p:cNvPr id="39940" name="Rectangle 3"/>
          <p:cNvSpPr>
            <a:spLocks noGrp="1" noChangeArrowheads="1"/>
          </p:cNvSpPr>
          <p:nvPr>
            <p:ph type="body" idx="1"/>
          </p:nvPr>
        </p:nvSpPr>
        <p:spPr>
          <a:noFill/>
        </p:spPr>
        <p:txBody>
          <a:bodyPr/>
          <a:lstStyle/>
          <a:p>
            <a:pPr eaLnBrk="1" hangingPunct="1"/>
            <a:endParaRPr lang="en-AU"/>
          </a:p>
        </p:txBody>
      </p:sp>
    </p:spTree>
    <p:extLst>
      <p:ext uri="{BB962C8B-B14F-4D97-AF65-F5344CB8AC3E}">
        <p14:creationId xmlns:p14="http://schemas.microsoft.com/office/powerpoint/2010/main" val="207565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miter lim="800000"/>
            <a:headEnd/>
            <a:tailEnd/>
          </a:ln>
        </p:spPr>
        <p:txBody>
          <a:bodyPr/>
          <a:lstStyle/>
          <a:p>
            <a:fld id="{F201DE8B-F114-495F-8478-90DB90F93654}" type="slidenum">
              <a:rPr lang="en-US" altLang="en-US" smtClean="0"/>
              <a:pPr/>
              <a:t>24</a:t>
            </a:fld>
            <a:endParaRPr lang="en-US" altLang="en-US"/>
          </a:p>
        </p:txBody>
      </p:sp>
      <p:sp>
        <p:nvSpPr>
          <p:cNvPr id="43011" name="Rectangle 2"/>
          <p:cNvSpPr>
            <a:spLocks noGrp="1" noRot="1" noChangeAspect="1" noChangeArrowheads="1" noTextEdit="1"/>
          </p:cNvSpPr>
          <p:nvPr>
            <p:ph type="sldImg"/>
          </p:nvPr>
        </p:nvSpPr>
        <p:spPr>
          <a:xfrm>
            <a:off x="938213" y="752475"/>
            <a:ext cx="5011737" cy="3757613"/>
          </a:xfrm>
          <a:ln/>
        </p:spPr>
      </p:sp>
      <p:sp>
        <p:nvSpPr>
          <p:cNvPr id="43012" name="Rectangle 3"/>
          <p:cNvSpPr>
            <a:spLocks noGrp="1" noChangeArrowheads="1"/>
          </p:cNvSpPr>
          <p:nvPr>
            <p:ph type="body" idx="1"/>
          </p:nvPr>
        </p:nvSpPr>
        <p:spPr>
          <a:noFill/>
        </p:spPr>
        <p:txBody>
          <a:bodyPr/>
          <a:lstStyle/>
          <a:p>
            <a:pPr eaLnBrk="1" hangingPunct="1"/>
            <a:endParaRPr lang="en-AU"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defTabSz="457200" eaLnBrk="1" fontAlgn="auto" latinLnBrk="0" hangingPunct="1">
              <a:lnSpc>
                <a:spcPct val="117999"/>
              </a:lnSpc>
              <a:spcBef>
                <a:spcPts val="0"/>
              </a:spcBef>
              <a:spcAft>
                <a:spcPts val="0"/>
              </a:spcAft>
              <a:buClrTx/>
              <a:buSzTx/>
              <a:buFontTx/>
              <a:buNone/>
              <a:tabLst/>
              <a:defRPr/>
            </a:pPr>
            <a:r>
              <a:rPr lang="en-AU" sz="2200" b="1" dirty="0">
                <a:effectLst/>
                <a:latin typeface="+mj-lt"/>
                <a:ea typeface="+mj-ea"/>
                <a:cs typeface="+mj-cs"/>
                <a:sym typeface="Helvetica Neue"/>
              </a:rPr>
              <a:t>Slide 10 	RAWCS National Activities</a:t>
            </a:r>
            <a:endParaRPr lang="en-US" sz="2200" dirty="0">
              <a:effectLst/>
              <a:latin typeface="+mj-lt"/>
              <a:ea typeface="+mj-ea"/>
              <a:cs typeface="+mj-cs"/>
              <a:sym typeface="Helvetica Neue"/>
            </a:endParaRPr>
          </a:p>
          <a:p>
            <a:pPr marL="0" marR="0" lvl="0" indent="0" defTabSz="457200" eaLnBrk="1" fontAlgn="auto" latinLnBrk="0" hangingPunct="1">
              <a:lnSpc>
                <a:spcPct val="117999"/>
              </a:lnSpc>
              <a:spcBef>
                <a:spcPts val="0"/>
              </a:spcBef>
              <a:spcAft>
                <a:spcPts val="0"/>
              </a:spcAft>
              <a:buClrTx/>
              <a:buSzTx/>
              <a:buFontTx/>
              <a:buNone/>
              <a:tabLst/>
              <a:defRPr/>
            </a:pPr>
            <a:endParaRPr lang="en-AU" sz="2200" dirty="0">
              <a:effectLst/>
              <a:latin typeface="+mj-lt"/>
              <a:ea typeface="+mj-ea"/>
              <a:cs typeface="+mj-cs"/>
              <a:sym typeface="Helvetica Neue"/>
            </a:endParaRPr>
          </a:p>
          <a:p>
            <a:pPr marL="0" marR="0" lvl="0" indent="0" defTabSz="457200" eaLnBrk="1" fontAlgn="auto" latinLnBrk="0" hangingPunct="1">
              <a:lnSpc>
                <a:spcPct val="117999"/>
              </a:lnSpc>
              <a:spcBef>
                <a:spcPts val="0"/>
              </a:spcBef>
              <a:spcAft>
                <a:spcPts val="0"/>
              </a:spcAft>
              <a:buClrTx/>
              <a:buSzTx/>
              <a:buFontTx/>
              <a:buNone/>
              <a:tabLst/>
              <a:defRPr/>
            </a:pPr>
            <a:endParaRPr lang="en-AU" sz="2200" dirty="0">
              <a:effectLst/>
              <a:latin typeface="+mj-lt"/>
              <a:ea typeface="+mj-ea"/>
              <a:cs typeface="+mj-cs"/>
              <a:sym typeface="Helvetica Neue"/>
            </a:endParaRPr>
          </a:p>
          <a:p>
            <a:pPr marL="0" marR="0" lvl="0" indent="0" defTabSz="457200" eaLnBrk="1" fontAlgn="auto" latinLnBrk="0" hangingPunct="1">
              <a:lnSpc>
                <a:spcPct val="117999"/>
              </a:lnSpc>
              <a:spcBef>
                <a:spcPts val="0"/>
              </a:spcBef>
              <a:spcAft>
                <a:spcPts val="0"/>
              </a:spcAft>
              <a:buClrTx/>
              <a:buSzTx/>
              <a:buFontTx/>
              <a:buNone/>
              <a:tabLst/>
              <a:defRPr/>
            </a:pPr>
            <a:r>
              <a:rPr lang="en-AU" sz="2200" dirty="0">
                <a:effectLst/>
                <a:latin typeface="+mj-lt"/>
                <a:ea typeface="+mj-ea"/>
                <a:cs typeface="+mj-cs"/>
                <a:sym typeface="Helvetica Neue"/>
              </a:rPr>
              <a:t>The projects that I have just described are all RABS projects and are facilitated through our Projects and Volunteers National activity. In addition, RAWCS has three other National Activities: RAM, In-kind Donations and Communications. These activities are all represented on the Board of RAWCS, on the five Regional RAWCS Committees and in most District RAWCS Committees. The following slides describe how the Activities contribute to Rotary.</a:t>
            </a:r>
            <a:endParaRPr lang="en-US" sz="2200" dirty="0">
              <a:effectLst/>
              <a:latin typeface="+mj-lt"/>
              <a:ea typeface="+mj-ea"/>
              <a:cs typeface="+mj-cs"/>
              <a:sym typeface="Helvetica Neue"/>
            </a:endParaRPr>
          </a:p>
          <a:p>
            <a:endParaRPr lang="en-US" dirty="0"/>
          </a:p>
        </p:txBody>
      </p:sp>
    </p:spTree>
    <p:extLst>
      <p:ext uri="{BB962C8B-B14F-4D97-AF65-F5344CB8AC3E}">
        <p14:creationId xmlns:p14="http://schemas.microsoft.com/office/powerpoint/2010/main" val="3031840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2200" b="1" dirty="0">
                <a:effectLst/>
                <a:latin typeface="+mj-lt"/>
                <a:ea typeface="+mj-ea"/>
                <a:cs typeface="+mj-cs"/>
                <a:sym typeface="Helvetica Neue"/>
              </a:rPr>
              <a:t>Slide 3		Mission Statement</a:t>
            </a:r>
          </a:p>
          <a:p>
            <a:endParaRPr lang="en-US" sz="2200" dirty="0">
              <a:effectLst/>
              <a:latin typeface="+mj-lt"/>
              <a:ea typeface="+mj-ea"/>
              <a:cs typeface="+mj-cs"/>
              <a:sym typeface="Helvetica Neue"/>
            </a:endParaRPr>
          </a:p>
          <a:p>
            <a:r>
              <a:rPr lang="en-AU" sz="2200" dirty="0">
                <a:effectLst/>
                <a:latin typeface="+mj-lt"/>
                <a:ea typeface="+mj-ea"/>
                <a:cs typeface="+mj-cs"/>
                <a:sym typeface="Helvetica Neue"/>
              </a:rPr>
              <a:t>Provide support to Australian Rotarian’s Humanitarian aid </a:t>
            </a:r>
            <a:r>
              <a:rPr lang="en-AU" sz="2200" u="sng" dirty="0">
                <a:effectLst/>
                <a:latin typeface="+mj-lt"/>
                <a:ea typeface="+mj-ea"/>
                <a:cs typeface="+mj-cs"/>
                <a:sym typeface="Helvetica Neue"/>
              </a:rPr>
              <a:t>projects;</a:t>
            </a:r>
            <a:r>
              <a:rPr lang="en-AU" sz="2200" dirty="0">
                <a:effectLst/>
                <a:latin typeface="+mj-lt"/>
                <a:ea typeface="+mj-ea"/>
                <a:cs typeface="+mj-cs"/>
                <a:sym typeface="Helvetica Neue"/>
              </a:rPr>
              <a:t> within RI areas of focus.</a:t>
            </a:r>
            <a:endParaRPr lang="en-US" sz="2200" dirty="0">
              <a:effectLst/>
              <a:latin typeface="+mj-lt"/>
              <a:ea typeface="+mj-ea"/>
              <a:cs typeface="+mj-cs"/>
              <a:sym typeface="Helvetica Neue"/>
            </a:endParaRPr>
          </a:p>
          <a:p>
            <a:endParaRPr lang="en-US" dirty="0"/>
          </a:p>
        </p:txBody>
      </p:sp>
    </p:spTree>
    <p:extLst>
      <p:ext uri="{BB962C8B-B14F-4D97-AF65-F5344CB8AC3E}">
        <p14:creationId xmlns:p14="http://schemas.microsoft.com/office/powerpoint/2010/main" val="343236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0D31BB5E-8EB3-417C-AC04-637A29229CE5}"/>
              </a:ext>
            </a:extLst>
          </p:cNvPr>
          <p:cNvSpPr>
            <a:spLocks noGrp="1" noRot="1" noChangeAspect="1" noChangeArrowheads="1" noTextEdit="1"/>
          </p:cNvSpPr>
          <p:nvPr>
            <p:ph type="sldImg"/>
          </p:nvPr>
        </p:nvSpPr>
        <p:spPr>
          <a:ln/>
        </p:spPr>
      </p:sp>
      <p:sp>
        <p:nvSpPr>
          <p:cNvPr id="23555" name="Notes Placeholder 2">
            <a:extLst>
              <a:ext uri="{FF2B5EF4-FFF2-40B4-BE49-F238E27FC236}">
                <a16:creationId xmlns:a16="http://schemas.microsoft.com/office/drawing/2014/main" id="{D84C42DE-73EF-45B5-A4B6-6B7BC4B0FF40}"/>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ヒラギノ角ゴ Pro W3" pitchFamily="-84" charset="-128"/>
            </a:endParaRPr>
          </a:p>
        </p:txBody>
      </p:sp>
      <p:sp>
        <p:nvSpPr>
          <p:cNvPr id="23556" name="Slide Number Placeholder 3">
            <a:extLst>
              <a:ext uri="{FF2B5EF4-FFF2-40B4-BE49-F238E27FC236}">
                <a16:creationId xmlns:a16="http://schemas.microsoft.com/office/drawing/2014/main" id="{3A867B92-471D-48FA-9B0E-4A7CC6A736E5}"/>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ea typeface="ヒラギノ角ゴ Pro W3" pitchFamily="-84" charset="-128"/>
              </a:defRPr>
            </a:lvl1pPr>
            <a:lvl2pPr marL="742950" indent="-285750" defTabSz="931863">
              <a:spcBef>
                <a:spcPct val="30000"/>
              </a:spcBef>
              <a:defRPr sz="1200">
                <a:solidFill>
                  <a:schemeClr val="tx1"/>
                </a:solidFill>
                <a:latin typeface="Arial" panose="020B0604020202020204" pitchFamily="34" charset="0"/>
                <a:ea typeface="ヒラギノ角ゴ Pro W3" pitchFamily="-84" charset="-128"/>
              </a:defRPr>
            </a:lvl2pPr>
            <a:lvl3pPr marL="1143000" indent="-228600" defTabSz="931863">
              <a:spcBef>
                <a:spcPct val="30000"/>
              </a:spcBef>
              <a:defRPr sz="1200">
                <a:solidFill>
                  <a:schemeClr val="tx1"/>
                </a:solidFill>
                <a:latin typeface="Arial" panose="020B0604020202020204" pitchFamily="34" charset="0"/>
                <a:ea typeface="ヒラギノ角ゴ Pro W3" pitchFamily="-84" charset="-128"/>
              </a:defRPr>
            </a:lvl3pPr>
            <a:lvl4pPr marL="1600200" indent="-228600" defTabSz="931863">
              <a:spcBef>
                <a:spcPct val="30000"/>
              </a:spcBef>
              <a:defRPr sz="1200">
                <a:solidFill>
                  <a:schemeClr val="tx1"/>
                </a:solidFill>
                <a:latin typeface="Arial" panose="020B0604020202020204" pitchFamily="34" charset="0"/>
                <a:ea typeface="ヒラギノ角ゴ Pro W3" pitchFamily="-84" charset="-128"/>
              </a:defRPr>
            </a:lvl4pPr>
            <a:lvl5pPr marL="2057400" indent="-228600" defTabSz="931863">
              <a:spcBef>
                <a:spcPct val="30000"/>
              </a:spcBef>
              <a:defRPr sz="1200">
                <a:solidFill>
                  <a:schemeClr val="tx1"/>
                </a:solidFill>
                <a:latin typeface="Arial" panose="020B0604020202020204" pitchFamily="34" charset="0"/>
                <a:ea typeface="ヒラギノ角ゴ Pro W3" pitchFamily="-84" charset="-128"/>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9pPr>
          </a:lstStyle>
          <a:p>
            <a:pPr>
              <a:spcBef>
                <a:spcPct val="0"/>
              </a:spcBef>
            </a:pPr>
            <a:fld id="{68C58F51-0807-4484-98A6-B873A109CCE8}" type="slidenum">
              <a:rPr lang="en-US" altLang="en-US"/>
              <a:pPr>
                <a:spcBef>
                  <a:spcPct val="0"/>
                </a:spcBef>
              </a:pPr>
              <a:t>6</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miter lim="800000"/>
            <a:headEnd/>
            <a:tailEnd/>
          </a:ln>
        </p:spPr>
        <p:txBody>
          <a:bodyPr/>
          <a:lstStyle/>
          <a:p>
            <a:fld id="{913A3F3B-50E0-4426-A21C-4666954F0DD9}" type="slidenum">
              <a:rPr lang="en-US" altLang="en-US" smtClean="0"/>
              <a:pPr/>
              <a:t>9</a:t>
            </a:fld>
            <a:endParaRPr lang="en-US" altLang="en-US"/>
          </a:p>
        </p:txBody>
      </p:sp>
      <p:sp>
        <p:nvSpPr>
          <p:cNvPr id="33795" name="Rectangle 2"/>
          <p:cNvSpPr>
            <a:spLocks noGrp="1" noRot="1" noChangeAspect="1" noChangeArrowheads="1" noTextEdit="1"/>
          </p:cNvSpPr>
          <p:nvPr>
            <p:ph type="sldImg"/>
          </p:nvPr>
        </p:nvSpPr>
        <p:spPr>
          <a:xfrm>
            <a:off x="938213" y="752475"/>
            <a:ext cx="5011737" cy="3757613"/>
          </a:xfrm>
          <a:ln/>
        </p:spPr>
      </p:sp>
      <p:sp>
        <p:nvSpPr>
          <p:cNvPr id="33796" name="Rectangle 3"/>
          <p:cNvSpPr>
            <a:spLocks noGrp="1" noChangeArrowheads="1"/>
          </p:cNvSpPr>
          <p:nvPr>
            <p:ph type="body" idx="1"/>
          </p:nvPr>
        </p:nvSpPr>
        <p:spPr>
          <a:noFill/>
        </p:spPr>
        <p:txBody>
          <a:bodyPr/>
          <a:lstStyle/>
          <a:p>
            <a:pPr eaLnBrk="1" hangingPunct="1"/>
            <a:endParaRPr lang="en-AU"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0D31BB5E-8EB3-417C-AC04-637A29229CE5}"/>
              </a:ext>
            </a:extLst>
          </p:cNvPr>
          <p:cNvSpPr>
            <a:spLocks noGrp="1" noRot="1" noChangeAspect="1" noChangeArrowheads="1" noTextEdit="1"/>
          </p:cNvSpPr>
          <p:nvPr>
            <p:ph type="sldImg"/>
          </p:nvPr>
        </p:nvSpPr>
        <p:spPr>
          <a:ln/>
        </p:spPr>
      </p:sp>
      <p:sp>
        <p:nvSpPr>
          <p:cNvPr id="23555" name="Notes Placeholder 2">
            <a:extLst>
              <a:ext uri="{FF2B5EF4-FFF2-40B4-BE49-F238E27FC236}">
                <a16:creationId xmlns:a16="http://schemas.microsoft.com/office/drawing/2014/main" id="{D84C42DE-73EF-45B5-A4B6-6B7BC4B0FF40}"/>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ヒラギノ角ゴ Pro W3" pitchFamily="-84" charset="-128"/>
            </a:endParaRPr>
          </a:p>
        </p:txBody>
      </p:sp>
      <p:sp>
        <p:nvSpPr>
          <p:cNvPr id="23556" name="Slide Number Placeholder 3">
            <a:extLst>
              <a:ext uri="{FF2B5EF4-FFF2-40B4-BE49-F238E27FC236}">
                <a16:creationId xmlns:a16="http://schemas.microsoft.com/office/drawing/2014/main" id="{3A867B92-471D-48FA-9B0E-4A7CC6A736E5}"/>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ea typeface="ヒラギノ角ゴ Pro W3" pitchFamily="-84" charset="-128"/>
              </a:defRPr>
            </a:lvl1pPr>
            <a:lvl2pPr marL="742950" indent="-285750" defTabSz="931863">
              <a:spcBef>
                <a:spcPct val="30000"/>
              </a:spcBef>
              <a:defRPr sz="1200">
                <a:solidFill>
                  <a:schemeClr val="tx1"/>
                </a:solidFill>
                <a:latin typeface="Arial" panose="020B0604020202020204" pitchFamily="34" charset="0"/>
                <a:ea typeface="ヒラギノ角ゴ Pro W3" pitchFamily="-84" charset="-128"/>
              </a:defRPr>
            </a:lvl2pPr>
            <a:lvl3pPr marL="1143000" indent="-228600" defTabSz="931863">
              <a:spcBef>
                <a:spcPct val="30000"/>
              </a:spcBef>
              <a:defRPr sz="1200">
                <a:solidFill>
                  <a:schemeClr val="tx1"/>
                </a:solidFill>
                <a:latin typeface="Arial" panose="020B0604020202020204" pitchFamily="34" charset="0"/>
                <a:ea typeface="ヒラギノ角ゴ Pro W3" pitchFamily="-84" charset="-128"/>
              </a:defRPr>
            </a:lvl3pPr>
            <a:lvl4pPr marL="1600200" indent="-228600" defTabSz="931863">
              <a:spcBef>
                <a:spcPct val="30000"/>
              </a:spcBef>
              <a:defRPr sz="1200">
                <a:solidFill>
                  <a:schemeClr val="tx1"/>
                </a:solidFill>
                <a:latin typeface="Arial" panose="020B0604020202020204" pitchFamily="34" charset="0"/>
                <a:ea typeface="ヒラギノ角ゴ Pro W3" pitchFamily="-84" charset="-128"/>
              </a:defRPr>
            </a:lvl4pPr>
            <a:lvl5pPr marL="2057400" indent="-228600" defTabSz="931863">
              <a:spcBef>
                <a:spcPct val="30000"/>
              </a:spcBef>
              <a:defRPr sz="1200">
                <a:solidFill>
                  <a:schemeClr val="tx1"/>
                </a:solidFill>
                <a:latin typeface="Arial" panose="020B0604020202020204" pitchFamily="34" charset="0"/>
                <a:ea typeface="ヒラギノ角ゴ Pro W3" pitchFamily="-84" charset="-128"/>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9pPr>
          </a:lstStyle>
          <a:p>
            <a:pPr>
              <a:spcBef>
                <a:spcPct val="0"/>
              </a:spcBef>
            </a:pPr>
            <a:fld id="{68C58F51-0807-4484-98A6-B873A109CCE8}" type="slidenum">
              <a:rPr lang="en-US" altLang="en-US"/>
              <a:pPr>
                <a:spcBef>
                  <a:spcPct val="0"/>
                </a:spcBef>
              </a:pPr>
              <a:t>10</a:t>
            </a:fld>
            <a:endParaRPr lang="en-US" altLang="en-US"/>
          </a:p>
        </p:txBody>
      </p:sp>
    </p:spTree>
    <p:extLst>
      <p:ext uri="{BB962C8B-B14F-4D97-AF65-F5344CB8AC3E}">
        <p14:creationId xmlns:p14="http://schemas.microsoft.com/office/powerpoint/2010/main" val="3685323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miter lim="800000"/>
            <a:headEnd/>
            <a:tailEnd/>
          </a:ln>
        </p:spPr>
        <p:txBody>
          <a:bodyPr/>
          <a:lstStyle/>
          <a:p>
            <a:fld id="{8071C506-0A8C-45D3-A882-F6D97C70AC8B}" type="slidenum">
              <a:rPr lang="en-US" altLang="en-US" smtClean="0"/>
              <a:pPr/>
              <a:t>13</a:t>
            </a:fld>
            <a:endParaRPr lang="en-US" altLang="en-US"/>
          </a:p>
        </p:txBody>
      </p:sp>
      <p:sp>
        <p:nvSpPr>
          <p:cNvPr id="41987" name="Rectangle 2"/>
          <p:cNvSpPr>
            <a:spLocks noGrp="1" noRot="1" noChangeAspect="1" noChangeArrowheads="1" noTextEdit="1"/>
          </p:cNvSpPr>
          <p:nvPr>
            <p:ph type="sldImg"/>
          </p:nvPr>
        </p:nvSpPr>
        <p:spPr>
          <a:xfrm>
            <a:off x="938213" y="752475"/>
            <a:ext cx="5011737" cy="3757613"/>
          </a:xfrm>
          <a:ln/>
        </p:spPr>
      </p:sp>
      <p:sp>
        <p:nvSpPr>
          <p:cNvPr id="41988" name="Rectangle 3"/>
          <p:cNvSpPr>
            <a:spLocks noGrp="1" noChangeArrowheads="1"/>
          </p:cNvSpPr>
          <p:nvPr>
            <p:ph type="body" idx="1"/>
          </p:nvPr>
        </p:nvSpPr>
        <p:spPr>
          <a:noFill/>
        </p:spPr>
        <p:txBody>
          <a:bodyPr/>
          <a:lstStyle/>
          <a:p>
            <a:pPr eaLnBrk="1" hangingPunct="1"/>
            <a:endParaRPr lang="en-AU" altLang="en-US"/>
          </a:p>
        </p:txBody>
      </p:sp>
    </p:spTree>
    <p:extLst>
      <p:ext uri="{BB962C8B-B14F-4D97-AF65-F5344CB8AC3E}">
        <p14:creationId xmlns:p14="http://schemas.microsoft.com/office/powerpoint/2010/main" val="3923663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9DAC1F97-A33F-47B9-872B-9B3D046F8A04}"/>
              </a:ext>
            </a:extLst>
          </p:cNvPr>
          <p:cNvSpPr>
            <a:spLocks noGrp="1" noRot="1" noChangeAspect="1" noChangeArrowheads="1" noTextEdit="1"/>
          </p:cNvSpPr>
          <p:nvPr>
            <p:ph type="sldImg"/>
          </p:nvPr>
        </p:nvSpPr>
        <p:spPr>
          <a:ln/>
        </p:spPr>
      </p:sp>
      <p:sp>
        <p:nvSpPr>
          <p:cNvPr id="31747" name="Notes Placeholder 2">
            <a:extLst>
              <a:ext uri="{FF2B5EF4-FFF2-40B4-BE49-F238E27FC236}">
                <a16:creationId xmlns:a16="http://schemas.microsoft.com/office/drawing/2014/main" id="{1EBD7E6A-63DF-42B4-933C-B1822E2ADC9C}"/>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ヒラギノ角ゴ Pro W3" pitchFamily="-84" charset="-128"/>
            </a:endParaRPr>
          </a:p>
        </p:txBody>
      </p:sp>
      <p:sp>
        <p:nvSpPr>
          <p:cNvPr id="31748" name="Slide Number Placeholder 3">
            <a:extLst>
              <a:ext uri="{FF2B5EF4-FFF2-40B4-BE49-F238E27FC236}">
                <a16:creationId xmlns:a16="http://schemas.microsoft.com/office/drawing/2014/main" id="{56467803-F645-4787-A67B-DA51A5B76035}"/>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ea typeface="ヒラギノ角ゴ Pro W3" pitchFamily="-84" charset="-128"/>
              </a:defRPr>
            </a:lvl1pPr>
            <a:lvl2pPr marL="742950" indent="-285750" defTabSz="931863">
              <a:spcBef>
                <a:spcPct val="30000"/>
              </a:spcBef>
              <a:defRPr sz="1200">
                <a:solidFill>
                  <a:schemeClr val="tx1"/>
                </a:solidFill>
                <a:latin typeface="Arial" panose="020B0604020202020204" pitchFamily="34" charset="0"/>
                <a:ea typeface="ヒラギノ角ゴ Pro W3" pitchFamily="-84" charset="-128"/>
              </a:defRPr>
            </a:lvl2pPr>
            <a:lvl3pPr marL="1143000" indent="-228600" defTabSz="931863">
              <a:spcBef>
                <a:spcPct val="30000"/>
              </a:spcBef>
              <a:defRPr sz="1200">
                <a:solidFill>
                  <a:schemeClr val="tx1"/>
                </a:solidFill>
                <a:latin typeface="Arial" panose="020B0604020202020204" pitchFamily="34" charset="0"/>
                <a:ea typeface="ヒラギノ角ゴ Pro W3" pitchFamily="-84" charset="-128"/>
              </a:defRPr>
            </a:lvl3pPr>
            <a:lvl4pPr marL="1600200" indent="-228600" defTabSz="931863">
              <a:spcBef>
                <a:spcPct val="30000"/>
              </a:spcBef>
              <a:defRPr sz="1200">
                <a:solidFill>
                  <a:schemeClr val="tx1"/>
                </a:solidFill>
                <a:latin typeface="Arial" panose="020B0604020202020204" pitchFamily="34" charset="0"/>
                <a:ea typeface="ヒラギノ角ゴ Pro W3" pitchFamily="-84" charset="-128"/>
              </a:defRPr>
            </a:lvl4pPr>
            <a:lvl5pPr marL="2057400" indent="-228600" defTabSz="931863">
              <a:spcBef>
                <a:spcPct val="30000"/>
              </a:spcBef>
              <a:defRPr sz="1200">
                <a:solidFill>
                  <a:schemeClr val="tx1"/>
                </a:solidFill>
                <a:latin typeface="Arial" panose="020B0604020202020204" pitchFamily="34" charset="0"/>
                <a:ea typeface="ヒラギノ角ゴ Pro W3" pitchFamily="-84" charset="-128"/>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9pPr>
          </a:lstStyle>
          <a:p>
            <a:pPr>
              <a:spcBef>
                <a:spcPct val="0"/>
              </a:spcBef>
            </a:pPr>
            <a:fld id="{4E9AE060-C0EC-4F57-B621-E9E660E3B20E}" type="slidenum">
              <a:rPr lang="en-US" altLang="en-US"/>
              <a:pPr>
                <a:spcBef>
                  <a:spcPct val="0"/>
                </a:spcBef>
              </a:pPr>
              <a:t>14</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challenges for net distributors are huge</a:t>
            </a:r>
            <a:endParaRPr lang="en-US" dirty="0"/>
          </a:p>
        </p:txBody>
      </p:sp>
      <p:sp>
        <p:nvSpPr>
          <p:cNvPr id="4" name="Slide Number Placeholder 3"/>
          <p:cNvSpPr>
            <a:spLocks noGrp="1"/>
          </p:cNvSpPr>
          <p:nvPr>
            <p:ph type="sldNum" sz="quarter" idx="5"/>
          </p:nvPr>
        </p:nvSpPr>
        <p:spPr/>
        <p:txBody>
          <a:bodyPr/>
          <a:lstStyle/>
          <a:p>
            <a:fld id="{B9D97531-1D28-4984-9556-B6EE7935D47C}" type="slidenum">
              <a:rPr lang="en-AU" smtClean="0"/>
              <a:pPr/>
              <a:t>17</a:t>
            </a:fld>
            <a:endParaRPr lang="en-AU"/>
          </a:p>
        </p:txBody>
      </p:sp>
    </p:spTree>
    <p:extLst>
      <p:ext uri="{BB962C8B-B14F-4D97-AF65-F5344CB8AC3E}">
        <p14:creationId xmlns:p14="http://schemas.microsoft.com/office/powerpoint/2010/main" val="4027085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B779FAE2-2DA4-48C2-88C2-09ADD665FA87}" type="datetimeFigureOut">
              <a:rPr lang="en-AU" smtClean="0"/>
              <a:pPr/>
              <a:t>9/08/2021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8B1A74B-503A-4D19-A087-9DCC1DE25825}" type="slidenum">
              <a:rPr lang="en-AU" smtClean="0"/>
              <a:pPr/>
              <a:t>‹#›</a:t>
            </a:fld>
            <a:endParaRPr lang="en-AU"/>
          </a:p>
        </p:txBody>
      </p:sp>
    </p:spTree>
    <p:extLst>
      <p:ext uri="{BB962C8B-B14F-4D97-AF65-F5344CB8AC3E}">
        <p14:creationId xmlns:p14="http://schemas.microsoft.com/office/powerpoint/2010/main" val="371741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B779FAE2-2DA4-48C2-88C2-09ADD665FA87}" type="datetimeFigureOut">
              <a:rPr lang="en-AU" smtClean="0"/>
              <a:pPr/>
              <a:t>9/08/2021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8B1A74B-503A-4D19-A087-9DCC1DE25825}" type="slidenum">
              <a:rPr lang="en-AU" smtClean="0"/>
              <a:pPr/>
              <a:t>‹#›</a:t>
            </a:fld>
            <a:endParaRPr lang="en-AU"/>
          </a:p>
        </p:txBody>
      </p:sp>
    </p:spTree>
    <p:extLst>
      <p:ext uri="{BB962C8B-B14F-4D97-AF65-F5344CB8AC3E}">
        <p14:creationId xmlns:p14="http://schemas.microsoft.com/office/powerpoint/2010/main" val="2693549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B779FAE2-2DA4-48C2-88C2-09ADD665FA87}" type="datetimeFigureOut">
              <a:rPr lang="en-AU" smtClean="0"/>
              <a:pPr/>
              <a:t>9/08/2021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8B1A74B-503A-4D19-A087-9DCC1DE25825}" type="slidenum">
              <a:rPr lang="en-AU" smtClean="0"/>
              <a:pPr/>
              <a:t>‹#›</a:t>
            </a:fld>
            <a:endParaRPr lang="en-AU"/>
          </a:p>
        </p:txBody>
      </p:sp>
    </p:spTree>
    <p:extLst>
      <p:ext uri="{BB962C8B-B14F-4D97-AF65-F5344CB8AC3E}">
        <p14:creationId xmlns:p14="http://schemas.microsoft.com/office/powerpoint/2010/main" val="2805997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AU"/>
          </a:p>
        </p:txBody>
      </p:sp>
      <p:sp>
        <p:nvSpPr>
          <p:cNvPr id="3" name="ClipArt Placeholder 2"/>
          <p:cNvSpPr>
            <a:spLocks noGrp="1"/>
          </p:cNvSpPr>
          <p:nvPr>
            <p:ph type="clipArt" sz="half" idx="1"/>
          </p:nvPr>
        </p:nvSpPr>
        <p:spPr>
          <a:xfrm>
            <a:off x="685800" y="1981200"/>
            <a:ext cx="3810000" cy="4114800"/>
          </a:xfrm>
        </p:spPr>
        <p:txBody>
          <a:bodyPr/>
          <a:lstStyle/>
          <a:p>
            <a:pPr lvl="0"/>
            <a:endParaRPr lang="en-AU"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42"/>
          <p:cNvSpPr>
            <a:spLocks noGrp="1" noChangeArrowheads="1"/>
          </p:cNvSpPr>
          <p:nvPr>
            <p:ph type="dt" sz="half" idx="10"/>
          </p:nvPr>
        </p:nvSpPr>
        <p:spPr>
          <a:ln/>
        </p:spPr>
        <p:txBody>
          <a:bodyPr/>
          <a:lstStyle>
            <a:lvl1pPr>
              <a:defRPr/>
            </a:lvl1pPr>
          </a:lstStyle>
          <a:p>
            <a:pPr>
              <a:defRPr/>
            </a:pPr>
            <a:endParaRPr lang="en-US"/>
          </a:p>
        </p:txBody>
      </p:sp>
      <p:sp>
        <p:nvSpPr>
          <p:cNvPr id="6" name="Rectangle 43"/>
          <p:cNvSpPr>
            <a:spLocks noGrp="1" noChangeArrowheads="1"/>
          </p:cNvSpPr>
          <p:nvPr>
            <p:ph type="ftr" sz="quarter" idx="11"/>
          </p:nvPr>
        </p:nvSpPr>
        <p:spPr>
          <a:ln/>
        </p:spPr>
        <p:txBody>
          <a:bodyPr/>
          <a:lstStyle>
            <a:lvl1pPr>
              <a:defRPr/>
            </a:lvl1pPr>
          </a:lstStyle>
          <a:p>
            <a:pPr>
              <a:defRPr/>
            </a:pPr>
            <a:endParaRPr lang="en-US"/>
          </a:p>
        </p:txBody>
      </p:sp>
      <p:sp>
        <p:nvSpPr>
          <p:cNvPr id="7" name="Rectangle 44"/>
          <p:cNvSpPr>
            <a:spLocks noGrp="1" noChangeArrowheads="1"/>
          </p:cNvSpPr>
          <p:nvPr>
            <p:ph type="sldNum" sz="quarter" idx="12"/>
          </p:nvPr>
        </p:nvSpPr>
        <p:spPr>
          <a:ln/>
        </p:spPr>
        <p:txBody>
          <a:bodyPr/>
          <a:lstStyle>
            <a:lvl1pPr>
              <a:defRPr/>
            </a:lvl1pPr>
          </a:lstStyle>
          <a:p>
            <a:pPr>
              <a:defRPr/>
            </a:pPr>
            <a:fld id="{C48E0DFA-3FE6-43F5-B4C0-6F6B62C756B0}" type="slidenum">
              <a:rPr lang="en-US"/>
              <a:pPr>
                <a:defRPr/>
              </a:pPr>
              <a:t>‹#›</a:t>
            </a:fld>
            <a:endParaRPr lang="en-US"/>
          </a:p>
        </p:txBody>
      </p:sp>
    </p:spTree>
  </p:cSld>
  <p:clrMapOvr>
    <a:masterClrMapping/>
  </p:clrMapOvr>
  <p:transition>
    <p:cut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22" name="Slide Number"/>
          <p:cNvSpPr txBox="1">
            <a:spLocks noGrp="1"/>
          </p:cNvSpPr>
          <p:nvPr>
            <p:ph type="sldNum" sz="quarter" idx="2"/>
          </p:nvPr>
        </p:nvSpPr>
        <p:spPr>
          <a:xfrm>
            <a:off x="7086600" y="6477001"/>
            <a:ext cx="1600200" cy="369332"/>
          </a:xfrm>
          <a:prstGeom prst="rect">
            <a:avLst/>
          </a:prstGeom>
        </p:spPr>
        <p:txBody>
          <a:bodyPr lIns="0" tIns="0" rIns="0" bIns="0" anchor="t"/>
          <a:lstStyle>
            <a:lvl1pPr algn="l">
              <a:defRPr sz="1800"/>
            </a:lvl1pPr>
          </a:lstStyle>
          <a:p>
            <a:fld id="{86CB4B4D-7CA3-9044-876B-883B54F8677D}" type="slidenum">
              <a:t>‹#›</a:t>
            </a:fld>
            <a:endParaRPr/>
          </a:p>
        </p:txBody>
      </p:sp>
    </p:spTree>
    <p:extLst>
      <p:ext uri="{BB962C8B-B14F-4D97-AF65-F5344CB8AC3E}">
        <p14:creationId xmlns:p14="http://schemas.microsoft.com/office/powerpoint/2010/main" val="343780019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B779FAE2-2DA4-48C2-88C2-09ADD665FA87}" type="datetimeFigureOut">
              <a:rPr lang="en-AU" smtClean="0"/>
              <a:pPr/>
              <a:t>9/08/2021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8B1A74B-503A-4D19-A087-9DCC1DE25825}" type="slidenum">
              <a:rPr lang="en-AU" smtClean="0"/>
              <a:pPr/>
              <a:t>‹#›</a:t>
            </a:fld>
            <a:endParaRPr lang="en-AU"/>
          </a:p>
        </p:txBody>
      </p:sp>
      <p:pic>
        <p:nvPicPr>
          <p:cNvPr id="7" name="Picture 6">
            <a:extLst>
              <a:ext uri="{FF2B5EF4-FFF2-40B4-BE49-F238E27FC236}">
                <a16:creationId xmlns:a16="http://schemas.microsoft.com/office/drawing/2014/main" id="{16EE1BEF-18F3-4A19-AB1F-E2CC1B5FC0FD}"/>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51720" y="5949280"/>
            <a:ext cx="5501023" cy="773996"/>
          </a:xfrm>
          <a:prstGeom prst="rect">
            <a:avLst/>
          </a:prstGeom>
          <a:solidFill>
            <a:srgbClr val="FFFFFF">
              <a:alpha val="0"/>
            </a:srgbClr>
          </a:solidFill>
          <a:ln>
            <a:noFill/>
          </a:ln>
        </p:spPr>
      </p:pic>
    </p:spTree>
    <p:extLst>
      <p:ext uri="{BB962C8B-B14F-4D97-AF65-F5344CB8AC3E}">
        <p14:creationId xmlns:p14="http://schemas.microsoft.com/office/powerpoint/2010/main" val="694617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79FAE2-2DA4-48C2-88C2-09ADD665FA87}" type="datetimeFigureOut">
              <a:rPr lang="en-AU" smtClean="0"/>
              <a:pPr/>
              <a:t>9/08/2021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8B1A74B-503A-4D19-A087-9DCC1DE25825}" type="slidenum">
              <a:rPr lang="en-AU" smtClean="0"/>
              <a:pPr/>
              <a:t>‹#›</a:t>
            </a:fld>
            <a:endParaRPr lang="en-AU"/>
          </a:p>
        </p:txBody>
      </p:sp>
    </p:spTree>
    <p:extLst>
      <p:ext uri="{BB962C8B-B14F-4D97-AF65-F5344CB8AC3E}">
        <p14:creationId xmlns:p14="http://schemas.microsoft.com/office/powerpoint/2010/main" val="2981238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B779FAE2-2DA4-48C2-88C2-09ADD665FA87}" type="datetimeFigureOut">
              <a:rPr lang="en-AU" smtClean="0"/>
              <a:pPr/>
              <a:t>9/08/2021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8B1A74B-503A-4D19-A087-9DCC1DE25825}" type="slidenum">
              <a:rPr lang="en-AU" smtClean="0"/>
              <a:pPr/>
              <a:t>‹#›</a:t>
            </a:fld>
            <a:endParaRPr lang="en-AU"/>
          </a:p>
        </p:txBody>
      </p:sp>
    </p:spTree>
    <p:extLst>
      <p:ext uri="{BB962C8B-B14F-4D97-AF65-F5344CB8AC3E}">
        <p14:creationId xmlns:p14="http://schemas.microsoft.com/office/powerpoint/2010/main" val="535848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B779FAE2-2DA4-48C2-88C2-09ADD665FA87}" type="datetimeFigureOut">
              <a:rPr lang="en-AU" smtClean="0"/>
              <a:pPr/>
              <a:t>9/08/2021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28B1A74B-503A-4D19-A087-9DCC1DE25825}" type="slidenum">
              <a:rPr lang="en-AU" smtClean="0"/>
              <a:pPr/>
              <a:t>‹#›</a:t>
            </a:fld>
            <a:endParaRPr lang="en-AU"/>
          </a:p>
        </p:txBody>
      </p:sp>
    </p:spTree>
    <p:extLst>
      <p:ext uri="{BB962C8B-B14F-4D97-AF65-F5344CB8AC3E}">
        <p14:creationId xmlns:p14="http://schemas.microsoft.com/office/powerpoint/2010/main" val="158363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B779FAE2-2DA4-48C2-88C2-09ADD665FA87}" type="datetimeFigureOut">
              <a:rPr lang="en-AU" smtClean="0"/>
              <a:pPr/>
              <a:t>9/08/2021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8B1A74B-503A-4D19-A087-9DCC1DE25825}" type="slidenum">
              <a:rPr lang="en-AU" smtClean="0"/>
              <a:pPr/>
              <a:t>‹#›</a:t>
            </a:fld>
            <a:endParaRPr lang="en-AU"/>
          </a:p>
        </p:txBody>
      </p:sp>
    </p:spTree>
    <p:extLst>
      <p:ext uri="{BB962C8B-B14F-4D97-AF65-F5344CB8AC3E}">
        <p14:creationId xmlns:p14="http://schemas.microsoft.com/office/powerpoint/2010/main" val="3809913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79FAE2-2DA4-48C2-88C2-09ADD665FA87}" type="datetimeFigureOut">
              <a:rPr lang="en-AU" smtClean="0"/>
              <a:pPr/>
              <a:t>9/08/2021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28B1A74B-503A-4D19-A087-9DCC1DE25825}" type="slidenum">
              <a:rPr lang="en-AU" smtClean="0"/>
              <a:pPr/>
              <a:t>‹#›</a:t>
            </a:fld>
            <a:endParaRPr lang="en-AU"/>
          </a:p>
        </p:txBody>
      </p:sp>
    </p:spTree>
    <p:extLst>
      <p:ext uri="{BB962C8B-B14F-4D97-AF65-F5344CB8AC3E}">
        <p14:creationId xmlns:p14="http://schemas.microsoft.com/office/powerpoint/2010/main" val="4223107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79FAE2-2DA4-48C2-88C2-09ADD665FA87}" type="datetimeFigureOut">
              <a:rPr lang="en-AU" smtClean="0"/>
              <a:pPr/>
              <a:t>9/08/2021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8B1A74B-503A-4D19-A087-9DCC1DE25825}" type="slidenum">
              <a:rPr lang="en-AU" smtClean="0"/>
              <a:pPr/>
              <a:t>‹#›</a:t>
            </a:fld>
            <a:endParaRPr lang="en-AU"/>
          </a:p>
        </p:txBody>
      </p:sp>
    </p:spTree>
    <p:extLst>
      <p:ext uri="{BB962C8B-B14F-4D97-AF65-F5344CB8AC3E}">
        <p14:creationId xmlns:p14="http://schemas.microsoft.com/office/powerpoint/2010/main" val="1199562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79FAE2-2DA4-48C2-88C2-09ADD665FA87}" type="datetimeFigureOut">
              <a:rPr lang="en-AU" smtClean="0"/>
              <a:pPr/>
              <a:t>9/08/2021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8B1A74B-503A-4D19-A087-9DCC1DE25825}" type="slidenum">
              <a:rPr lang="en-AU" smtClean="0"/>
              <a:pPr/>
              <a:t>‹#›</a:t>
            </a:fld>
            <a:endParaRPr lang="en-AU"/>
          </a:p>
        </p:txBody>
      </p:sp>
    </p:spTree>
    <p:extLst>
      <p:ext uri="{BB962C8B-B14F-4D97-AF65-F5344CB8AC3E}">
        <p14:creationId xmlns:p14="http://schemas.microsoft.com/office/powerpoint/2010/main" val="2827414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79FAE2-2DA4-48C2-88C2-09ADD665FA87}" type="datetimeFigureOut">
              <a:rPr lang="en-AU" smtClean="0"/>
              <a:pPr/>
              <a:t>9/08/2021</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1A74B-503A-4D19-A087-9DCC1DE25825}" type="slidenum">
              <a:rPr lang="en-AU" smtClean="0"/>
              <a:pPr/>
              <a:t>‹#›</a:t>
            </a:fld>
            <a:endParaRPr lang="en-AU"/>
          </a:p>
        </p:txBody>
      </p:sp>
      <p:pic>
        <p:nvPicPr>
          <p:cNvPr id="7" name="Picture 6">
            <a:extLst>
              <a:ext uri="{FF2B5EF4-FFF2-40B4-BE49-F238E27FC236}">
                <a16:creationId xmlns:a16="http://schemas.microsoft.com/office/drawing/2014/main" id="{16EE1BEF-18F3-4A19-AB1F-E2CC1B5FC0FD}"/>
              </a:ext>
            </a:extLst>
          </p:cNvPr>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195736" y="5949280"/>
            <a:ext cx="5501023" cy="773996"/>
          </a:xfrm>
          <a:prstGeom prst="rect">
            <a:avLst/>
          </a:prstGeom>
          <a:solidFill>
            <a:srgbClr val="FFFFFF">
              <a:alpha val="0"/>
            </a:srgbClr>
          </a:solidFill>
          <a:ln>
            <a:noFill/>
          </a:ln>
        </p:spPr>
      </p:pic>
    </p:spTree>
    <p:extLst>
      <p:ext uri="{BB962C8B-B14F-4D97-AF65-F5344CB8AC3E}">
        <p14:creationId xmlns:p14="http://schemas.microsoft.com/office/powerpoint/2010/main" val="13119596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oleObject" Target="file:///E:\Pictures\Publ%20Health%20Conf%20selection\P4010220.JPG"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B56DA-CE84-4780-95A7-EC85CF19C79C}"/>
              </a:ext>
            </a:extLst>
          </p:cNvPr>
          <p:cNvSpPr>
            <a:spLocks noGrp="1"/>
          </p:cNvSpPr>
          <p:nvPr>
            <p:ph type="title"/>
          </p:nvPr>
        </p:nvSpPr>
        <p:spPr>
          <a:xfrm flipH="1">
            <a:off x="1403648" y="147637"/>
            <a:ext cx="6120680" cy="1121123"/>
          </a:xfrm>
        </p:spPr>
        <p:txBody>
          <a:bodyPr>
            <a:normAutofit/>
          </a:bodyPr>
          <a:lstStyle/>
          <a:p>
            <a:r>
              <a:rPr lang="en-AU" dirty="0">
                <a:solidFill>
                  <a:srgbClr val="0070C0"/>
                </a:solidFill>
                <a:effectLst>
                  <a:outerShdw blurRad="38100" dist="38100" dir="2700000" algn="tl">
                    <a:srgbClr val="000000">
                      <a:alpha val="43137"/>
                    </a:srgbClr>
                  </a:outerShdw>
                </a:effectLst>
              </a:rPr>
              <a:t>Rotarians Against Malaria</a:t>
            </a:r>
          </a:p>
        </p:txBody>
      </p:sp>
      <p:sp>
        <p:nvSpPr>
          <p:cNvPr id="4" name="Text Placeholder 3">
            <a:extLst>
              <a:ext uri="{FF2B5EF4-FFF2-40B4-BE49-F238E27FC236}">
                <a16:creationId xmlns:a16="http://schemas.microsoft.com/office/drawing/2014/main" id="{5436552C-8EC0-4266-8DA0-3515D9DBCEF6}"/>
              </a:ext>
            </a:extLst>
          </p:cNvPr>
          <p:cNvSpPr>
            <a:spLocks noGrp="1"/>
          </p:cNvSpPr>
          <p:nvPr>
            <p:ph type="body" sz="half" idx="2"/>
          </p:nvPr>
        </p:nvSpPr>
        <p:spPr>
          <a:xfrm>
            <a:off x="4648200" y="1412776"/>
            <a:ext cx="3810000" cy="4683224"/>
          </a:xfrm>
        </p:spPr>
        <p:txBody>
          <a:bodyPr/>
          <a:lstStyle/>
          <a:p>
            <a:pPr marL="0" indent="0">
              <a:buNone/>
            </a:pPr>
            <a:endParaRPr lang="en-AU" dirty="0"/>
          </a:p>
          <a:p>
            <a:pPr marL="0" indent="0" algn="ctr">
              <a:buNone/>
            </a:pPr>
            <a:r>
              <a:rPr lang="en-AU" sz="4400" b="1" dirty="0"/>
              <a:t>Malaria   Elimination:</a:t>
            </a:r>
          </a:p>
          <a:p>
            <a:pPr marL="0" indent="0" algn="ctr">
              <a:buNone/>
            </a:pPr>
            <a:r>
              <a:rPr lang="en-AU" sz="4400" b="1" dirty="0"/>
              <a:t>A Work in Progress</a:t>
            </a:r>
          </a:p>
        </p:txBody>
      </p:sp>
      <p:pic>
        <p:nvPicPr>
          <p:cNvPr id="1030" name="Picture 6">
            <a:extLst>
              <a:ext uri="{FF2B5EF4-FFF2-40B4-BE49-F238E27FC236}">
                <a16:creationId xmlns:a16="http://schemas.microsoft.com/office/drawing/2014/main" id="{338BFDF0-0E19-406B-993C-90014CC070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28800"/>
            <a:ext cx="4386064"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08115"/>
      </p:ext>
    </p:extLst>
  </p:cSld>
  <p:clrMapOvr>
    <a:masterClrMapping/>
  </p:clrMapOvr>
  <p:transition>
    <p:cut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E805D04B-4A1D-4F94-8F2D-187266F816DA}"/>
              </a:ext>
            </a:extLst>
          </p:cNvPr>
          <p:cNvSpPr>
            <a:spLocks noGrp="1"/>
          </p:cNvSpPr>
          <p:nvPr>
            <p:ph type="title"/>
          </p:nvPr>
        </p:nvSpPr>
        <p:spPr bwMode="auto">
          <a:xfrm>
            <a:off x="755576" y="0"/>
            <a:ext cx="6692780" cy="755331"/>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numCol="1" compatLnSpc="1">
            <a:prstTxWarp prst="textNoShape">
              <a:avLst/>
            </a:prstTxWarp>
            <a:normAutofit/>
          </a:bodyPr>
          <a:lstStyle/>
          <a:p>
            <a:pPr eaLnBrk="1" hangingPunct="1">
              <a:defRPr/>
            </a:pPr>
            <a:r>
              <a:rPr lang="en-US" altLang="en-US" sz="3600" b="1" dirty="0">
                <a:solidFill>
                  <a:srgbClr val="0070C0"/>
                </a:solidFill>
                <a:latin typeface="+mn-lt"/>
              </a:rPr>
              <a:t>Bill Gates Quote</a:t>
            </a:r>
          </a:p>
        </p:txBody>
      </p:sp>
      <p:sp>
        <p:nvSpPr>
          <p:cNvPr id="3" name="Slide Number Placeholder 2">
            <a:extLst>
              <a:ext uri="{FF2B5EF4-FFF2-40B4-BE49-F238E27FC236}">
                <a16:creationId xmlns:a16="http://schemas.microsoft.com/office/drawing/2014/main" id="{7A5C4A32-B42E-40FB-A724-64BBA2A29B1C}"/>
              </a:ext>
            </a:extLst>
          </p:cNvPr>
          <p:cNvSpPr>
            <a:spLocks noGrp="1"/>
          </p:cNvSpPr>
          <p:nvPr>
            <p:ph type="sldNum" sz="quarter" idx="12"/>
          </p:nvPr>
        </p:nvSpPr>
        <p:spPr/>
        <p:txBody>
          <a:bodyPr/>
          <a:lstStyle/>
          <a:p>
            <a:fld id="{28B1A74B-503A-4D19-A087-9DCC1DE25825}" type="slidenum">
              <a:rPr lang="en-AU" smtClean="0"/>
              <a:pPr/>
              <a:t>10</a:t>
            </a:fld>
            <a:endParaRPr lang="en-AU"/>
          </a:p>
        </p:txBody>
      </p:sp>
      <p:sp>
        <p:nvSpPr>
          <p:cNvPr id="2" name="TextBox 1">
            <a:extLst>
              <a:ext uri="{FF2B5EF4-FFF2-40B4-BE49-F238E27FC236}">
                <a16:creationId xmlns:a16="http://schemas.microsoft.com/office/drawing/2014/main" id="{E124B978-13B3-4531-820D-BC7AF0186193}"/>
              </a:ext>
            </a:extLst>
          </p:cNvPr>
          <p:cNvSpPr txBox="1"/>
          <p:nvPr/>
        </p:nvSpPr>
        <p:spPr>
          <a:xfrm>
            <a:off x="4097044" y="2974019"/>
            <a:ext cx="914400" cy="914400"/>
          </a:xfrm>
          <a:prstGeom prst="rect">
            <a:avLst/>
          </a:prstGeom>
          <a:noFill/>
        </p:spPr>
        <p:txBody>
          <a:bodyPr wrap="square" rtlCol="0">
            <a:spAutoFit/>
          </a:bodyPr>
          <a:lstStyle/>
          <a:p>
            <a:endParaRPr lang="en-AU" dirty="0"/>
          </a:p>
        </p:txBody>
      </p:sp>
      <p:sp>
        <p:nvSpPr>
          <p:cNvPr id="5" name="TextBox 4">
            <a:extLst>
              <a:ext uri="{FF2B5EF4-FFF2-40B4-BE49-F238E27FC236}">
                <a16:creationId xmlns:a16="http://schemas.microsoft.com/office/drawing/2014/main" id="{AF1AE9A3-02E7-40FB-92CA-C468C31FF3A5}"/>
              </a:ext>
            </a:extLst>
          </p:cNvPr>
          <p:cNvSpPr txBox="1"/>
          <p:nvPr/>
        </p:nvSpPr>
        <p:spPr>
          <a:xfrm>
            <a:off x="1403648" y="1412776"/>
            <a:ext cx="2664296" cy="1584176"/>
          </a:xfrm>
          <a:prstGeom prst="rect">
            <a:avLst/>
          </a:prstGeom>
          <a:noFill/>
        </p:spPr>
        <p:txBody>
          <a:bodyPr wrap="square" rtlCol="0">
            <a:spAutoFit/>
          </a:bodyPr>
          <a:lstStyle/>
          <a:p>
            <a:endParaRPr lang="en-AU" dirty="0"/>
          </a:p>
        </p:txBody>
      </p:sp>
      <p:pic>
        <p:nvPicPr>
          <p:cNvPr id="1026" name="Picture 2" descr="Image">
            <a:extLst>
              <a:ext uri="{FF2B5EF4-FFF2-40B4-BE49-F238E27FC236}">
                <a16:creationId xmlns:a16="http://schemas.microsoft.com/office/drawing/2014/main" id="{77ED5BA8-D15B-4C1B-8084-219F7BDDD7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631" y="968770"/>
            <a:ext cx="7768769" cy="3878415"/>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A99F905-66A4-42E2-AF50-ABBE7641214A}"/>
              </a:ext>
            </a:extLst>
          </p:cNvPr>
          <p:cNvSpPr txBox="1"/>
          <p:nvPr/>
        </p:nvSpPr>
        <p:spPr>
          <a:xfrm>
            <a:off x="323528" y="4869160"/>
            <a:ext cx="8424936" cy="1261884"/>
          </a:xfrm>
          <a:prstGeom prst="rect">
            <a:avLst/>
          </a:prstGeom>
          <a:noFill/>
        </p:spPr>
        <p:txBody>
          <a:bodyPr wrap="square" rtlCol="0">
            <a:spAutoFit/>
          </a:bodyPr>
          <a:lstStyle/>
          <a:p>
            <a:r>
              <a:rPr lang="en-AU" sz="2800" b="1" dirty="0"/>
              <a:t>Malaria is deadly.</a:t>
            </a:r>
          </a:p>
          <a:p>
            <a:r>
              <a:rPr lang="en-AU" sz="2400" dirty="0"/>
              <a:t>Early treatment prevents the parasite entering the liver resulting in a lifetime of suffering</a:t>
            </a:r>
          </a:p>
        </p:txBody>
      </p:sp>
      <p:pic>
        <p:nvPicPr>
          <p:cNvPr id="1030" name="Picture 6" descr="Sharks - Free printable Coloring pages for kids">
            <a:extLst>
              <a:ext uri="{FF2B5EF4-FFF2-40B4-BE49-F238E27FC236}">
                <a16:creationId xmlns:a16="http://schemas.microsoft.com/office/drawing/2014/main" id="{7ABA4148-85A3-4CFA-BFFC-67DDA9B599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137" y="2051566"/>
            <a:ext cx="3117975" cy="224153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BF5348F-1F27-4416-A218-8D71048226C3}"/>
              </a:ext>
            </a:extLst>
          </p:cNvPr>
          <p:cNvSpPr txBox="1"/>
          <p:nvPr/>
        </p:nvSpPr>
        <p:spPr>
          <a:xfrm>
            <a:off x="179512" y="332656"/>
            <a:ext cx="432048" cy="369332"/>
          </a:xfrm>
          <a:prstGeom prst="rect">
            <a:avLst/>
          </a:prstGeom>
          <a:noFill/>
        </p:spPr>
        <p:txBody>
          <a:bodyPr wrap="square" rtlCol="0">
            <a:spAutoFit/>
          </a:bodyPr>
          <a:lstStyle/>
          <a:p>
            <a:r>
              <a:rPr lang="en-AU" dirty="0"/>
              <a:t>10</a:t>
            </a:r>
          </a:p>
        </p:txBody>
      </p:sp>
    </p:spTree>
    <p:extLst>
      <p:ext uri="{BB962C8B-B14F-4D97-AF65-F5344CB8AC3E}">
        <p14:creationId xmlns:p14="http://schemas.microsoft.com/office/powerpoint/2010/main" val="4226543839"/>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7772400" cy="1080120"/>
          </a:xfrm>
        </p:spPr>
        <p:txBody>
          <a:bodyPr>
            <a:normAutofit/>
          </a:bodyPr>
          <a:lstStyle/>
          <a:p>
            <a:r>
              <a:rPr lang="en-AU" sz="4000" b="1" dirty="0">
                <a:solidFill>
                  <a:srgbClr val="0070C0"/>
                </a:solidFill>
              </a:rPr>
              <a:t>Search for a Vaccine</a:t>
            </a:r>
          </a:p>
        </p:txBody>
      </p:sp>
      <p:sp>
        <p:nvSpPr>
          <p:cNvPr id="4" name="Text Placeholder 3"/>
          <p:cNvSpPr>
            <a:spLocks noGrp="1"/>
          </p:cNvSpPr>
          <p:nvPr>
            <p:ph type="body" sz="half" idx="2"/>
          </p:nvPr>
        </p:nvSpPr>
        <p:spPr>
          <a:xfrm>
            <a:off x="683568" y="1844824"/>
            <a:ext cx="7776864" cy="4104456"/>
          </a:xfrm>
        </p:spPr>
        <p:txBody>
          <a:bodyPr>
            <a:normAutofit/>
          </a:bodyPr>
          <a:lstStyle/>
          <a:p>
            <a:r>
              <a:rPr lang="en-AU" sz="2800" b="1" dirty="0"/>
              <a:t>RTS,S – </a:t>
            </a:r>
            <a:r>
              <a:rPr lang="en-AU" sz="2800" b="1" dirty="0" err="1"/>
              <a:t>Mosquirix</a:t>
            </a:r>
            <a:endParaRPr lang="en-AU" sz="2800" b="1" dirty="0"/>
          </a:p>
          <a:p>
            <a:pPr marL="0" indent="0">
              <a:buNone/>
            </a:pPr>
            <a:r>
              <a:rPr lang="en-AU" sz="2800" b="1" dirty="0"/>
              <a:t> Has had limited success</a:t>
            </a:r>
          </a:p>
          <a:p>
            <a:pPr>
              <a:buNone/>
            </a:pPr>
            <a:r>
              <a:rPr lang="en-AU" sz="2800" b="1" dirty="0"/>
              <a:t> Why?</a:t>
            </a:r>
          </a:p>
        </p:txBody>
      </p:sp>
      <p:pic>
        <p:nvPicPr>
          <p:cNvPr id="5" name="Picture 5" descr="Anopheles 1"/>
          <p:cNvPicPr>
            <a:picLocks noChangeAspect="1" noChangeArrowheads="1"/>
          </p:cNvPicPr>
          <p:nvPr/>
        </p:nvPicPr>
        <p:blipFill>
          <a:blip r:embed="rId2" cstate="print"/>
          <a:srcRect/>
          <a:stretch>
            <a:fillRect/>
          </a:stretch>
        </p:blipFill>
        <p:spPr bwMode="auto">
          <a:xfrm>
            <a:off x="5004048" y="1916832"/>
            <a:ext cx="3887810" cy="3297322"/>
          </a:xfrm>
          <a:prstGeom prst="rect">
            <a:avLst/>
          </a:prstGeom>
          <a:noFill/>
          <a:ln w="9525">
            <a:noFill/>
            <a:miter lim="800000"/>
            <a:headEnd/>
            <a:tailEnd/>
          </a:ln>
        </p:spPr>
      </p:pic>
      <p:sp>
        <p:nvSpPr>
          <p:cNvPr id="6" name="TextBox 5"/>
          <p:cNvSpPr txBox="1"/>
          <p:nvPr/>
        </p:nvSpPr>
        <p:spPr>
          <a:xfrm>
            <a:off x="323528" y="404664"/>
            <a:ext cx="504056" cy="369332"/>
          </a:xfrm>
          <a:prstGeom prst="rect">
            <a:avLst/>
          </a:prstGeom>
          <a:noFill/>
        </p:spPr>
        <p:txBody>
          <a:bodyPr wrap="square" rtlCol="0">
            <a:spAutoFit/>
          </a:bodyPr>
          <a:lstStyle/>
          <a:p>
            <a:r>
              <a:rPr lang="en-AU" dirty="0"/>
              <a:t>11</a:t>
            </a: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3DF03-8F21-4773-91B7-FA3C3F60EA28}"/>
              </a:ext>
            </a:extLst>
          </p:cNvPr>
          <p:cNvSpPr>
            <a:spLocks noGrp="1"/>
          </p:cNvSpPr>
          <p:nvPr>
            <p:ph type="title"/>
          </p:nvPr>
        </p:nvSpPr>
        <p:spPr>
          <a:xfrm>
            <a:off x="683568" y="332656"/>
            <a:ext cx="7772400" cy="1379240"/>
          </a:xfrm>
        </p:spPr>
        <p:txBody>
          <a:bodyPr>
            <a:normAutofit/>
          </a:bodyPr>
          <a:lstStyle/>
          <a:p>
            <a:r>
              <a:rPr lang="en-AU" sz="4000" b="1" dirty="0">
                <a:solidFill>
                  <a:srgbClr val="0070C0"/>
                </a:solidFill>
              </a:rPr>
              <a:t>RTS,S  </a:t>
            </a:r>
            <a:r>
              <a:rPr lang="en-AU" sz="4000" b="1" dirty="0" err="1">
                <a:solidFill>
                  <a:srgbClr val="0070C0"/>
                </a:solidFill>
              </a:rPr>
              <a:t>Mosquirix</a:t>
            </a:r>
            <a:endParaRPr lang="en-AU" sz="4000" b="1" dirty="0">
              <a:solidFill>
                <a:srgbClr val="0070C0"/>
              </a:solidFill>
            </a:endParaRPr>
          </a:p>
        </p:txBody>
      </p:sp>
      <p:sp>
        <p:nvSpPr>
          <p:cNvPr id="4" name="Text Placeholder 3">
            <a:extLst>
              <a:ext uri="{FF2B5EF4-FFF2-40B4-BE49-F238E27FC236}">
                <a16:creationId xmlns:a16="http://schemas.microsoft.com/office/drawing/2014/main" id="{75AFB117-C932-4187-B948-F1583F0962BA}"/>
              </a:ext>
            </a:extLst>
          </p:cNvPr>
          <p:cNvSpPr>
            <a:spLocks noGrp="1"/>
          </p:cNvSpPr>
          <p:nvPr>
            <p:ph type="body" sz="half" idx="2"/>
          </p:nvPr>
        </p:nvSpPr>
        <p:spPr>
          <a:xfrm>
            <a:off x="4393464" y="1700808"/>
            <a:ext cx="4429976" cy="3756992"/>
          </a:xfrm>
        </p:spPr>
        <p:txBody>
          <a:bodyPr>
            <a:normAutofit/>
          </a:bodyPr>
          <a:lstStyle/>
          <a:p>
            <a:r>
              <a:rPr lang="en-AU" sz="2800" dirty="0"/>
              <a:t>Needs 4 doses to be given</a:t>
            </a:r>
          </a:p>
          <a:p>
            <a:r>
              <a:rPr lang="en-AU" sz="2800" dirty="0"/>
              <a:t>It’s short lived</a:t>
            </a:r>
          </a:p>
          <a:p>
            <a:r>
              <a:rPr lang="en-AU" sz="2800" dirty="0"/>
              <a:t>Only gives about 30% -40% protection</a:t>
            </a:r>
          </a:p>
          <a:p>
            <a:r>
              <a:rPr lang="en-AU" sz="2800" dirty="0"/>
              <a:t>Has to be administered in conjunction with the use of  treated nets (LLINs)</a:t>
            </a:r>
          </a:p>
        </p:txBody>
      </p:sp>
      <p:pic>
        <p:nvPicPr>
          <p:cNvPr id="5" name="Picture 4">
            <a:extLst>
              <a:ext uri="{FF2B5EF4-FFF2-40B4-BE49-F238E27FC236}">
                <a16:creationId xmlns:a16="http://schemas.microsoft.com/office/drawing/2014/main" id="{875B2ED1-10D5-4489-BBE4-1CBA6BB48F8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9552" y="2204864"/>
            <a:ext cx="3709896" cy="3252936"/>
          </a:xfrm>
          <a:prstGeom prst="rect">
            <a:avLst/>
          </a:prstGeom>
        </p:spPr>
      </p:pic>
      <p:sp>
        <p:nvSpPr>
          <p:cNvPr id="3" name="TextBox 2">
            <a:extLst>
              <a:ext uri="{FF2B5EF4-FFF2-40B4-BE49-F238E27FC236}">
                <a16:creationId xmlns:a16="http://schemas.microsoft.com/office/drawing/2014/main" id="{6595A78B-3640-4ED0-92F2-A59B3415EC87}"/>
              </a:ext>
            </a:extLst>
          </p:cNvPr>
          <p:cNvSpPr txBox="1"/>
          <p:nvPr/>
        </p:nvSpPr>
        <p:spPr>
          <a:xfrm>
            <a:off x="323528" y="404664"/>
            <a:ext cx="504056" cy="369332"/>
          </a:xfrm>
          <a:prstGeom prst="rect">
            <a:avLst/>
          </a:prstGeom>
          <a:noFill/>
        </p:spPr>
        <p:txBody>
          <a:bodyPr wrap="square" rtlCol="0">
            <a:spAutoFit/>
          </a:bodyPr>
          <a:lstStyle/>
          <a:p>
            <a:r>
              <a:rPr lang="en-AU" dirty="0"/>
              <a:t>12</a:t>
            </a:r>
          </a:p>
        </p:txBody>
      </p:sp>
    </p:spTree>
    <p:extLst>
      <p:ext uri="{BB962C8B-B14F-4D97-AF65-F5344CB8AC3E}">
        <p14:creationId xmlns:p14="http://schemas.microsoft.com/office/powerpoint/2010/main" val="4114572972"/>
      </p:ext>
    </p:extLst>
  </p:cSld>
  <p:clrMapOvr>
    <a:masterClrMapping/>
  </p:clrMapOvr>
  <p:transition>
    <p:cut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0"/>
            <a:ext cx="8229600" cy="836712"/>
          </a:xfrm>
        </p:spPr>
        <p:txBody>
          <a:bodyPr>
            <a:normAutofit/>
          </a:bodyPr>
          <a:lstStyle/>
          <a:p>
            <a:r>
              <a:rPr lang="en-AU" altLang="en-US" sz="4000" b="1" dirty="0">
                <a:solidFill>
                  <a:srgbClr val="1822CD"/>
                </a:solidFill>
              </a:rPr>
              <a:t>HOPED FOR OUTCOMES</a:t>
            </a:r>
          </a:p>
        </p:txBody>
      </p:sp>
      <p:sp>
        <p:nvSpPr>
          <p:cNvPr id="14339" name="Rectangle 3"/>
          <p:cNvSpPr>
            <a:spLocks noGrp="1" noChangeArrowheads="1"/>
          </p:cNvSpPr>
          <p:nvPr>
            <p:ph type="body" idx="1"/>
          </p:nvPr>
        </p:nvSpPr>
        <p:spPr>
          <a:xfrm>
            <a:off x="457200" y="1196752"/>
            <a:ext cx="8435280" cy="5289451"/>
          </a:xfrm>
        </p:spPr>
        <p:txBody>
          <a:bodyPr>
            <a:normAutofit/>
          </a:bodyPr>
          <a:lstStyle/>
          <a:p>
            <a:pPr marL="590550" indent="-514350">
              <a:lnSpc>
                <a:spcPct val="90000"/>
              </a:lnSpc>
              <a:spcBef>
                <a:spcPts val="0"/>
              </a:spcBef>
              <a:spcAft>
                <a:spcPts val="1800"/>
              </a:spcAft>
              <a:buFont typeface="+mj-lt"/>
              <a:buAutoNum type="arabicPeriod"/>
            </a:pPr>
            <a:r>
              <a:rPr lang="en-US" altLang="en-US" sz="2800" dirty="0">
                <a:solidFill>
                  <a:srgbClr val="000000"/>
                </a:solidFill>
              </a:rPr>
              <a:t>A large drop in reported malaria cases and deaths</a:t>
            </a:r>
          </a:p>
          <a:p>
            <a:pPr marL="590550" indent="-514350">
              <a:lnSpc>
                <a:spcPct val="90000"/>
              </a:lnSpc>
              <a:spcBef>
                <a:spcPts val="0"/>
              </a:spcBef>
              <a:spcAft>
                <a:spcPts val="1800"/>
              </a:spcAft>
              <a:buFont typeface="+mj-lt"/>
              <a:buAutoNum type="arabicPeriod"/>
            </a:pPr>
            <a:r>
              <a:rPr lang="en-US" altLang="en-US" sz="2800" dirty="0">
                <a:solidFill>
                  <a:srgbClr val="000000"/>
                </a:solidFill>
              </a:rPr>
              <a:t>A drop in the number of premature child births and increase in average birth weight</a:t>
            </a:r>
          </a:p>
          <a:p>
            <a:pPr marL="590550" indent="-514350">
              <a:lnSpc>
                <a:spcPct val="90000"/>
              </a:lnSpc>
              <a:spcBef>
                <a:spcPts val="0"/>
              </a:spcBef>
              <a:spcAft>
                <a:spcPts val="1800"/>
              </a:spcAft>
              <a:buFont typeface="+mj-lt"/>
              <a:buAutoNum type="arabicPeriod"/>
            </a:pPr>
            <a:r>
              <a:rPr lang="en-US" altLang="en-US" sz="2800" dirty="0">
                <a:solidFill>
                  <a:srgbClr val="000000"/>
                </a:solidFill>
              </a:rPr>
              <a:t>Huge reduction of </a:t>
            </a:r>
            <a:r>
              <a:rPr lang="en-US" altLang="en-US" sz="2800" dirty="0" err="1">
                <a:solidFill>
                  <a:srgbClr val="000000"/>
                </a:solidFill>
              </a:rPr>
              <a:t>anaemia</a:t>
            </a:r>
            <a:r>
              <a:rPr lang="en-US" altLang="en-US" sz="2800" dirty="0">
                <a:solidFill>
                  <a:srgbClr val="000000"/>
                </a:solidFill>
              </a:rPr>
              <a:t> in pregnant women and newborn children</a:t>
            </a:r>
          </a:p>
          <a:p>
            <a:pPr marL="590550" indent="-514350">
              <a:lnSpc>
                <a:spcPct val="90000"/>
              </a:lnSpc>
              <a:spcBef>
                <a:spcPts val="0"/>
              </a:spcBef>
              <a:spcAft>
                <a:spcPts val="1800"/>
              </a:spcAft>
              <a:buFont typeface="+mj-lt"/>
              <a:buAutoNum type="arabicPeriod"/>
            </a:pPr>
            <a:r>
              <a:rPr lang="en-US" altLang="en-US" sz="2800" dirty="0">
                <a:solidFill>
                  <a:srgbClr val="000000"/>
                </a:solidFill>
              </a:rPr>
              <a:t>A reduction in the number of miscarriages</a:t>
            </a:r>
          </a:p>
          <a:p>
            <a:pPr marL="590550" indent="-514350">
              <a:lnSpc>
                <a:spcPct val="90000"/>
              </a:lnSpc>
              <a:spcBef>
                <a:spcPts val="0"/>
              </a:spcBef>
              <a:spcAft>
                <a:spcPts val="1800"/>
              </a:spcAft>
              <a:buFont typeface="+mj-lt"/>
              <a:buAutoNum type="arabicPeriod"/>
            </a:pPr>
            <a:r>
              <a:rPr lang="en-US" altLang="en-US" sz="2800" dirty="0">
                <a:solidFill>
                  <a:srgbClr val="000000"/>
                </a:solidFill>
              </a:rPr>
              <a:t>Improved economy, employment &amp; education</a:t>
            </a:r>
            <a:endParaRPr lang="en-AU" altLang="en-US" sz="2800" dirty="0">
              <a:solidFill>
                <a:srgbClr val="000000"/>
              </a:solidFill>
            </a:endParaRPr>
          </a:p>
        </p:txBody>
      </p:sp>
      <p:sp>
        <p:nvSpPr>
          <p:cNvPr id="3" name="Slide Number Placeholder 2">
            <a:extLst>
              <a:ext uri="{FF2B5EF4-FFF2-40B4-BE49-F238E27FC236}">
                <a16:creationId xmlns:a16="http://schemas.microsoft.com/office/drawing/2014/main" id="{1D67451D-8B2D-4269-824D-355AD022A8D0}"/>
              </a:ext>
            </a:extLst>
          </p:cNvPr>
          <p:cNvSpPr>
            <a:spLocks noGrp="1"/>
          </p:cNvSpPr>
          <p:nvPr>
            <p:ph type="sldNum" sz="quarter" idx="12"/>
          </p:nvPr>
        </p:nvSpPr>
        <p:spPr/>
        <p:txBody>
          <a:bodyPr/>
          <a:lstStyle/>
          <a:p>
            <a:fld id="{28B1A74B-503A-4D19-A087-9DCC1DE25825}" type="slidenum">
              <a:rPr lang="en-AU" smtClean="0"/>
              <a:pPr/>
              <a:t>13</a:t>
            </a:fld>
            <a:endParaRPr lang="en-AU"/>
          </a:p>
        </p:txBody>
      </p:sp>
      <p:pic>
        <p:nvPicPr>
          <p:cNvPr id="4098" name="Picture 2" descr="Mother Vector Baby Line Image Freeuse - Vector Mom And Baby Png ...">
            <a:extLst>
              <a:ext uri="{FF2B5EF4-FFF2-40B4-BE49-F238E27FC236}">
                <a16:creationId xmlns:a16="http://schemas.microsoft.com/office/drawing/2014/main" id="{192B2798-32F9-4485-BDCD-115045FADB8A}"/>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4784725" y="-135294"/>
            <a:ext cx="4359275" cy="6993294"/>
          </a:xfrm>
          <a:prstGeom prst="rect">
            <a:avLst/>
          </a:prstGeom>
          <a:noFill/>
          <a:effectLst>
            <a:outerShdw blurRad="50800" dist="50800" dir="5400000" algn="ctr" rotWithShape="0">
              <a:schemeClr val="tx2">
                <a:lumMod val="40000"/>
                <a:lumOff val="60000"/>
              </a:schemeClr>
            </a:outerShdw>
          </a:effectLst>
          <a:extLst>
            <a:ext uri="{909E8E84-426E-40dd-AFC4-6F175D3DCCD1}">
              <a14:hiddenFill xmlns=""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F718902-3104-4FA5-A6FC-AD64AC551470}"/>
              </a:ext>
            </a:extLst>
          </p:cNvPr>
          <p:cNvSpPr txBox="1"/>
          <p:nvPr/>
        </p:nvSpPr>
        <p:spPr>
          <a:xfrm>
            <a:off x="323528" y="332656"/>
            <a:ext cx="432048" cy="369332"/>
          </a:xfrm>
          <a:prstGeom prst="rect">
            <a:avLst/>
          </a:prstGeom>
          <a:noFill/>
        </p:spPr>
        <p:txBody>
          <a:bodyPr wrap="square" rtlCol="0">
            <a:spAutoFit/>
          </a:bodyPr>
          <a:lstStyle/>
          <a:p>
            <a:r>
              <a:rPr lang="en-AU" dirty="0"/>
              <a:t>13</a:t>
            </a:r>
          </a:p>
        </p:txBody>
      </p:sp>
    </p:spTree>
    <p:extLst>
      <p:ext uri="{BB962C8B-B14F-4D97-AF65-F5344CB8AC3E}">
        <p14:creationId xmlns:p14="http://schemas.microsoft.com/office/powerpoint/2010/main" val="21866571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a:extLst>
              <a:ext uri="{FF2B5EF4-FFF2-40B4-BE49-F238E27FC236}">
                <a16:creationId xmlns:a16="http://schemas.microsoft.com/office/drawing/2014/main" id="{B1D9293B-6F9C-47FD-B768-1A90F56E62E5}"/>
              </a:ext>
            </a:extLst>
          </p:cNvPr>
          <p:cNvSpPr>
            <a:spLocks noGrp="1"/>
          </p:cNvSpPr>
          <p:nvPr>
            <p:ph type="title"/>
          </p:nvPr>
        </p:nvSpPr>
        <p:spPr bwMode="auto">
          <a:xfrm>
            <a:off x="1547664" y="116632"/>
            <a:ext cx="6096000" cy="487363"/>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numCol="1" compatLnSpc="1">
            <a:prstTxWarp prst="textNoShape">
              <a:avLst/>
            </a:prstTxWarp>
            <a:noAutofit/>
          </a:bodyPr>
          <a:lstStyle/>
          <a:p>
            <a:pPr algn="ctr" eaLnBrk="1" hangingPunct="1">
              <a:defRPr/>
            </a:pPr>
            <a:r>
              <a:rPr lang="en-AU" sz="4000" dirty="0">
                <a:solidFill>
                  <a:srgbClr val="0070C0"/>
                </a:solidFill>
                <a:effectLst>
                  <a:outerShdw blurRad="38100" dist="38100" dir="2700000" algn="tl">
                    <a:srgbClr val="000000">
                      <a:alpha val="43137"/>
                    </a:srgbClr>
                  </a:outerShdw>
                </a:effectLst>
              </a:rPr>
              <a:t>An Important goal of RAM</a:t>
            </a:r>
            <a:endParaRPr lang="en-US" altLang="en-US" sz="4000" dirty="0">
              <a:solidFill>
                <a:srgbClr val="0070C0"/>
              </a:solidFill>
              <a:effectLst>
                <a:outerShdw blurRad="38100" dist="38100" dir="2700000" algn="tl">
                  <a:srgbClr val="000000">
                    <a:alpha val="43137"/>
                  </a:srgbClr>
                </a:outerShdw>
              </a:effectLst>
              <a:latin typeface="Arial Narrow" pitchFamily="34" charset="0"/>
            </a:endParaRPr>
          </a:p>
        </p:txBody>
      </p:sp>
      <p:pic>
        <p:nvPicPr>
          <p:cNvPr id="30723" name="Picture 1">
            <a:extLst>
              <a:ext uri="{FF2B5EF4-FFF2-40B4-BE49-F238E27FC236}">
                <a16:creationId xmlns:a16="http://schemas.microsoft.com/office/drawing/2014/main" id="{D40F1FD3-98D0-4C82-855F-8F89A6CD5D5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764704"/>
            <a:ext cx="5703888" cy="427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24" name="Rectangle 2">
            <a:extLst>
              <a:ext uri="{FF2B5EF4-FFF2-40B4-BE49-F238E27FC236}">
                <a16:creationId xmlns:a16="http://schemas.microsoft.com/office/drawing/2014/main" id="{6B16437D-2CE2-4169-AD7E-211B01F8DF0E}"/>
              </a:ext>
            </a:extLst>
          </p:cNvPr>
          <p:cNvSpPr>
            <a:spLocks noChangeArrowheads="1"/>
          </p:cNvSpPr>
          <p:nvPr/>
        </p:nvSpPr>
        <p:spPr bwMode="auto">
          <a:xfrm>
            <a:off x="2339752" y="5157192"/>
            <a:ext cx="457200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AU" altLang="en-US" sz="2800" b="1" dirty="0">
                <a:latin typeface="+mn-lt"/>
              </a:rPr>
              <a:t>Happy healthy kids eager to get an education</a:t>
            </a:r>
          </a:p>
        </p:txBody>
      </p:sp>
    </p:spTree>
  </p:cSld>
  <p:clrMapOvr>
    <a:masterClrMapping/>
  </p:clrMapOvr>
  <p:transition spd="med" advClick="0">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3" name="Content Placeholder 2"/>
          <p:cNvSpPr>
            <a:spLocks noGrp="1"/>
          </p:cNvSpPr>
          <p:nvPr>
            <p:ph idx="1"/>
          </p:nvPr>
        </p:nvSpPr>
        <p:spPr/>
        <p:txBody>
          <a:bodyPr/>
          <a:lstStyle/>
          <a:p>
            <a:endParaRPr lang="en-AU"/>
          </a:p>
        </p:txBody>
      </p:sp>
      <p:pic>
        <p:nvPicPr>
          <p:cNvPr id="1026" name="Picture 2" descr="C:\Users\Everett Laptop\Pictures\photo (2).JPG"/>
          <p:cNvPicPr>
            <a:picLocks noChangeAspect="1" noChangeArrowheads="1"/>
          </p:cNvPicPr>
          <p:nvPr/>
        </p:nvPicPr>
        <p:blipFill>
          <a:blip r:embed="rId2" cstate="print"/>
          <a:srcRect/>
          <a:stretch>
            <a:fillRect/>
          </a:stretch>
        </p:blipFill>
        <p:spPr bwMode="auto">
          <a:xfrm>
            <a:off x="323528" y="240045"/>
            <a:ext cx="8496944" cy="6376324"/>
          </a:xfrm>
          <a:prstGeom prst="rect">
            <a:avLst/>
          </a:prstGeom>
          <a:noFill/>
        </p:spPr>
      </p:pic>
    </p:spTree>
    <p:extLst>
      <p:ext uri="{BB962C8B-B14F-4D97-AF65-F5344CB8AC3E}">
        <p14:creationId xmlns:p14="http://schemas.microsoft.com/office/powerpoint/2010/main" val="23864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3" name="Content Placeholder 2"/>
          <p:cNvSpPr>
            <a:spLocks noGrp="1"/>
          </p:cNvSpPr>
          <p:nvPr>
            <p:ph idx="1"/>
          </p:nvPr>
        </p:nvSpPr>
        <p:spPr/>
        <p:txBody>
          <a:bodyPr/>
          <a:lstStyle/>
          <a:p>
            <a:endParaRPr lang="en-AU"/>
          </a:p>
        </p:txBody>
      </p:sp>
      <p:pic>
        <p:nvPicPr>
          <p:cNvPr id="2050" name="Picture 2" descr="C:\Users\Everett Laptop\Pictures\photo 2.JPG"/>
          <p:cNvPicPr>
            <a:picLocks noChangeAspect="1" noChangeArrowheads="1"/>
          </p:cNvPicPr>
          <p:nvPr/>
        </p:nvPicPr>
        <p:blipFill>
          <a:blip r:embed="rId2" cstate="print"/>
          <a:srcRect/>
          <a:stretch>
            <a:fillRect/>
          </a:stretch>
        </p:blipFill>
        <p:spPr bwMode="auto">
          <a:xfrm>
            <a:off x="324595" y="240043"/>
            <a:ext cx="8495877" cy="6375525"/>
          </a:xfrm>
          <a:prstGeom prst="rect">
            <a:avLst/>
          </a:prstGeom>
          <a:noFill/>
        </p:spPr>
      </p:pic>
    </p:spTree>
    <p:extLst>
      <p:ext uri="{BB962C8B-B14F-4D97-AF65-F5344CB8AC3E}">
        <p14:creationId xmlns:p14="http://schemas.microsoft.com/office/powerpoint/2010/main" val="2307728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fontScale="90000"/>
          </a:bodyPr>
          <a:lstStyle/>
          <a:p>
            <a:pPr>
              <a:lnSpc>
                <a:spcPct val="80000"/>
              </a:lnSpc>
            </a:pPr>
            <a:r>
              <a:rPr lang="en-AU" altLang="en-US" b="1" dirty="0">
                <a:solidFill>
                  <a:srgbClr val="0070C0"/>
                </a:solidFill>
              </a:rPr>
              <a:t>Difficulties</a:t>
            </a:r>
            <a:br>
              <a:rPr lang="en-AU" altLang="en-US" b="1" dirty="0"/>
            </a:br>
            <a:endParaRPr lang="en-AU" altLang="en-US" b="1" dirty="0">
              <a:solidFill>
                <a:srgbClr val="000000"/>
              </a:solidFill>
            </a:endParaRPr>
          </a:p>
        </p:txBody>
      </p:sp>
      <p:pic>
        <p:nvPicPr>
          <p:cNvPr id="17412" name="Picture 6" descr="BadRoad2.JPG"/>
          <p:cNvPicPr>
            <a:picLocks noChangeAspect="1"/>
          </p:cNvPicPr>
          <p:nvPr/>
        </p:nvPicPr>
        <p:blipFill>
          <a:blip r:embed="rId3" cstate="print"/>
          <a:srcRect/>
          <a:stretch>
            <a:fillRect/>
          </a:stretch>
        </p:blipFill>
        <p:spPr bwMode="auto">
          <a:xfrm>
            <a:off x="304799" y="3429000"/>
            <a:ext cx="4128459" cy="3096344"/>
          </a:xfrm>
          <a:prstGeom prst="rect">
            <a:avLst/>
          </a:prstGeom>
          <a:noFill/>
          <a:ln w="9525">
            <a:noFill/>
            <a:miter lim="800000"/>
            <a:headEnd/>
            <a:tailEnd/>
          </a:ln>
        </p:spPr>
      </p:pic>
      <p:pic>
        <p:nvPicPr>
          <p:cNvPr id="17413" name="Picture 14" descr="WSP Wasangla trekin 042"/>
          <p:cNvPicPr>
            <a:picLocks noChangeAspect="1" noChangeArrowheads="1"/>
          </p:cNvPicPr>
          <p:nvPr/>
        </p:nvPicPr>
        <p:blipFill>
          <a:blip r:embed="rId4" cstate="print"/>
          <a:srcRect/>
          <a:stretch>
            <a:fillRect/>
          </a:stretch>
        </p:blipFill>
        <p:spPr bwMode="auto">
          <a:xfrm>
            <a:off x="337036" y="913024"/>
            <a:ext cx="3370868" cy="2398502"/>
          </a:xfrm>
          <a:prstGeom prst="rect">
            <a:avLst/>
          </a:prstGeom>
          <a:noFill/>
          <a:ln w="9525">
            <a:noFill/>
            <a:miter lim="800000"/>
            <a:headEnd/>
            <a:tailEnd/>
          </a:ln>
        </p:spPr>
      </p:pic>
      <p:pic>
        <p:nvPicPr>
          <p:cNvPr id="17414" name="Picture 2" descr="C:\Users\Tim\Documents\PNG\PNG2010\Pictures\Morobe\Morobe Pictures-Luke\Wara Markam Pix 095.JPG"/>
          <p:cNvPicPr>
            <a:picLocks noChangeAspect="1" noChangeArrowheads="1"/>
          </p:cNvPicPr>
          <p:nvPr/>
        </p:nvPicPr>
        <p:blipFill>
          <a:blip r:embed="rId5" cstate="print"/>
          <a:srcRect/>
          <a:stretch>
            <a:fillRect/>
          </a:stretch>
        </p:blipFill>
        <p:spPr bwMode="auto">
          <a:xfrm>
            <a:off x="4487111" y="3753343"/>
            <a:ext cx="3901313" cy="2772001"/>
          </a:xfrm>
          <a:prstGeom prst="rect">
            <a:avLst/>
          </a:prstGeom>
          <a:noFill/>
          <a:ln w="9525">
            <a:noFill/>
            <a:miter lim="800000"/>
            <a:headEnd/>
            <a:tailEnd/>
          </a:ln>
        </p:spPr>
      </p:pic>
      <p:sp>
        <p:nvSpPr>
          <p:cNvPr id="7" name="TextBox 6"/>
          <p:cNvSpPr txBox="1"/>
          <p:nvPr/>
        </p:nvSpPr>
        <p:spPr>
          <a:xfrm>
            <a:off x="179512" y="332656"/>
            <a:ext cx="504056" cy="369332"/>
          </a:xfrm>
          <a:prstGeom prst="rect">
            <a:avLst/>
          </a:prstGeom>
          <a:noFill/>
        </p:spPr>
        <p:txBody>
          <a:bodyPr wrap="square" rtlCol="0">
            <a:spAutoFit/>
          </a:bodyPr>
          <a:lstStyle/>
          <a:p>
            <a:r>
              <a:rPr lang="en-AU" dirty="0"/>
              <a:t>17</a:t>
            </a:r>
          </a:p>
        </p:txBody>
      </p:sp>
      <p:pic>
        <p:nvPicPr>
          <p:cNvPr id="8" name="Picture 9" descr="DSCN1191">
            <a:extLst>
              <a:ext uri="{FF2B5EF4-FFF2-40B4-BE49-F238E27FC236}">
                <a16:creationId xmlns:a16="http://schemas.microsoft.com/office/drawing/2014/main" id="{91AC0DE8-BE04-4C56-A290-9B6031A4D195}"/>
              </a:ext>
            </a:extLst>
          </p:cNvPr>
          <p:cNvPicPr>
            <a:picLocks noChangeAspect="1" noChangeArrowheads="1"/>
          </p:cNvPicPr>
          <p:nvPr/>
        </p:nvPicPr>
        <p:blipFill>
          <a:blip r:embed="rId6" cstate="print"/>
          <a:srcRect/>
          <a:stretch>
            <a:fillRect/>
          </a:stretch>
        </p:blipFill>
        <p:spPr bwMode="auto">
          <a:xfrm>
            <a:off x="5004048" y="984326"/>
            <a:ext cx="2864284" cy="2447757"/>
          </a:xfrm>
          <a:prstGeom prst="rect">
            <a:avLst/>
          </a:prstGeom>
          <a:noFill/>
          <a:ln w="9525">
            <a:noFill/>
            <a:miter lim="800000"/>
            <a:headEnd/>
            <a:tailEnd/>
          </a:ln>
        </p:spPr>
      </p:pic>
    </p:spTree>
    <p:extLst>
      <p:ext uri="{BB962C8B-B14F-4D97-AF65-F5344CB8AC3E}">
        <p14:creationId xmlns:p14="http://schemas.microsoft.com/office/powerpoint/2010/main" val="161076224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720FA-7077-4713-9B6D-4564A8272D48}"/>
              </a:ext>
            </a:extLst>
          </p:cNvPr>
          <p:cNvSpPr>
            <a:spLocks noGrp="1"/>
          </p:cNvSpPr>
          <p:nvPr>
            <p:ph type="title"/>
          </p:nvPr>
        </p:nvSpPr>
        <p:spPr>
          <a:xfrm>
            <a:off x="494506" y="274638"/>
            <a:ext cx="8229600" cy="1143000"/>
          </a:xfrm>
        </p:spPr>
        <p:txBody>
          <a:bodyPr>
            <a:normAutofit/>
          </a:bodyPr>
          <a:lstStyle/>
          <a:p>
            <a:pPr algn="ctr">
              <a:defRPr/>
            </a:pPr>
            <a:r>
              <a:rPr lang="en-AU" sz="3200" dirty="0">
                <a:solidFill>
                  <a:srgbClr val="0070C0"/>
                </a:solidFill>
                <a:effectLst>
                  <a:outerShdw blurRad="38100" dist="38100" dir="2700000" algn="tl">
                    <a:srgbClr val="000000">
                      <a:alpha val="43137"/>
                    </a:srgbClr>
                  </a:outerShdw>
                </a:effectLst>
              </a:rPr>
              <a:t>RAM Programs: Breaking the cycle of infection</a:t>
            </a:r>
          </a:p>
        </p:txBody>
      </p:sp>
      <p:sp>
        <p:nvSpPr>
          <p:cNvPr id="3" name="Content Placeholder 2">
            <a:extLst>
              <a:ext uri="{FF2B5EF4-FFF2-40B4-BE49-F238E27FC236}">
                <a16:creationId xmlns:a16="http://schemas.microsoft.com/office/drawing/2014/main" id="{092E5C3B-33DB-4AA0-AEFD-E00B01EE36E2}"/>
              </a:ext>
            </a:extLst>
          </p:cNvPr>
          <p:cNvSpPr>
            <a:spLocks noGrp="1"/>
          </p:cNvSpPr>
          <p:nvPr>
            <p:ph idx="1"/>
          </p:nvPr>
        </p:nvSpPr>
        <p:spPr>
          <a:xfrm>
            <a:off x="228600" y="1219200"/>
            <a:ext cx="8229600" cy="4525963"/>
          </a:xfrm>
        </p:spPr>
        <p:txBody>
          <a:bodyPr/>
          <a:lstStyle/>
          <a:p>
            <a:pPr marL="0" indent="0" fontAlgn="auto">
              <a:spcBef>
                <a:spcPts val="0"/>
              </a:spcBef>
              <a:spcAft>
                <a:spcPts val="0"/>
              </a:spcAft>
              <a:buFont typeface="Arial" panose="020B0604020202020204" pitchFamily="34" charset="0"/>
              <a:buNone/>
              <a:defRPr/>
            </a:pPr>
            <a:r>
              <a:rPr lang="en-US" sz="2000" b="1" dirty="0"/>
              <a:t>It’s a very grass roots approach</a:t>
            </a:r>
            <a:r>
              <a:rPr lang="en-US" sz="2000" dirty="0"/>
              <a:t>:</a:t>
            </a:r>
            <a:endParaRPr lang="en-AU" sz="2000" dirty="0"/>
          </a:p>
          <a:p>
            <a:pPr marL="285750" indent="-285750" fontAlgn="auto">
              <a:spcBef>
                <a:spcPts val="0"/>
              </a:spcBef>
              <a:spcAft>
                <a:spcPts val="0"/>
              </a:spcAft>
              <a:defRPr/>
            </a:pPr>
            <a:r>
              <a:rPr lang="en-AU" sz="2000" dirty="0"/>
              <a:t>Collaboration: Other NGOs &amp; Governments</a:t>
            </a:r>
          </a:p>
          <a:p>
            <a:pPr marL="285750" indent="-285750" fontAlgn="auto">
              <a:spcBef>
                <a:spcPts val="0"/>
              </a:spcBef>
              <a:spcAft>
                <a:spcPts val="0"/>
              </a:spcAft>
              <a:defRPr/>
            </a:pPr>
            <a:r>
              <a:rPr lang="en-AU" sz="2000" dirty="0"/>
              <a:t>LLIN bed nets</a:t>
            </a:r>
          </a:p>
          <a:p>
            <a:pPr marL="285750" indent="-285750" fontAlgn="auto">
              <a:spcBef>
                <a:spcPts val="0"/>
              </a:spcBef>
              <a:spcAft>
                <a:spcPts val="0"/>
              </a:spcAft>
              <a:defRPr/>
            </a:pPr>
            <a:r>
              <a:rPr lang="en-AU" sz="2000" dirty="0"/>
              <a:t>Residual insecticidal spraying (IRS)</a:t>
            </a:r>
          </a:p>
          <a:p>
            <a:pPr marL="285750" indent="-285750" fontAlgn="auto">
              <a:spcBef>
                <a:spcPts val="0"/>
              </a:spcBef>
              <a:spcAft>
                <a:spcPts val="0"/>
              </a:spcAft>
              <a:defRPr/>
            </a:pPr>
            <a:r>
              <a:rPr lang="en-AU" sz="2000" dirty="0"/>
              <a:t>Education</a:t>
            </a:r>
          </a:p>
          <a:p>
            <a:pPr marL="285750" indent="-285750" fontAlgn="auto">
              <a:spcBef>
                <a:spcPts val="0"/>
              </a:spcBef>
              <a:spcAft>
                <a:spcPts val="0"/>
              </a:spcAft>
              <a:defRPr/>
            </a:pPr>
            <a:r>
              <a:rPr lang="en-AU" sz="2000" dirty="0"/>
              <a:t>Engineering environments</a:t>
            </a:r>
          </a:p>
          <a:p>
            <a:pPr marL="285750" indent="-285750" fontAlgn="auto">
              <a:spcBef>
                <a:spcPts val="0"/>
              </a:spcBef>
              <a:spcAft>
                <a:spcPts val="0"/>
              </a:spcAft>
              <a:defRPr/>
            </a:pPr>
            <a:r>
              <a:rPr lang="en-AU" sz="2000" dirty="0"/>
              <a:t>Controlling larvicide in breeding grounds</a:t>
            </a:r>
          </a:p>
          <a:p>
            <a:pPr marL="285750" indent="-285750" fontAlgn="auto">
              <a:spcBef>
                <a:spcPts val="0"/>
              </a:spcBef>
              <a:spcAft>
                <a:spcPts val="0"/>
              </a:spcAft>
              <a:defRPr/>
            </a:pPr>
            <a:r>
              <a:rPr lang="en-AU" sz="2000" dirty="0"/>
              <a:t>Rapid accurate diagnosis, surveillance</a:t>
            </a:r>
          </a:p>
          <a:p>
            <a:pPr marL="285750" indent="-285750" fontAlgn="auto">
              <a:spcBef>
                <a:spcPts val="0"/>
              </a:spcBef>
              <a:spcAft>
                <a:spcPts val="0"/>
              </a:spcAft>
              <a:defRPr/>
            </a:pPr>
            <a:r>
              <a:rPr lang="en-AU" sz="2000" dirty="0"/>
              <a:t>Effective treatment (Logistics)</a:t>
            </a:r>
            <a:endParaRPr lang="en-US" sz="2000" dirty="0"/>
          </a:p>
          <a:p>
            <a:pPr marL="285750" indent="-285750" fontAlgn="auto">
              <a:spcBef>
                <a:spcPts val="0"/>
              </a:spcBef>
              <a:spcAft>
                <a:spcPts val="0"/>
              </a:spcAft>
              <a:defRPr/>
            </a:pPr>
            <a:r>
              <a:rPr lang="en-AU" sz="2000" dirty="0"/>
              <a:t>Research: PhD Scholarship, vaccines?</a:t>
            </a:r>
          </a:p>
          <a:p>
            <a:pPr marL="285750" indent="-285750" fontAlgn="auto">
              <a:spcBef>
                <a:spcPts val="0"/>
              </a:spcBef>
              <a:spcAft>
                <a:spcPts val="0"/>
              </a:spcAft>
              <a:defRPr/>
            </a:pPr>
            <a:endParaRPr lang="en-AU" sz="2000" dirty="0">
              <a:solidFill>
                <a:schemeClr val="tx2"/>
              </a:solidFill>
              <a:latin typeface="Arial Narrow" panose="020B0606020202030204" pitchFamily="34" charset="0"/>
            </a:endParaRPr>
          </a:p>
          <a:p>
            <a:pPr>
              <a:defRPr/>
            </a:pPr>
            <a:endParaRPr lang="en-AU" sz="2000" dirty="0">
              <a:solidFill>
                <a:schemeClr val="tx2"/>
              </a:solidFill>
              <a:latin typeface="Arial Narrow" panose="020B0606020202030204" pitchFamily="34" charset="0"/>
            </a:endParaRPr>
          </a:p>
        </p:txBody>
      </p:sp>
      <p:pic>
        <p:nvPicPr>
          <p:cNvPr id="32772" name="Picture 5" descr="Child under net SI">
            <a:extLst>
              <a:ext uri="{FF2B5EF4-FFF2-40B4-BE49-F238E27FC236}">
                <a16:creationId xmlns:a16="http://schemas.microsoft.com/office/drawing/2014/main" id="{B03B5298-3BAF-46DA-B076-DE6201EC2E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4197" y="3429000"/>
            <a:ext cx="4205815" cy="3154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3">
            <a:extLst>
              <a:ext uri="{FF2B5EF4-FFF2-40B4-BE49-F238E27FC236}">
                <a16:creationId xmlns:a16="http://schemas.microsoft.com/office/drawing/2014/main" id="{DABD7D05-F2C0-47FD-A340-578E272C39E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3648" y="4365104"/>
            <a:ext cx="3120447" cy="23403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430E5A4F-B439-4A40-8B26-721A31AB4FA6}"/>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5292080" y="1219200"/>
            <a:ext cx="2952328" cy="1993776"/>
          </a:xfrm>
          <a:prstGeom prst="rect">
            <a:avLst/>
          </a:prstGeom>
          <a:noFill/>
        </p:spPr>
      </p:pic>
      <p:sp>
        <p:nvSpPr>
          <p:cNvPr id="4" name="TextBox 3">
            <a:extLst>
              <a:ext uri="{FF2B5EF4-FFF2-40B4-BE49-F238E27FC236}">
                <a16:creationId xmlns:a16="http://schemas.microsoft.com/office/drawing/2014/main" id="{60528546-74DD-42C5-A762-EA68D41C76E6}"/>
              </a:ext>
            </a:extLst>
          </p:cNvPr>
          <p:cNvSpPr txBox="1"/>
          <p:nvPr/>
        </p:nvSpPr>
        <p:spPr>
          <a:xfrm>
            <a:off x="228600" y="404664"/>
            <a:ext cx="457200" cy="369332"/>
          </a:xfrm>
          <a:prstGeom prst="rect">
            <a:avLst/>
          </a:prstGeom>
          <a:noFill/>
        </p:spPr>
        <p:txBody>
          <a:bodyPr wrap="square" rtlCol="0">
            <a:spAutoFit/>
          </a:bodyPr>
          <a:lstStyle/>
          <a:p>
            <a:r>
              <a:rPr lang="en-AU" dirty="0"/>
              <a:t>18</a:t>
            </a:r>
          </a:p>
        </p:txBody>
      </p:sp>
    </p:spTree>
    <p:extLst>
      <p:ext uri="{BB962C8B-B14F-4D97-AF65-F5344CB8AC3E}">
        <p14:creationId xmlns:p14="http://schemas.microsoft.com/office/powerpoint/2010/main" val="3346844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1B1B7-6DA6-4C98-BE3D-C9EEB8F384AE}"/>
              </a:ext>
            </a:extLst>
          </p:cNvPr>
          <p:cNvSpPr>
            <a:spLocks noGrp="1"/>
          </p:cNvSpPr>
          <p:nvPr>
            <p:ph type="title"/>
          </p:nvPr>
        </p:nvSpPr>
        <p:spPr/>
        <p:txBody>
          <a:bodyPr/>
          <a:lstStyle/>
          <a:p>
            <a:endParaRPr lang="en-AU" dirty="0"/>
          </a:p>
        </p:txBody>
      </p:sp>
      <p:sp>
        <p:nvSpPr>
          <p:cNvPr id="4" name="Text Placeholder 3">
            <a:extLst>
              <a:ext uri="{FF2B5EF4-FFF2-40B4-BE49-F238E27FC236}">
                <a16:creationId xmlns:a16="http://schemas.microsoft.com/office/drawing/2014/main" id="{1569D822-BAFD-42D7-8701-23CF365DD117}"/>
              </a:ext>
            </a:extLst>
          </p:cNvPr>
          <p:cNvSpPr>
            <a:spLocks noGrp="1"/>
          </p:cNvSpPr>
          <p:nvPr>
            <p:ph type="body" sz="half" idx="2"/>
          </p:nvPr>
        </p:nvSpPr>
        <p:spPr>
          <a:xfrm>
            <a:off x="3707904" y="616846"/>
            <a:ext cx="4896544" cy="5479154"/>
          </a:xfrm>
        </p:spPr>
        <p:txBody>
          <a:bodyPr>
            <a:normAutofit/>
          </a:bodyPr>
          <a:lstStyle/>
          <a:p>
            <a:pPr marL="0" indent="0">
              <a:buNone/>
            </a:pPr>
            <a:r>
              <a:rPr lang="en-AU" sz="3600" dirty="0">
                <a:solidFill>
                  <a:srgbClr val="0070C0"/>
                </a:solidFill>
              </a:rPr>
              <a:t>Successful First Recipient of the RAM Scholarship</a:t>
            </a:r>
          </a:p>
          <a:p>
            <a:pPr marL="0" indent="0">
              <a:buNone/>
            </a:pPr>
            <a:endParaRPr lang="en-AU" sz="2400" dirty="0"/>
          </a:p>
          <a:p>
            <a:pPr marL="0" indent="0">
              <a:buNone/>
            </a:pPr>
            <a:r>
              <a:rPr lang="en-AU" sz="2400" dirty="0"/>
              <a:t>Edgar Pollard PhD from the Solomon Islands</a:t>
            </a:r>
          </a:p>
          <a:p>
            <a:pPr marL="0" indent="0">
              <a:buNone/>
            </a:pPr>
            <a:endParaRPr lang="en-AU" sz="2400" dirty="0"/>
          </a:p>
          <a:p>
            <a:pPr marL="0" indent="0">
              <a:buNone/>
            </a:pPr>
            <a:r>
              <a:rPr lang="en-AU" sz="2400" u="sng" dirty="0"/>
              <a:t>Research topic:</a:t>
            </a:r>
          </a:p>
          <a:p>
            <a:pPr marL="0" indent="0">
              <a:buNone/>
            </a:pPr>
            <a:r>
              <a:rPr lang="en-AU" sz="2400" dirty="0"/>
              <a:t>Understanding mosquito flight to maximise malaria and dengue control by insecticide impregnated barriers</a:t>
            </a:r>
          </a:p>
        </p:txBody>
      </p:sp>
      <p:pic>
        <p:nvPicPr>
          <p:cNvPr id="5" name="Picture 4">
            <a:extLst>
              <a:ext uri="{FF2B5EF4-FFF2-40B4-BE49-F238E27FC236}">
                <a16:creationId xmlns:a16="http://schemas.microsoft.com/office/drawing/2014/main" id="{937E9EF7-AF3F-4C3F-9C5B-C48F4934140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39552" y="616846"/>
            <a:ext cx="3024336" cy="5188418"/>
          </a:xfrm>
          <a:prstGeom prst="rect">
            <a:avLst/>
          </a:prstGeom>
          <a:noFill/>
          <a:ln>
            <a:noFill/>
          </a:ln>
        </p:spPr>
      </p:pic>
    </p:spTree>
    <p:extLst>
      <p:ext uri="{BB962C8B-B14F-4D97-AF65-F5344CB8AC3E}">
        <p14:creationId xmlns:p14="http://schemas.microsoft.com/office/powerpoint/2010/main" val="2844496566"/>
      </p:ext>
    </p:extLst>
  </p:cSld>
  <p:clrMapOvr>
    <a:masterClrMapping/>
  </p:clrMapOvr>
  <p:transition>
    <p:cut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11560" y="116632"/>
            <a:ext cx="7772400" cy="1229072"/>
          </a:xfrm>
        </p:spPr>
        <p:txBody>
          <a:bodyPr>
            <a:normAutofit/>
          </a:bodyPr>
          <a:lstStyle/>
          <a:p>
            <a:r>
              <a:rPr lang="en-US" sz="4000" b="1" dirty="0">
                <a:solidFill>
                  <a:srgbClr val="0070C0"/>
                </a:solidFill>
              </a:rPr>
              <a:t>What is RAM?</a:t>
            </a:r>
            <a:endParaRPr lang="en-AU" sz="4000" b="1" dirty="0">
              <a:solidFill>
                <a:srgbClr val="0070C0"/>
              </a:solidFill>
            </a:endParaRPr>
          </a:p>
        </p:txBody>
      </p:sp>
      <p:sp>
        <p:nvSpPr>
          <p:cNvPr id="5123" name="Text Box 4"/>
          <p:cNvSpPr txBox="1">
            <a:spLocks noChangeArrowheads="1"/>
          </p:cNvSpPr>
          <p:nvPr/>
        </p:nvSpPr>
        <p:spPr bwMode="auto">
          <a:xfrm>
            <a:off x="1524000" y="2514600"/>
            <a:ext cx="3101975" cy="457200"/>
          </a:xfrm>
          <a:prstGeom prst="rect">
            <a:avLst/>
          </a:prstGeom>
          <a:noFill/>
          <a:ln w="9525">
            <a:noFill/>
            <a:miter lim="800000"/>
            <a:headEnd/>
            <a:tailEnd/>
          </a:ln>
        </p:spPr>
        <p:txBody>
          <a:bodyPr>
            <a:spAutoFit/>
          </a:bodyPr>
          <a:lstStyle/>
          <a:p>
            <a:pPr>
              <a:spcBef>
                <a:spcPct val="50000"/>
              </a:spcBef>
            </a:pPr>
            <a:endParaRPr lang="en-AU"/>
          </a:p>
        </p:txBody>
      </p:sp>
      <p:sp>
        <p:nvSpPr>
          <p:cNvPr id="5124" name="Text Box 5"/>
          <p:cNvSpPr txBox="1">
            <a:spLocks noChangeArrowheads="1"/>
          </p:cNvSpPr>
          <p:nvPr/>
        </p:nvSpPr>
        <p:spPr bwMode="auto">
          <a:xfrm>
            <a:off x="971600" y="1268760"/>
            <a:ext cx="7467600" cy="5909310"/>
          </a:xfrm>
          <a:prstGeom prst="rect">
            <a:avLst/>
          </a:prstGeom>
          <a:noFill/>
          <a:ln w="9525">
            <a:noFill/>
            <a:miter lim="800000"/>
            <a:headEnd/>
            <a:tailEnd/>
          </a:ln>
        </p:spPr>
        <p:txBody>
          <a:bodyPr wrap="square">
            <a:spAutoFit/>
          </a:bodyPr>
          <a:lstStyle/>
          <a:p>
            <a:pPr>
              <a:spcBef>
                <a:spcPct val="50000"/>
              </a:spcBef>
            </a:pPr>
            <a:r>
              <a:rPr lang="en-US" sz="3200" b="1" dirty="0">
                <a:solidFill>
                  <a:srgbClr val="000000"/>
                </a:solidFill>
              </a:rPr>
              <a:t>Rotarians Against Malaria is a volunteer-run </a:t>
            </a:r>
            <a:r>
              <a:rPr lang="en-US" sz="3200" b="1" dirty="0" err="1">
                <a:solidFill>
                  <a:srgbClr val="000000"/>
                </a:solidFill>
              </a:rPr>
              <a:t>organisation</a:t>
            </a:r>
            <a:r>
              <a:rPr lang="en-US" sz="3200" b="1" dirty="0">
                <a:solidFill>
                  <a:srgbClr val="000000"/>
                </a:solidFill>
              </a:rPr>
              <a:t> working to </a:t>
            </a:r>
            <a:r>
              <a:rPr lang="en-US" sz="3200" b="1" u="sng" dirty="0">
                <a:solidFill>
                  <a:srgbClr val="000000"/>
                </a:solidFill>
              </a:rPr>
              <a:t>eliminate</a:t>
            </a:r>
            <a:r>
              <a:rPr lang="en-US" sz="3200" b="1" dirty="0">
                <a:solidFill>
                  <a:srgbClr val="000000"/>
                </a:solidFill>
              </a:rPr>
              <a:t> malaria</a:t>
            </a:r>
          </a:p>
          <a:p>
            <a:pPr>
              <a:spcBef>
                <a:spcPct val="50000"/>
              </a:spcBef>
            </a:pPr>
            <a:endParaRPr lang="en-US" sz="3600" b="1" dirty="0">
              <a:solidFill>
                <a:srgbClr val="000000"/>
              </a:solidFill>
              <a:latin typeface="Times New Roman" charset="0"/>
            </a:endParaRPr>
          </a:p>
          <a:p>
            <a:pPr>
              <a:spcBef>
                <a:spcPct val="50000"/>
              </a:spcBef>
            </a:pPr>
            <a:endParaRPr lang="en-US" sz="3600" b="1" dirty="0">
              <a:solidFill>
                <a:srgbClr val="000000"/>
              </a:solidFill>
              <a:latin typeface="Times New Roman" charset="0"/>
            </a:endParaRPr>
          </a:p>
          <a:p>
            <a:pPr>
              <a:spcBef>
                <a:spcPct val="50000"/>
              </a:spcBef>
            </a:pPr>
            <a:r>
              <a:rPr lang="en-US" sz="3600" b="1" dirty="0">
                <a:solidFill>
                  <a:srgbClr val="000000"/>
                </a:solidFill>
                <a:latin typeface="Times New Roman" charset="0"/>
              </a:rPr>
              <a:t> </a:t>
            </a:r>
          </a:p>
          <a:p>
            <a:pPr>
              <a:spcBef>
                <a:spcPct val="50000"/>
              </a:spcBef>
            </a:pPr>
            <a:endParaRPr lang="en-US" sz="3600" b="1" dirty="0">
              <a:solidFill>
                <a:srgbClr val="000000"/>
              </a:solidFill>
              <a:latin typeface="Times New Roman" charset="0"/>
            </a:endParaRPr>
          </a:p>
          <a:p>
            <a:pPr>
              <a:spcBef>
                <a:spcPct val="50000"/>
              </a:spcBef>
            </a:pPr>
            <a:endParaRPr lang="en-AU" sz="3600" b="1" dirty="0">
              <a:solidFill>
                <a:srgbClr val="000000"/>
              </a:solidFill>
              <a:latin typeface="Times New Roman" charset="0"/>
            </a:endParaRPr>
          </a:p>
        </p:txBody>
      </p:sp>
      <p:sp>
        <p:nvSpPr>
          <p:cNvPr id="6" name="TextBox 5"/>
          <p:cNvSpPr txBox="1"/>
          <p:nvPr/>
        </p:nvSpPr>
        <p:spPr>
          <a:xfrm>
            <a:off x="323528" y="476672"/>
            <a:ext cx="432048" cy="369332"/>
          </a:xfrm>
          <a:prstGeom prst="rect">
            <a:avLst/>
          </a:prstGeom>
          <a:noFill/>
        </p:spPr>
        <p:txBody>
          <a:bodyPr wrap="square" rtlCol="0">
            <a:spAutoFit/>
          </a:bodyPr>
          <a:lstStyle/>
          <a:p>
            <a:r>
              <a:rPr lang="en-AU" dirty="0"/>
              <a:t>2</a:t>
            </a:r>
          </a:p>
        </p:txBody>
      </p:sp>
      <p:sp>
        <p:nvSpPr>
          <p:cNvPr id="5" name="TextBox 4">
            <a:extLst>
              <a:ext uri="{FF2B5EF4-FFF2-40B4-BE49-F238E27FC236}">
                <a16:creationId xmlns:a16="http://schemas.microsoft.com/office/drawing/2014/main" id="{52E3165B-2CA5-473C-867F-2DF7990DF182}"/>
              </a:ext>
            </a:extLst>
          </p:cNvPr>
          <p:cNvSpPr txBox="1"/>
          <p:nvPr/>
        </p:nvSpPr>
        <p:spPr>
          <a:xfrm>
            <a:off x="865820" y="3530917"/>
            <a:ext cx="7412360" cy="1384995"/>
          </a:xfrm>
          <a:prstGeom prst="rect">
            <a:avLst/>
          </a:prstGeom>
          <a:noFill/>
        </p:spPr>
        <p:txBody>
          <a:bodyPr wrap="square" rtlCol="0">
            <a:spAutoFit/>
          </a:bodyPr>
          <a:lstStyle/>
          <a:p>
            <a:r>
              <a:rPr lang="en-AU" sz="2800" dirty="0">
                <a:solidFill>
                  <a:srgbClr val="0070C0"/>
                </a:solidFill>
                <a:cs typeface="Times New Roman" panose="02020603050405020304" pitchFamily="18" charset="0"/>
              </a:rPr>
              <a:t>RAM is represented in all Rotary Districts and is governed by Rotary Australia World Community Service (RAWCS) Ltd</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2EF10-EAA1-4465-9292-FDD47107A407}"/>
              </a:ext>
            </a:extLst>
          </p:cNvPr>
          <p:cNvSpPr>
            <a:spLocks noGrp="1"/>
          </p:cNvSpPr>
          <p:nvPr>
            <p:ph type="title"/>
          </p:nvPr>
        </p:nvSpPr>
        <p:spPr>
          <a:xfrm>
            <a:off x="467544" y="5710"/>
            <a:ext cx="8229600" cy="1047026"/>
          </a:xfrm>
        </p:spPr>
        <p:txBody>
          <a:bodyPr>
            <a:normAutofit/>
          </a:bodyPr>
          <a:lstStyle/>
          <a:p>
            <a:pPr algn="ctr">
              <a:defRPr/>
            </a:pPr>
            <a:r>
              <a:rPr lang="en-AU" sz="4000" b="1" dirty="0">
                <a:solidFill>
                  <a:srgbClr val="0070C0"/>
                </a:solidFill>
                <a:effectLst>
                  <a:outerShdw blurRad="38100" dist="38100" dir="2700000" algn="tl">
                    <a:srgbClr val="000000">
                      <a:alpha val="43137"/>
                    </a:srgbClr>
                  </a:outerShdw>
                </a:effectLst>
              </a:rPr>
              <a:t>RAM Focus Countries</a:t>
            </a:r>
          </a:p>
        </p:txBody>
      </p:sp>
      <p:sp>
        <p:nvSpPr>
          <p:cNvPr id="3" name="Content Placeholder 2">
            <a:extLst>
              <a:ext uri="{FF2B5EF4-FFF2-40B4-BE49-F238E27FC236}">
                <a16:creationId xmlns:a16="http://schemas.microsoft.com/office/drawing/2014/main" id="{A2738372-AD82-49EC-8979-03F5B2471B13}"/>
              </a:ext>
            </a:extLst>
          </p:cNvPr>
          <p:cNvSpPr>
            <a:spLocks noGrp="1"/>
          </p:cNvSpPr>
          <p:nvPr>
            <p:ph idx="1"/>
          </p:nvPr>
        </p:nvSpPr>
        <p:spPr>
          <a:xfrm>
            <a:off x="251520" y="908720"/>
            <a:ext cx="8229600" cy="5540375"/>
          </a:xfrm>
        </p:spPr>
        <p:txBody>
          <a:bodyPr/>
          <a:lstStyle/>
          <a:p>
            <a:pPr marL="0" indent="0" fontAlgn="auto">
              <a:spcBef>
                <a:spcPts val="0"/>
              </a:spcBef>
              <a:spcAft>
                <a:spcPts val="0"/>
              </a:spcAft>
              <a:buFont typeface="Arial" panose="020B0604020202020204" pitchFamily="34" charset="0"/>
              <a:buNone/>
              <a:defRPr/>
            </a:pPr>
            <a:r>
              <a:rPr lang="en-AU" sz="2800" dirty="0">
                <a:cs typeface="Times New Roman" panose="02020603050405020304" pitchFamily="18" charset="0"/>
              </a:rPr>
              <a:t>Papua New Guinea, the Solomon Islands and Timor </a:t>
            </a:r>
            <a:r>
              <a:rPr lang="en-AU" sz="2800" dirty="0" err="1">
                <a:cs typeface="Times New Roman" panose="02020603050405020304" pitchFamily="18" charset="0"/>
              </a:rPr>
              <a:t>Leste</a:t>
            </a:r>
            <a:r>
              <a:rPr lang="en-AU" sz="2800" dirty="0">
                <a:cs typeface="Times New Roman" panose="02020603050405020304" pitchFamily="18" charset="0"/>
              </a:rPr>
              <a:t> have received active and financial support from RAM for a number of years.</a:t>
            </a:r>
          </a:p>
          <a:p>
            <a:pPr>
              <a:defRPr/>
            </a:pPr>
            <a:endParaRPr lang="en-AU" sz="2800" dirty="0"/>
          </a:p>
          <a:p>
            <a:pPr marL="0" indent="0">
              <a:buNone/>
              <a:defRPr/>
            </a:pPr>
            <a:r>
              <a:rPr lang="en-AU" sz="2800" b="1" dirty="0">
                <a:cs typeface="Times New Roman" panose="02020603050405020304" pitchFamily="18" charset="0"/>
              </a:rPr>
              <a:t>West Timor </a:t>
            </a:r>
            <a:r>
              <a:rPr lang="en-AU" sz="2800" dirty="0">
                <a:cs typeface="Times New Roman" panose="02020603050405020304" pitchFamily="18" charset="0"/>
              </a:rPr>
              <a:t>and </a:t>
            </a:r>
            <a:r>
              <a:rPr lang="en-AU" sz="2800" b="1" dirty="0">
                <a:cs typeface="Times New Roman" panose="02020603050405020304" pitchFamily="18" charset="0"/>
              </a:rPr>
              <a:t>Vanuatu</a:t>
            </a:r>
            <a:r>
              <a:rPr lang="en-AU" sz="2800" dirty="0">
                <a:cs typeface="Times New Roman" panose="02020603050405020304" pitchFamily="18" charset="0"/>
              </a:rPr>
              <a:t> have also requested support from  RAM and this began in  the 2019-20 Rotary Year </a:t>
            </a:r>
          </a:p>
          <a:p>
            <a:pPr marL="0" indent="0">
              <a:buNone/>
              <a:defRPr/>
            </a:pPr>
            <a:endParaRPr lang="en-AU" sz="2000" dirty="0">
              <a:solidFill>
                <a:schemeClr val="tx2"/>
              </a:solidFill>
              <a:latin typeface="Times New Roman" panose="02020603050405020304" pitchFamily="18" charset="0"/>
              <a:cs typeface="Times New Roman" panose="02020603050405020304" pitchFamily="18" charset="0"/>
            </a:endParaRPr>
          </a:p>
          <a:p>
            <a:pPr marL="0" indent="0">
              <a:buNone/>
              <a:defRPr/>
            </a:pPr>
            <a:endParaRPr lang="en-AU" sz="2000" dirty="0">
              <a:solidFill>
                <a:schemeClr val="tx2"/>
              </a:solidFill>
              <a:latin typeface="Times New Roman" panose="02020603050405020304" pitchFamily="18" charset="0"/>
              <a:cs typeface="Times New Roman" panose="02020603050405020304" pitchFamily="18" charset="0"/>
            </a:endParaRPr>
          </a:p>
          <a:p>
            <a:pPr marL="0" indent="0">
              <a:buNone/>
              <a:defRPr/>
            </a:pPr>
            <a:r>
              <a:rPr lang="en-AU" sz="1800" dirty="0">
                <a:solidFill>
                  <a:schemeClr val="tx2"/>
                </a:solidFill>
                <a:latin typeface="Times New Roman" panose="02020603050405020304" pitchFamily="18" charset="0"/>
                <a:cs typeface="Times New Roman" panose="02020603050405020304" pitchFamily="18" charset="0"/>
              </a:rPr>
              <a:t>                         Distributing nets in Timor </a:t>
            </a:r>
            <a:r>
              <a:rPr lang="en-AU" sz="1800" dirty="0" err="1">
                <a:solidFill>
                  <a:schemeClr val="tx2"/>
                </a:solidFill>
                <a:latin typeface="Times New Roman" panose="02020603050405020304" pitchFamily="18" charset="0"/>
                <a:cs typeface="Times New Roman" panose="02020603050405020304" pitchFamily="18" charset="0"/>
              </a:rPr>
              <a:t>Leste</a:t>
            </a:r>
            <a:endParaRPr lang="en-AU" sz="1800" dirty="0">
              <a:solidFill>
                <a:schemeClr val="tx2"/>
              </a:solidFill>
              <a:latin typeface="Times New Roman" panose="02020603050405020304" pitchFamily="18" charset="0"/>
              <a:cs typeface="Times New Roman" panose="02020603050405020304" pitchFamily="18" charset="0"/>
            </a:endParaRPr>
          </a:p>
        </p:txBody>
      </p:sp>
      <p:pic>
        <p:nvPicPr>
          <p:cNvPr id="35844" name="Picture 4">
            <a:extLst>
              <a:ext uri="{FF2B5EF4-FFF2-40B4-BE49-F238E27FC236}">
                <a16:creationId xmlns:a16="http://schemas.microsoft.com/office/drawing/2014/main" id="{AECEE8DF-EF7D-41EA-B92D-2DEF8393E23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3609037"/>
            <a:ext cx="3153222" cy="23652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99FD6A95-ECB0-4B80-A8C4-8A61E02AFD39}"/>
              </a:ext>
            </a:extLst>
          </p:cNvPr>
          <p:cNvSpPr txBox="1"/>
          <p:nvPr/>
        </p:nvSpPr>
        <p:spPr>
          <a:xfrm>
            <a:off x="228600" y="476672"/>
            <a:ext cx="526976" cy="369332"/>
          </a:xfrm>
          <a:prstGeom prst="rect">
            <a:avLst/>
          </a:prstGeom>
          <a:noFill/>
        </p:spPr>
        <p:txBody>
          <a:bodyPr wrap="square" rtlCol="0">
            <a:spAutoFit/>
          </a:bodyPr>
          <a:lstStyle/>
          <a:p>
            <a:r>
              <a:rPr lang="en-AU" dirty="0"/>
              <a:t>20</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49D29-0998-4555-9048-FF508885381C}"/>
              </a:ext>
            </a:extLst>
          </p:cNvPr>
          <p:cNvSpPr>
            <a:spLocks noGrp="1"/>
          </p:cNvSpPr>
          <p:nvPr>
            <p:ph type="title"/>
          </p:nvPr>
        </p:nvSpPr>
        <p:spPr>
          <a:xfrm>
            <a:off x="467544" y="0"/>
            <a:ext cx="8229600" cy="762360"/>
          </a:xfrm>
        </p:spPr>
        <p:txBody>
          <a:bodyPr>
            <a:normAutofit/>
          </a:bodyPr>
          <a:lstStyle/>
          <a:p>
            <a:r>
              <a:rPr lang="en-AU" sz="4000" b="1" dirty="0">
                <a:solidFill>
                  <a:srgbClr val="0070C0"/>
                </a:solidFill>
              </a:rPr>
              <a:t>Adopt–A–RAM–Project </a:t>
            </a:r>
          </a:p>
        </p:txBody>
      </p:sp>
      <p:sp>
        <p:nvSpPr>
          <p:cNvPr id="3" name="Content Placeholder 2">
            <a:extLst>
              <a:ext uri="{FF2B5EF4-FFF2-40B4-BE49-F238E27FC236}">
                <a16:creationId xmlns:a16="http://schemas.microsoft.com/office/drawing/2014/main" id="{A8936C53-0B29-4B95-8395-37EF2E0B3258}"/>
              </a:ext>
            </a:extLst>
          </p:cNvPr>
          <p:cNvSpPr>
            <a:spLocks noGrp="1"/>
          </p:cNvSpPr>
          <p:nvPr>
            <p:ph idx="1"/>
          </p:nvPr>
        </p:nvSpPr>
        <p:spPr>
          <a:xfrm>
            <a:off x="467544" y="980728"/>
            <a:ext cx="8229600" cy="4525963"/>
          </a:xfrm>
        </p:spPr>
        <p:txBody>
          <a:bodyPr>
            <a:normAutofit fontScale="92500" lnSpcReduction="10000"/>
          </a:bodyPr>
          <a:lstStyle/>
          <a:p>
            <a:r>
              <a:rPr lang="en-AU" sz="3000" dirty="0"/>
              <a:t>Southern Region has adopted the </a:t>
            </a:r>
            <a:r>
              <a:rPr lang="en-AU" sz="3000" b="1" dirty="0"/>
              <a:t>‘End Malaria in Vanuatu-for Good’ Program</a:t>
            </a:r>
          </a:p>
          <a:p>
            <a:r>
              <a:rPr lang="en-AU" sz="3000" dirty="0"/>
              <a:t>A RAWCS Fundraising Account was set up by D9810 and D9820 – (</a:t>
            </a:r>
            <a:r>
              <a:rPr lang="en-AU" sz="3000" dirty="0">
                <a:solidFill>
                  <a:srgbClr val="FF0000"/>
                </a:solidFill>
              </a:rPr>
              <a:t>RAWCS 104-2019-20</a:t>
            </a:r>
            <a:r>
              <a:rPr lang="en-AU" sz="3000" dirty="0"/>
              <a:t>)</a:t>
            </a:r>
          </a:p>
          <a:p>
            <a:r>
              <a:rPr lang="en-AU" sz="3000" dirty="0"/>
              <a:t>Money raised was used in an application for a Global Grant which was </a:t>
            </a:r>
          </a:p>
          <a:p>
            <a:pPr marL="0" indent="0">
              <a:buNone/>
            </a:pPr>
            <a:r>
              <a:rPr lang="en-AU" sz="3000" dirty="0"/>
              <a:t>    submitted in June 2020 </a:t>
            </a:r>
          </a:p>
          <a:p>
            <a:pPr marL="0" indent="0">
              <a:buNone/>
            </a:pPr>
            <a:r>
              <a:rPr lang="en-AU" sz="3000" dirty="0"/>
              <a:t>    and led by D9910 NZ.</a:t>
            </a:r>
          </a:p>
          <a:p>
            <a:pPr marL="0" indent="0">
              <a:buNone/>
            </a:pPr>
            <a:r>
              <a:rPr lang="en-AU" sz="4800" b="1" i="1" dirty="0">
                <a:solidFill>
                  <a:srgbClr val="0070C0"/>
                </a:solidFill>
              </a:rPr>
              <a:t>      Success!!</a:t>
            </a:r>
          </a:p>
          <a:p>
            <a:pPr marL="0" indent="0">
              <a:buNone/>
            </a:pPr>
            <a:endParaRPr lang="en-AU" dirty="0"/>
          </a:p>
        </p:txBody>
      </p:sp>
      <p:pic>
        <p:nvPicPr>
          <p:cNvPr id="2050" name="Picture 2">
            <a:extLst>
              <a:ext uri="{FF2B5EF4-FFF2-40B4-BE49-F238E27FC236}">
                <a16:creationId xmlns:a16="http://schemas.microsoft.com/office/drawing/2014/main" id="{18E99CDE-1B82-44FB-818B-8ED78B2FB87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3501008"/>
            <a:ext cx="3170202" cy="2393024"/>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21888AA-9334-4127-8915-9080C1BFD9FE}"/>
              </a:ext>
            </a:extLst>
          </p:cNvPr>
          <p:cNvSpPr txBox="1"/>
          <p:nvPr/>
        </p:nvSpPr>
        <p:spPr>
          <a:xfrm>
            <a:off x="251520" y="476672"/>
            <a:ext cx="432048" cy="369332"/>
          </a:xfrm>
          <a:prstGeom prst="rect">
            <a:avLst/>
          </a:prstGeom>
          <a:noFill/>
        </p:spPr>
        <p:txBody>
          <a:bodyPr wrap="square" rtlCol="0">
            <a:spAutoFit/>
          </a:bodyPr>
          <a:lstStyle/>
          <a:p>
            <a:r>
              <a:rPr lang="en-AU" dirty="0"/>
              <a:t>21</a:t>
            </a:r>
          </a:p>
        </p:txBody>
      </p:sp>
    </p:spTree>
    <p:extLst>
      <p:ext uri="{BB962C8B-B14F-4D97-AF65-F5344CB8AC3E}">
        <p14:creationId xmlns:p14="http://schemas.microsoft.com/office/powerpoint/2010/main" val="3662922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1F77E81E-DED5-4BAA-A10E-35A2F4094C2D}"/>
              </a:ext>
            </a:extLst>
          </p:cNvPr>
          <p:cNvPicPr>
            <a:picLocks noChangeAspect="1" noChangeArrowheads="1"/>
          </p:cNvPicPr>
          <p:nvPr/>
        </p:nvPicPr>
        <p:blipFill rotWithShape="1">
          <a:blip r:embed="rId2" cstate="print">
            <a:alphaModFix amt="70000"/>
            <a:extLst>
              <a:ext uri="{28A0092B-C50C-407E-A947-70E740481C1C}">
                <a14:useLocalDpi xmlns:a14="http://schemas.microsoft.com/office/drawing/2010/main" val="0"/>
              </a:ext>
            </a:extLst>
          </a:blip>
          <a:srcRect l="13367" r="12553" b="1"/>
          <a:stretch/>
        </p:blipFill>
        <p:spPr bwMode="auto">
          <a:xfrm>
            <a:off x="4139952" y="404664"/>
            <a:ext cx="4541154" cy="542431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extBox 1"/>
          <p:cNvSpPr txBox="1"/>
          <p:nvPr/>
        </p:nvSpPr>
        <p:spPr>
          <a:xfrm>
            <a:off x="442170" y="243504"/>
            <a:ext cx="3420438" cy="1330432"/>
          </a:xfrm>
          <a:prstGeom prst="rect">
            <a:avLst/>
          </a:prstGeom>
        </p:spPr>
        <p:txBody>
          <a:bodyPr vert="horz" lIns="91440" tIns="45720" rIns="91440" bIns="45720" rtlCol="0" anchor="ctr">
            <a:normAutofit/>
          </a:bodyPr>
          <a:lstStyle/>
          <a:p>
            <a:pPr algn="ctr">
              <a:lnSpc>
                <a:spcPct val="90000"/>
              </a:lnSpc>
              <a:spcBef>
                <a:spcPct val="0"/>
              </a:spcBef>
              <a:spcAft>
                <a:spcPts val="600"/>
              </a:spcAft>
            </a:pPr>
            <a:endParaRPr lang="en-US" sz="3500" b="1" dirty="0">
              <a:latin typeface="+mj-lt"/>
              <a:ea typeface="+mj-ea"/>
              <a:cs typeface="+mj-cs"/>
            </a:endParaRPr>
          </a:p>
        </p:txBody>
      </p:sp>
      <p:sp>
        <p:nvSpPr>
          <p:cNvPr id="5" name="TextBox 4"/>
          <p:cNvSpPr txBox="1"/>
          <p:nvPr/>
        </p:nvSpPr>
        <p:spPr>
          <a:xfrm>
            <a:off x="119505" y="1545551"/>
            <a:ext cx="4242957" cy="5157192"/>
          </a:xfrm>
          <a:prstGeom prst="rect">
            <a:avLst/>
          </a:prstGeom>
        </p:spPr>
        <p:txBody>
          <a:bodyPr vert="horz" lIns="91440" tIns="45720" rIns="91440" bIns="45720" rtlCol="0" anchor="ctr">
            <a:normAutofit/>
          </a:bodyPr>
          <a:lstStyle/>
          <a:p>
            <a:pPr marL="228600">
              <a:lnSpc>
                <a:spcPct val="90000"/>
              </a:lnSpc>
              <a:spcAft>
                <a:spcPts val="600"/>
              </a:spcAft>
            </a:pPr>
            <a:endParaRPr lang="en-US" sz="3000" dirty="0"/>
          </a:p>
        </p:txBody>
      </p:sp>
      <p:sp>
        <p:nvSpPr>
          <p:cNvPr id="6" name="Title 5">
            <a:extLst>
              <a:ext uri="{FF2B5EF4-FFF2-40B4-BE49-F238E27FC236}">
                <a16:creationId xmlns:a16="http://schemas.microsoft.com/office/drawing/2014/main" id="{52E7D4CC-2F79-429C-B53B-3676E39FD684}"/>
              </a:ext>
            </a:extLst>
          </p:cNvPr>
          <p:cNvSpPr>
            <a:spLocks noGrp="1"/>
          </p:cNvSpPr>
          <p:nvPr>
            <p:ph type="title"/>
          </p:nvPr>
        </p:nvSpPr>
        <p:spPr>
          <a:xfrm>
            <a:off x="491985" y="58237"/>
            <a:ext cx="8435280" cy="799350"/>
          </a:xfrm>
        </p:spPr>
        <p:txBody>
          <a:bodyPr>
            <a:normAutofit fontScale="90000"/>
          </a:bodyPr>
          <a:lstStyle/>
          <a:p>
            <a:r>
              <a:rPr lang="en-AU" dirty="0">
                <a:solidFill>
                  <a:srgbClr val="0000FF"/>
                </a:solidFill>
              </a:rPr>
              <a:t>END </a:t>
            </a:r>
            <a:r>
              <a:rPr lang="en-AU" sz="4000" dirty="0">
                <a:solidFill>
                  <a:srgbClr val="0000FF"/>
                </a:solidFill>
              </a:rPr>
              <a:t>MALARIA</a:t>
            </a:r>
            <a:r>
              <a:rPr lang="en-AU" dirty="0">
                <a:solidFill>
                  <a:srgbClr val="0000FF"/>
                </a:solidFill>
              </a:rPr>
              <a:t> IN VANUATU - FOR GOOD</a:t>
            </a:r>
          </a:p>
        </p:txBody>
      </p:sp>
      <p:sp>
        <p:nvSpPr>
          <p:cNvPr id="7" name="Content Placeholder 6">
            <a:extLst>
              <a:ext uri="{FF2B5EF4-FFF2-40B4-BE49-F238E27FC236}">
                <a16:creationId xmlns:a16="http://schemas.microsoft.com/office/drawing/2014/main" id="{8C8499B7-EA2A-4FB6-8712-4D25A8B7C496}"/>
              </a:ext>
            </a:extLst>
          </p:cNvPr>
          <p:cNvSpPr>
            <a:spLocks noGrp="1"/>
          </p:cNvSpPr>
          <p:nvPr>
            <p:ph sz="half" idx="1"/>
          </p:nvPr>
        </p:nvSpPr>
        <p:spPr>
          <a:xfrm>
            <a:off x="457200" y="968972"/>
            <a:ext cx="4038600" cy="5733771"/>
          </a:xfrm>
        </p:spPr>
        <p:txBody>
          <a:bodyPr>
            <a:normAutofit fontScale="62500" lnSpcReduction="20000"/>
          </a:bodyPr>
          <a:lstStyle/>
          <a:p>
            <a:pPr marL="0" lvl="0" indent="0">
              <a:spcBef>
                <a:spcPts val="0"/>
              </a:spcBef>
              <a:spcAft>
                <a:spcPts val="1800"/>
              </a:spcAft>
              <a:buNone/>
            </a:pPr>
            <a:r>
              <a:rPr lang="en-AU" sz="5100" dirty="0">
                <a:cs typeface="Aharoni" panose="02010803020104030203" pitchFamily="2" charset="-79"/>
              </a:rPr>
              <a:t>The objective of this Rotary Global Grant is to train and equip a National Indoor Residual Spraying team in Vanuatu  </a:t>
            </a:r>
          </a:p>
          <a:p>
            <a:pPr marL="0" indent="0">
              <a:buNone/>
            </a:pPr>
            <a:endParaRPr lang="en-AU" sz="2900" i="1" dirty="0"/>
          </a:p>
          <a:p>
            <a:pPr marL="0" indent="0">
              <a:buNone/>
            </a:pPr>
            <a:r>
              <a:rPr lang="en-AU" sz="6500" i="1" dirty="0">
                <a:solidFill>
                  <a:srgbClr val="0000FF"/>
                </a:solidFill>
              </a:rPr>
              <a:t>Help save lives …</a:t>
            </a:r>
          </a:p>
          <a:p>
            <a:pPr marL="0" lvl="0" indent="0">
              <a:buNone/>
            </a:pPr>
            <a:endParaRPr lang="en-AU" sz="3800" dirty="0">
              <a:latin typeface="Aharoni" panose="020B0604020202020204" pitchFamily="2" charset="-79"/>
              <a:cs typeface="Aharoni" panose="020B0604020202020204" pitchFamily="2" charset="-79"/>
            </a:endParaRPr>
          </a:p>
          <a:p>
            <a:pPr marL="0" lvl="0" indent="0">
              <a:buNone/>
            </a:pPr>
            <a:r>
              <a:rPr lang="en-AU" sz="5100" b="1" dirty="0">
                <a:latin typeface="+mj-lt"/>
                <a:cs typeface="Aharoni" panose="020B0604020202020204" pitchFamily="2" charset="-79"/>
              </a:rPr>
              <a:t>Please continue to donate to help Vanuatu …</a:t>
            </a:r>
          </a:p>
        </p:txBody>
      </p:sp>
      <p:sp>
        <p:nvSpPr>
          <p:cNvPr id="4" name="Slide Number Placeholder 3">
            <a:extLst>
              <a:ext uri="{FF2B5EF4-FFF2-40B4-BE49-F238E27FC236}">
                <a16:creationId xmlns:a16="http://schemas.microsoft.com/office/drawing/2014/main" id="{BFEFB852-3F91-4E81-943F-9E06369A876E}"/>
              </a:ext>
            </a:extLst>
          </p:cNvPr>
          <p:cNvSpPr>
            <a:spLocks noGrp="1"/>
          </p:cNvSpPr>
          <p:nvPr>
            <p:ph type="sldNum" sz="quarter" idx="12"/>
          </p:nvPr>
        </p:nvSpPr>
        <p:spPr/>
        <p:txBody>
          <a:bodyPr vert="horz" lIns="91440" tIns="45720" rIns="91440" bIns="45720" rtlCol="0" anchor="ctr">
            <a:normAutofit/>
          </a:bodyPr>
          <a:lstStyle/>
          <a:p>
            <a:pPr>
              <a:spcAft>
                <a:spcPts val="600"/>
              </a:spcAft>
              <a:defRPr/>
            </a:pPr>
            <a:fld id="{28B1A74B-503A-4D19-A087-9DCC1DE25825}" type="slidenum">
              <a:rPr lang="en-US" smtClean="0">
                <a:solidFill>
                  <a:prstClr val="black">
                    <a:tint val="75000"/>
                  </a:prstClr>
                </a:solidFill>
                <a:latin typeface="Calibri" panose="020F0502020204030204"/>
              </a:rPr>
              <a:pPr>
                <a:spcAft>
                  <a:spcPts val="600"/>
                </a:spcAft>
                <a:defRPr/>
              </a:pPr>
              <a:t>22</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3673601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682607"/>
            <a:ext cx="7702625" cy="730268"/>
          </a:xfrm>
        </p:spPr>
        <p:txBody>
          <a:bodyPr>
            <a:normAutofit fontScale="90000"/>
          </a:bodyPr>
          <a:lstStyle/>
          <a:p>
            <a:r>
              <a:rPr lang="en-AU" b="1" dirty="0">
                <a:solidFill>
                  <a:srgbClr val="1822CD"/>
                </a:solidFill>
              </a:rPr>
              <a:t>In Papua New Guinea</a:t>
            </a:r>
          </a:p>
        </p:txBody>
      </p:sp>
      <p:sp>
        <p:nvSpPr>
          <p:cNvPr id="12291" name="Rectangle 3"/>
          <p:cNvSpPr>
            <a:spLocks noGrp="1" noChangeArrowheads="1"/>
          </p:cNvSpPr>
          <p:nvPr>
            <p:ph type="body" idx="1"/>
          </p:nvPr>
        </p:nvSpPr>
        <p:spPr>
          <a:xfrm>
            <a:off x="395288" y="1412875"/>
            <a:ext cx="8424862" cy="4683125"/>
          </a:xfrm>
        </p:spPr>
        <p:txBody>
          <a:bodyPr>
            <a:normAutofit/>
          </a:bodyPr>
          <a:lstStyle/>
          <a:p>
            <a:r>
              <a:rPr lang="en-AU" sz="2800" b="1" dirty="0">
                <a:solidFill>
                  <a:srgbClr val="000000"/>
                </a:solidFill>
                <a:cs typeface="Times New Roman" pitchFamily="18" charset="0"/>
              </a:rPr>
              <a:t>2005, 2009 &amp; 2012 large Global Funds awarded</a:t>
            </a:r>
          </a:p>
          <a:p>
            <a:r>
              <a:rPr lang="en-AU" sz="2800" b="1" dirty="0">
                <a:cs typeface="Times New Roman" pitchFamily="18" charset="0"/>
              </a:rPr>
              <a:t>By June 2020, </a:t>
            </a:r>
          </a:p>
          <a:p>
            <a:pPr marL="0" indent="0">
              <a:buNone/>
            </a:pPr>
            <a:r>
              <a:rPr lang="en-AU" sz="2800" b="1" dirty="0">
                <a:cs typeface="Times New Roman" pitchFamily="18" charset="0"/>
              </a:rPr>
              <a:t>more than 12 million </a:t>
            </a:r>
          </a:p>
          <a:p>
            <a:pPr marL="0" indent="0">
              <a:buNone/>
            </a:pPr>
            <a:r>
              <a:rPr lang="en-AU" sz="2800" b="1" dirty="0">
                <a:cs typeface="Times New Roman" pitchFamily="18" charset="0"/>
              </a:rPr>
              <a:t>nets were distributed</a:t>
            </a:r>
          </a:p>
        </p:txBody>
      </p:sp>
      <p:pic>
        <p:nvPicPr>
          <p:cNvPr id="12292" name="Picture 4" descr="papua_newguinea_pol89"/>
          <p:cNvPicPr>
            <a:picLocks noChangeAspect="1" noChangeArrowheads="1"/>
          </p:cNvPicPr>
          <p:nvPr/>
        </p:nvPicPr>
        <p:blipFill>
          <a:blip r:embed="rId3" cstate="print"/>
          <a:srcRect/>
          <a:stretch>
            <a:fillRect/>
          </a:stretch>
        </p:blipFill>
        <p:spPr bwMode="auto">
          <a:xfrm>
            <a:off x="4139952" y="2781333"/>
            <a:ext cx="4141577" cy="2968034"/>
          </a:xfrm>
          <a:prstGeom prst="rect">
            <a:avLst/>
          </a:prstGeom>
          <a:noFill/>
          <a:ln w="9525">
            <a:noFill/>
            <a:miter lim="800000"/>
            <a:headEnd/>
            <a:tailEnd/>
          </a:ln>
        </p:spPr>
      </p:pic>
      <p:sp>
        <p:nvSpPr>
          <p:cNvPr id="12293" name="Rectangle 6"/>
          <p:cNvSpPr>
            <a:spLocks noChangeArrowheads="1"/>
          </p:cNvSpPr>
          <p:nvPr/>
        </p:nvSpPr>
        <p:spPr bwMode="auto">
          <a:xfrm>
            <a:off x="3976688" y="2452688"/>
            <a:ext cx="9144000" cy="0"/>
          </a:xfrm>
          <a:prstGeom prst="rect">
            <a:avLst/>
          </a:prstGeom>
          <a:noFill/>
          <a:ln w="9525">
            <a:noFill/>
            <a:miter lim="800000"/>
            <a:headEnd/>
            <a:tailEnd/>
          </a:ln>
        </p:spPr>
        <p:txBody>
          <a:bodyPr>
            <a:spAutoFit/>
          </a:bodyPr>
          <a:lstStyle/>
          <a:p>
            <a:endParaRPr lang="en-AU"/>
          </a:p>
        </p:txBody>
      </p:sp>
      <p:sp>
        <p:nvSpPr>
          <p:cNvPr id="7" name="TextBox 6"/>
          <p:cNvSpPr txBox="1"/>
          <p:nvPr/>
        </p:nvSpPr>
        <p:spPr>
          <a:xfrm>
            <a:off x="395536" y="404664"/>
            <a:ext cx="504056" cy="369332"/>
          </a:xfrm>
          <a:prstGeom prst="rect">
            <a:avLst/>
          </a:prstGeom>
          <a:noFill/>
        </p:spPr>
        <p:txBody>
          <a:bodyPr wrap="square" rtlCol="0">
            <a:spAutoFit/>
          </a:bodyPr>
          <a:lstStyle/>
          <a:p>
            <a:r>
              <a:rPr lang="en-AU" dirty="0"/>
              <a:t>23</a:t>
            </a:r>
          </a:p>
        </p:txBody>
      </p:sp>
    </p:spTree>
    <p:extLst>
      <p:ext uri="{BB962C8B-B14F-4D97-AF65-F5344CB8AC3E}">
        <p14:creationId xmlns:p14="http://schemas.microsoft.com/office/powerpoint/2010/main" val="23121016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471998" y="1124744"/>
            <a:ext cx="8229600" cy="5040560"/>
          </a:xfrm>
        </p:spPr>
        <p:txBody>
          <a:bodyPr>
            <a:noAutofit/>
          </a:bodyPr>
          <a:lstStyle/>
          <a:p>
            <a:pPr marL="0" indent="0">
              <a:lnSpc>
                <a:spcPct val="80000"/>
              </a:lnSpc>
              <a:buNone/>
            </a:pPr>
            <a:r>
              <a:rPr lang="en-AU" altLang="en-US" sz="2800" dirty="0">
                <a:solidFill>
                  <a:srgbClr val="000000"/>
                </a:solidFill>
                <a:cs typeface="Times New Roman" panose="02020603050405020304" pitchFamily="18" charset="0"/>
              </a:rPr>
              <a:t>Global </a:t>
            </a:r>
            <a:r>
              <a:rPr lang="en-AU" altLang="en-US" sz="2800" dirty="0">
                <a:cs typeface="Times New Roman" panose="02020603050405020304" pitchFamily="18" charset="0"/>
              </a:rPr>
              <a:t>Fund’s</a:t>
            </a:r>
            <a:r>
              <a:rPr lang="en-AU" altLang="en-US" sz="2800" dirty="0">
                <a:solidFill>
                  <a:srgbClr val="FF0000"/>
                </a:solidFill>
                <a:cs typeface="Times New Roman" panose="02020603050405020304" pitchFamily="18" charset="0"/>
              </a:rPr>
              <a:t> </a:t>
            </a:r>
            <a:r>
              <a:rPr lang="en-AU" altLang="en-US" sz="2800" dirty="0">
                <a:solidFill>
                  <a:srgbClr val="000000"/>
                </a:solidFill>
                <a:cs typeface="Times New Roman" panose="02020603050405020304" pitchFamily="18" charset="0"/>
              </a:rPr>
              <a:t>funding has decreased, so a new initiative has been implemented:</a:t>
            </a:r>
          </a:p>
          <a:p>
            <a:pPr>
              <a:lnSpc>
                <a:spcPct val="80000"/>
              </a:lnSpc>
              <a:buNone/>
            </a:pPr>
            <a:endParaRPr lang="en-AU" altLang="en-US" sz="1400" dirty="0">
              <a:solidFill>
                <a:srgbClr val="000000"/>
              </a:solidFill>
              <a:latin typeface="Times New Roman" panose="02020603050405020304" pitchFamily="18" charset="0"/>
              <a:cs typeface="Times New Roman" panose="02020603050405020304" pitchFamily="18" charset="0"/>
            </a:endParaRPr>
          </a:p>
          <a:p>
            <a:pPr marL="0" indent="0">
              <a:lnSpc>
                <a:spcPct val="80000"/>
              </a:lnSpc>
              <a:buNone/>
            </a:pPr>
            <a:r>
              <a:rPr lang="en-AU" altLang="en-US" sz="2800" dirty="0">
                <a:cs typeface="Times New Roman" panose="02020603050405020304" pitchFamily="18" charset="0"/>
              </a:rPr>
              <a:t>In Port Moresby and Central Province, RAM has funded a program called “</a:t>
            </a:r>
            <a:r>
              <a:rPr lang="en-AU" altLang="en-US" sz="2800" b="1" dirty="0">
                <a:cs typeface="Times New Roman" panose="02020603050405020304" pitchFamily="18" charset="0"/>
              </a:rPr>
              <a:t>Chasing Malaria</a:t>
            </a:r>
            <a:r>
              <a:rPr lang="en-AU" altLang="en-US" sz="2800" dirty="0">
                <a:cs typeface="Times New Roman" panose="02020603050405020304" pitchFamily="18" charset="0"/>
              </a:rPr>
              <a:t>” to track and investigate case clusters in schools and communities </a:t>
            </a:r>
            <a:endParaRPr lang="en-AU" altLang="en-US" sz="2400" dirty="0">
              <a:cs typeface="Times New Roman" panose="02020603050405020304" pitchFamily="18" charset="0"/>
            </a:endParaRPr>
          </a:p>
          <a:p>
            <a:pPr marL="0" indent="0">
              <a:buNone/>
              <a:defRPr/>
            </a:pPr>
            <a:endParaRPr lang="en-AU" altLang="en-US" sz="2400" dirty="0">
              <a:solidFill>
                <a:srgbClr val="0070C0"/>
              </a:solidFill>
              <a:latin typeface="Times New Roman" panose="02020603050405020304" pitchFamily="18" charset="0"/>
              <a:cs typeface="Times New Roman" panose="02020603050405020304" pitchFamily="18" charset="0"/>
            </a:endParaRPr>
          </a:p>
          <a:p>
            <a:pPr marL="0" indent="0">
              <a:buNone/>
              <a:defRPr/>
            </a:pPr>
            <a:endParaRPr lang="en-AU" altLang="en-US" sz="2400" dirty="0">
              <a:solidFill>
                <a:srgbClr val="0070C0"/>
              </a:solidFill>
              <a:latin typeface="Times New Roman" panose="02020603050405020304" pitchFamily="18" charset="0"/>
              <a:cs typeface="Times New Roman" panose="02020603050405020304" pitchFamily="18" charset="0"/>
            </a:endParaRPr>
          </a:p>
          <a:p>
            <a:pPr marL="0" indent="0">
              <a:buNone/>
              <a:defRPr/>
            </a:pPr>
            <a:endParaRPr lang="en-AU" altLang="en-US" sz="2400" dirty="0">
              <a:solidFill>
                <a:srgbClr val="0070C0"/>
              </a:solidFill>
              <a:latin typeface="Times New Roman" panose="02020603050405020304" pitchFamily="18" charset="0"/>
              <a:cs typeface="Times New Roman" panose="02020603050405020304" pitchFamily="18" charset="0"/>
            </a:endParaRPr>
          </a:p>
          <a:p>
            <a:pPr marL="0" indent="0">
              <a:buNone/>
              <a:defRPr/>
            </a:pPr>
            <a:r>
              <a:rPr lang="en-AU" altLang="en-US" sz="2400" dirty="0">
                <a:solidFill>
                  <a:srgbClr val="0070C0"/>
                </a:solidFill>
                <a:latin typeface="Times New Roman" panose="02020603050405020304" pitchFamily="18" charset="0"/>
                <a:cs typeface="Times New Roman" panose="02020603050405020304" pitchFamily="18" charset="0"/>
              </a:rPr>
              <a:t>      </a:t>
            </a:r>
            <a:endParaRPr lang="en-AU" altLang="en-US" sz="2400" dirty="0">
              <a:solidFill>
                <a:srgbClr val="0070C0"/>
              </a:solidFill>
              <a:latin typeface="Arial" charset="0"/>
              <a:cs typeface="Arial" charset="0"/>
            </a:endParaRPr>
          </a:p>
          <a:p>
            <a:pPr>
              <a:lnSpc>
                <a:spcPct val="80000"/>
              </a:lnSpc>
            </a:pPr>
            <a:endParaRPr lang="en-AU" altLang="en-US" b="1" dirty="0">
              <a:solidFill>
                <a:srgbClr val="000000"/>
              </a:solidFill>
              <a:cs typeface="Times New Roman" pitchFamily="18" charset="0"/>
            </a:endParaRPr>
          </a:p>
        </p:txBody>
      </p:sp>
      <p:sp>
        <p:nvSpPr>
          <p:cNvPr id="15364" name="Rectangle 5"/>
          <p:cNvSpPr>
            <a:spLocks noChangeArrowheads="1"/>
          </p:cNvSpPr>
          <p:nvPr/>
        </p:nvSpPr>
        <p:spPr bwMode="auto">
          <a:xfrm>
            <a:off x="3976688" y="2452688"/>
            <a:ext cx="9144000" cy="0"/>
          </a:xfrm>
          <a:prstGeom prst="rect">
            <a:avLst/>
          </a:prstGeom>
          <a:noFill/>
          <a:ln w="9525">
            <a:noFill/>
            <a:miter lim="800000"/>
            <a:headEnd/>
            <a:tailEnd/>
          </a:ln>
        </p:spPr>
        <p:txBody>
          <a:bodyPr>
            <a:spAutoFit/>
          </a:bodyPr>
          <a:lstStyle/>
          <a:p>
            <a:endParaRPr lang="en-AU" altLang="en-US"/>
          </a:p>
        </p:txBody>
      </p:sp>
      <p:sp>
        <p:nvSpPr>
          <p:cNvPr id="3" name="Slide Number Placeholder 2">
            <a:extLst>
              <a:ext uri="{FF2B5EF4-FFF2-40B4-BE49-F238E27FC236}">
                <a16:creationId xmlns:a16="http://schemas.microsoft.com/office/drawing/2014/main" id="{7D283188-D395-4B04-B753-357B1972A542}"/>
              </a:ext>
            </a:extLst>
          </p:cNvPr>
          <p:cNvSpPr>
            <a:spLocks noGrp="1"/>
          </p:cNvSpPr>
          <p:nvPr>
            <p:ph type="sldNum" sz="quarter" idx="12"/>
          </p:nvPr>
        </p:nvSpPr>
        <p:spPr/>
        <p:txBody>
          <a:bodyPr/>
          <a:lstStyle/>
          <a:p>
            <a:fld id="{28B1A74B-503A-4D19-A087-9DCC1DE25825}" type="slidenum">
              <a:rPr lang="en-AU" smtClean="0"/>
              <a:pPr/>
              <a:t>24</a:t>
            </a:fld>
            <a:endParaRPr lang="en-AU"/>
          </a:p>
        </p:txBody>
      </p:sp>
      <p:pic>
        <p:nvPicPr>
          <p:cNvPr id="6" name="Picture 5">
            <a:extLst>
              <a:ext uri="{FF2B5EF4-FFF2-40B4-BE49-F238E27FC236}">
                <a16:creationId xmlns:a16="http://schemas.microsoft.com/office/drawing/2014/main" id="{83388E8E-28DE-4DE2-92B5-9E96E3EFE673}"/>
              </a:ext>
            </a:extLst>
          </p:cNvPr>
          <p:cNvPicPr/>
          <p:nvPr/>
        </p:nvPicPr>
        <p:blipFill rotWithShape="1">
          <a:blip r:embed="rId3">
            <a:extLst>
              <a:ext uri="{28A0092B-C50C-407E-A947-70E740481C1C}">
                <a14:useLocalDpi xmlns:a14="http://schemas.microsoft.com/office/drawing/2010/main" val="0"/>
              </a:ext>
            </a:extLst>
          </a:blip>
          <a:srcRect b="13232"/>
          <a:stretch/>
        </p:blipFill>
        <p:spPr bwMode="auto">
          <a:xfrm>
            <a:off x="1979712" y="3284994"/>
            <a:ext cx="5688632" cy="3451196"/>
          </a:xfrm>
          <a:prstGeom prst="rect">
            <a:avLst/>
          </a:prstGeom>
          <a:noFill/>
        </p:spPr>
      </p:pic>
      <p:sp>
        <p:nvSpPr>
          <p:cNvPr id="10" name="TextBox 9">
            <a:extLst>
              <a:ext uri="{FF2B5EF4-FFF2-40B4-BE49-F238E27FC236}">
                <a16:creationId xmlns:a16="http://schemas.microsoft.com/office/drawing/2014/main" id="{AF3BA45E-9DF9-4E44-ACDD-28A21A5AC396}"/>
              </a:ext>
            </a:extLst>
          </p:cNvPr>
          <p:cNvSpPr txBox="1"/>
          <p:nvPr/>
        </p:nvSpPr>
        <p:spPr>
          <a:xfrm>
            <a:off x="471998" y="287367"/>
            <a:ext cx="7916426" cy="707886"/>
          </a:xfrm>
          <a:prstGeom prst="rect">
            <a:avLst/>
          </a:prstGeom>
          <a:noFill/>
        </p:spPr>
        <p:txBody>
          <a:bodyPr wrap="square">
            <a:spAutoFit/>
          </a:bodyPr>
          <a:lstStyle/>
          <a:p>
            <a:pPr algn="ctr" eaLnBrk="1" hangingPunct="1">
              <a:defRPr/>
            </a:pPr>
            <a:r>
              <a:rPr lang="en-US" sz="4000" b="1" dirty="0">
                <a:solidFill>
                  <a:srgbClr val="0070C0"/>
                </a:solidFill>
              </a:rPr>
              <a:t>RAM in Papua New Guinea</a:t>
            </a:r>
            <a:endParaRPr lang="en-AU" sz="4000" b="1" dirty="0">
              <a:solidFill>
                <a:srgbClr val="0070C0"/>
              </a:solidFill>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06A7113-C6F3-4F46-812F-634C0C61FCD6}"/>
              </a:ext>
            </a:extLst>
          </p:cNvPr>
          <p:cNvSpPr txBox="1"/>
          <p:nvPr/>
        </p:nvSpPr>
        <p:spPr>
          <a:xfrm>
            <a:off x="1187624" y="0"/>
            <a:ext cx="7553952" cy="1110457"/>
          </a:xfrm>
          <a:prstGeom prst="rect">
            <a:avLst/>
          </a:prstGeom>
        </p:spPr>
        <p:txBody>
          <a:bodyPr vert="horz" lIns="91440" tIns="45720" rIns="91440" bIns="45720" rtlCol="0" anchor="ctr">
            <a:normAutofit/>
          </a:bodyPr>
          <a:lstStyle/>
          <a:p>
            <a:pPr>
              <a:lnSpc>
                <a:spcPct val="90000"/>
              </a:lnSpc>
              <a:spcBef>
                <a:spcPct val="0"/>
              </a:spcBef>
              <a:spcAft>
                <a:spcPts val="600"/>
              </a:spcAft>
              <a:defRPr/>
            </a:pPr>
            <a:r>
              <a:rPr lang="en-US" sz="4000" b="1" kern="1200" dirty="0">
                <a:solidFill>
                  <a:srgbClr val="0070C0"/>
                </a:solidFill>
                <a:latin typeface="+mj-lt"/>
                <a:ea typeface="+mj-ea"/>
                <a:cs typeface="+mj-cs"/>
              </a:rPr>
              <a:t>Resurgence of Malaria in PNG:</a:t>
            </a:r>
            <a:endParaRPr lang="en-US" sz="4000" kern="1200" dirty="0">
              <a:solidFill>
                <a:srgbClr val="0070C0"/>
              </a:solidFill>
              <a:effectLst>
                <a:outerShdw blurRad="38100" dist="38100" dir="2700000" algn="tl">
                  <a:srgbClr val="000000">
                    <a:alpha val="43137"/>
                  </a:srgbClr>
                </a:outerShdw>
              </a:effectLst>
              <a:latin typeface="+mj-lt"/>
              <a:ea typeface="+mj-ea"/>
              <a:cs typeface="+mj-cs"/>
            </a:endParaRPr>
          </a:p>
        </p:txBody>
      </p:sp>
      <p:sp>
        <p:nvSpPr>
          <p:cNvPr id="3" name="Slide Number Placeholder 2">
            <a:extLst>
              <a:ext uri="{FF2B5EF4-FFF2-40B4-BE49-F238E27FC236}">
                <a16:creationId xmlns:a16="http://schemas.microsoft.com/office/drawing/2014/main" id="{7ED6CEB8-3EB0-4D2A-A206-B3449DA7BB91}"/>
              </a:ext>
            </a:extLst>
          </p:cNvPr>
          <p:cNvSpPr>
            <a:spLocks noGrp="1"/>
          </p:cNvSpPr>
          <p:nvPr>
            <p:ph type="sldNum" sz="quarter" idx="12"/>
          </p:nvPr>
        </p:nvSpPr>
        <p:spPr>
          <a:xfrm>
            <a:off x="8234254" y="6347530"/>
            <a:ext cx="685800" cy="320040"/>
          </a:xfrm>
        </p:spPr>
        <p:txBody>
          <a:bodyPr vert="horz" lIns="91440" tIns="45720" rIns="91440" bIns="45720" rtlCol="0" anchor="ctr">
            <a:normAutofit/>
          </a:bodyPr>
          <a:lstStyle/>
          <a:p>
            <a:pPr>
              <a:spcAft>
                <a:spcPts val="600"/>
              </a:spcAft>
              <a:defRPr/>
            </a:pPr>
            <a:fld id="{28B1A74B-503A-4D19-A087-9DCC1DE25825}" type="slidenum">
              <a:rPr lang="en-US"/>
              <a:pPr>
                <a:spcAft>
                  <a:spcPts val="600"/>
                </a:spcAft>
                <a:defRPr/>
              </a:pPr>
              <a:t>25</a:t>
            </a:fld>
            <a:endParaRPr lang="en-US" dirty="0"/>
          </a:p>
        </p:txBody>
      </p:sp>
      <p:pic>
        <p:nvPicPr>
          <p:cNvPr id="2050" name="Picture 2" descr="Maps of Papua New Guinea | Collection of maps of Papua New Guinea ...">
            <a:extLst>
              <a:ext uri="{FF2B5EF4-FFF2-40B4-BE49-F238E27FC236}">
                <a16:creationId xmlns:a16="http://schemas.microsoft.com/office/drawing/2014/main" id="{B2D69D29-C8D1-49DE-AC8A-33BA09094CB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834" r="31863"/>
          <a:stretch/>
        </p:blipFill>
        <p:spPr bwMode="auto">
          <a:xfrm>
            <a:off x="978084" y="876485"/>
            <a:ext cx="3974323" cy="4832409"/>
          </a:xfrm>
          <a:prstGeom prst="rect">
            <a:avLst/>
          </a:prstGeom>
          <a:noFill/>
          <a:ln w="12700">
            <a:noFill/>
          </a:ln>
          <a:extLst>
            <a:ext uri="{909E8E84-426E-40dd-AFC4-6F175D3DCCD1}">
              <a14:hiddenFill xmlns="" xmlns:a14="http://schemas.microsoft.com/office/drawing/2010/main">
                <a:solidFill>
                  <a:srgbClr val="FFFFFF"/>
                </a:solidFill>
              </a14:hiddenFill>
            </a:ext>
          </a:extLst>
        </p:spPr>
      </p:pic>
      <p:sp>
        <p:nvSpPr>
          <p:cNvPr id="40962" name="TextBox 3">
            <a:extLst>
              <a:ext uri="{FF2B5EF4-FFF2-40B4-BE49-F238E27FC236}">
                <a16:creationId xmlns:a16="http://schemas.microsoft.com/office/drawing/2014/main" id="{A49CCDEB-F5AA-462E-A5BD-05B8502CC31D}"/>
              </a:ext>
            </a:extLst>
          </p:cNvPr>
          <p:cNvSpPr txBox="1">
            <a:spLocks noChangeArrowheads="1"/>
          </p:cNvSpPr>
          <p:nvPr/>
        </p:nvSpPr>
        <p:spPr bwMode="auto">
          <a:xfrm>
            <a:off x="4572000" y="908720"/>
            <a:ext cx="4379116" cy="5162092"/>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normAutofit fontScale="85000" lnSpcReduction="10000"/>
          </a:bodyP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marL="971550" indent="-228600">
              <a:lnSpc>
                <a:spcPct val="90000"/>
              </a:lnSpc>
              <a:spcAft>
                <a:spcPts val="1800"/>
              </a:spcAft>
              <a:buClr>
                <a:srgbClr val="EE8D75"/>
              </a:buClr>
              <a:buFont typeface="Arial" panose="020B0604020202020204" pitchFamily="34" charset="0"/>
              <a:buChar char="•"/>
            </a:pPr>
            <a:r>
              <a:rPr lang="en-US" altLang="en-US" sz="2800" dirty="0">
                <a:latin typeface="+mn-lt"/>
                <a:ea typeface="+mn-ea"/>
              </a:rPr>
              <a:t>Drug and insecticide resistance </a:t>
            </a:r>
          </a:p>
          <a:p>
            <a:pPr marL="971550" indent="-228600">
              <a:lnSpc>
                <a:spcPct val="90000"/>
              </a:lnSpc>
              <a:spcAft>
                <a:spcPts val="1800"/>
              </a:spcAft>
              <a:buClr>
                <a:srgbClr val="EE8D75"/>
              </a:buClr>
              <a:buFont typeface="Arial" panose="020B0604020202020204" pitchFamily="34" charset="0"/>
              <a:buChar char="•"/>
            </a:pPr>
            <a:r>
              <a:rPr lang="en-US" altLang="en-US" sz="2800" dirty="0">
                <a:latin typeface="+mn-lt"/>
                <a:ea typeface="+mn-ea"/>
              </a:rPr>
              <a:t>Diagnostic failure</a:t>
            </a:r>
          </a:p>
          <a:p>
            <a:pPr marL="971550" indent="-228600">
              <a:lnSpc>
                <a:spcPct val="90000"/>
              </a:lnSpc>
              <a:spcAft>
                <a:spcPts val="1800"/>
              </a:spcAft>
              <a:buClr>
                <a:srgbClr val="EE8D75"/>
              </a:buClr>
              <a:buFont typeface="Arial" panose="020B0604020202020204" pitchFamily="34" charset="0"/>
              <a:buChar char="•"/>
            </a:pPr>
            <a:r>
              <a:rPr lang="en-US" altLang="en-US" sz="2800" dirty="0">
                <a:latin typeface="+mn-lt"/>
                <a:ea typeface="+mn-ea"/>
              </a:rPr>
              <a:t>Human </a:t>
            </a:r>
            <a:r>
              <a:rPr lang="en-US" altLang="en-US" sz="2800" dirty="0" err="1">
                <a:latin typeface="+mn-lt"/>
                <a:ea typeface="+mn-ea"/>
              </a:rPr>
              <a:t>behaviour</a:t>
            </a:r>
            <a:r>
              <a:rPr lang="en-US" altLang="en-US" sz="2800" dirty="0">
                <a:latin typeface="+mn-lt"/>
                <a:ea typeface="+mn-ea"/>
              </a:rPr>
              <a:t> </a:t>
            </a:r>
          </a:p>
          <a:p>
            <a:pPr marL="971550" indent="-228600">
              <a:lnSpc>
                <a:spcPct val="90000"/>
              </a:lnSpc>
              <a:spcAft>
                <a:spcPts val="1800"/>
              </a:spcAft>
              <a:buClr>
                <a:srgbClr val="EE8D75"/>
              </a:buClr>
              <a:buFont typeface="Arial" panose="020B0604020202020204" pitchFamily="34" charset="0"/>
              <a:buChar char="•"/>
            </a:pPr>
            <a:r>
              <a:rPr lang="en-US" altLang="en-US" sz="2800" dirty="0">
                <a:latin typeface="+mn-lt"/>
                <a:ea typeface="+mn-ea"/>
              </a:rPr>
              <a:t>Mosquitoes biting earlier</a:t>
            </a:r>
          </a:p>
          <a:p>
            <a:pPr marL="971550" indent="-228600">
              <a:lnSpc>
                <a:spcPct val="90000"/>
              </a:lnSpc>
              <a:spcAft>
                <a:spcPts val="1800"/>
              </a:spcAft>
              <a:buClr>
                <a:srgbClr val="EE8D75"/>
              </a:buClr>
              <a:buFont typeface="Arial" panose="020B0604020202020204" pitchFamily="34" charset="0"/>
              <a:buChar char="•"/>
            </a:pPr>
            <a:r>
              <a:rPr lang="en-US" sz="2800" dirty="0">
                <a:latin typeface="+mn-lt"/>
                <a:ea typeface="+mn-ea"/>
              </a:rPr>
              <a:t>Sub-optimal level of Insecticide on bed nets – lasting only 18 months instead of 3 years</a:t>
            </a:r>
          </a:p>
          <a:p>
            <a:pPr marL="971550" indent="-228600">
              <a:lnSpc>
                <a:spcPct val="90000"/>
              </a:lnSpc>
              <a:spcAft>
                <a:spcPts val="1800"/>
              </a:spcAft>
              <a:buClr>
                <a:srgbClr val="EE8D75"/>
              </a:buClr>
              <a:buFont typeface="Arial" panose="020B0604020202020204" pitchFamily="34" charset="0"/>
              <a:buChar char="•"/>
            </a:pPr>
            <a:r>
              <a:rPr lang="en-US" sz="2800" dirty="0">
                <a:latin typeface="+mn-lt"/>
                <a:ea typeface="+mn-ea"/>
              </a:rPr>
              <a:t>Drugs and test kits not  being available at hospitals and health </a:t>
            </a:r>
            <a:r>
              <a:rPr lang="en-US" sz="2800" dirty="0" err="1">
                <a:latin typeface="+mn-lt"/>
                <a:ea typeface="+mn-ea"/>
              </a:rPr>
              <a:t>centres</a:t>
            </a:r>
            <a:endParaRPr lang="en-US" altLang="en-US" sz="1600" dirty="0">
              <a:latin typeface="+mn-lt"/>
              <a:ea typeface="+mn-ea"/>
            </a:endParaRPr>
          </a:p>
        </p:txBody>
      </p:sp>
      <p:sp>
        <p:nvSpPr>
          <p:cNvPr id="2" name="TextBox 1">
            <a:extLst>
              <a:ext uri="{FF2B5EF4-FFF2-40B4-BE49-F238E27FC236}">
                <a16:creationId xmlns:a16="http://schemas.microsoft.com/office/drawing/2014/main" id="{4112C104-421E-4A61-9D18-0D3B20CE7FC8}"/>
              </a:ext>
            </a:extLst>
          </p:cNvPr>
          <p:cNvSpPr txBox="1"/>
          <p:nvPr/>
        </p:nvSpPr>
        <p:spPr>
          <a:xfrm>
            <a:off x="251520" y="320041"/>
            <a:ext cx="576064" cy="372655"/>
          </a:xfrm>
          <a:prstGeom prst="rect">
            <a:avLst/>
          </a:prstGeom>
          <a:noFill/>
        </p:spPr>
        <p:txBody>
          <a:bodyPr wrap="square" rtlCol="0">
            <a:spAutoFit/>
          </a:bodyPr>
          <a:lstStyle/>
          <a:p>
            <a:r>
              <a:rPr lang="en-AU" dirty="0"/>
              <a:t>25</a:t>
            </a:r>
          </a:p>
        </p:txBody>
      </p:sp>
    </p:spTree>
    <p:extLst>
      <p:ext uri="{BB962C8B-B14F-4D97-AF65-F5344CB8AC3E}">
        <p14:creationId xmlns:p14="http://schemas.microsoft.com/office/powerpoint/2010/main" val="44051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6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6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6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6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4B9455-E245-4014-BAB8-4FABD4F27D3E}"/>
              </a:ext>
            </a:extLst>
          </p:cNvPr>
          <p:cNvPicPr>
            <a:picLocks noChangeAspect="1"/>
          </p:cNvPicPr>
          <p:nvPr/>
        </p:nvPicPr>
        <p:blipFill>
          <a:blip r:embed="rId2"/>
          <a:stretch>
            <a:fillRect/>
          </a:stretch>
        </p:blipFill>
        <p:spPr>
          <a:xfrm>
            <a:off x="48997" y="386678"/>
            <a:ext cx="8998476" cy="5175953"/>
          </a:xfrm>
          <a:prstGeom prst="rect">
            <a:avLst/>
          </a:prstGeom>
        </p:spPr>
      </p:pic>
      <p:sp>
        <p:nvSpPr>
          <p:cNvPr id="5" name="Oval 4">
            <a:extLst>
              <a:ext uri="{FF2B5EF4-FFF2-40B4-BE49-F238E27FC236}">
                <a16:creationId xmlns:a16="http://schemas.microsoft.com/office/drawing/2014/main" id="{5A38F056-7909-48E9-A5AA-24BBF1B596B6}"/>
              </a:ext>
            </a:extLst>
          </p:cNvPr>
          <p:cNvSpPr/>
          <p:nvPr/>
        </p:nvSpPr>
        <p:spPr>
          <a:xfrm>
            <a:off x="701621" y="4956742"/>
            <a:ext cx="1403350" cy="676059"/>
          </a:xfrm>
          <a:prstGeom prst="ellipse">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endParaRPr lang="en-AU" dirty="0">
              <a:solidFill>
                <a:prstClr val="white"/>
              </a:solidFill>
            </a:endParaRPr>
          </a:p>
        </p:txBody>
      </p:sp>
      <p:sp>
        <p:nvSpPr>
          <p:cNvPr id="6" name="Oval 5">
            <a:extLst>
              <a:ext uri="{FF2B5EF4-FFF2-40B4-BE49-F238E27FC236}">
                <a16:creationId xmlns:a16="http://schemas.microsoft.com/office/drawing/2014/main" id="{58A5A8E9-A603-4955-931C-AED551D29213}"/>
              </a:ext>
            </a:extLst>
          </p:cNvPr>
          <p:cNvSpPr/>
          <p:nvPr/>
        </p:nvSpPr>
        <p:spPr>
          <a:xfrm>
            <a:off x="6767560" y="4881258"/>
            <a:ext cx="684760" cy="761580"/>
          </a:xfrm>
          <a:prstGeom prst="ellipse">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endParaRPr lang="en-AU" dirty="0">
              <a:solidFill>
                <a:prstClr val="white"/>
              </a:solidFill>
            </a:endParaRPr>
          </a:p>
        </p:txBody>
      </p:sp>
      <p:sp>
        <p:nvSpPr>
          <p:cNvPr id="36869" name="TextBox 6">
            <a:extLst>
              <a:ext uri="{FF2B5EF4-FFF2-40B4-BE49-F238E27FC236}">
                <a16:creationId xmlns:a16="http://schemas.microsoft.com/office/drawing/2014/main" id="{9F92152B-F52C-4D4A-B4F4-CCB5ACA0F3D1}"/>
              </a:ext>
            </a:extLst>
          </p:cNvPr>
          <p:cNvSpPr txBox="1">
            <a:spLocks noChangeArrowheads="1"/>
          </p:cNvSpPr>
          <p:nvPr/>
        </p:nvSpPr>
        <p:spPr bwMode="auto">
          <a:xfrm>
            <a:off x="701621" y="3149600"/>
            <a:ext cx="158115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panose="020B0604020202020204" pitchFamily="34" charset="0"/>
                <a:ea typeface="ヒラギノ角ゴ Pro W3" pitchFamily="-84" charset="-128"/>
              </a:defRPr>
            </a:lvl1pPr>
            <a:lvl2pPr marL="742950" indent="-285750" defTabSz="457200">
              <a:defRPr sz="2400">
                <a:solidFill>
                  <a:schemeClr val="tx1"/>
                </a:solidFill>
                <a:latin typeface="Arial" panose="020B0604020202020204" pitchFamily="34" charset="0"/>
                <a:ea typeface="ヒラギノ角ゴ Pro W3" pitchFamily="-84" charset="-128"/>
              </a:defRPr>
            </a:lvl2pPr>
            <a:lvl3pPr marL="1143000" indent="-228600" defTabSz="457200">
              <a:defRPr sz="2400">
                <a:solidFill>
                  <a:schemeClr val="tx1"/>
                </a:solidFill>
                <a:latin typeface="Arial" panose="020B0604020202020204" pitchFamily="34" charset="0"/>
                <a:ea typeface="ヒラギノ角ゴ Pro W3" pitchFamily="-84" charset="-128"/>
              </a:defRPr>
            </a:lvl3pPr>
            <a:lvl4pPr marL="1600200" indent="-228600" defTabSz="457200">
              <a:defRPr sz="2400">
                <a:solidFill>
                  <a:schemeClr val="tx1"/>
                </a:solidFill>
                <a:latin typeface="Arial" panose="020B0604020202020204" pitchFamily="34" charset="0"/>
                <a:ea typeface="ヒラギノ角ゴ Pro W3" pitchFamily="-84" charset="-128"/>
              </a:defRPr>
            </a:lvl4pPr>
            <a:lvl5pPr marL="2057400" indent="-228600" defTabSz="457200">
              <a:defRPr sz="2400">
                <a:solidFill>
                  <a:schemeClr val="tx1"/>
                </a:solidFill>
                <a:latin typeface="Arial" panose="020B0604020202020204"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000" b="1" dirty="0">
                <a:solidFill>
                  <a:srgbClr val="000000"/>
                </a:solidFill>
                <a:latin typeface="Calibri" panose="020F0502020204030204" pitchFamily="34" charset="0"/>
              </a:rPr>
              <a:t>Original MEP</a:t>
            </a:r>
          </a:p>
          <a:p>
            <a:pPr eaLnBrk="1" hangingPunct="1"/>
            <a:r>
              <a:rPr lang="en-US" altLang="en-US" sz="2000" b="1" dirty="0">
                <a:solidFill>
                  <a:srgbClr val="000000"/>
                </a:solidFill>
                <a:latin typeface="Calibri" panose="020F0502020204030204" pitchFamily="34" charset="0"/>
              </a:rPr>
              <a:t>DDT spraying</a:t>
            </a:r>
            <a:endParaRPr lang="en-AU" altLang="en-US" sz="2000" b="1" dirty="0">
              <a:solidFill>
                <a:srgbClr val="000000"/>
              </a:solidFill>
              <a:latin typeface="Calibri" panose="020F0502020204030204" pitchFamily="34" charset="0"/>
            </a:endParaRPr>
          </a:p>
        </p:txBody>
      </p:sp>
      <p:cxnSp>
        <p:nvCxnSpPr>
          <p:cNvPr id="8" name="Straight Arrow Connector 7">
            <a:extLst>
              <a:ext uri="{FF2B5EF4-FFF2-40B4-BE49-F238E27FC236}">
                <a16:creationId xmlns:a16="http://schemas.microsoft.com/office/drawing/2014/main" id="{A372B95B-A46E-43D0-BCAE-B73FC8F8520A}"/>
              </a:ext>
            </a:extLst>
          </p:cNvPr>
          <p:cNvCxnSpPr/>
          <p:nvPr/>
        </p:nvCxnSpPr>
        <p:spPr>
          <a:xfrm>
            <a:off x="1452508" y="3930650"/>
            <a:ext cx="7938" cy="547688"/>
          </a:xfrm>
          <a:prstGeom prst="straightConnector1">
            <a:avLst/>
          </a:prstGeom>
          <a:ln w="57150" cmpd="sng">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871" name="TextBox 8">
            <a:extLst>
              <a:ext uri="{FF2B5EF4-FFF2-40B4-BE49-F238E27FC236}">
                <a16:creationId xmlns:a16="http://schemas.microsoft.com/office/drawing/2014/main" id="{9A97F218-41FD-4C84-A379-68FC8C55E28F}"/>
              </a:ext>
            </a:extLst>
          </p:cNvPr>
          <p:cNvSpPr txBox="1">
            <a:spLocks noChangeArrowheads="1"/>
          </p:cNvSpPr>
          <p:nvPr/>
        </p:nvSpPr>
        <p:spPr bwMode="auto">
          <a:xfrm>
            <a:off x="5479244" y="2661602"/>
            <a:ext cx="25146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panose="020B0604020202020204" pitchFamily="34" charset="0"/>
                <a:ea typeface="ヒラギノ角ゴ Pro W3" pitchFamily="-84" charset="-128"/>
              </a:defRPr>
            </a:lvl1pPr>
            <a:lvl2pPr marL="742950" indent="-285750" defTabSz="457200">
              <a:defRPr sz="2400">
                <a:solidFill>
                  <a:schemeClr val="tx1"/>
                </a:solidFill>
                <a:latin typeface="Arial" panose="020B0604020202020204" pitchFamily="34" charset="0"/>
                <a:ea typeface="ヒラギノ角ゴ Pro W3" pitchFamily="-84" charset="-128"/>
              </a:defRPr>
            </a:lvl2pPr>
            <a:lvl3pPr marL="1143000" indent="-228600" defTabSz="457200">
              <a:defRPr sz="2400">
                <a:solidFill>
                  <a:schemeClr val="tx1"/>
                </a:solidFill>
                <a:latin typeface="Arial" panose="020B0604020202020204" pitchFamily="34" charset="0"/>
                <a:ea typeface="ヒラギノ角ゴ Pro W3" pitchFamily="-84" charset="-128"/>
              </a:defRPr>
            </a:lvl3pPr>
            <a:lvl4pPr marL="1600200" indent="-228600" defTabSz="457200">
              <a:defRPr sz="2400">
                <a:solidFill>
                  <a:schemeClr val="tx1"/>
                </a:solidFill>
                <a:latin typeface="Arial" panose="020B0604020202020204" pitchFamily="34" charset="0"/>
                <a:ea typeface="ヒラギノ角ゴ Pro W3" pitchFamily="-84" charset="-128"/>
              </a:defRPr>
            </a:lvl4pPr>
            <a:lvl5pPr marL="2057400" indent="-228600" defTabSz="457200">
              <a:defRPr sz="2400">
                <a:solidFill>
                  <a:schemeClr val="tx1"/>
                </a:solidFill>
                <a:latin typeface="Arial" panose="020B0604020202020204"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r" eaLnBrk="1" hangingPunct="1"/>
            <a:r>
              <a:rPr lang="en-US" altLang="en-US" sz="2000" b="1" dirty="0">
                <a:solidFill>
                  <a:srgbClr val="000000"/>
                </a:solidFill>
                <a:latin typeface="Calibri" panose="020F0502020204030204" pitchFamily="34" charset="0"/>
              </a:rPr>
              <a:t>Intensified control &amp; elimination program</a:t>
            </a:r>
            <a:endParaRPr lang="en-AU" altLang="en-US" sz="2000" b="1" dirty="0">
              <a:solidFill>
                <a:srgbClr val="000000"/>
              </a:solidFill>
              <a:latin typeface="Calibri" panose="020F0502020204030204" pitchFamily="34" charset="0"/>
            </a:endParaRPr>
          </a:p>
        </p:txBody>
      </p:sp>
      <p:cxnSp>
        <p:nvCxnSpPr>
          <p:cNvPr id="10" name="Straight Arrow Connector 9">
            <a:extLst>
              <a:ext uri="{FF2B5EF4-FFF2-40B4-BE49-F238E27FC236}">
                <a16:creationId xmlns:a16="http://schemas.microsoft.com/office/drawing/2014/main" id="{09505BC8-7AFB-4D05-800D-15AC6043312E}"/>
              </a:ext>
            </a:extLst>
          </p:cNvPr>
          <p:cNvCxnSpPr/>
          <p:nvPr/>
        </p:nvCxnSpPr>
        <p:spPr>
          <a:xfrm flipH="1">
            <a:off x="5004048" y="2018375"/>
            <a:ext cx="287091" cy="355755"/>
          </a:xfrm>
          <a:prstGeom prst="straightConnector1">
            <a:avLst/>
          </a:prstGeom>
          <a:ln w="57150" cmpd="sng">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873" name="TextBox 10">
            <a:extLst>
              <a:ext uri="{FF2B5EF4-FFF2-40B4-BE49-F238E27FC236}">
                <a16:creationId xmlns:a16="http://schemas.microsoft.com/office/drawing/2014/main" id="{2E5F5080-83B4-42F6-8D2C-AB522CB8E3A0}"/>
              </a:ext>
            </a:extLst>
          </p:cNvPr>
          <p:cNvSpPr txBox="1">
            <a:spLocks noChangeArrowheads="1"/>
          </p:cNvSpPr>
          <p:nvPr/>
        </p:nvSpPr>
        <p:spPr bwMode="auto">
          <a:xfrm>
            <a:off x="4572000" y="1365912"/>
            <a:ext cx="1439863" cy="706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AU" altLang="en-US" sz="2000" b="1" dirty="0">
                <a:solidFill>
                  <a:srgbClr val="000000"/>
                </a:solidFill>
                <a:latin typeface="Calibri" panose="020F0502020204030204" pitchFamily="34" charset="0"/>
              </a:rPr>
              <a:t>RAM</a:t>
            </a:r>
          </a:p>
          <a:p>
            <a:pPr algn="ctr" eaLnBrk="1" hangingPunct="1"/>
            <a:r>
              <a:rPr lang="en-AU" altLang="en-US" sz="2000" b="1" dirty="0">
                <a:solidFill>
                  <a:srgbClr val="000000"/>
                </a:solidFill>
                <a:latin typeface="Calibri" panose="020F0502020204030204" pitchFamily="34" charset="0"/>
              </a:rPr>
              <a:t>launched</a:t>
            </a:r>
          </a:p>
        </p:txBody>
      </p:sp>
      <p:cxnSp>
        <p:nvCxnSpPr>
          <p:cNvPr id="12" name="Straight Arrow Connector 11">
            <a:extLst>
              <a:ext uri="{FF2B5EF4-FFF2-40B4-BE49-F238E27FC236}">
                <a16:creationId xmlns:a16="http://schemas.microsoft.com/office/drawing/2014/main" id="{D1E8F079-1CC3-4169-A306-BFAF1A2D93AD}"/>
              </a:ext>
            </a:extLst>
          </p:cNvPr>
          <p:cNvCxnSpPr>
            <a:cxnSpLocks/>
          </p:cNvCxnSpPr>
          <p:nvPr/>
        </p:nvCxnSpPr>
        <p:spPr>
          <a:xfrm flipH="1">
            <a:off x="6979926" y="3476463"/>
            <a:ext cx="260028" cy="381162"/>
          </a:xfrm>
          <a:prstGeom prst="straightConnector1">
            <a:avLst/>
          </a:prstGeom>
          <a:ln w="57150" cmpd="sng">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6876" name="Picture 3">
            <a:extLst>
              <a:ext uri="{FF2B5EF4-FFF2-40B4-BE49-F238E27FC236}">
                <a16:creationId xmlns:a16="http://schemas.microsoft.com/office/drawing/2014/main" id="{3E9B4B72-547E-4CE8-97C4-49A1105FB45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98867" y="4339259"/>
            <a:ext cx="2560755" cy="547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339D4B4F-7653-4103-A61B-71E66AD74D97}"/>
              </a:ext>
            </a:extLst>
          </p:cNvPr>
          <p:cNvSpPr>
            <a:spLocks noGrp="1"/>
          </p:cNvSpPr>
          <p:nvPr>
            <p:ph type="sldNum" sz="quarter" idx="12"/>
          </p:nvPr>
        </p:nvSpPr>
        <p:spPr/>
        <p:txBody>
          <a:bodyPr/>
          <a:lstStyle/>
          <a:p>
            <a:fld id="{28B1A74B-503A-4D19-A087-9DCC1DE25825}" type="slidenum">
              <a:rPr lang="en-AU" smtClean="0"/>
              <a:pPr/>
              <a:t>26</a:t>
            </a:fld>
            <a:endParaRPr lang="en-AU" dirty="0"/>
          </a:p>
        </p:txBody>
      </p:sp>
      <p:cxnSp>
        <p:nvCxnSpPr>
          <p:cNvPr id="13" name="Straight Arrow Connector 12">
            <a:extLst>
              <a:ext uri="{FF2B5EF4-FFF2-40B4-BE49-F238E27FC236}">
                <a16:creationId xmlns:a16="http://schemas.microsoft.com/office/drawing/2014/main" id="{2F2A9D7F-B64E-4605-A3A3-09354D0290E1}"/>
              </a:ext>
            </a:extLst>
          </p:cNvPr>
          <p:cNvCxnSpPr/>
          <p:nvPr/>
        </p:nvCxnSpPr>
        <p:spPr>
          <a:xfrm flipV="1">
            <a:off x="5174433" y="4037479"/>
            <a:ext cx="328613" cy="320675"/>
          </a:xfrm>
          <a:prstGeom prst="straightConnector1">
            <a:avLst/>
          </a:prstGeom>
          <a:ln w="57150" cmpd="sng">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C5B9EEC9-F852-4F47-9A8A-8F6ABA67B34A}"/>
              </a:ext>
            </a:extLst>
          </p:cNvPr>
          <p:cNvSpPr/>
          <p:nvPr/>
        </p:nvSpPr>
        <p:spPr>
          <a:xfrm>
            <a:off x="8344420" y="4913981"/>
            <a:ext cx="684760" cy="761580"/>
          </a:xfrm>
          <a:prstGeom prst="ellipse">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endParaRPr lang="en-AU" dirty="0">
              <a:solidFill>
                <a:prstClr val="white"/>
              </a:solidFill>
            </a:endParaRPr>
          </a:p>
        </p:txBody>
      </p:sp>
      <p:cxnSp>
        <p:nvCxnSpPr>
          <p:cNvPr id="18" name="Straight Arrow Connector 17">
            <a:extLst>
              <a:ext uri="{FF2B5EF4-FFF2-40B4-BE49-F238E27FC236}">
                <a16:creationId xmlns:a16="http://schemas.microsoft.com/office/drawing/2014/main" id="{99DAA362-39E9-4BAA-9A57-27E22AB664A5}"/>
              </a:ext>
            </a:extLst>
          </p:cNvPr>
          <p:cNvCxnSpPr>
            <a:cxnSpLocks/>
          </p:cNvCxnSpPr>
          <p:nvPr/>
        </p:nvCxnSpPr>
        <p:spPr>
          <a:xfrm>
            <a:off x="8344420" y="2196252"/>
            <a:ext cx="0" cy="2008242"/>
          </a:xfrm>
          <a:prstGeom prst="straightConnector1">
            <a:avLst/>
          </a:prstGeom>
          <a:ln w="57150" cmpd="sng">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TextBox 10">
            <a:extLst>
              <a:ext uri="{FF2B5EF4-FFF2-40B4-BE49-F238E27FC236}">
                <a16:creationId xmlns:a16="http://schemas.microsoft.com/office/drawing/2014/main" id="{09E1DA35-0D6E-4DD6-9BBC-29E3A617B693}"/>
              </a:ext>
            </a:extLst>
          </p:cNvPr>
          <p:cNvSpPr txBox="1">
            <a:spLocks noChangeArrowheads="1"/>
          </p:cNvSpPr>
          <p:nvPr/>
        </p:nvSpPr>
        <p:spPr bwMode="auto">
          <a:xfrm>
            <a:off x="7452320" y="1441900"/>
            <a:ext cx="151202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AU" altLang="en-US" sz="2000" b="1" dirty="0">
                <a:solidFill>
                  <a:srgbClr val="000000"/>
                </a:solidFill>
                <a:latin typeface="Calibri" panose="020F0502020204030204" pitchFamily="34" charset="0"/>
              </a:rPr>
              <a:t>Less RAM</a:t>
            </a:r>
          </a:p>
          <a:p>
            <a:pPr algn="ctr" eaLnBrk="1" hangingPunct="1"/>
            <a:r>
              <a:rPr lang="en-AU" altLang="en-US" sz="2000" b="1" dirty="0">
                <a:solidFill>
                  <a:srgbClr val="000000"/>
                </a:solidFill>
                <a:latin typeface="Calibri" panose="020F0502020204030204" pitchFamily="34" charset="0"/>
              </a:rPr>
              <a:t>surveillance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748FF8-754D-4714-A006-5457C79EE312}"/>
              </a:ext>
            </a:extLst>
          </p:cNvPr>
          <p:cNvSpPr txBox="1"/>
          <p:nvPr/>
        </p:nvSpPr>
        <p:spPr>
          <a:xfrm>
            <a:off x="755576" y="235863"/>
            <a:ext cx="7488832" cy="707886"/>
          </a:xfrm>
          <a:prstGeom prst="rect">
            <a:avLst/>
          </a:prstGeom>
          <a:noFill/>
        </p:spPr>
        <p:txBody>
          <a:bodyPr wrap="square">
            <a:spAutoFit/>
          </a:bodyPr>
          <a:lstStyle/>
          <a:p>
            <a:pPr algn="ctr" eaLnBrk="1" hangingPunct="1">
              <a:defRPr/>
            </a:pPr>
            <a:r>
              <a:rPr lang="en-US" sz="4000" b="1" dirty="0">
                <a:solidFill>
                  <a:srgbClr val="0070C0"/>
                </a:solidFill>
              </a:rPr>
              <a:t>RAM in the Solomon Islands </a:t>
            </a:r>
            <a:endParaRPr lang="en-AU" sz="4000" b="1" dirty="0">
              <a:solidFill>
                <a:srgbClr val="0070C0"/>
              </a:solidFill>
            </a:endParaRPr>
          </a:p>
        </p:txBody>
      </p:sp>
      <p:sp>
        <p:nvSpPr>
          <p:cNvPr id="6" name="Content Placeholder 2">
            <a:extLst>
              <a:ext uri="{FF2B5EF4-FFF2-40B4-BE49-F238E27FC236}">
                <a16:creationId xmlns:a16="http://schemas.microsoft.com/office/drawing/2014/main" id="{41F57B46-7FB6-4762-AD95-F68059165D79}"/>
              </a:ext>
            </a:extLst>
          </p:cNvPr>
          <p:cNvSpPr>
            <a:spLocks noGrp="1"/>
          </p:cNvSpPr>
          <p:nvPr>
            <p:ph idx="1"/>
          </p:nvPr>
        </p:nvSpPr>
        <p:spPr>
          <a:xfrm>
            <a:off x="251520" y="1016732"/>
            <a:ext cx="8892480" cy="3384375"/>
          </a:xfrm>
          <a:solidFill>
            <a:schemeClr val="bg2">
              <a:lumMod val="20000"/>
              <a:lumOff val="80000"/>
            </a:schemeClr>
          </a:solidFill>
        </p:spPr>
        <p:txBody>
          <a:bodyPr>
            <a:normAutofit/>
          </a:bodyPr>
          <a:lstStyle/>
          <a:p>
            <a:pPr>
              <a:spcBef>
                <a:spcPts val="0"/>
              </a:spcBef>
              <a:spcAft>
                <a:spcPts val="1200"/>
              </a:spcAft>
              <a:defRPr/>
            </a:pPr>
            <a:r>
              <a:rPr lang="en-AU" sz="2800" dirty="0">
                <a:cs typeface="Times New Roman" panose="02020603050405020304" pitchFamily="18" charset="0"/>
              </a:rPr>
              <a:t>2012 - 2017 RAM ran the Basic Tools </a:t>
            </a:r>
            <a:r>
              <a:rPr lang="en-AU" sz="2800" b="1" dirty="0">
                <a:solidFill>
                  <a:srgbClr val="0000FF"/>
                </a:solidFill>
                <a:ea typeface="Segoe UI Black" panose="020B0A02040204020203" pitchFamily="34" charset="0"/>
                <a:cs typeface="Times New Roman" panose="02020603050405020304" pitchFamily="18" charset="0"/>
              </a:rPr>
              <a:t>Healthy Villages Program</a:t>
            </a:r>
            <a:r>
              <a:rPr lang="en-AU" sz="2800" dirty="0">
                <a:cs typeface="Times New Roman" panose="02020603050405020304" pitchFamily="18" charset="0"/>
              </a:rPr>
              <a:t>, in conjunction with the Ministry of Health</a:t>
            </a:r>
          </a:p>
          <a:p>
            <a:pPr>
              <a:spcBef>
                <a:spcPts val="0"/>
              </a:spcBef>
              <a:spcAft>
                <a:spcPts val="1200"/>
              </a:spcAft>
              <a:defRPr/>
            </a:pPr>
            <a:r>
              <a:rPr lang="en-AU" sz="2800" dirty="0">
                <a:cs typeface="Times New Roman" panose="02020603050405020304" pitchFamily="18" charset="0"/>
              </a:rPr>
              <a:t>For $1,750, a village received bush knives, axes, flat files, spades, mattocks, crow bars, and wheelbarrows. </a:t>
            </a:r>
          </a:p>
          <a:p>
            <a:pPr>
              <a:buFont typeface="Arial" charset="0"/>
              <a:buChar char="•"/>
            </a:pPr>
            <a:endParaRPr lang="en-AU" sz="2000" dirty="0">
              <a:solidFill>
                <a:srgbClr val="0070C0"/>
              </a:solidFill>
              <a:latin typeface="Times New Roman" panose="02020603050405020304" pitchFamily="18" charset="0"/>
              <a:cs typeface="Times New Roman" panose="02020603050405020304" pitchFamily="18" charset="0"/>
            </a:endParaRPr>
          </a:p>
        </p:txBody>
      </p:sp>
      <p:pic>
        <p:nvPicPr>
          <p:cNvPr id="5" name="Picture 5" descr="DSC00465">
            <a:extLst>
              <a:ext uri="{FF2B5EF4-FFF2-40B4-BE49-F238E27FC236}">
                <a16:creationId xmlns:a16="http://schemas.microsoft.com/office/drawing/2014/main" id="{7A1B1918-5E0C-44B5-A534-389F2F27CAC4}"/>
              </a:ext>
            </a:extLst>
          </p:cNvPr>
          <p:cNvPicPr>
            <a:picLocks noChangeAspect="1" noChangeArrowheads="1"/>
          </p:cNvPicPr>
          <p:nvPr/>
        </p:nvPicPr>
        <p:blipFill>
          <a:blip r:embed="rId2" cstate="print"/>
          <a:srcRect/>
          <a:stretch>
            <a:fillRect/>
          </a:stretch>
        </p:blipFill>
        <p:spPr bwMode="auto">
          <a:xfrm>
            <a:off x="5220072" y="4149080"/>
            <a:ext cx="3874647" cy="2686482"/>
          </a:xfrm>
          <a:prstGeom prst="rect">
            <a:avLst/>
          </a:prstGeom>
          <a:noFill/>
          <a:ln w="9525">
            <a:noFill/>
            <a:miter lim="800000"/>
            <a:headEnd/>
            <a:tailEnd/>
          </a:ln>
        </p:spPr>
      </p:pic>
      <p:sp>
        <p:nvSpPr>
          <p:cNvPr id="3" name="Slide Number Placeholder 2">
            <a:extLst>
              <a:ext uri="{FF2B5EF4-FFF2-40B4-BE49-F238E27FC236}">
                <a16:creationId xmlns:a16="http://schemas.microsoft.com/office/drawing/2014/main" id="{CA10D45D-DDCA-47CD-AB8C-9D3E58827648}"/>
              </a:ext>
            </a:extLst>
          </p:cNvPr>
          <p:cNvSpPr>
            <a:spLocks noGrp="1"/>
          </p:cNvSpPr>
          <p:nvPr>
            <p:ph type="sldNum" sz="quarter" idx="12"/>
          </p:nvPr>
        </p:nvSpPr>
        <p:spPr/>
        <p:txBody>
          <a:bodyPr/>
          <a:lstStyle/>
          <a:p>
            <a:fld id="{28B1A74B-503A-4D19-A087-9DCC1DE25825}" type="slidenum">
              <a:rPr lang="en-AU" smtClean="0"/>
              <a:pPr/>
              <a:t>27</a:t>
            </a:fld>
            <a:endParaRPr lang="en-AU"/>
          </a:p>
        </p:txBody>
      </p:sp>
      <p:sp>
        <p:nvSpPr>
          <p:cNvPr id="2" name="TextBox 1">
            <a:extLst>
              <a:ext uri="{FF2B5EF4-FFF2-40B4-BE49-F238E27FC236}">
                <a16:creationId xmlns:a16="http://schemas.microsoft.com/office/drawing/2014/main" id="{7F1BBC7E-3FD2-44F6-9003-83916E1F5902}"/>
              </a:ext>
            </a:extLst>
          </p:cNvPr>
          <p:cNvSpPr txBox="1"/>
          <p:nvPr/>
        </p:nvSpPr>
        <p:spPr>
          <a:xfrm>
            <a:off x="49281" y="5301208"/>
            <a:ext cx="4954767" cy="1200329"/>
          </a:xfrm>
          <a:prstGeom prst="rect">
            <a:avLst/>
          </a:prstGeom>
          <a:solidFill>
            <a:schemeClr val="bg1"/>
          </a:solidFill>
        </p:spPr>
        <p:txBody>
          <a:bodyPr wrap="square" rtlCol="0">
            <a:spAutoFit/>
          </a:bodyPr>
          <a:lstStyle/>
          <a:p>
            <a:pPr marL="400050" lvl="1" indent="0" algn="r">
              <a:buFont typeface="Arial" panose="020B0604020202020204" pitchFamily="34" charset="0"/>
              <a:buNone/>
              <a:defRPr/>
            </a:pPr>
            <a:r>
              <a:rPr lang="en-AU" altLang="en-US" sz="2400" i="1" dirty="0">
                <a:solidFill>
                  <a:srgbClr val="0000FF"/>
                </a:solidFill>
                <a:cs typeface="Times New Roman" panose="02020603050405020304" pitchFamily="18" charset="0"/>
              </a:rPr>
              <a:t>These tools were used to remove mosquito breeding sites and improve general drainage</a:t>
            </a:r>
            <a:endParaRPr lang="en-AU" sz="1600" i="1" dirty="0">
              <a:solidFill>
                <a:srgbClr val="0000FF"/>
              </a:solidFill>
            </a:endParaRPr>
          </a:p>
        </p:txBody>
      </p:sp>
      <p:sp>
        <p:nvSpPr>
          <p:cNvPr id="7" name="TextBox 6">
            <a:extLst>
              <a:ext uri="{FF2B5EF4-FFF2-40B4-BE49-F238E27FC236}">
                <a16:creationId xmlns:a16="http://schemas.microsoft.com/office/drawing/2014/main" id="{3BF13316-1E0A-4BC9-9D77-D1EA3C40F1AD}"/>
              </a:ext>
            </a:extLst>
          </p:cNvPr>
          <p:cNvSpPr txBox="1"/>
          <p:nvPr/>
        </p:nvSpPr>
        <p:spPr>
          <a:xfrm>
            <a:off x="251520" y="235863"/>
            <a:ext cx="504056" cy="369332"/>
          </a:xfrm>
          <a:prstGeom prst="rect">
            <a:avLst/>
          </a:prstGeom>
          <a:noFill/>
        </p:spPr>
        <p:txBody>
          <a:bodyPr wrap="square" rtlCol="0">
            <a:spAutoFit/>
          </a:bodyPr>
          <a:lstStyle/>
          <a:p>
            <a:r>
              <a:rPr lang="en-AU" dirty="0"/>
              <a:t>27</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971600" y="74429"/>
            <a:ext cx="7200800" cy="562074"/>
          </a:xfrm>
        </p:spPr>
        <p:txBody>
          <a:bodyPr>
            <a:noAutofit/>
          </a:bodyPr>
          <a:lstStyle/>
          <a:p>
            <a:r>
              <a:rPr lang="en-AU" altLang="en-US" sz="4000" b="1" dirty="0">
                <a:solidFill>
                  <a:srgbClr val="0070C0"/>
                </a:solidFill>
              </a:rPr>
              <a:t>TIMOR LESTE</a:t>
            </a:r>
          </a:p>
        </p:txBody>
      </p:sp>
      <p:sp>
        <p:nvSpPr>
          <p:cNvPr id="22531" name="Content Placeholder 4"/>
          <p:cNvSpPr>
            <a:spLocks noGrp="1"/>
          </p:cNvSpPr>
          <p:nvPr>
            <p:ph idx="1"/>
          </p:nvPr>
        </p:nvSpPr>
        <p:spPr>
          <a:xfrm>
            <a:off x="395536" y="894730"/>
            <a:ext cx="8568952" cy="5270574"/>
          </a:xfrm>
        </p:spPr>
        <p:txBody>
          <a:bodyPr>
            <a:normAutofit/>
          </a:bodyPr>
          <a:lstStyle/>
          <a:p>
            <a:pPr marL="0" indent="0">
              <a:buNone/>
            </a:pPr>
            <a:endParaRPr lang="en-GB" altLang="en-US" sz="2400" b="1" dirty="0">
              <a:ln w="0"/>
              <a:solidFill>
                <a:srgbClr val="0070C0"/>
              </a:solidFill>
              <a:cs typeface="Arial" panose="020B0604020202020204" pitchFamily="34" charset="0"/>
            </a:endParaRPr>
          </a:p>
          <a:p>
            <a:pPr marL="0" indent="0">
              <a:buNone/>
            </a:pPr>
            <a:r>
              <a:rPr lang="en-GB" altLang="en-US" sz="2400" b="1" dirty="0">
                <a:ln w="0"/>
                <a:solidFill>
                  <a:srgbClr val="0070C0"/>
                </a:solidFill>
                <a:cs typeface="Arial" panose="020B0604020202020204" pitchFamily="34" charset="0"/>
              </a:rPr>
              <a:t>Reduction  in malaria incidence </a:t>
            </a:r>
          </a:p>
          <a:p>
            <a:r>
              <a:rPr lang="en-GB" altLang="en-US" sz="2400" b="1" dirty="0">
                <a:ln w="0"/>
                <a:cs typeface="Arial" panose="020B0604020202020204" pitchFamily="34" charset="0"/>
              </a:rPr>
              <a:t>220 per 1,000 in 2006</a:t>
            </a:r>
          </a:p>
          <a:p>
            <a:r>
              <a:rPr lang="en-GB" altLang="en-US" sz="2400" b="1" dirty="0">
                <a:ln w="0"/>
                <a:cs typeface="Arial" panose="020B0604020202020204" pitchFamily="34" charset="0"/>
              </a:rPr>
              <a:t>0.9 per 1,000  in 2013</a:t>
            </a:r>
          </a:p>
          <a:p>
            <a:r>
              <a:rPr lang="en-AU" altLang="en-US" sz="2400" b="1" u="sng" dirty="0">
                <a:solidFill>
                  <a:srgbClr val="FF0000"/>
                </a:solidFill>
                <a:cs typeface="Times New Roman" pitchFamily="18" charset="0"/>
              </a:rPr>
              <a:t>0.01 per 1,000 </a:t>
            </a:r>
            <a:r>
              <a:rPr lang="en-AU" altLang="en-US" sz="2400" b="1" dirty="0">
                <a:solidFill>
                  <a:srgbClr val="FF0000"/>
                </a:solidFill>
                <a:cs typeface="Times New Roman" pitchFamily="18" charset="0"/>
              </a:rPr>
              <a:t>in 2019 </a:t>
            </a:r>
          </a:p>
          <a:p>
            <a:pPr marL="0" indent="0">
              <a:buNone/>
            </a:pPr>
            <a:r>
              <a:rPr lang="en-AU" altLang="en-US" sz="2400" b="1" i="1" u="sng" dirty="0">
                <a:cs typeface="Times New Roman" pitchFamily="18" charset="0"/>
              </a:rPr>
              <a:t>Timor </a:t>
            </a:r>
            <a:r>
              <a:rPr lang="en-AU" altLang="en-US" sz="2400" b="1" i="1" u="sng" dirty="0" err="1">
                <a:cs typeface="Times New Roman" pitchFamily="18" charset="0"/>
              </a:rPr>
              <a:t>Leste</a:t>
            </a:r>
            <a:r>
              <a:rPr lang="en-AU" altLang="en-US" sz="2400" b="1" i="1" u="sng" dirty="0">
                <a:cs typeface="Times New Roman" pitchFamily="18" charset="0"/>
              </a:rPr>
              <a:t> is very close </a:t>
            </a:r>
          </a:p>
          <a:p>
            <a:pPr marL="0" indent="0">
              <a:buNone/>
            </a:pPr>
            <a:r>
              <a:rPr lang="en-AU" altLang="en-US" sz="2400" b="1" i="1" u="sng" dirty="0">
                <a:cs typeface="Times New Roman" pitchFamily="18" charset="0"/>
              </a:rPr>
              <a:t>to achieving their objective of zero </a:t>
            </a:r>
          </a:p>
          <a:p>
            <a:pPr marL="0" indent="0">
              <a:buNone/>
            </a:pPr>
            <a:r>
              <a:rPr lang="en-AU" altLang="en-US" sz="2400" b="1" i="1" u="sng" dirty="0">
                <a:cs typeface="Times New Roman" pitchFamily="18" charset="0"/>
              </a:rPr>
              <a:t>indigenous malaria cases in 2021</a:t>
            </a:r>
          </a:p>
          <a:p>
            <a:pPr marL="0" indent="0">
              <a:buNone/>
            </a:pPr>
            <a:r>
              <a:rPr lang="en-AU" altLang="en-US" sz="2400" b="1" i="1" u="sng" dirty="0">
                <a:cs typeface="Times New Roman" pitchFamily="18" charset="0"/>
              </a:rPr>
              <a:t>and WHO malaria free certification </a:t>
            </a:r>
          </a:p>
          <a:p>
            <a:pPr marL="0" indent="0">
              <a:buNone/>
            </a:pPr>
            <a:r>
              <a:rPr lang="en-AU" altLang="en-US" sz="2400" b="1" i="1" u="sng" dirty="0">
                <a:cs typeface="Times New Roman" pitchFamily="18" charset="0"/>
              </a:rPr>
              <a:t>in 2024</a:t>
            </a:r>
          </a:p>
          <a:p>
            <a:pPr>
              <a:buFont typeface="Wingdings" pitchFamily="2" charset="2"/>
              <a:buChar char="v"/>
            </a:pPr>
            <a:endParaRPr lang="en-AU" altLang="en-US" dirty="0"/>
          </a:p>
        </p:txBody>
      </p:sp>
      <p:pic>
        <p:nvPicPr>
          <p:cNvPr id="5" name="Picture 4">
            <a:extLst>
              <a:ext uri="{FF2B5EF4-FFF2-40B4-BE49-F238E27FC236}">
                <a16:creationId xmlns:a16="http://schemas.microsoft.com/office/drawing/2014/main" id="{116A84D5-506A-47C9-A620-BEA930AF7D0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10132" y="2348880"/>
            <a:ext cx="3941493" cy="2880320"/>
          </a:xfrm>
          <a:prstGeom prst="rect">
            <a:avLst/>
          </a:prstGeom>
        </p:spPr>
      </p:pic>
      <p:sp>
        <p:nvSpPr>
          <p:cNvPr id="2" name="TextBox 1">
            <a:extLst>
              <a:ext uri="{FF2B5EF4-FFF2-40B4-BE49-F238E27FC236}">
                <a16:creationId xmlns:a16="http://schemas.microsoft.com/office/drawing/2014/main" id="{004E3A75-2929-4CEF-84C3-41C3FA78B60B}"/>
              </a:ext>
            </a:extLst>
          </p:cNvPr>
          <p:cNvSpPr txBox="1"/>
          <p:nvPr/>
        </p:nvSpPr>
        <p:spPr>
          <a:xfrm>
            <a:off x="107504" y="332656"/>
            <a:ext cx="504056" cy="369332"/>
          </a:xfrm>
          <a:prstGeom prst="rect">
            <a:avLst/>
          </a:prstGeom>
          <a:noFill/>
        </p:spPr>
        <p:txBody>
          <a:bodyPr wrap="square" rtlCol="0">
            <a:spAutoFit/>
          </a:bodyPr>
          <a:lstStyle/>
          <a:p>
            <a:r>
              <a:rPr lang="en-AU" dirty="0"/>
              <a:t>28</a:t>
            </a:r>
          </a:p>
        </p:txBody>
      </p:sp>
    </p:spTree>
    <p:extLst>
      <p:ext uri="{BB962C8B-B14F-4D97-AF65-F5344CB8AC3E}">
        <p14:creationId xmlns:p14="http://schemas.microsoft.com/office/powerpoint/2010/main" val="347348520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83568" y="0"/>
            <a:ext cx="7772400" cy="863600"/>
          </a:xfrm>
        </p:spPr>
        <p:txBody>
          <a:bodyPr>
            <a:normAutofit/>
          </a:bodyPr>
          <a:lstStyle/>
          <a:p>
            <a:r>
              <a:rPr lang="en-AU" altLang="en-US" sz="4000" b="1" dirty="0">
                <a:solidFill>
                  <a:srgbClr val="0070C0"/>
                </a:solidFill>
              </a:rPr>
              <a:t>Reasons For the Malaria Reductions</a:t>
            </a:r>
          </a:p>
        </p:txBody>
      </p:sp>
      <p:sp>
        <p:nvSpPr>
          <p:cNvPr id="23555" name="Content Placeholder 2"/>
          <p:cNvSpPr>
            <a:spLocks noGrp="1"/>
          </p:cNvSpPr>
          <p:nvPr>
            <p:ph idx="1"/>
          </p:nvPr>
        </p:nvSpPr>
        <p:spPr>
          <a:xfrm>
            <a:off x="395536" y="836712"/>
            <a:ext cx="8134350" cy="4897437"/>
          </a:xfrm>
        </p:spPr>
        <p:txBody>
          <a:bodyPr>
            <a:normAutofit fontScale="85000" lnSpcReduction="10000"/>
          </a:bodyPr>
          <a:lstStyle/>
          <a:p>
            <a:r>
              <a:rPr lang="en-AU" altLang="en-US" sz="2400" dirty="0"/>
              <a:t>Consistent funding over more than a decade from the Global Fund</a:t>
            </a:r>
          </a:p>
          <a:p>
            <a:r>
              <a:rPr lang="en-AU" altLang="en-US" sz="2400" dirty="0"/>
              <a:t>High level of government commitment and a stable political climate.</a:t>
            </a:r>
          </a:p>
          <a:p>
            <a:r>
              <a:rPr lang="en-AU" altLang="en-US" sz="2400" dirty="0"/>
              <a:t>Consistent technical support from WHO Malaria Consultant</a:t>
            </a:r>
          </a:p>
          <a:p>
            <a:r>
              <a:rPr lang="en-AU" altLang="en-US" sz="2400" dirty="0"/>
              <a:t>A well organised NMCP with a network of trained malaria staff</a:t>
            </a:r>
          </a:p>
          <a:p>
            <a:r>
              <a:rPr lang="en-AU" altLang="en-US" sz="2400" dirty="0"/>
              <a:t>Rural outreach services by active Community Health Volunteers</a:t>
            </a:r>
          </a:p>
          <a:p>
            <a:r>
              <a:rPr lang="en-AU" altLang="en-US" sz="2400" dirty="0"/>
              <a:t>Test kits available in the hard to reach places where there are no microscopy facilities.</a:t>
            </a:r>
          </a:p>
          <a:p>
            <a:r>
              <a:rPr lang="en-AU" altLang="en-US" sz="2400" dirty="0"/>
              <a:t>Diagnostic facilities &amp; treatment available in all health institutions.</a:t>
            </a:r>
          </a:p>
          <a:p>
            <a:r>
              <a:rPr lang="en-AU" altLang="en-US" sz="2400" dirty="0"/>
              <a:t>Good surveillance and case response systems</a:t>
            </a:r>
          </a:p>
          <a:p>
            <a:r>
              <a:rPr lang="en-AU" altLang="en-US" sz="2400" dirty="0"/>
              <a:t>Ongoing training for clinicians and </a:t>
            </a:r>
          </a:p>
          <a:p>
            <a:pPr marL="0" indent="0">
              <a:buNone/>
            </a:pPr>
            <a:r>
              <a:rPr lang="en-AU" altLang="en-US" sz="2400" dirty="0"/>
              <a:t>      nurses to carry out treatment.</a:t>
            </a:r>
          </a:p>
          <a:p>
            <a:r>
              <a:rPr lang="en-AU" altLang="en-US" sz="2400" dirty="0"/>
              <a:t>Ongoing visits by teams to villages</a:t>
            </a:r>
          </a:p>
          <a:p>
            <a:pPr marL="0" indent="0">
              <a:buNone/>
            </a:pPr>
            <a:endParaRPr lang="en-AU" altLang="en-US" sz="2400" dirty="0"/>
          </a:p>
          <a:p>
            <a:pPr marL="0" indent="0">
              <a:buNone/>
            </a:pPr>
            <a:r>
              <a:rPr lang="en-AU" altLang="en-US" sz="2400" dirty="0">
                <a:solidFill>
                  <a:srgbClr val="FF0000"/>
                </a:solidFill>
              </a:rPr>
              <a:t> </a:t>
            </a:r>
          </a:p>
          <a:p>
            <a:endParaRPr lang="en-AU" altLang="en-US" dirty="0"/>
          </a:p>
        </p:txBody>
      </p:sp>
      <p:sp>
        <p:nvSpPr>
          <p:cNvPr id="4" name="TextBox 3"/>
          <p:cNvSpPr txBox="1"/>
          <p:nvPr/>
        </p:nvSpPr>
        <p:spPr>
          <a:xfrm>
            <a:off x="323528" y="476672"/>
            <a:ext cx="504056" cy="369332"/>
          </a:xfrm>
          <a:prstGeom prst="rect">
            <a:avLst/>
          </a:prstGeom>
          <a:noFill/>
        </p:spPr>
        <p:txBody>
          <a:bodyPr wrap="square" rtlCol="0">
            <a:spAutoFit/>
          </a:bodyPr>
          <a:lstStyle/>
          <a:p>
            <a:r>
              <a:rPr lang="en-AU" dirty="0"/>
              <a:t>29</a:t>
            </a:r>
          </a:p>
        </p:txBody>
      </p:sp>
      <p:pic>
        <p:nvPicPr>
          <p:cNvPr id="6" name="Picture 5">
            <a:extLst>
              <a:ext uri="{FF2B5EF4-FFF2-40B4-BE49-F238E27FC236}">
                <a16:creationId xmlns:a16="http://schemas.microsoft.com/office/drawing/2014/main" id="{13442289-D987-43EB-9E69-FCC8388C0B7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429000"/>
            <a:ext cx="2088232" cy="2448271"/>
          </a:xfrm>
          <a:prstGeom prst="rect">
            <a:avLst/>
          </a:prstGeom>
          <a:noFill/>
          <a:ln>
            <a:noFill/>
          </a:ln>
        </p:spPr>
      </p:pic>
    </p:spTree>
    <p:extLst>
      <p:ext uri="{BB962C8B-B14F-4D97-AF65-F5344CB8AC3E}">
        <p14:creationId xmlns:p14="http://schemas.microsoft.com/office/powerpoint/2010/main" val="36020451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RAWCS Ltd"/>
          <p:cNvSpPr/>
          <p:nvPr/>
        </p:nvSpPr>
        <p:spPr>
          <a:xfrm>
            <a:off x="3748946" y="996097"/>
            <a:ext cx="1630922" cy="1129397"/>
          </a:xfrm>
          <a:prstGeom prst="rect">
            <a:avLst/>
          </a:prstGeom>
          <a:solidFill>
            <a:schemeClr val="accent3">
              <a:lumOff val="44000"/>
            </a:schemeClr>
          </a:solidFill>
          <a:ln w="25400">
            <a:solidFill>
              <a:schemeClr val="accent1"/>
            </a:solidFill>
            <a:beve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rIns="34289" anchor="ctr"/>
          <a:lstStyle>
            <a:lvl1pPr algn="ctr">
              <a:defRPr sz="3200">
                <a:solidFill>
                  <a:srgbClr val="000000"/>
                </a:solidFill>
              </a:defRPr>
            </a:lvl1pPr>
          </a:lstStyle>
          <a:p>
            <a:endParaRPr lang="en-AU" sz="2400" dirty="0"/>
          </a:p>
          <a:p>
            <a:r>
              <a:rPr lang="en-US" sz="2100" dirty="0"/>
              <a:t>National</a:t>
            </a:r>
          </a:p>
          <a:p>
            <a:r>
              <a:rPr lang="en-US" sz="2100" dirty="0"/>
              <a:t>Activities</a:t>
            </a:r>
            <a:endParaRPr sz="2100" dirty="0"/>
          </a:p>
        </p:txBody>
      </p:sp>
      <p:sp>
        <p:nvSpPr>
          <p:cNvPr id="188" name="Communications"/>
          <p:cNvSpPr/>
          <p:nvPr/>
        </p:nvSpPr>
        <p:spPr>
          <a:xfrm>
            <a:off x="1459737" y="2783516"/>
            <a:ext cx="1301130" cy="525405"/>
          </a:xfrm>
          <a:prstGeom prst="rect">
            <a:avLst/>
          </a:prstGeom>
          <a:solidFill>
            <a:schemeClr val="accent3">
              <a:lumOff val="44000"/>
            </a:schemeClr>
          </a:solidFill>
          <a:ln w="25400">
            <a:solidFill>
              <a:schemeClr val="accent1"/>
            </a:solidFill>
            <a:beve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rIns="34289" anchor="ctr"/>
          <a:lstStyle>
            <a:lvl1pPr algn="ctr">
              <a:defRPr sz="1600">
                <a:solidFill>
                  <a:srgbClr val="000000"/>
                </a:solidFill>
              </a:defRPr>
            </a:lvl1pPr>
          </a:lstStyle>
          <a:p>
            <a:r>
              <a:rPr sz="1200" dirty="0"/>
              <a:t>Communications</a:t>
            </a:r>
          </a:p>
        </p:txBody>
      </p:sp>
      <p:sp>
        <p:nvSpPr>
          <p:cNvPr id="190" name="Projects and Volunteers"/>
          <p:cNvSpPr/>
          <p:nvPr/>
        </p:nvSpPr>
        <p:spPr>
          <a:xfrm>
            <a:off x="4868860" y="2783516"/>
            <a:ext cx="1301129" cy="525405"/>
          </a:xfrm>
          <a:prstGeom prst="rect">
            <a:avLst/>
          </a:prstGeom>
          <a:solidFill>
            <a:schemeClr val="accent3">
              <a:lumOff val="44000"/>
            </a:schemeClr>
          </a:solidFill>
          <a:ln w="25400">
            <a:solidFill>
              <a:schemeClr val="accent1"/>
            </a:solidFill>
            <a:beve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rIns="34289" anchor="ctr"/>
          <a:lstStyle>
            <a:lvl1pPr algn="ctr">
              <a:defRPr sz="1600">
                <a:solidFill>
                  <a:srgbClr val="000000"/>
                </a:solidFill>
              </a:defRPr>
            </a:lvl1pPr>
          </a:lstStyle>
          <a:p>
            <a:r>
              <a:rPr sz="1200" dirty="0"/>
              <a:t>Projects and Volunteers</a:t>
            </a:r>
          </a:p>
        </p:txBody>
      </p:sp>
      <p:sp>
        <p:nvSpPr>
          <p:cNvPr id="191" name="Line"/>
          <p:cNvSpPr/>
          <p:nvPr/>
        </p:nvSpPr>
        <p:spPr>
          <a:xfrm>
            <a:off x="4570347" y="2125052"/>
            <a:ext cx="1" cy="477786"/>
          </a:xfrm>
          <a:prstGeom prst="line">
            <a:avLst/>
          </a:prstGeom>
          <a:ln w="25400">
            <a:solidFill>
              <a:schemeClr val="accent1"/>
            </a:solidFill>
            <a:bevel/>
          </a:ln>
          <a:effectLst>
            <a:outerShdw blurRad="38100" dist="20000" dir="5400000" rotWithShape="0">
              <a:srgbClr val="000000">
                <a:alpha val="38000"/>
              </a:srgbClr>
            </a:outerShdw>
          </a:effectLst>
        </p:spPr>
        <p:txBody>
          <a:bodyPr lIns="34289" rIns="34289"/>
          <a:lstStyle/>
          <a:p>
            <a:pPr defTabSz="342900">
              <a:defRPr sz="1200">
                <a:solidFill>
                  <a:srgbClr val="000000"/>
                </a:solidFill>
                <a:latin typeface="+mn-lt"/>
                <a:ea typeface="+mn-ea"/>
                <a:cs typeface="+mn-cs"/>
                <a:sym typeface="Helvetica"/>
              </a:defRPr>
            </a:pPr>
            <a:endParaRPr sz="900"/>
          </a:p>
        </p:txBody>
      </p:sp>
      <p:sp>
        <p:nvSpPr>
          <p:cNvPr id="192" name="Line"/>
          <p:cNvSpPr/>
          <p:nvPr/>
        </p:nvSpPr>
        <p:spPr>
          <a:xfrm>
            <a:off x="2104695" y="2590329"/>
            <a:ext cx="5124896" cy="1"/>
          </a:xfrm>
          <a:prstGeom prst="line">
            <a:avLst/>
          </a:prstGeom>
          <a:ln w="25400">
            <a:solidFill>
              <a:schemeClr val="accent1"/>
            </a:solidFill>
            <a:bevel/>
          </a:ln>
          <a:effectLst>
            <a:outerShdw blurRad="38100" dist="20000" dir="5400000" rotWithShape="0">
              <a:srgbClr val="000000">
                <a:alpha val="38000"/>
              </a:srgbClr>
            </a:outerShdw>
          </a:effectLst>
        </p:spPr>
        <p:txBody>
          <a:bodyPr lIns="34289" rIns="34289"/>
          <a:lstStyle/>
          <a:p>
            <a:pPr defTabSz="342900">
              <a:defRPr sz="1200">
                <a:solidFill>
                  <a:srgbClr val="000000"/>
                </a:solidFill>
                <a:latin typeface="+mn-lt"/>
                <a:ea typeface="+mn-ea"/>
                <a:cs typeface="+mn-cs"/>
                <a:sym typeface="Helvetica"/>
              </a:defRPr>
            </a:pPr>
            <a:endParaRPr sz="900"/>
          </a:p>
        </p:txBody>
      </p:sp>
      <p:sp>
        <p:nvSpPr>
          <p:cNvPr id="193" name="Line"/>
          <p:cNvSpPr/>
          <p:nvPr/>
        </p:nvSpPr>
        <p:spPr>
          <a:xfrm flipV="1">
            <a:off x="2110302" y="2594253"/>
            <a:ext cx="1" cy="185339"/>
          </a:xfrm>
          <a:prstGeom prst="line">
            <a:avLst/>
          </a:prstGeom>
          <a:ln w="25400">
            <a:solidFill>
              <a:schemeClr val="accent1"/>
            </a:solidFill>
            <a:bevel/>
          </a:ln>
          <a:effectLst>
            <a:outerShdw blurRad="38100" dist="20000" dir="5400000" rotWithShape="0">
              <a:srgbClr val="000000">
                <a:alpha val="38000"/>
              </a:srgbClr>
            </a:outerShdw>
          </a:effectLst>
        </p:spPr>
        <p:txBody>
          <a:bodyPr lIns="34289" rIns="34289"/>
          <a:lstStyle/>
          <a:p>
            <a:pPr defTabSz="342900">
              <a:defRPr sz="1200">
                <a:solidFill>
                  <a:srgbClr val="000000"/>
                </a:solidFill>
                <a:latin typeface="+mn-lt"/>
                <a:ea typeface="+mn-ea"/>
                <a:cs typeface="+mn-cs"/>
                <a:sym typeface="Helvetica"/>
              </a:defRPr>
            </a:pPr>
            <a:endParaRPr sz="900"/>
          </a:p>
        </p:txBody>
      </p:sp>
      <p:sp>
        <p:nvSpPr>
          <p:cNvPr id="194" name="Line"/>
          <p:cNvSpPr/>
          <p:nvPr/>
        </p:nvSpPr>
        <p:spPr>
          <a:xfrm flipV="1">
            <a:off x="7223984" y="2594253"/>
            <a:ext cx="1" cy="185339"/>
          </a:xfrm>
          <a:prstGeom prst="line">
            <a:avLst/>
          </a:prstGeom>
          <a:ln w="25400">
            <a:solidFill>
              <a:schemeClr val="accent1"/>
            </a:solidFill>
            <a:bevel/>
          </a:ln>
          <a:effectLst>
            <a:outerShdw blurRad="38100" dist="20000" dir="5400000" rotWithShape="0">
              <a:srgbClr val="000000">
                <a:alpha val="38000"/>
              </a:srgbClr>
            </a:outerShdw>
          </a:effectLst>
        </p:spPr>
        <p:txBody>
          <a:bodyPr lIns="34289" rIns="34289"/>
          <a:lstStyle/>
          <a:p>
            <a:pPr defTabSz="342900">
              <a:defRPr sz="1200">
                <a:solidFill>
                  <a:srgbClr val="000000"/>
                </a:solidFill>
                <a:latin typeface="+mn-lt"/>
                <a:ea typeface="+mn-ea"/>
                <a:cs typeface="+mn-cs"/>
                <a:sym typeface="Helvetica"/>
              </a:defRPr>
            </a:pPr>
            <a:endParaRPr sz="900"/>
          </a:p>
        </p:txBody>
      </p:sp>
      <p:sp>
        <p:nvSpPr>
          <p:cNvPr id="195" name="Line"/>
          <p:cNvSpPr/>
          <p:nvPr/>
        </p:nvSpPr>
        <p:spPr>
          <a:xfrm flipV="1">
            <a:off x="3814863" y="2594253"/>
            <a:ext cx="1" cy="185339"/>
          </a:xfrm>
          <a:prstGeom prst="line">
            <a:avLst/>
          </a:prstGeom>
          <a:ln w="25400">
            <a:solidFill>
              <a:schemeClr val="accent1"/>
            </a:solidFill>
            <a:bevel/>
          </a:ln>
          <a:effectLst>
            <a:outerShdw blurRad="38100" dist="20000" dir="5400000" rotWithShape="0">
              <a:srgbClr val="000000">
                <a:alpha val="38000"/>
              </a:srgbClr>
            </a:outerShdw>
          </a:effectLst>
        </p:spPr>
        <p:txBody>
          <a:bodyPr lIns="34289" rIns="34289"/>
          <a:lstStyle/>
          <a:p>
            <a:pPr defTabSz="342900">
              <a:defRPr sz="1200">
                <a:solidFill>
                  <a:srgbClr val="000000"/>
                </a:solidFill>
                <a:latin typeface="+mn-lt"/>
                <a:ea typeface="+mn-ea"/>
                <a:cs typeface="+mn-cs"/>
                <a:sym typeface="Helvetica"/>
              </a:defRPr>
            </a:pPr>
            <a:endParaRPr sz="900"/>
          </a:p>
        </p:txBody>
      </p:sp>
      <p:sp>
        <p:nvSpPr>
          <p:cNvPr id="196" name="In Kind Donations"/>
          <p:cNvSpPr/>
          <p:nvPr/>
        </p:nvSpPr>
        <p:spPr>
          <a:xfrm>
            <a:off x="6573420" y="2783516"/>
            <a:ext cx="1301129" cy="525405"/>
          </a:xfrm>
          <a:prstGeom prst="rect">
            <a:avLst/>
          </a:prstGeom>
          <a:solidFill>
            <a:schemeClr val="accent3">
              <a:lumOff val="44000"/>
            </a:schemeClr>
          </a:solidFill>
          <a:ln w="25400">
            <a:solidFill>
              <a:schemeClr val="accent1"/>
            </a:solidFill>
            <a:beve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rIns="34289" anchor="ctr"/>
          <a:lstStyle>
            <a:lvl1pPr algn="ctr">
              <a:defRPr sz="1600">
                <a:solidFill>
                  <a:srgbClr val="000000"/>
                </a:solidFill>
              </a:defRPr>
            </a:lvl1pPr>
          </a:lstStyle>
          <a:p>
            <a:r>
              <a:rPr sz="1200" dirty="0"/>
              <a:t>In Kind Donations</a:t>
            </a:r>
          </a:p>
        </p:txBody>
      </p:sp>
      <p:sp>
        <p:nvSpPr>
          <p:cNvPr id="197" name="Line"/>
          <p:cNvSpPr/>
          <p:nvPr/>
        </p:nvSpPr>
        <p:spPr>
          <a:xfrm flipV="1">
            <a:off x="5519424" y="2594253"/>
            <a:ext cx="1" cy="185339"/>
          </a:xfrm>
          <a:prstGeom prst="line">
            <a:avLst/>
          </a:prstGeom>
          <a:ln w="25400">
            <a:solidFill>
              <a:schemeClr val="accent1"/>
            </a:solidFill>
            <a:bevel/>
          </a:ln>
          <a:effectLst>
            <a:outerShdw blurRad="38100" dist="20000" dir="5400000" rotWithShape="0">
              <a:srgbClr val="000000">
                <a:alpha val="38000"/>
              </a:srgbClr>
            </a:outerShdw>
          </a:effectLst>
        </p:spPr>
        <p:txBody>
          <a:bodyPr lIns="34289" rIns="34289"/>
          <a:lstStyle/>
          <a:p>
            <a:pPr defTabSz="342900">
              <a:defRPr sz="1200">
                <a:solidFill>
                  <a:srgbClr val="000000"/>
                </a:solidFill>
                <a:latin typeface="+mn-lt"/>
                <a:ea typeface="+mn-ea"/>
                <a:cs typeface="+mn-cs"/>
                <a:sym typeface="Helvetica"/>
              </a:defRPr>
            </a:pPr>
            <a:endParaRPr sz="900"/>
          </a:p>
        </p:txBody>
      </p:sp>
      <p:sp>
        <p:nvSpPr>
          <p:cNvPr id="19" name="In Kind Donations">
            <a:extLst>
              <a:ext uri="{FF2B5EF4-FFF2-40B4-BE49-F238E27FC236}">
                <a16:creationId xmlns:a16="http://schemas.microsoft.com/office/drawing/2014/main" id="{6071E1AD-8CA9-45E5-B59E-16156F95C570}"/>
              </a:ext>
            </a:extLst>
          </p:cNvPr>
          <p:cNvSpPr/>
          <p:nvPr/>
        </p:nvSpPr>
        <p:spPr>
          <a:xfrm>
            <a:off x="3164299" y="2795509"/>
            <a:ext cx="1301129" cy="525405"/>
          </a:xfrm>
          <a:prstGeom prst="rect">
            <a:avLst/>
          </a:prstGeom>
          <a:solidFill>
            <a:schemeClr val="accent3">
              <a:lumOff val="44000"/>
            </a:schemeClr>
          </a:solidFill>
          <a:ln w="25400">
            <a:solidFill>
              <a:schemeClr val="accent1"/>
            </a:solidFill>
            <a:beve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rIns="34289" anchor="ctr"/>
          <a:lstStyle>
            <a:lvl1pPr algn="ctr">
              <a:defRPr sz="1600">
                <a:solidFill>
                  <a:srgbClr val="000000"/>
                </a:solidFill>
              </a:defRPr>
            </a:lvl1pPr>
          </a:lstStyle>
          <a:p>
            <a:r>
              <a:rPr lang="en-AU" sz="1200" dirty="0"/>
              <a:t>Rotarians Against Malaria</a:t>
            </a:r>
            <a:endParaRPr sz="1200" dirty="0"/>
          </a:p>
        </p:txBody>
      </p:sp>
      <p:pic>
        <p:nvPicPr>
          <p:cNvPr id="3" name="Picture 2" descr="A picture containing text, clipart&#10;&#10;Description automatically generated">
            <a:extLst>
              <a:ext uri="{FF2B5EF4-FFF2-40B4-BE49-F238E27FC236}">
                <a16:creationId xmlns:a16="http://schemas.microsoft.com/office/drawing/2014/main" id="{A7918DE5-5AA2-4C02-AA75-5D19240049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8695" y="1147717"/>
            <a:ext cx="1403304" cy="290384"/>
          </a:xfrm>
          <a:prstGeom prst="rect">
            <a:avLst/>
          </a:prstGeom>
        </p:spPr>
      </p:pic>
      <p:sp>
        <p:nvSpPr>
          <p:cNvPr id="2" name="TextBox 1">
            <a:extLst>
              <a:ext uri="{FF2B5EF4-FFF2-40B4-BE49-F238E27FC236}">
                <a16:creationId xmlns:a16="http://schemas.microsoft.com/office/drawing/2014/main" id="{AE24DE37-2934-4F57-AE91-CF0459BB5434}"/>
              </a:ext>
            </a:extLst>
          </p:cNvPr>
          <p:cNvSpPr txBox="1"/>
          <p:nvPr/>
        </p:nvSpPr>
        <p:spPr>
          <a:xfrm>
            <a:off x="1544715" y="3959995"/>
            <a:ext cx="6205484" cy="300082"/>
          </a:xfrm>
          <a:prstGeom prst="rect">
            <a:avLst/>
          </a:prstGeom>
          <a:noFill/>
          <a:ln w="28575">
            <a:solidFill>
              <a:srgbClr val="0070C0"/>
            </a:solidFill>
          </a:ln>
        </p:spPr>
        <p:txBody>
          <a:bodyPr wrap="square" rtlCol="0">
            <a:spAutoFit/>
          </a:bodyPr>
          <a:lstStyle/>
          <a:p>
            <a:pPr algn="ctr"/>
            <a:r>
              <a:rPr lang="en-AU" sz="1350" dirty="0"/>
              <a:t>Regional Committees</a:t>
            </a:r>
            <a:endParaRPr lang="en-US" sz="1350" dirty="0"/>
          </a:p>
        </p:txBody>
      </p:sp>
      <p:sp>
        <p:nvSpPr>
          <p:cNvPr id="4" name="TextBox 3">
            <a:extLst>
              <a:ext uri="{FF2B5EF4-FFF2-40B4-BE49-F238E27FC236}">
                <a16:creationId xmlns:a16="http://schemas.microsoft.com/office/drawing/2014/main" id="{644A61DD-B664-47C8-A028-F1FDE44EBE79}"/>
              </a:ext>
            </a:extLst>
          </p:cNvPr>
          <p:cNvSpPr txBox="1"/>
          <p:nvPr/>
        </p:nvSpPr>
        <p:spPr>
          <a:xfrm>
            <a:off x="1544715" y="4785619"/>
            <a:ext cx="6205484" cy="300082"/>
          </a:xfrm>
          <a:prstGeom prst="rect">
            <a:avLst/>
          </a:prstGeom>
          <a:noFill/>
          <a:ln w="28575">
            <a:solidFill>
              <a:srgbClr val="0070C0"/>
            </a:solidFill>
          </a:ln>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a:defRPr>
                <a:solidFill>
                  <a:schemeClr val="tx1"/>
                </a:solidFill>
              </a:defRPr>
            </a:lvl1pPr>
          </a:lstStyle>
          <a:p>
            <a:r>
              <a:rPr lang="en-AU" sz="1350" dirty="0"/>
              <a:t>District Committees</a:t>
            </a:r>
            <a:endParaRPr lang="en-US" sz="1350" dirty="0"/>
          </a:p>
        </p:txBody>
      </p:sp>
      <p:pic>
        <p:nvPicPr>
          <p:cNvPr id="18" name="Picture 17">
            <a:extLst>
              <a:ext uri="{FF2B5EF4-FFF2-40B4-BE49-F238E27FC236}">
                <a16:creationId xmlns:a16="http://schemas.microsoft.com/office/drawing/2014/main" id="{478C81A4-6D6D-4ED4-B4D3-FF9D7215165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781702" y="5679589"/>
            <a:ext cx="5731510" cy="932815"/>
          </a:xfrm>
          <a:prstGeom prst="rect">
            <a:avLst/>
          </a:prstGeom>
          <a:noFill/>
          <a:ln>
            <a:noFill/>
          </a:ln>
        </p:spPr>
      </p:pic>
      <p:sp>
        <p:nvSpPr>
          <p:cNvPr id="7" name="TextBox 6">
            <a:extLst>
              <a:ext uri="{FF2B5EF4-FFF2-40B4-BE49-F238E27FC236}">
                <a16:creationId xmlns:a16="http://schemas.microsoft.com/office/drawing/2014/main" id="{EDB8DBFF-B34B-4F56-8174-A63C584234FA}"/>
              </a:ext>
            </a:extLst>
          </p:cNvPr>
          <p:cNvSpPr txBox="1"/>
          <p:nvPr/>
        </p:nvSpPr>
        <p:spPr>
          <a:xfrm>
            <a:off x="683573" y="476672"/>
            <a:ext cx="7704851" cy="584775"/>
          </a:xfrm>
          <a:prstGeom prst="rect">
            <a:avLst/>
          </a:prstGeom>
          <a:noFill/>
        </p:spPr>
        <p:txBody>
          <a:bodyPr wrap="square" rtlCol="0">
            <a:spAutoFit/>
          </a:bodyPr>
          <a:lstStyle/>
          <a:p>
            <a:r>
              <a:rPr lang="en-AU" sz="3200" dirty="0">
                <a:solidFill>
                  <a:srgbClr val="0070C0"/>
                </a:solidFill>
              </a:rPr>
              <a:t>Rotary Australia World Community Service</a:t>
            </a:r>
          </a:p>
        </p:txBody>
      </p:sp>
      <p:sp>
        <p:nvSpPr>
          <p:cNvPr id="5" name="TextBox 4">
            <a:extLst>
              <a:ext uri="{FF2B5EF4-FFF2-40B4-BE49-F238E27FC236}">
                <a16:creationId xmlns:a16="http://schemas.microsoft.com/office/drawing/2014/main" id="{9D52B813-05D2-42FE-993D-2672171E32B9}"/>
              </a:ext>
            </a:extLst>
          </p:cNvPr>
          <p:cNvSpPr txBox="1"/>
          <p:nvPr/>
        </p:nvSpPr>
        <p:spPr>
          <a:xfrm>
            <a:off x="251520" y="332656"/>
            <a:ext cx="432053" cy="369332"/>
          </a:xfrm>
          <a:prstGeom prst="rect">
            <a:avLst/>
          </a:prstGeom>
          <a:noFill/>
        </p:spPr>
        <p:txBody>
          <a:bodyPr wrap="square" rtlCol="0">
            <a:spAutoFit/>
          </a:bodyPr>
          <a:lstStyle/>
          <a:p>
            <a:r>
              <a:rPr lang="en-AU" dirty="0"/>
              <a:t>3</a:t>
            </a:r>
          </a:p>
        </p:txBody>
      </p:sp>
    </p:spTree>
    <p:extLst>
      <p:ext uri="{BB962C8B-B14F-4D97-AF65-F5344CB8AC3E}">
        <p14:creationId xmlns:p14="http://schemas.microsoft.com/office/powerpoint/2010/main" val="3417761661"/>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4460" y="48235"/>
            <a:ext cx="7848872" cy="707886"/>
          </a:xfrm>
          <a:prstGeom prst="rect">
            <a:avLst/>
          </a:prstGeom>
          <a:noFill/>
        </p:spPr>
        <p:txBody>
          <a:bodyPr wrap="square" rtlCol="0">
            <a:spAutoFit/>
          </a:bodyPr>
          <a:lstStyle/>
          <a:p>
            <a:pPr algn="ctr"/>
            <a:r>
              <a:rPr lang="en-AU" sz="4000" b="1" dirty="0">
                <a:solidFill>
                  <a:srgbClr val="0070C0"/>
                </a:solidFill>
              </a:rPr>
              <a:t>RAM</a:t>
            </a:r>
            <a:r>
              <a:rPr lang="en-AU" sz="4000" dirty="0">
                <a:solidFill>
                  <a:srgbClr val="0070C0"/>
                </a:solidFill>
              </a:rPr>
              <a:t> </a:t>
            </a:r>
            <a:r>
              <a:rPr lang="en-AU" sz="4000" b="1" dirty="0">
                <a:solidFill>
                  <a:srgbClr val="0070C0"/>
                </a:solidFill>
              </a:rPr>
              <a:t>Long-term Goals </a:t>
            </a:r>
          </a:p>
        </p:txBody>
      </p:sp>
      <p:sp>
        <p:nvSpPr>
          <p:cNvPr id="5" name="TextBox 4"/>
          <p:cNvSpPr txBox="1"/>
          <p:nvPr/>
        </p:nvSpPr>
        <p:spPr>
          <a:xfrm>
            <a:off x="539552" y="836712"/>
            <a:ext cx="7488832" cy="6555642"/>
          </a:xfrm>
          <a:prstGeom prst="rect">
            <a:avLst/>
          </a:prstGeom>
          <a:noFill/>
        </p:spPr>
        <p:txBody>
          <a:bodyPr wrap="square" rtlCol="0">
            <a:spAutoFit/>
          </a:bodyPr>
          <a:lstStyle/>
          <a:p>
            <a:pPr marL="514350" indent="-514350">
              <a:buFont typeface="+mj-lt"/>
              <a:buAutoNum type="arabicPeriod"/>
            </a:pPr>
            <a:r>
              <a:rPr lang="en-AU" sz="2800" dirty="0"/>
              <a:t>Increase awareness of malaria and support for our work through the following activities:</a:t>
            </a:r>
          </a:p>
          <a:p>
            <a:pPr lvl="1"/>
            <a:r>
              <a:rPr lang="en-AU" sz="2800" dirty="0"/>
              <a:t>(</a:t>
            </a:r>
            <a:r>
              <a:rPr lang="en-AU" sz="2800" dirty="0" err="1"/>
              <a:t>i</a:t>
            </a:r>
            <a:r>
              <a:rPr lang="en-AU" sz="2800" dirty="0"/>
              <a:t>) Establish a RAM District Committee in each Rotary District </a:t>
            </a:r>
          </a:p>
          <a:p>
            <a:pPr lvl="1"/>
            <a:r>
              <a:rPr lang="en-AU" sz="2800" dirty="0"/>
              <a:t>(ii) Conduct biannual RAM volunteer team visits to partner countries, </a:t>
            </a:r>
          </a:p>
          <a:p>
            <a:pPr marL="514350" indent="-514350">
              <a:buFont typeface="+mj-lt"/>
              <a:buAutoNum type="arabicPeriod"/>
            </a:pPr>
            <a:r>
              <a:rPr lang="en-AU" sz="2800" dirty="0"/>
              <a:t>Provide strategic financial assistance, to the Government in our five (5) partner countries, in areas not funded by Global Fund</a:t>
            </a:r>
          </a:p>
          <a:p>
            <a:pPr marL="514350" indent="-514350">
              <a:buFont typeface="+mj-lt"/>
              <a:buAutoNum type="arabicPeriod"/>
            </a:pPr>
            <a:r>
              <a:rPr lang="en-AU" sz="2800" dirty="0"/>
              <a:t> Offer a PhD scholarship every 5 years</a:t>
            </a:r>
          </a:p>
          <a:p>
            <a:pPr marL="514350" indent="-514350">
              <a:buFont typeface="+mj-lt"/>
              <a:buAutoNum type="arabicPeriod"/>
            </a:pPr>
            <a:r>
              <a:rPr lang="en-AU" sz="2800" dirty="0"/>
              <a:t> Join RAM-Global in the global campaign to eradicate malaria</a:t>
            </a:r>
          </a:p>
          <a:p>
            <a:pPr>
              <a:buFont typeface="Arial" pitchFamily="34" charset="0"/>
              <a:buChar char="•"/>
            </a:pPr>
            <a:endParaRPr lang="en-AU" sz="2800" dirty="0"/>
          </a:p>
          <a:p>
            <a:pPr>
              <a:buFont typeface="Arial" pitchFamily="34" charset="0"/>
              <a:buChar char="•"/>
            </a:pPr>
            <a:endParaRPr lang="en-AU" sz="2800" dirty="0"/>
          </a:p>
          <a:p>
            <a:pPr>
              <a:buFont typeface="Arial" pitchFamily="34" charset="0"/>
              <a:buChar char="•"/>
            </a:pPr>
            <a:endParaRPr lang="en-AU" sz="2800" dirty="0"/>
          </a:p>
        </p:txBody>
      </p:sp>
      <p:sp>
        <p:nvSpPr>
          <p:cNvPr id="6" name="TextBox 5"/>
          <p:cNvSpPr txBox="1"/>
          <p:nvPr/>
        </p:nvSpPr>
        <p:spPr>
          <a:xfrm>
            <a:off x="395536" y="548680"/>
            <a:ext cx="504056" cy="369332"/>
          </a:xfrm>
          <a:prstGeom prst="rect">
            <a:avLst/>
          </a:prstGeom>
          <a:noFill/>
        </p:spPr>
        <p:txBody>
          <a:bodyPr wrap="square" rtlCol="0">
            <a:spAutoFit/>
          </a:bodyPr>
          <a:lstStyle/>
          <a:p>
            <a:r>
              <a:rPr lang="en-AU" dirty="0"/>
              <a:t>30</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22EEC-90FA-4078-8F8C-0AA7019BA71D}"/>
              </a:ext>
            </a:extLst>
          </p:cNvPr>
          <p:cNvSpPr>
            <a:spLocks noGrp="1"/>
          </p:cNvSpPr>
          <p:nvPr>
            <p:ph type="title"/>
          </p:nvPr>
        </p:nvSpPr>
        <p:spPr/>
        <p:txBody>
          <a:bodyPr>
            <a:normAutofit/>
          </a:bodyPr>
          <a:lstStyle/>
          <a:p>
            <a:pPr algn="ctr"/>
            <a:r>
              <a:rPr lang="en-AU" sz="4000" b="1" dirty="0">
                <a:solidFill>
                  <a:schemeClr val="accent1"/>
                </a:solidFill>
                <a:effectLst>
                  <a:outerShdw blurRad="38100" dist="38100" dir="2700000" algn="tl">
                    <a:srgbClr val="000000">
                      <a:alpha val="43137"/>
                    </a:srgbClr>
                  </a:outerShdw>
                </a:effectLst>
                <a:latin typeface="+mn-lt"/>
              </a:rPr>
              <a:t>RAWCS Mission</a:t>
            </a:r>
            <a:endParaRPr lang="en-US" sz="4000" b="1" dirty="0">
              <a:solidFill>
                <a:schemeClr val="accent1"/>
              </a:solidFill>
              <a:effectLst>
                <a:outerShdw blurRad="38100" dist="38100" dir="2700000" algn="tl">
                  <a:srgbClr val="000000">
                    <a:alpha val="43137"/>
                  </a:srgbClr>
                </a:outerShdw>
              </a:effectLst>
              <a:latin typeface="+mn-lt"/>
            </a:endParaRPr>
          </a:p>
        </p:txBody>
      </p:sp>
      <p:sp>
        <p:nvSpPr>
          <p:cNvPr id="3" name="Content Placeholder 2">
            <a:extLst>
              <a:ext uri="{FF2B5EF4-FFF2-40B4-BE49-F238E27FC236}">
                <a16:creationId xmlns:a16="http://schemas.microsoft.com/office/drawing/2014/main" id="{2986D6D1-EAF7-4536-90D1-6A931388B1EF}"/>
              </a:ext>
            </a:extLst>
          </p:cNvPr>
          <p:cNvSpPr>
            <a:spLocks noGrp="1"/>
          </p:cNvSpPr>
          <p:nvPr>
            <p:ph idx="1"/>
          </p:nvPr>
        </p:nvSpPr>
        <p:spPr/>
        <p:txBody>
          <a:bodyPr/>
          <a:lstStyle/>
          <a:p>
            <a:pPr marL="0" indent="0" algn="just">
              <a:buNone/>
            </a:pPr>
            <a:r>
              <a:rPr lang="en-AU" sz="2400" dirty="0"/>
              <a:t>“Within the areas of focus of Rotary International, to enhance support </a:t>
            </a:r>
            <a:r>
              <a:rPr lang="en-AU" sz="2400" dirty="0">
                <a:highlight>
                  <a:srgbClr val="FFCCFF"/>
                </a:highlight>
              </a:rPr>
              <a:t>services to Australian Rotarians </a:t>
            </a:r>
            <a:r>
              <a:rPr lang="en-AU" sz="2400" dirty="0"/>
              <a:t>and Rotary Clubs to assist disadvantaged communities and individuals with </a:t>
            </a:r>
            <a:r>
              <a:rPr lang="en-AU" sz="2400" dirty="0">
                <a:highlight>
                  <a:srgbClr val="FFCCFF"/>
                </a:highlight>
              </a:rPr>
              <a:t>humanitarian aid projects</a:t>
            </a:r>
            <a:r>
              <a:rPr lang="en-AU" sz="2400" dirty="0"/>
              <a:t>”</a:t>
            </a:r>
            <a:endParaRPr lang="en-US" sz="2400" dirty="0"/>
          </a:p>
          <a:p>
            <a:endParaRPr lang="en-US" dirty="0"/>
          </a:p>
          <a:p>
            <a:endParaRPr lang="en-US" dirty="0"/>
          </a:p>
        </p:txBody>
      </p:sp>
      <p:pic>
        <p:nvPicPr>
          <p:cNvPr id="6" name="Picture 5" descr="Application, icon&#10;&#10;Description automatically generated">
            <a:extLst>
              <a:ext uri="{FF2B5EF4-FFF2-40B4-BE49-F238E27FC236}">
                <a16:creationId xmlns:a16="http://schemas.microsoft.com/office/drawing/2014/main" id="{57E74E6C-2607-4B33-940D-5012D5C748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4282" y="3858221"/>
            <a:ext cx="6435437" cy="1441270"/>
          </a:xfrm>
          <a:prstGeom prst="rect">
            <a:avLst/>
          </a:prstGeom>
        </p:spPr>
      </p:pic>
      <p:sp>
        <p:nvSpPr>
          <p:cNvPr id="4" name="TextBox 3">
            <a:extLst>
              <a:ext uri="{FF2B5EF4-FFF2-40B4-BE49-F238E27FC236}">
                <a16:creationId xmlns:a16="http://schemas.microsoft.com/office/drawing/2014/main" id="{ABE4210D-C313-412F-8441-1291E328C3E6}"/>
              </a:ext>
            </a:extLst>
          </p:cNvPr>
          <p:cNvSpPr txBox="1"/>
          <p:nvPr/>
        </p:nvSpPr>
        <p:spPr>
          <a:xfrm>
            <a:off x="323528" y="404664"/>
            <a:ext cx="504056" cy="369332"/>
          </a:xfrm>
          <a:prstGeom prst="rect">
            <a:avLst/>
          </a:prstGeom>
          <a:noFill/>
        </p:spPr>
        <p:txBody>
          <a:bodyPr wrap="square" rtlCol="0">
            <a:spAutoFit/>
          </a:bodyPr>
          <a:lstStyle/>
          <a:p>
            <a:r>
              <a:rPr lang="en-AU" dirty="0"/>
              <a:t>4</a:t>
            </a:r>
          </a:p>
        </p:txBody>
      </p:sp>
    </p:spTree>
    <p:extLst>
      <p:ext uri="{BB962C8B-B14F-4D97-AF65-F5344CB8AC3E}">
        <p14:creationId xmlns:p14="http://schemas.microsoft.com/office/powerpoint/2010/main" val="1726284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3" name="Content Placeholder 2"/>
          <p:cNvSpPr>
            <a:spLocks noGrp="1"/>
          </p:cNvSpPr>
          <p:nvPr>
            <p:ph idx="1"/>
          </p:nvPr>
        </p:nvSpPr>
        <p:spPr>
          <a:xfrm>
            <a:off x="539552" y="5157192"/>
            <a:ext cx="8075240" cy="722570"/>
          </a:xfrm>
        </p:spPr>
        <p:txBody>
          <a:bodyPr>
            <a:normAutofit/>
          </a:bodyPr>
          <a:lstStyle/>
          <a:p>
            <a:pPr marL="0" indent="0" algn="ctr">
              <a:buNone/>
            </a:pPr>
            <a:r>
              <a:rPr lang="en-AU" sz="2800" dirty="0">
                <a:solidFill>
                  <a:srgbClr val="0070C0"/>
                </a:solidFill>
              </a:rPr>
              <a:t>50%</a:t>
            </a:r>
            <a:r>
              <a:rPr lang="en-AU" sz="2800" dirty="0"/>
              <a:t> of the World was affected by Malaria in 2019</a:t>
            </a:r>
          </a:p>
        </p:txBody>
      </p:sp>
      <p:sp>
        <p:nvSpPr>
          <p:cNvPr id="6" name="Slide Number Placeholder 5">
            <a:extLst>
              <a:ext uri="{FF2B5EF4-FFF2-40B4-BE49-F238E27FC236}">
                <a16:creationId xmlns:a16="http://schemas.microsoft.com/office/drawing/2014/main" id="{CC8126DE-23B2-4DE2-A3E7-B00136D2A543}"/>
              </a:ext>
            </a:extLst>
          </p:cNvPr>
          <p:cNvSpPr>
            <a:spLocks noGrp="1"/>
          </p:cNvSpPr>
          <p:nvPr>
            <p:ph type="sldNum" sz="quarter" idx="12"/>
          </p:nvPr>
        </p:nvSpPr>
        <p:spPr/>
        <p:txBody>
          <a:bodyPr/>
          <a:lstStyle/>
          <a:p>
            <a:fld id="{28B1A74B-503A-4D19-A087-9DCC1DE25825}" type="slidenum">
              <a:rPr lang="en-AU" smtClean="0"/>
              <a:pPr/>
              <a:t>5</a:t>
            </a:fld>
            <a:endParaRPr lang="en-AU"/>
          </a:p>
        </p:txBody>
      </p:sp>
      <p:pic>
        <p:nvPicPr>
          <p:cNvPr id="5" name="Picture 4" descr="A close up of a map&#10;&#10;Description automatically generated">
            <a:extLst>
              <a:ext uri="{FF2B5EF4-FFF2-40B4-BE49-F238E27FC236}">
                <a16:creationId xmlns:a16="http://schemas.microsoft.com/office/drawing/2014/main" id="{5A4569A9-52D6-46C1-A3A0-66DEB93B723A}"/>
              </a:ext>
            </a:extLst>
          </p:cNvPr>
          <p:cNvPicPr>
            <a:picLocks noChangeAspect="1"/>
          </p:cNvPicPr>
          <p:nvPr/>
        </p:nvPicPr>
        <p:blipFill rotWithShape="1">
          <a:blip r:embed="rId2">
            <a:extLst>
              <a:ext uri="{28A0092B-C50C-407E-A947-70E740481C1C}">
                <a14:useLocalDpi xmlns:a14="http://schemas.microsoft.com/office/drawing/2010/main" val="0"/>
              </a:ext>
            </a:extLst>
          </a:blip>
          <a:srcRect t="18500" b="7315"/>
          <a:stretch/>
        </p:blipFill>
        <p:spPr>
          <a:xfrm>
            <a:off x="32192" y="0"/>
            <a:ext cx="9139247" cy="5087590"/>
          </a:xfrm>
          <a:prstGeom prst="rect">
            <a:avLst/>
          </a:prstGeom>
        </p:spPr>
      </p:pic>
    </p:spTree>
    <p:extLst>
      <p:ext uri="{BB962C8B-B14F-4D97-AF65-F5344CB8AC3E}">
        <p14:creationId xmlns:p14="http://schemas.microsoft.com/office/powerpoint/2010/main" val="3277677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E805D04B-4A1D-4F94-8F2D-187266F816DA}"/>
              </a:ext>
            </a:extLst>
          </p:cNvPr>
          <p:cNvSpPr>
            <a:spLocks noGrp="1"/>
          </p:cNvSpPr>
          <p:nvPr>
            <p:ph type="title"/>
          </p:nvPr>
        </p:nvSpPr>
        <p:spPr bwMode="auto">
          <a:xfrm>
            <a:off x="467544" y="0"/>
            <a:ext cx="8229600" cy="764704"/>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numCol="1" compatLnSpc="1">
            <a:prstTxWarp prst="textNoShape">
              <a:avLst/>
            </a:prstTxWarp>
            <a:normAutofit/>
          </a:bodyPr>
          <a:lstStyle/>
          <a:p>
            <a:pPr algn="ctr" eaLnBrk="1" hangingPunct="1">
              <a:defRPr/>
            </a:pPr>
            <a:r>
              <a:rPr lang="en-US" altLang="en-US" sz="2800" dirty="0">
                <a:effectLst>
                  <a:outerShdw blurRad="38100" dist="38100" dir="2700000" algn="tl">
                    <a:srgbClr val="000000">
                      <a:alpha val="43137"/>
                    </a:srgbClr>
                  </a:outerShdw>
                </a:effectLst>
                <a:latin typeface="+mn-lt"/>
              </a:rPr>
              <a:t>The Enemy:  </a:t>
            </a:r>
            <a:r>
              <a:rPr lang="en-US" altLang="en-US" sz="2800" dirty="0">
                <a:solidFill>
                  <a:srgbClr val="FF0000"/>
                </a:solidFill>
                <a:effectLst>
                  <a:outerShdw blurRad="38100" dist="38100" dir="2700000" algn="tl">
                    <a:srgbClr val="000000">
                      <a:alpha val="43137"/>
                    </a:srgbClr>
                  </a:outerShdw>
                </a:effectLst>
                <a:latin typeface="Arial Narrow" pitchFamily="34" charset="0"/>
              </a:rPr>
              <a:t>Female</a:t>
            </a:r>
            <a:r>
              <a:rPr lang="en-US" altLang="en-US" sz="2800" dirty="0">
                <a:effectLst>
                  <a:outerShdw blurRad="38100" dist="38100" dir="2700000" algn="tl">
                    <a:srgbClr val="000000">
                      <a:alpha val="43137"/>
                    </a:srgbClr>
                  </a:outerShdw>
                </a:effectLst>
                <a:latin typeface="Arial Narrow" pitchFamily="34" charset="0"/>
              </a:rPr>
              <a:t> </a:t>
            </a:r>
            <a:r>
              <a:rPr lang="en-US" altLang="en-US" sz="2800" dirty="0">
                <a:effectLst>
                  <a:outerShdw blurRad="38100" dist="38100" dir="2700000" algn="tl">
                    <a:srgbClr val="000000">
                      <a:alpha val="43137"/>
                    </a:srgbClr>
                  </a:outerShdw>
                </a:effectLst>
                <a:latin typeface="+mn-lt"/>
              </a:rPr>
              <a:t>Anopheles Mosquito</a:t>
            </a:r>
          </a:p>
        </p:txBody>
      </p:sp>
      <p:pic>
        <p:nvPicPr>
          <p:cNvPr id="22531" name="Picture 9" descr="Anopheles mosquito">
            <a:extLst>
              <a:ext uri="{FF2B5EF4-FFF2-40B4-BE49-F238E27FC236}">
                <a16:creationId xmlns:a16="http://schemas.microsoft.com/office/drawing/2014/main" id="{C3387AA1-627B-403A-AEAC-F3A4282083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692696"/>
            <a:ext cx="3415315" cy="31683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36204468-2A2C-4CD6-94C7-631FE55458B0}"/>
              </a:ext>
            </a:extLst>
          </p:cNvPr>
          <p:cNvSpPr txBox="1"/>
          <p:nvPr/>
        </p:nvSpPr>
        <p:spPr>
          <a:xfrm>
            <a:off x="228600" y="4648200"/>
            <a:ext cx="2399184" cy="523875"/>
          </a:xfrm>
          <a:prstGeom prst="rect">
            <a:avLst/>
          </a:prstGeom>
          <a:noFill/>
        </p:spPr>
        <p:txBody>
          <a:bodyPr wrap="square">
            <a:spAutoFit/>
          </a:bodyPr>
          <a:lstStyle/>
          <a:p>
            <a:pPr algn="ctr" eaLnBrk="1" fontAlgn="auto" hangingPunct="1">
              <a:spcBef>
                <a:spcPts val="0"/>
              </a:spcBef>
              <a:spcAft>
                <a:spcPts val="0"/>
              </a:spcAft>
              <a:defRPr/>
            </a:pPr>
            <a:r>
              <a:rPr lang="en-AU" sz="2800" dirty="0">
                <a:solidFill>
                  <a:srgbClr val="CC0000"/>
                </a:solidFill>
                <a:ea typeface="+mj-ea"/>
                <a:cs typeface="Arial" panose="020B0604020202020204" pitchFamily="34" charset="0"/>
              </a:rPr>
              <a:t>The</a:t>
            </a:r>
            <a:r>
              <a:rPr lang="en-AU" sz="2800" dirty="0">
                <a:cs typeface="Arial" panose="020B0604020202020204" pitchFamily="34" charset="0"/>
              </a:rPr>
              <a:t> </a:t>
            </a:r>
            <a:r>
              <a:rPr lang="en-AU" sz="2800" dirty="0">
                <a:solidFill>
                  <a:srgbClr val="CC0000"/>
                </a:solidFill>
                <a:ea typeface="+mj-ea"/>
                <a:cs typeface="Arial" panose="020B0604020202020204" pitchFamily="34" charset="0"/>
              </a:rPr>
              <a:t>challenge:</a:t>
            </a:r>
          </a:p>
        </p:txBody>
      </p:sp>
      <p:sp>
        <p:nvSpPr>
          <p:cNvPr id="4" name="TextBox 3">
            <a:extLst>
              <a:ext uri="{FF2B5EF4-FFF2-40B4-BE49-F238E27FC236}">
                <a16:creationId xmlns:a16="http://schemas.microsoft.com/office/drawing/2014/main" id="{0F2B80BF-1F9C-4052-B976-26F6FB4C2D86}"/>
              </a:ext>
            </a:extLst>
          </p:cNvPr>
          <p:cNvSpPr txBox="1">
            <a:spLocks noChangeArrowheads="1"/>
          </p:cNvSpPr>
          <p:nvPr/>
        </p:nvSpPr>
        <p:spPr bwMode="auto">
          <a:xfrm>
            <a:off x="2801436" y="3925505"/>
            <a:ext cx="6113964" cy="20621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AU" altLang="en-US" sz="2000" dirty="0">
                <a:solidFill>
                  <a:srgbClr val="FF0000"/>
                </a:solidFill>
                <a:latin typeface="+mn-lt"/>
              </a:rPr>
              <a:t>In 2019, </a:t>
            </a:r>
            <a:r>
              <a:rPr lang="en-AU" altLang="en-US" sz="2000" dirty="0">
                <a:latin typeface="+mn-lt"/>
              </a:rPr>
              <a:t>annual global infection rate</a:t>
            </a:r>
            <a:r>
              <a:rPr lang="en-AU" altLang="en-US" sz="2000" dirty="0">
                <a:solidFill>
                  <a:schemeClr val="tx2"/>
                </a:solidFill>
                <a:latin typeface="+mn-lt"/>
              </a:rPr>
              <a:t>: </a:t>
            </a:r>
            <a:r>
              <a:rPr lang="en-AU" altLang="en-US" sz="2000" dirty="0">
                <a:solidFill>
                  <a:srgbClr val="FF0000"/>
                </a:solidFill>
                <a:latin typeface="+mn-lt"/>
              </a:rPr>
              <a:t>229</a:t>
            </a:r>
            <a:r>
              <a:rPr lang="en-AU" altLang="en-US" sz="2000" dirty="0">
                <a:solidFill>
                  <a:schemeClr val="tx2"/>
                </a:solidFill>
                <a:latin typeface="+mn-lt"/>
              </a:rPr>
              <a:t> </a:t>
            </a:r>
            <a:r>
              <a:rPr lang="en-AU" altLang="en-US" sz="2000" dirty="0">
                <a:latin typeface="+mn-lt"/>
              </a:rPr>
              <a:t>million cases</a:t>
            </a:r>
          </a:p>
          <a:p>
            <a:pPr eaLnBrk="1" hangingPunct="1"/>
            <a:r>
              <a:rPr lang="en-AU" altLang="en-US" sz="1800" dirty="0">
                <a:solidFill>
                  <a:schemeClr val="tx2"/>
                </a:solidFill>
              </a:rPr>
              <a:t>		</a:t>
            </a:r>
          </a:p>
          <a:p>
            <a:pPr eaLnBrk="1" hangingPunct="1"/>
            <a:r>
              <a:rPr lang="en-AU" altLang="en-US" sz="1800" dirty="0"/>
              <a:t>Annual deaths</a:t>
            </a:r>
            <a:r>
              <a:rPr lang="en-AU" altLang="en-US" sz="1800" dirty="0">
                <a:solidFill>
                  <a:schemeClr val="tx2"/>
                </a:solidFill>
              </a:rPr>
              <a:t>:        	   </a:t>
            </a:r>
            <a:r>
              <a:rPr lang="en-AU" altLang="en-US" sz="1800" dirty="0"/>
              <a:t>409,000</a:t>
            </a:r>
          </a:p>
          <a:p>
            <a:pPr eaLnBrk="1" hangingPunct="1"/>
            <a:r>
              <a:rPr lang="en-AU" altLang="en-US" sz="1800" dirty="0">
                <a:solidFill>
                  <a:schemeClr val="tx2"/>
                </a:solidFill>
              </a:rPr>
              <a:t>		</a:t>
            </a:r>
          </a:p>
          <a:p>
            <a:pPr eaLnBrk="1" hangingPunct="1"/>
            <a:r>
              <a:rPr lang="en-AU" altLang="en-US" sz="1800" dirty="0"/>
              <a:t>67% of deaths are children under 5</a:t>
            </a:r>
          </a:p>
          <a:p>
            <a:pPr eaLnBrk="1" hangingPunct="1"/>
            <a:endParaRPr lang="en-AU" altLang="en-US" sz="1800" dirty="0">
              <a:solidFill>
                <a:srgbClr val="FF0000"/>
              </a:solidFill>
            </a:endParaRPr>
          </a:p>
          <a:p>
            <a:pPr eaLnBrk="1" hangingPunct="1"/>
            <a:r>
              <a:rPr lang="en-AU" altLang="en-US" sz="1800" dirty="0"/>
              <a:t>(Humans at risk:     	   3  billion) </a:t>
            </a:r>
          </a:p>
        </p:txBody>
      </p:sp>
      <p:sp>
        <p:nvSpPr>
          <p:cNvPr id="8" name="Oval 7">
            <a:extLst>
              <a:ext uri="{FF2B5EF4-FFF2-40B4-BE49-F238E27FC236}">
                <a16:creationId xmlns:a16="http://schemas.microsoft.com/office/drawing/2014/main" id="{EA524484-D6AB-46E8-82F1-CFCC2C3C2E14}"/>
              </a:ext>
            </a:extLst>
          </p:cNvPr>
          <p:cNvSpPr/>
          <p:nvPr/>
        </p:nvSpPr>
        <p:spPr>
          <a:xfrm>
            <a:off x="5724128" y="4509120"/>
            <a:ext cx="1512888" cy="3635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AU" dirty="0"/>
          </a:p>
        </p:txBody>
      </p:sp>
      <p:sp>
        <p:nvSpPr>
          <p:cNvPr id="9" name="Oval 8">
            <a:extLst>
              <a:ext uri="{FF2B5EF4-FFF2-40B4-BE49-F238E27FC236}">
                <a16:creationId xmlns:a16="http://schemas.microsoft.com/office/drawing/2014/main" id="{F4C79623-CFAB-47E3-B264-BC68C63BD7AE}"/>
              </a:ext>
            </a:extLst>
          </p:cNvPr>
          <p:cNvSpPr/>
          <p:nvPr/>
        </p:nvSpPr>
        <p:spPr>
          <a:xfrm>
            <a:off x="2771800" y="4941168"/>
            <a:ext cx="4608512" cy="5032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AU" dirty="0"/>
          </a:p>
        </p:txBody>
      </p:sp>
      <p:graphicFrame>
        <p:nvGraphicFramePr>
          <p:cNvPr id="10" name="Object 3">
            <a:extLst>
              <a:ext uri="{FF2B5EF4-FFF2-40B4-BE49-F238E27FC236}">
                <a16:creationId xmlns:a16="http://schemas.microsoft.com/office/drawing/2014/main" id="{5CB35A1F-BC0F-4E77-8754-58E829DE5E7B}"/>
              </a:ext>
            </a:extLst>
          </p:cNvPr>
          <p:cNvGraphicFramePr>
            <a:graphicFrameLocks noChangeAspect="1"/>
          </p:cNvGraphicFramePr>
          <p:nvPr>
            <p:extLst>
              <p:ext uri="{D42A27DB-BD31-4B8C-83A1-F6EECF244321}">
                <p14:modId xmlns:p14="http://schemas.microsoft.com/office/powerpoint/2010/main" val="3259753211"/>
              </p:ext>
            </p:extLst>
          </p:nvPr>
        </p:nvGraphicFramePr>
        <p:xfrm>
          <a:off x="5004048" y="692696"/>
          <a:ext cx="2410870" cy="3214187"/>
        </p:xfrm>
        <a:graphic>
          <a:graphicData uri="http://schemas.openxmlformats.org/presentationml/2006/ole">
            <mc:AlternateContent xmlns:mc="http://schemas.openxmlformats.org/markup-compatibility/2006">
              <mc:Choice xmlns:v="urn:schemas-microsoft-com:vml" Requires="v">
                <p:oleObj name="Photo Editor Photo" r:id="rId4" imgW="16228571" imgH="21638095" progId="MSPhotoEd.3">
                  <p:link updateAutomatic="1"/>
                </p:oleObj>
              </mc:Choice>
              <mc:Fallback>
                <p:oleObj name="Photo Editor Photo" r:id="rId4" imgW="16228571" imgH="21638095" progId="MSPhotoEd.3">
                  <p:link updateAutomatic="1"/>
                  <p:pic>
                    <p:nvPicPr>
                      <p:cNvPr id="10" name="Object 3">
                        <a:extLst>
                          <a:ext uri="{FF2B5EF4-FFF2-40B4-BE49-F238E27FC236}">
                            <a16:creationId xmlns:a16="http://schemas.microsoft.com/office/drawing/2014/main" id="{5CB35A1F-BC0F-4E77-8754-58E829DE5E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048" y="692696"/>
                        <a:ext cx="2410870" cy="3214187"/>
                      </a:xfrm>
                      <a:prstGeom prst="rect">
                        <a:avLst/>
                      </a:prstGeom>
                      <a:noFill/>
                      <a:ln>
                        <a:noFill/>
                      </a:ln>
                      <a:effectLst/>
                    </p:spPr>
                  </p:pic>
                </p:oleObj>
              </mc:Fallback>
            </mc:AlternateContent>
          </a:graphicData>
        </a:graphic>
      </p:graphicFrame>
      <p:sp>
        <p:nvSpPr>
          <p:cNvPr id="2" name="TextBox 1">
            <a:extLst>
              <a:ext uri="{FF2B5EF4-FFF2-40B4-BE49-F238E27FC236}">
                <a16:creationId xmlns:a16="http://schemas.microsoft.com/office/drawing/2014/main" id="{04381EB1-C3FC-4984-966A-552936D0B21C}"/>
              </a:ext>
            </a:extLst>
          </p:cNvPr>
          <p:cNvSpPr txBox="1"/>
          <p:nvPr/>
        </p:nvSpPr>
        <p:spPr>
          <a:xfrm>
            <a:off x="228600" y="274638"/>
            <a:ext cx="454968" cy="369332"/>
          </a:xfrm>
          <a:prstGeom prst="rect">
            <a:avLst/>
          </a:prstGeom>
          <a:noFill/>
        </p:spPr>
        <p:txBody>
          <a:bodyPr wrap="square" rtlCol="0">
            <a:spAutoFit/>
          </a:bodyPr>
          <a:lstStyle/>
          <a:p>
            <a:r>
              <a:rPr lang="en-AU" dirty="0"/>
              <a:t>6</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CE1C6-B013-459B-BF44-DB7F47F5374E}"/>
              </a:ext>
            </a:extLst>
          </p:cNvPr>
          <p:cNvSpPr>
            <a:spLocks noGrp="1"/>
          </p:cNvSpPr>
          <p:nvPr>
            <p:ph type="title"/>
          </p:nvPr>
        </p:nvSpPr>
        <p:spPr>
          <a:xfrm>
            <a:off x="457200" y="218367"/>
            <a:ext cx="8229600" cy="618345"/>
          </a:xfrm>
        </p:spPr>
        <p:txBody>
          <a:bodyPr>
            <a:normAutofit fontScale="90000"/>
          </a:bodyPr>
          <a:lstStyle/>
          <a:p>
            <a:r>
              <a:rPr lang="en-AU" b="1" dirty="0">
                <a:solidFill>
                  <a:srgbClr val="0070C0"/>
                </a:solidFill>
              </a:rPr>
              <a:t>The Malaria Cycle</a:t>
            </a:r>
          </a:p>
        </p:txBody>
      </p:sp>
      <p:pic>
        <p:nvPicPr>
          <p:cNvPr id="4" name="Content Placeholder 3">
            <a:extLst>
              <a:ext uri="{FF2B5EF4-FFF2-40B4-BE49-F238E27FC236}">
                <a16:creationId xmlns:a16="http://schemas.microsoft.com/office/drawing/2014/main" id="{96CE21DC-4F0B-47BF-91EA-E2490F46490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5696" y="908721"/>
            <a:ext cx="5883142" cy="4909381"/>
          </a:xfrm>
          <a:prstGeom prst="rect">
            <a:avLst/>
          </a:prstGeom>
        </p:spPr>
      </p:pic>
      <p:sp>
        <p:nvSpPr>
          <p:cNvPr id="6" name="TextBox 5">
            <a:extLst>
              <a:ext uri="{FF2B5EF4-FFF2-40B4-BE49-F238E27FC236}">
                <a16:creationId xmlns:a16="http://schemas.microsoft.com/office/drawing/2014/main" id="{B38CBDDD-84E4-46AD-BD25-108B736923DE}"/>
              </a:ext>
            </a:extLst>
          </p:cNvPr>
          <p:cNvSpPr txBox="1"/>
          <p:nvPr/>
        </p:nvSpPr>
        <p:spPr>
          <a:xfrm>
            <a:off x="323528" y="404664"/>
            <a:ext cx="432048" cy="369332"/>
          </a:xfrm>
          <a:prstGeom prst="rect">
            <a:avLst/>
          </a:prstGeom>
          <a:noFill/>
        </p:spPr>
        <p:txBody>
          <a:bodyPr wrap="square" rtlCol="0">
            <a:spAutoFit/>
          </a:bodyPr>
          <a:lstStyle/>
          <a:p>
            <a:r>
              <a:rPr lang="en-AU" dirty="0"/>
              <a:t>7</a:t>
            </a:r>
          </a:p>
        </p:txBody>
      </p:sp>
    </p:spTree>
    <p:extLst>
      <p:ext uri="{BB962C8B-B14F-4D97-AF65-F5344CB8AC3E}">
        <p14:creationId xmlns:p14="http://schemas.microsoft.com/office/powerpoint/2010/main" val="1146447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grpSp>
        <p:nvGrpSpPr>
          <p:cNvPr id="4" name="Group 3"/>
          <p:cNvGrpSpPr/>
          <p:nvPr/>
        </p:nvGrpSpPr>
        <p:grpSpPr>
          <a:xfrm>
            <a:off x="457200" y="274638"/>
            <a:ext cx="8417543" cy="6303874"/>
            <a:chOff x="383160" y="260648"/>
            <a:chExt cx="8417543" cy="6303874"/>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7" y="260648"/>
              <a:ext cx="8405166" cy="63038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5" descr="Anopheles 1"/>
            <p:cNvPicPr>
              <a:picLocks noChangeAspect="1" noChangeArrowheads="1"/>
            </p:cNvPicPr>
            <p:nvPr/>
          </p:nvPicPr>
          <p:blipFill>
            <a:blip r:embed="rId3" cstate="print"/>
            <a:srcRect/>
            <a:stretch>
              <a:fillRect/>
            </a:stretch>
          </p:blipFill>
          <p:spPr bwMode="auto">
            <a:xfrm>
              <a:off x="383160" y="260648"/>
              <a:ext cx="3396130" cy="2880320"/>
            </a:xfrm>
            <a:prstGeom prst="rect">
              <a:avLst/>
            </a:prstGeom>
            <a:noFill/>
            <a:ln w="9525">
              <a:noFill/>
              <a:miter lim="800000"/>
              <a:headEnd/>
              <a:tailEnd/>
            </a:ln>
          </p:spPr>
        </p:pic>
      </p:grpSp>
    </p:spTree>
    <p:extLst>
      <p:ext uri="{BB962C8B-B14F-4D97-AF65-F5344CB8AC3E}">
        <p14:creationId xmlns:p14="http://schemas.microsoft.com/office/powerpoint/2010/main" val="674244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9"/>
          <p:cNvSpPr txBox="1">
            <a:spLocks noChangeArrowheads="1"/>
          </p:cNvSpPr>
          <p:nvPr/>
        </p:nvSpPr>
        <p:spPr bwMode="auto">
          <a:xfrm>
            <a:off x="539552" y="1268760"/>
            <a:ext cx="7647384" cy="5262979"/>
          </a:xfrm>
          <a:prstGeom prst="rect">
            <a:avLst/>
          </a:prstGeom>
          <a:noFill/>
          <a:ln w="9525">
            <a:noFill/>
            <a:miter lim="800000"/>
            <a:headEnd/>
            <a:tailEnd/>
          </a:ln>
        </p:spPr>
        <p:txBody>
          <a:bodyPr wrap="square">
            <a:spAutoFit/>
          </a:bodyPr>
          <a:lstStyle/>
          <a:p>
            <a:pPr marL="457200" indent="-457200">
              <a:buFont typeface="Wingdings" panose="05000000000000000000" pitchFamily="2" charset="2"/>
              <a:buChar char="v"/>
            </a:pPr>
            <a:r>
              <a:rPr lang="en-US" altLang="en-US" sz="2800" dirty="0">
                <a:solidFill>
                  <a:srgbClr val="000000"/>
                </a:solidFill>
              </a:rPr>
              <a:t>RAM was an Australian initiative founded in the early 1990s</a:t>
            </a:r>
          </a:p>
          <a:p>
            <a:pPr marL="457200" indent="-457200">
              <a:buFont typeface="Wingdings" panose="05000000000000000000" pitchFamily="2" charset="2"/>
              <a:buChar char="v"/>
            </a:pPr>
            <a:r>
              <a:rPr lang="en-US" altLang="en-US" sz="2800" dirty="0">
                <a:solidFill>
                  <a:srgbClr val="000000"/>
                </a:solidFill>
              </a:rPr>
              <a:t>It was launched in 1995</a:t>
            </a:r>
          </a:p>
          <a:p>
            <a:pPr marL="457200" indent="-457200">
              <a:buFont typeface="Wingdings" panose="05000000000000000000" pitchFamily="2" charset="2"/>
              <a:buChar char="v"/>
            </a:pPr>
            <a:endParaRPr lang="en-US" altLang="en-US" sz="2800" dirty="0">
              <a:solidFill>
                <a:srgbClr val="000000"/>
              </a:solidFill>
            </a:endParaRPr>
          </a:p>
          <a:p>
            <a:pPr marL="457200" indent="-457200">
              <a:buFont typeface="Wingdings" panose="05000000000000000000" pitchFamily="2" charset="2"/>
              <a:buChar char="v"/>
            </a:pPr>
            <a:r>
              <a:rPr lang="en-US" altLang="en-US" sz="2800" dirty="0">
                <a:solidFill>
                  <a:srgbClr val="000000"/>
                </a:solidFill>
              </a:rPr>
              <a:t>RAM works:</a:t>
            </a:r>
          </a:p>
          <a:p>
            <a:pPr marL="457200" indent="-457200">
              <a:buFont typeface="Courier New" panose="02070309020205020404" pitchFamily="49" charset="0"/>
              <a:buChar char="o"/>
            </a:pPr>
            <a:r>
              <a:rPr lang="en-US" altLang="en-US" sz="2800" dirty="0">
                <a:solidFill>
                  <a:srgbClr val="000000"/>
                </a:solidFill>
              </a:rPr>
              <a:t>through the Governments in </a:t>
            </a:r>
          </a:p>
          <a:p>
            <a:r>
              <a:rPr lang="en-US" altLang="en-US" sz="2800" dirty="0">
                <a:solidFill>
                  <a:srgbClr val="000000"/>
                </a:solidFill>
              </a:rPr>
              <a:t>     our partner countries</a:t>
            </a:r>
          </a:p>
          <a:p>
            <a:pPr marL="457200" indent="-457200">
              <a:buFont typeface="Courier New" panose="02070309020205020404" pitchFamily="49" charset="0"/>
              <a:buChar char="o"/>
            </a:pPr>
            <a:r>
              <a:rPr lang="en-US" altLang="en-US" sz="2800" dirty="0">
                <a:solidFill>
                  <a:srgbClr val="000000"/>
                </a:solidFill>
              </a:rPr>
              <a:t>with some Global </a:t>
            </a:r>
            <a:r>
              <a:rPr lang="en-US" altLang="en-US" sz="2800" dirty="0" err="1">
                <a:solidFill>
                  <a:srgbClr val="000000"/>
                </a:solidFill>
              </a:rPr>
              <a:t>organisations</a:t>
            </a:r>
            <a:r>
              <a:rPr lang="en-US" altLang="en-US" sz="2800" dirty="0">
                <a:solidFill>
                  <a:srgbClr val="000000"/>
                </a:solidFill>
              </a:rPr>
              <a:t> </a:t>
            </a:r>
          </a:p>
          <a:p>
            <a:r>
              <a:rPr lang="en-US" altLang="en-US" sz="2800" dirty="0">
                <a:solidFill>
                  <a:srgbClr val="000000"/>
                </a:solidFill>
              </a:rPr>
              <a:t>     </a:t>
            </a:r>
            <a:r>
              <a:rPr lang="en-US" altLang="en-US" sz="2800" dirty="0"/>
              <a:t>&amp;</a:t>
            </a:r>
            <a:r>
              <a:rPr lang="en-US" altLang="en-US" sz="2800" dirty="0">
                <a:solidFill>
                  <a:srgbClr val="FF0000"/>
                </a:solidFill>
              </a:rPr>
              <a:t> </a:t>
            </a:r>
            <a:r>
              <a:rPr lang="en-US" altLang="en-US" sz="2800" dirty="0">
                <a:solidFill>
                  <a:srgbClr val="000000"/>
                </a:solidFill>
              </a:rPr>
              <a:t>research institutions in </a:t>
            </a:r>
          </a:p>
          <a:p>
            <a:r>
              <a:rPr lang="en-US" altLang="en-US" sz="2800" dirty="0">
                <a:solidFill>
                  <a:srgbClr val="000000"/>
                </a:solidFill>
              </a:rPr>
              <a:t>     Australia </a:t>
            </a:r>
          </a:p>
          <a:p>
            <a:pPr marL="457200" indent="-457200">
              <a:buFont typeface="Wingdings" panose="05000000000000000000" pitchFamily="2" charset="2"/>
              <a:buChar char="v"/>
            </a:pPr>
            <a:endParaRPr lang="en-US" altLang="en-US" sz="2800" b="1" dirty="0">
              <a:solidFill>
                <a:srgbClr val="000000"/>
              </a:solidFill>
            </a:endParaRPr>
          </a:p>
          <a:p>
            <a:pPr marL="457200" indent="-457200">
              <a:buFont typeface="Wingdings" panose="05000000000000000000" pitchFamily="2" charset="2"/>
              <a:buChar char="v"/>
            </a:pPr>
            <a:endParaRPr lang="en-US" altLang="en-US" sz="2800" b="1" dirty="0">
              <a:solidFill>
                <a:srgbClr val="000000"/>
              </a:solidFill>
            </a:endParaRPr>
          </a:p>
        </p:txBody>
      </p:sp>
      <p:sp>
        <p:nvSpPr>
          <p:cNvPr id="6148" name="Rectangle 12"/>
          <p:cNvSpPr>
            <a:spLocks noChangeArrowheads="1"/>
          </p:cNvSpPr>
          <p:nvPr/>
        </p:nvSpPr>
        <p:spPr bwMode="auto">
          <a:xfrm>
            <a:off x="3976688" y="2452688"/>
            <a:ext cx="9144000" cy="0"/>
          </a:xfrm>
          <a:prstGeom prst="rect">
            <a:avLst/>
          </a:prstGeom>
          <a:noFill/>
          <a:ln w="9525">
            <a:noFill/>
            <a:miter lim="800000"/>
            <a:headEnd/>
            <a:tailEnd/>
          </a:ln>
        </p:spPr>
        <p:txBody>
          <a:bodyPr>
            <a:spAutoFit/>
          </a:bodyPr>
          <a:lstStyle/>
          <a:p>
            <a:endParaRPr lang="en-AU" altLang="en-US"/>
          </a:p>
        </p:txBody>
      </p:sp>
      <p:sp>
        <p:nvSpPr>
          <p:cNvPr id="6" name="TextBox 5"/>
          <p:cNvSpPr txBox="1"/>
          <p:nvPr/>
        </p:nvSpPr>
        <p:spPr>
          <a:xfrm>
            <a:off x="251520" y="476672"/>
            <a:ext cx="360040" cy="369332"/>
          </a:xfrm>
          <a:prstGeom prst="rect">
            <a:avLst/>
          </a:prstGeom>
          <a:noFill/>
        </p:spPr>
        <p:txBody>
          <a:bodyPr wrap="square" rtlCol="0">
            <a:spAutoFit/>
          </a:bodyPr>
          <a:lstStyle/>
          <a:p>
            <a:r>
              <a:rPr lang="en-AU" dirty="0"/>
              <a:t>9</a:t>
            </a:r>
          </a:p>
        </p:txBody>
      </p:sp>
      <p:sp>
        <p:nvSpPr>
          <p:cNvPr id="2" name="TextBox 1">
            <a:extLst>
              <a:ext uri="{FF2B5EF4-FFF2-40B4-BE49-F238E27FC236}">
                <a16:creationId xmlns:a16="http://schemas.microsoft.com/office/drawing/2014/main" id="{8BADBD76-3ABB-435B-ADA3-C2F45D9F360D}"/>
              </a:ext>
            </a:extLst>
          </p:cNvPr>
          <p:cNvSpPr txBox="1"/>
          <p:nvPr/>
        </p:nvSpPr>
        <p:spPr>
          <a:xfrm flipH="1">
            <a:off x="755576" y="332656"/>
            <a:ext cx="7376109" cy="707886"/>
          </a:xfrm>
          <a:prstGeom prst="rect">
            <a:avLst/>
          </a:prstGeom>
          <a:noFill/>
        </p:spPr>
        <p:txBody>
          <a:bodyPr wrap="square" rtlCol="0">
            <a:spAutoFit/>
          </a:bodyPr>
          <a:lstStyle/>
          <a:p>
            <a:pPr algn="ctr"/>
            <a:r>
              <a:rPr lang="en-AU" sz="4000" b="1" dirty="0">
                <a:solidFill>
                  <a:srgbClr val="0070C0"/>
                </a:solidFill>
              </a:rPr>
              <a:t>About RAM</a:t>
            </a:r>
          </a:p>
        </p:txBody>
      </p:sp>
    </p:spTree>
  </p:cSld>
  <p:clrMapOvr>
    <a:masterClrMapping/>
  </p:clrMapOvr>
  <p:transition>
    <p:cut thruBlk="1"/>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4812</TotalTime>
  <Words>1163</Words>
  <Application>Microsoft Office PowerPoint</Application>
  <PresentationFormat>On-screen Show (4:3)</PresentationFormat>
  <Paragraphs>213</Paragraphs>
  <Slides>30</Slides>
  <Notes>12</Notes>
  <HiddenSlides>0</HiddenSlides>
  <MMClips>0</MMClips>
  <ScaleCrop>false</ScaleCrop>
  <HeadingPairs>
    <vt:vector size="8" baseType="variant">
      <vt:variant>
        <vt:lpstr>Fonts Used</vt:lpstr>
      </vt:variant>
      <vt:variant>
        <vt:i4>7</vt:i4>
      </vt:variant>
      <vt:variant>
        <vt:lpstr>Theme</vt:lpstr>
      </vt:variant>
      <vt:variant>
        <vt:i4>1</vt:i4>
      </vt:variant>
      <vt:variant>
        <vt:lpstr>Links</vt:lpstr>
      </vt:variant>
      <vt:variant>
        <vt:i4>1</vt:i4>
      </vt:variant>
      <vt:variant>
        <vt:lpstr>Slide Titles</vt:lpstr>
      </vt:variant>
      <vt:variant>
        <vt:i4>30</vt:i4>
      </vt:variant>
    </vt:vector>
  </HeadingPairs>
  <TitlesOfParts>
    <vt:vector size="39" baseType="lpstr">
      <vt:lpstr>Aharoni</vt:lpstr>
      <vt:lpstr>Arial</vt:lpstr>
      <vt:lpstr>Arial Narrow</vt:lpstr>
      <vt:lpstr>Calibri</vt:lpstr>
      <vt:lpstr>Courier New</vt:lpstr>
      <vt:lpstr>Times New Roman</vt:lpstr>
      <vt:lpstr>Wingdings</vt:lpstr>
      <vt:lpstr>Office Theme</vt:lpstr>
      <vt:lpstr>file:///E:\Pictures\Publ%20Health%20Conf%20selection\P4010220.JPG</vt:lpstr>
      <vt:lpstr>Rotarians Against Malaria</vt:lpstr>
      <vt:lpstr>What is RAM?</vt:lpstr>
      <vt:lpstr>PowerPoint Presentation</vt:lpstr>
      <vt:lpstr>RAWCS Mission</vt:lpstr>
      <vt:lpstr>PowerPoint Presentation</vt:lpstr>
      <vt:lpstr>The Enemy:  Female Anopheles Mosquito</vt:lpstr>
      <vt:lpstr>The Malaria Cycle</vt:lpstr>
      <vt:lpstr>PowerPoint Presentation</vt:lpstr>
      <vt:lpstr>PowerPoint Presentation</vt:lpstr>
      <vt:lpstr>Bill Gates Quote</vt:lpstr>
      <vt:lpstr>Search for a Vaccine</vt:lpstr>
      <vt:lpstr>RTS,S  Mosquirix</vt:lpstr>
      <vt:lpstr>HOPED FOR OUTCOMES</vt:lpstr>
      <vt:lpstr>An Important goal of RAM</vt:lpstr>
      <vt:lpstr>PowerPoint Presentation</vt:lpstr>
      <vt:lpstr>PowerPoint Presentation</vt:lpstr>
      <vt:lpstr>Difficulties </vt:lpstr>
      <vt:lpstr>RAM Programs: Breaking the cycle of infection</vt:lpstr>
      <vt:lpstr>PowerPoint Presentation</vt:lpstr>
      <vt:lpstr>RAM Focus Countries</vt:lpstr>
      <vt:lpstr>Adopt–A–RAM–Project </vt:lpstr>
      <vt:lpstr>END MALARIA IN VANUATU - FOR GOOD</vt:lpstr>
      <vt:lpstr>In Papua New Guinea</vt:lpstr>
      <vt:lpstr>PowerPoint Presentation</vt:lpstr>
      <vt:lpstr>PowerPoint Presentation</vt:lpstr>
      <vt:lpstr>PowerPoint Presentation</vt:lpstr>
      <vt:lpstr>PowerPoint Presentation</vt:lpstr>
      <vt:lpstr>TIMOR LESTE</vt:lpstr>
      <vt:lpstr>Reasons For the Malaria Reductions</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Everett Laptop</dc:creator>
  <cp:lastModifiedBy>Everett Hargreaves</cp:lastModifiedBy>
  <cp:revision>346</cp:revision>
  <cp:lastPrinted>2020-12-27T04:03:16Z</cp:lastPrinted>
  <dcterms:created xsi:type="dcterms:W3CDTF">2014-10-16T01:33:29Z</dcterms:created>
  <dcterms:modified xsi:type="dcterms:W3CDTF">2021-08-09T05:01:38Z</dcterms:modified>
</cp:coreProperties>
</file>