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68" d="100"/>
          <a:sy n="68" d="100"/>
        </p:scale>
        <p:origin x="-1776" y="-11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0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5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4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7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2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6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5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4DAA7-4EC9-F14D-828C-1A23369FD852}" type="datetimeFigureOut">
              <a:rPr lang="en-US" smtClean="0"/>
              <a:t>24/03/21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33B4-E806-0443-B792-17A4D61F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B1E5F36-CDCA-3741-8C3C-A2A8C49C6CB5}"/>
              </a:ext>
            </a:extLst>
          </p:cNvPr>
          <p:cNvSpPr txBox="1"/>
          <p:nvPr/>
        </p:nvSpPr>
        <p:spPr>
          <a:xfrm>
            <a:off x="274338" y="179693"/>
            <a:ext cx="12236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ZERO MALARIA STARTS WITH 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840AD1-5F89-D243-BD4E-C6A6FDDC64E7}"/>
              </a:ext>
            </a:extLst>
          </p:cNvPr>
          <p:cNvSpPr txBox="1"/>
          <p:nvPr/>
        </p:nvSpPr>
        <p:spPr>
          <a:xfrm>
            <a:off x="0" y="958217"/>
            <a:ext cx="6214533" cy="858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b="1" dirty="0">
                <a:solidFill>
                  <a:srgbClr val="008000"/>
                </a:solidFill>
                <a:latin typeface="Book Antiqua" panose="02040602050305030304" pitchFamily="18" charset="0"/>
              </a:rPr>
              <a:t>Malaria is a life-threatening disease </a:t>
            </a:r>
            <a:r>
              <a:rPr lang="en-AU" sz="1900" dirty="0">
                <a:latin typeface="Book Antiqua" panose="02040602050305030304" pitchFamily="18" charset="0"/>
              </a:rPr>
              <a:t>caused by </a:t>
            </a:r>
            <a:r>
              <a:rPr lang="en-AU" sz="1900" i="1" dirty="0">
                <a:latin typeface="Book Antiqua" panose="02040602050305030304" pitchFamily="18" charset="0"/>
              </a:rPr>
              <a:t>Plasmodium</a:t>
            </a:r>
            <a:r>
              <a:rPr lang="en-AU" sz="1900" dirty="0">
                <a:latin typeface="Book Antiqua" panose="02040602050305030304" pitchFamily="18" charset="0"/>
              </a:rPr>
              <a:t> parasites that are transmitted to people through the bites of infected female Anopheles mosquitoes. It is preventable and curable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In 2019, there were an estimated 229 million cases of malaria worldwide estimated number of malaria deaths stood at 409 000 in 2019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Who are most vulnerable?</a:t>
            </a:r>
          </a:p>
          <a:p>
            <a:pPr marL="800100" lvl="1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Children aged under 5 years! In 2019, they accounted for 67% of all malaria deaths worldwide</a:t>
            </a:r>
          </a:p>
          <a:p>
            <a:pPr marL="800100" lvl="1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The WHO African Region carries a disproportionately high share of the global malaria burden. In 2019, the region was home to 94% of malaria cases and deaths.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Total funding for malaria control and elimination reached an estimated US$ 3 billion in 2019</a:t>
            </a:r>
          </a:p>
        </p:txBody>
      </p:sp>
      <p:pic>
        <p:nvPicPr>
          <p:cNvPr id="8" name="Picture 7" descr="Map&#10;&#10;Description automatically generated">
            <a:extLst>
              <a:ext uri="{FF2B5EF4-FFF2-40B4-BE49-F238E27FC236}">
                <a16:creationId xmlns:a16="http://schemas.microsoft.com/office/drawing/2014/main" xmlns="" id="{8DBBFFF9-BD25-EF4A-BF25-FA4A6A7A6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22" y="3115733"/>
            <a:ext cx="5547946" cy="32588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861F6D8-7554-4D46-9AC5-AE791857235C}"/>
              </a:ext>
            </a:extLst>
          </p:cNvPr>
          <p:cNvSpPr txBox="1"/>
          <p:nvPr/>
        </p:nvSpPr>
        <p:spPr>
          <a:xfrm>
            <a:off x="6392505" y="958217"/>
            <a:ext cx="6214533" cy="7709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en-AU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We </a:t>
            </a:r>
            <a:r>
              <a:rPr lang="en-AU" sz="2000" b="1" dirty="0" smtClean="0">
                <a:solidFill>
                  <a:srgbClr val="008000"/>
                </a:solidFill>
                <a:latin typeface="Book Antiqua" panose="02040602050305030304" pitchFamily="18" charset="0"/>
              </a:rPr>
              <a:t>are Rotarians </a:t>
            </a:r>
            <a:r>
              <a:rPr lang="en-AU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against Malaria (RAM)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RAM is managed by a network of Rotarians with a RAM representative in each of the 19 Rotary districts in Australia</a:t>
            </a:r>
            <a:endParaRPr lang="en-AU" sz="19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 smtClean="0">
                <a:latin typeface="Book Antiqua" panose="02040602050305030304" pitchFamily="18" charset="0"/>
              </a:rPr>
              <a:t>We help </a:t>
            </a:r>
            <a:r>
              <a:rPr lang="en-AU" sz="1900" dirty="0">
                <a:latin typeface="Book Antiqua" panose="02040602050305030304" pitchFamily="18" charset="0"/>
              </a:rPr>
              <a:t>our partner countries in their mission of eliminating Malaria </a:t>
            </a:r>
            <a:r>
              <a:rPr lang="en-AU" sz="1900" dirty="0" smtClean="0">
                <a:latin typeface="Book Antiqua" panose="02040602050305030304" pitchFamily="18" charset="0"/>
              </a:rPr>
              <a:t>disease</a:t>
            </a:r>
            <a:endParaRPr lang="en-AU" sz="1900" dirty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>
                <a:latin typeface="Book Antiqua" panose="02040602050305030304" pitchFamily="18" charset="0"/>
              </a:rPr>
              <a:t>Among Australia’s neighbours, malaria has almost been eliminated in Timor </a:t>
            </a:r>
            <a:r>
              <a:rPr lang="en-AU" sz="1900" dirty="0" err="1">
                <a:latin typeface="Book Antiqua" panose="02040602050305030304" pitchFamily="18" charset="0"/>
              </a:rPr>
              <a:t>Leste</a:t>
            </a:r>
            <a:r>
              <a:rPr lang="en-AU" sz="1900" dirty="0">
                <a:latin typeface="Book Antiqua" panose="02040602050305030304" pitchFamily="18" charset="0"/>
              </a:rPr>
              <a:t> and Vanuatu is aiming for elimination in the next few years. Malaria remains a significant problem in PNG, Eastern Indonesia and the Solomon Islands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 smtClean="0">
                <a:latin typeface="Book Antiqua" panose="02040602050305030304" pitchFamily="18" charset="0"/>
              </a:rPr>
              <a:t>What do we do?</a:t>
            </a:r>
            <a:endParaRPr lang="en-AU" sz="1900" dirty="0">
              <a:latin typeface="Book Antiqua" panose="02040602050305030304" pitchFamily="18" charset="0"/>
            </a:endParaRPr>
          </a:p>
          <a:p>
            <a:pPr algn="just">
              <a:buClr>
                <a:srgbClr val="0070C0"/>
              </a:buClr>
            </a:pP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We support vector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control </a:t>
            </a:r>
            <a:r>
              <a:rPr lang="en-AU" sz="1900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i.e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reducing the mosquito population and the opportunity </a:t>
            </a:r>
            <a:r>
              <a:rPr lang="en-AU" sz="1900">
                <a:solidFill>
                  <a:srgbClr val="0070C0"/>
                </a:solidFill>
                <a:latin typeface="Book Antiqua" panose="02040602050305030304" pitchFamily="18" charset="0"/>
              </a:rPr>
              <a:t>for </a:t>
            </a:r>
            <a:r>
              <a:rPr lang="en-AU" sz="1900" smtClean="0">
                <a:solidFill>
                  <a:srgbClr val="0070C0"/>
                </a:solidFill>
                <a:latin typeface="Book Antiqua" panose="02040602050305030304" pitchFamily="18" charset="0"/>
              </a:rPr>
              <a:t>mosquitoes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to bite 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humans. For example:</a:t>
            </a:r>
            <a:endParaRPr lang="en-AU" sz="19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Tx/>
              <a:buChar char="-"/>
            </a:pP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Provide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and 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distribute Long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Lasting Insecticide-treated Nets (LLINs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)</a:t>
            </a:r>
          </a:p>
          <a:p>
            <a:pPr marL="342900" indent="-342900" algn="just">
              <a:buClr>
                <a:srgbClr val="0070C0"/>
              </a:buClr>
              <a:buFontTx/>
              <a:buChar char="-"/>
            </a:pP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Indoor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Residual Spraying (IRS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)</a:t>
            </a:r>
          </a:p>
          <a:p>
            <a:pPr marL="342900" indent="-342900" algn="just">
              <a:buClr>
                <a:srgbClr val="0070C0"/>
              </a:buClr>
              <a:buFontTx/>
              <a:buChar char="-"/>
            </a:pP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Environmental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improvements such as through </a:t>
            </a: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the Chasing Malaria Program in PNG.</a:t>
            </a:r>
            <a:endParaRPr lang="en-AU" sz="19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Tx/>
              <a:buChar char="-"/>
            </a:pPr>
            <a:r>
              <a:rPr lang="en-AU" sz="19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Train </a:t>
            </a:r>
            <a:r>
              <a:rPr lang="en-AU" sz="1900" dirty="0">
                <a:solidFill>
                  <a:srgbClr val="0070C0"/>
                </a:solidFill>
                <a:latin typeface="Book Antiqua" panose="02040602050305030304" pitchFamily="18" charset="0"/>
              </a:rPr>
              <a:t>community health volunteers to participate in mass LLINs distribution and malaria education</a:t>
            </a:r>
          </a:p>
          <a:p>
            <a:pPr algn="just">
              <a:buClr>
                <a:srgbClr val="0070C0"/>
              </a:buClr>
            </a:pPr>
            <a:r>
              <a:rPr lang="en-AU" sz="1900" b="1" dirty="0" smtClean="0">
                <a:solidFill>
                  <a:srgbClr val="008000"/>
                </a:solidFill>
                <a:latin typeface="Book Antiqua" panose="02040602050305030304" pitchFamily="18" charset="0"/>
              </a:rPr>
              <a:t>How </a:t>
            </a:r>
            <a:r>
              <a:rPr lang="en-AU" sz="1900" b="1" dirty="0">
                <a:solidFill>
                  <a:srgbClr val="008000"/>
                </a:solidFill>
                <a:latin typeface="Book Antiqua" panose="02040602050305030304" pitchFamily="18" charset="0"/>
              </a:rPr>
              <a:t>can you help?</a:t>
            </a: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 smtClean="0">
                <a:latin typeface="Book Antiqua" panose="02040602050305030304" pitchFamily="18" charset="0"/>
              </a:rPr>
              <a:t>DONATE via http://</a:t>
            </a:r>
            <a:r>
              <a:rPr lang="en-AU" sz="1900" dirty="0" err="1" smtClean="0">
                <a:latin typeface="Book Antiqua" panose="02040602050305030304" pitchFamily="18" charset="0"/>
              </a:rPr>
              <a:t>ram.rawcs.com.au</a:t>
            </a:r>
            <a:endParaRPr lang="en-AU" sz="1900" dirty="0" smtClean="0">
              <a:latin typeface="Book Antiqua" panose="02040602050305030304" pitchFamily="18" charset="0"/>
            </a:endParaRPr>
          </a:p>
          <a:p>
            <a:pPr marL="342900" indent="-34290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1900" dirty="0" smtClean="0">
                <a:latin typeface="Book Antiqua" panose="02040602050305030304" pitchFamily="18" charset="0"/>
              </a:rPr>
              <a:t>Let </a:t>
            </a:r>
            <a:r>
              <a:rPr lang="en-AU" sz="1900" dirty="0">
                <a:latin typeface="Book Antiqua" panose="02040602050305030304" pitchFamily="18" charset="0"/>
              </a:rPr>
              <a:t>Z</a:t>
            </a:r>
            <a:r>
              <a:rPr lang="en-AU" sz="1900" dirty="0" smtClean="0">
                <a:latin typeface="Book Antiqua" panose="02040602050305030304" pitchFamily="18" charset="0"/>
              </a:rPr>
              <a:t>ero </a:t>
            </a:r>
            <a:r>
              <a:rPr lang="en-AU" sz="1900" dirty="0">
                <a:latin typeface="Book Antiqua" panose="02040602050305030304" pitchFamily="18" charset="0"/>
              </a:rPr>
              <a:t>M</a:t>
            </a:r>
            <a:r>
              <a:rPr lang="en-AU" sz="1900" dirty="0" smtClean="0">
                <a:latin typeface="Book Antiqua" panose="02040602050305030304" pitchFamily="18" charset="0"/>
              </a:rPr>
              <a:t>alaria </a:t>
            </a:r>
            <a:r>
              <a:rPr lang="en-AU" sz="1900" dirty="0">
                <a:latin typeface="Book Antiqua" panose="02040602050305030304" pitchFamily="18" charset="0"/>
              </a:rPr>
              <a:t>start with </a:t>
            </a:r>
            <a:r>
              <a:rPr lang="en-AU" sz="1900" dirty="0" smtClean="0">
                <a:latin typeface="Book Antiqua" panose="02040602050305030304" pitchFamily="18" charset="0"/>
              </a:rPr>
              <a:t>you</a:t>
            </a:r>
            <a:r>
              <a:rPr lang="en-AU" sz="1900" dirty="0">
                <a:latin typeface="Book Antiqua" panose="02040602050305030304" pitchFamily="18" charset="0"/>
              </a:rPr>
              <a:t>!</a:t>
            </a:r>
          </a:p>
        </p:txBody>
      </p:sp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xmlns="" id="{2F473865-C644-3F42-B446-0FE54F369C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041"/>
          <a:stretch/>
        </p:blipFill>
        <p:spPr>
          <a:xfrm>
            <a:off x="6604754" y="8374185"/>
            <a:ext cx="6002284" cy="7391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67404" y="9133126"/>
            <a:ext cx="6134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Developed in 2021 by: </a:t>
            </a:r>
            <a:r>
              <a:rPr lang="en-US" dirty="0" err="1" smtClean="0"/>
              <a:t>Rotaractor</a:t>
            </a:r>
            <a:r>
              <a:rPr lang="en-US" dirty="0" smtClean="0"/>
              <a:t> </a:t>
            </a:r>
            <a:r>
              <a:rPr lang="en-US" dirty="0" err="1" smtClean="0"/>
              <a:t>Thisarani</a:t>
            </a:r>
            <a:r>
              <a:rPr lang="en-US" dirty="0" smtClean="0"/>
              <a:t> </a:t>
            </a:r>
            <a:r>
              <a:rPr lang="en-US" dirty="0" err="1" smtClean="0"/>
              <a:t>Jayasinghe</a:t>
            </a:r>
            <a:r>
              <a:rPr lang="en-US" dirty="0" smtClean="0"/>
              <a:t> D9830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0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307</Words>
  <Application>Microsoft Macintosh PowerPoint</Application>
  <PresentationFormat>A3 Paper (297x420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Thisarani Jayasinghe</dc:creator>
  <cp:lastModifiedBy>Dr. Jenny Kerrison</cp:lastModifiedBy>
  <cp:revision>11</cp:revision>
  <dcterms:created xsi:type="dcterms:W3CDTF">2021-03-23T08:32:56Z</dcterms:created>
  <dcterms:modified xsi:type="dcterms:W3CDTF">2021-03-24T09:27:20Z</dcterms:modified>
</cp:coreProperties>
</file>