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 id="2147483865" r:id="rId3"/>
  </p:sldMasterIdLst>
  <p:notesMasterIdLst>
    <p:notesMasterId r:id="rId25"/>
  </p:notesMasterIdLst>
  <p:handoutMasterIdLst>
    <p:handoutMasterId r:id="rId26"/>
  </p:handoutMasterIdLst>
  <p:sldIdLst>
    <p:sldId id="398" r:id="rId4"/>
    <p:sldId id="548" r:id="rId5"/>
    <p:sldId id="547" r:id="rId6"/>
    <p:sldId id="544" r:id="rId7"/>
    <p:sldId id="549" r:id="rId8"/>
    <p:sldId id="542" r:id="rId9"/>
    <p:sldId id="423" r:id="rId10"/>
    <p:sldId id="473" r:id="rId11"/>
    <p:sldId id="482" r:id="rId12"/>
    <p:sldId id="492" r:id="rId13"/>
    <p:sldId id="440" r:id="rId14"/>
    <p:sldId id="502" r:id="rId15"/>
    <p:sldId id="424" r:id="rId16"/>
    <p:sldId id="456" r:id="rId17"/>
    <p:sldId id="468" r:id="rId18"/>
    <p:sldId id="550" r:id="rId19"/>
    <p:sldId id="554" r:id="rId20"/>
    <p:sldId id="553" r:id="rId21"/>
    <p:sldId id="475" r:id="rId22"/>
    <p:sldId id="426" r:id="rId23"/>
    <p:sldId id="538" r:id="rId24"/>
  </p:sldIdLst>
  <p:sldSz cx="9144000" cy="6858000" type="screen4x3"/>
  <p:notesSz cx="6858000" cy="99456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4">
          <p15:clr>
            <a:srgbClr val="A4A3A4"/>
          </p15:clr>
        </p15:guide>
        <p15:guide id="2" pos="2160">
          <p15:clr>
            <a:srgbClr val="A4A3A4"/>
          </p15:clr>
        </p15:guide>
        <p15:guide id="3" orient="horz" pos="31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D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88889" autoAdjust="0"/>
  </p:normalViewPr>
  <p:slideViewPr>
    <p:cSldViewPr>
      <p:cViewPr>
        <p:scale>
          <a:sx n="60" d="100"/>
          <a:sy n="60" d="100"/>
        </p:scale>
        <p:origin x="-1566" y="-30"/>
      </p:cViewPr>
      <p:guideLst>
        <p:guide orient="horz" pos="2160"/>
        <p:guide pos="2880"/>
      </p:guideLst>
    </p:cSldViewPr>
  </p:slideViewPr>
  <p:notesTextViewPr>
    <p:cViewPr>
      <p:scale>
        <a:sx n="1" d="1"/>
        <a:sy n="1" d="1"/>
      </p:scale>
      <p:origin x="0" y="0"/>
    </p:cViewPr>
  </p:notesTextViewPr>
  <p:sorterViewPr>
    <p:cViewPr>
      <p:scale>
        <a:sx n="100" d="100"/>
        <a:sy n="100" d="100"/>
      </p:scale>
      <p:origin x="0" y="5208"/>
    </p:cViewPr>
  </p:sorterViewPr>
  <p:notesViewPr>
    <p:cSldViewPr>
      <p:cViewPr varScale="1">
        <p:scale>
          <a:sx n="88" d="100"/>
          <a:sy n="88" d="100"/>
        </p:scale>
        <p:origin x="-3870" y="-120"/>
      </p:cViewPr>
      <p:guideLst>
        <p:guide orient="horz" pos="2934"/>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1"/>
            <a:ext cx="2971800" cy="497284"/>
          </a:xfrm>
          <a:prstGeom prst="rect">
            <a:avLst/>
          </a:prstGeom>
        </p:spPr>
        <p:txBody>
          <a:bodyPr vert="horz" lIns="91440" tIns="45720" rIns="91440" bIns="45720" rtlCol="0"/>
          <a:lstStyle>
            <a:lvl1pPr algn="r">
              <a:defRPr sz="1200"/>
            </a:lvl1pPr>
          </a:lstStyle>
          <a:p>
            <a:fld id="{A694D2BC-6481-4600-B69C-52A85AAB1603}" type="datetimeFigureOut">
              <a:rPr lang="en-AU" smtClean="0"/>
              <a:t>28/07/2020</a:t>
            </a:fld>
            <a:endParaRPr lang="en-AU"/>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7A531F14-A811-4FEF-9B27-891615E87B28}" type="slidenum">
              <a:rPr lang="en-AU" smtClean="0"/>
              <a:t>‹#›</a:t>
            </a:fld>
            <a:endParaRPr lang="en-AU"/>
          </a:p>
        </p:txBody>
      </p:sp>
      <p:sp>
        <p:nvSpPr>
          <p:cNvPr id="6" name="Header Placeholder 5"/>
          <p:cNvSpPr>
            <a:spLocks noGrp="1"/>
          </p:cNvSpPr>
          <p:nvPr>
            <p:ph type="hdr" sz="quarter"/>
          </p:nvPr>
        </p:nvSpPr>
        <p:spPr>
          <a:xfrm>
            <a:off x="0" y="1"/>
            <a:ext cx="2971800" cy="497284"/>
          </a:xfrm>
          <a:prstGeom prst="rect">
            <a:avLst/>
          </a:prstGeom>
        </p:spPr>
        <p:txBody>
          <a:bodyPr vert="horz" lIns="91440" tIns="45720" rIns="91440" bIns="45720" rtlCol="0"/>
          <a:lstStyle>
            <a:lvl1pPr algn="l">
              <a:defRPr sz="1200"/>
            </a:lvl1pPr>
          </a:lstStyle>
          <a:p>
            <a:endParaRPr lang="en-AU"/>
          </a:p>
        </p:txBody>
      </p:sp>
    </p:spTree>
    <p:extLst>
      <p:ext uri="{BB962C8B-B14F-4D97-AF65-F5344CB8AC3E}">
        <p14:creationId xmlns:p14="http://schemas.microsoft.com/office/powerpoint/2010/main" val="664014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72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AU"/>
          </a:p>
        </p:txBody>
      </p:sp>
      <p:sp>
        <p:nvSpPr>
          <p:cNvPr id="3" name="Date Placeholder 2"/>
          <p:cNvSpPr>
            <a:spLocks noGrp="1"/>
          </p:cNvSpPr>
          <p:nvPr>
            <p:ph type="dt" idx="1"/>
          </p:nvPr>
        </p:nvSpPr>
        <p:spPr>
          <a:xfrm>
            <a:off x="3884613" y="1"/>
            <a:ext cx="2971800" cy="497284"/>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102476D-0D23-4201-9D46-F391859A59D9}" type="datetimeFigureOut">
              <a:rPr lang="en-AU"/>
              <a:pPr>
                <a:defRPr/>
              </a:pPr>
              <a:t>28/07/2020</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724202"/>
            <a:ext cx="5486400" cy="4475559"/>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AU"/>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32BDE04-D06A-474F-A77D-D5F1327EA517}" type="slidenum">
              <a:rPr lang="en-AU"/>
              <a:pPr>
                <a:defRPr/>
              </a:pPr>
              <a:t>‹#›</a:t>
            </a:fld>
            <a:endParaRPr lang="en-AU"/>
          </a:p>
        </p:txBody>
      </p:sp>
    </p:spTree>
    <p:extLst>
      <p:ext uri="{BB962C8B-B14F-4D97-AF65-F5344CB8AC3E}">
        <p14:creationId xmlns:p14="http://schemas.microsoft.com/office/powerpoint/2010/main" val="678657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Rotarians Against Malaria, or </a:t>
            </a:r>
            <a:r>
              <a:rPr lang="en-AU" dirty="0" err="1" smtClean="0"/>
              <a:t>RAM,is</a:t>
            </a:r>
            <a:r>
              <a:rPr lang="en-AU" dirty="0" smtClean="0"/>
              <a:t> a volunteer organisation working to eliminate malaria, one of the World’s most devastating diseases.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a:t>
            </a:fld>
            <a:endParaRPr lang="en-AU"/>
          </a:p>
        </p:txBody>
      </p:sp>
    </p:spTree>
    <p:extLst>
      <p:ext uri="{BB962C8B-B14F-4D97-AF65-F5344CB8AC3E}">
        <p14:creationId xmlns:p14="http://schemas.microsoft.com/office/powerpoint/2010/main" val="395023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Indoor Residual Spraying  (IRS) is an effective way of repelling mosquitos from inside houses. </a:t>
            </a:r>
            <a:r>
              <a:rPr lang="en-AU" baseline="0" dirty="0" smtClean="0"/>
              <a:t>Two or more insecticide sprays per year are applied to the internal walls of houses by trained operators with sp</a:t>
            </a:r>
            <a:r>
              <a:rPr lang="en-AU" dirty="0" smtClean="0"/>
              <a:t>ecialised sprayers</a:t>
            </a:r>
            <a:r>
              <a:rPr lang="en-AU" baseline="0" dirty="0" smtClean="0"/>
              <a:t> to protect the inhabitants.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10</a:t>
            </a:fld>
            <a:endParaRPr lang="en-AU"/>
          </a:p>
        </p:txBody>
      </p:sp>
    </p:spTree>
    <p:extLst>
      <p:ext uri="{BB962C8B-B14F-4D97-AF65-F5344CB8AC3E}">
        <p14:creationId xmlns:p14="http://schemas.microsoft.com/office/powerpoint/2010/main" val="18626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Healthy Villages project in the Solomon Islands provided tools, education and encouragement for villagers to drain surface water away from the village and to maintain a clean village environment to remove mosquito breeding habitats, thus reducing mosquito numbers, and hence reducing malaria.</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11</a:t>
            </a:fld>
            <a:endParaRPr lang="en-AU"/>
          </a:p>
        </p:txBody>
      </p:sp>
    </p:spTree>
    <p:extLst>
      <p:ext uri="{BB962C8B-B14F-4D97-AF65-F5344CB8AC3E}">
        <p14:creationId xmlns:p14="http://schemas.microsoft.com/office/powerpoint/2010/main" val="47363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Diagnosis and treatment of patients </a:t>
            </a:r>
            <a:r>
              <a:rPr lang="en-AU" dirty="0" err="1" smtClean="0"/>
              <a:t>suffereing</a:t>
            </a:r>
            <a:r>
              <a:rPr lang="en-AU" dirty="0" smtClean="0"/>
              <a:t> from malaria is an important function supported by RAM. 1. The most common means of diagnosis is clinical, based on symptoms</a:t>
            </a:r>
            <a:r>
              <a:rPr lang="en-AU" baseline="0" dirty="0" smtClean="0"/>
              <a:t> of fever. This diagnosis is often inaccurate, largely because many other diseases cause fever. 2. The most important means of diagnosis facilitated by RAM are Rapid Diagnostic Tests. These are widely used but may be slightly inaccurate. 3. The most accurate </a:t>
            </a:r>
            <a:r>
              <a:rPr lang="en-AU" baseline="0" dirty="0" err="1" smtClean="0"/>
              <a:t>diagnosois</a:t>
            </a:r>
            <a:r>
              <a:rPr lang="en-AU" baseline="0" dirty="0" smtClean="0"/>
              <a:t> of malaria is microscopy but it is slow. Moreover, and microscopes and trained microscope operators are seldom available in more remote small towns and villages. 4. There is a need for better, quicker, more accurate diagnostic tests and better, more effective drugs to treat malaria. </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12</a:t>
            </a:fld>
            <a:endParaRPr lang="en-AU"/>
          </a:p>
        </p:txBody>
      </p:sp>
    </p:spTree>
    <p:extLst>
      <p:ext uri="{BB962C8B-B14F-4D97-AF65-F5344CB8AC3E}">
        <p14:creationId xmlns:p14="http://schemas.microsoft.com/office/powerpoint/2010/main" val="1908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increasingly important strategy for elimination of malaria is careful surveillance, diagnosis and </a:t>
            </a:r>
            <a:r>
              <a:rPr lang="en-AU" dirty="0" err="1" smtClean="0"/>
              <a:t>targetted</a:t>
            </a:r>
            <a:r>
              <a:rPr lang="en-AU" dirty="0" smtClean="0"/>
              <a:t> interventions such as those</a:t>
            </a:r>
            <a:r>
              <a:rPr lang="en-AU" baseline="0" dirty="0" smtClean="0"/>
              <a:t> used in Chasing Malaria (and also those currently being used throughout the World to control the spread of the </a:t>
            </a:r>
            <a:r>
              <a:rPr lang="en-AU" baseline="0" dirty="0" err="1" smtClean="0"/>
              <a:t>Covd</a:t>
            </a:r>
            <a:r>
              <a:rPr lang="en-AU" baseline="0" dirty="0" smtClean="0"/>
              <a:t> 19 virus). The intervention might include spraying </a:t>
            </a:r>
            <a:r>
              <a:rPr lang="en-AU" baseline="0" dirty="0" err="1" smtClean="0"/>
              <a:t>lavicide</a:t>
            </a:r>
            <a:r>
              <a:rPr lang="en-AU" baseline="0" dirty="0" smtClean="0"/>
              <a:t> on water breeding grounds. Teams of trained mobile and village health workers respond promptly to malaria cases and trace to source of the disease - Whether it is local transmission or imported from other villages, towns or regions. Rapid Diagnostic Tests are carried out to confirm that the symptoms are caused by the plasmodium parasite and the patients are treated with antimalarial drugs. All people who are diagnosed with malaria receive a new insecticide impregnated mosquito net to provide ongoing protection, particularly for pregnant women and mothers. from the disease.</a:t>
            </a:r>
          </a:p>
          <a:p>
            <a:endParaRPr lang="en-AU" baseline="0" dirty="0" smtClean="0"/>
          </a:p>
          <a:p>
            <a:r>
              <a:rPr lang="en-AU" baseline="0" dirty="0" smtClean="0"/>
              <a:t>Because this effective malaria elimination strategy is labour-intensive, volunteers including school teachers are </a:t>
            </a:r>
            <a:r>
              <a:rPr lang="en-AU" baseline="0" dirty="0" err="1" smtClean="0"/>
              <a:t>oftem</a:t>
            </a:r>
            <a:r>
              <a:rPr lang="en-AU" baseline="0" dirty="0" smtClean="0"/>
              <a:t> given some training on diagnosis and treatment, supplied with Rapid Diagnostic Test kits and drugs so patients receive prompt treatment. School children can play a useful role in surveying waterways for mosquito larvae to identify </a:t>
            </a:r>
            <a:r>
              <a:rPr lang="en-AU" baseline="0" dirty="0" err="1" smtClean="0"/>
              <a:t>buildup</a:t>
            </a:r>
            <a:r>
              <a:rPr lang="en-AU" baseline="0" dirty="0" smtClean="0"/>
              <a:t> of mosquito populations, this prompting effective interventions to reduce these populations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13</a:t>
            </a:fld>
            <a:endParaRPr lang="en-AU"/>
          </a:p>
        </p:txBody>
      </p:sp>
    </p:spTree>
    <p:extLst>
      <p:ext uri="{BB962C8B-B14F-4D97-AF65-F5344CB8AC3E}">
        <p14:creationId xmlns:p14="http://schemas.microsoft.com/office/powerpoint/2010/main" val="308719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AU" dirty="0" smtClean="0"/>
              <a:t>This is the sort of detailed surveillance and mapping done by RAM PNG in identifying cases and the ages of those suffering from malaria. These data provide a lot of intelligence to guide effective interventions. Combined with a</a:t>
            </a:r>
            <a:r>
              <a:rPr lang="en-AU" baseline="0" dirty="0" smtClean="0"/>
              <a:t> </a:t>
            </a:r>
            <a:r>
              <a:rPr lang="en-AU" dirty="0" smtClean="0"/>
              <a:t>GPS capability, It is now possible to identify he actual house in a village where malaria has been reported so even more precise, </a:t>
            </a:r>
            <a:r>
              <a:rPr lang="en-AU" dirty="0" err="1" smtClean="0"/>
              <a:t>targetted</a:t>
            </a:r>
            <a:r>
              <a:rPr lang="en-AU" dirty="0" smtClean="0"/>
              <a:t> interventions can be given.</a:t>
            </a:r>
            <a:endParaRPr lang="en-AU" dirty="0"/>
          </a:p>
        </p:txBody>
      </p:sp>
      <p:sp>
        <p:nvSpPr>
          <p:cNvPr id="56324" name="Slide Number Placeholder 3"/>
          <p:cNvSpPr>
            <a:spLocks noGrp="1"/>
          </p:cNvSpPr>
          <p:nvPr>
            <p:ph type="sldNum" sz="quarter" idx="5"/>
          </p:nvPr>
        </p:nvSpPr>
        <p:spPr>
          <a:noFill/>
        </p:spPr>
        <p:txBody>
          <a:bodyPr/>
          <a:lstStyle/>
          <a:p>
            <a:pPr defTabSz="912813"/>
            <a:fld id="{68F497FE-A838-4825-A07D-904EA54369B2}" type="slidenum">
              <a:rPr lang="en-US" smtClean="0">
                <a:solidFill>
                  <a:srgbClr val="000000"/>
                </a:solidFill>
              </a:rPr>
              <a:pPr defTabSz="912813"/>
              <a:t>14</a:t>
            </a:fld>
            <a:endParaRPr lang="en-US">
              <a:solidFill>
                <a:srgbClr val="000000"/>
              </a:solidFill>
            </a:endParaRPr>
          </a:p>
        </p:txBody>
      </p:sp>
    </p:spTree>
    <p:extLst>
      <p:ext uri="{BB962C8B-B14F-4D97-AF65-F5344CB8AC3E}">
        <p14:creationId xmlns:p14="http://schemas.microsoft.com/office/powerpoint/2010/main" val="297244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Village Malaria Volunteers, proudly identified by their RAM shirts, are used extensively to ensure that every household within their area receives a bed net.</a:t>
            </a:r>
            <a:r>
              <a:rPr lang="en-AU" baseline="0" dirty="0" smtClean="0"/>
              <a:t> In addition, selected village volunteers receive training in diagnosis and treatment for malaria,  and resources such as spare bed nets, Rapid Diagnostic Test kits and drugs to provide prompt diagnosis and treatment.</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15</a:t>
            </a:fld>
            <a:endParaRPr lang="en-AU"/>
          </a:p>
        </p:txBody>
      </p:sp>
    </p:spTree>
    <p:extLst>
      <p:ext uri="{BB962C8B-B14F-4D97-AF65-F5344CB8AC3E}">
        <p14:creationId xmlns:p14="http://schemas.microsoft.com/office/powerpoint/2010/main" val="4223135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Knowledge is power! Education about malaria and its treatment empowers children, Community Health Workers, Village Malaria Volunteers and villagers to protect themselves from this dreaded disease.</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16</a:t>
            </a:fld>
            <a:endParaRPr lang="en-AU"/>
          </a:p>
        </p:txBody>
      </p:sp>
    </p:spTree>
    <p:extLst>
      <p:ext uri="{BB962C8B-B14F-4D97-AF65-F5344CB8AC3E}">
        <p14:creationId xmlns:p14="http://schemas.microsoft.com/office/powerpoint/2010/main" val="353402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graph is the timeline of where RAM would like to be in all partner countries – zero malaria cases. For WHO to certify a country as malaria-free</a:t>
            </a:r>
            <a:r>
              <a:rPr lang="en-AU" baseline="0" dirty="0" smtClean="0"/>
              <a:t> </a:t>
            </a:r>
            <a:r>
              <a:rPr lang="en-AU" baseline="0" dirty="0" err="1" smtClean="0"/>
              <a:t>ie</a:t>
            </a:r>
            <a:r>
              <a:rPr lang="en-AU" baseline="0" dirty="0" smtClean="0"/>
              <a:t> malaria has been eliminated, it is necessary to show zero cases of local malaria over 3 years. RAM is assisting Timor </a:t>
            </a:r>
            <a:r>
              <a:rPr lang="en-AU" baseline="0" dirty="0" err="1" smtClean="0"/>
              <a:t>Leste</a:t>
            </a:r>
            <a:r>
              <a:rPr lang="en-AU" baseline="0" dirty="0" smtClean="0"/>
              <a:t> and </a:t>
            </a:r>
            <a:r>
              <a:rPr lang="en-AU" baseline="0" dirty="0" err="1" smtClean="0"/>
              <a:t>Vanautu</a:t>
            </a:r>
            <a:r>
              <a:rPr lang="en-AU" baseline="0" dirty="0" smtClean="0"/>
              <a:t>, both of which are close to that goal of elimination. The situation in PNG and the Solomon Islands will require a concerted effort over a much longer timeframe before the goal of elimination is achieved.</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18</a:t>
            </a:fld>
            <a:endParaRPr lang="en-AU"/>
          </a:p>
        </p:txBody>
      </p:sp>
    </p:spTree>
    <p:extLst>
      <p:ext uri="{BB962C8B-B14F-4D97-AF65-F5344CB8AC3E}">
        <p14:creationId xmlns:p14="http://schemas.microsoft.com/office/powerpoint/2010/main" val="1409565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effective vaccine has</a:t>
            </a:r>
            <a:r>
              <a:rPr lang="en-AU" baseline="0" dirty="0" smtClean="0"/>
              <a:t> proved to reduce the incidence of malaria (</a:t>
            </a:r>
            <a:r>
              <a:rPr lang="en-AU" i="1" baseline="0" dirty="0" smtClean="0"/>
              <a:t>Plasmodium falciparum</a:t>
            </a:r>
            <a:r>
              <a:rPr lang="en-AU" baseline="0" dirty="0" smtClean="0"/>
              <a:t>) in African children but efficacy is only about 30%. A new, whole parasite vaccine developed at Griffith University is currently undergoing human clinical trials.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19</a:t>
            </a:fld>
            <a:endParaRPr lang="en-AU"/>
          </a:p>
        </p:txBody>
      </p:sp>
    </p:spTree>
    <p:extLst>
      <p:ext uri="{BB962C8B-B14F-4D97-AF65-F5344CB8AC3E}">
        <p14:creationId xmlns:p14="http://schemas.microsoft.com/office/powerpoint/2010/main" val="3055258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RAM</a:t>
            </a:r>
            <a:r>
              <a:rPr lang="en-AU" baseline="0" dirty="0" smtClean="0"/>
              <a:t> Faces significant challenges to achieving its goal of malaria elimination in partner countries. 1. For its on-going work, RAM needs to keep the foot on the pedal to maintain gains from vector and parasite control measures. 2. RAM needs to help fund the staff and resources needed for accurate and timely surveillance and mapping of the disease. 3. There is a need for a more reliable, but simple, field test </a:t>
            </a:r>
            <a:r>
              <a:rPr lang="en-AU" baseline="0" smtClean="0"/>
              <a:t>for asymptomatic </a:t>
            </a:r>
            <a:r>
              <a:rPr lang="en-AU" baseline="0" dirty="0" smtClean="0"/>
              <a:t>carriers and, 4. the need for a  new, affordable and reliable antimalarial drug and 5. for a multi-valent vaccine. All these things are needed, together with focus and persistence, to eliminate malaria.</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20</a:t>
            </a:fld>
            <a:endParaRPr lang="en-AU"/>
          </a:p>
        </p:txBody>
      </p:sp>
    </p:spTree>
    <p:extLst>
      <p:ext uri="{BB962C8B-B14F-4D97-AF65-F5344CB8AC3E}">
        <p14:creationId xmlns:p14="http://schemas.microsoft.com/office/powerpoint/2010/main" val="94628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this presentation, I will give a brief introduction that highlights why we need to eliminate malaria. I will then provide an overview of RAM, its goal and the actions RAM is taking to achieve this goal. The relevance of RAM’s work is highlighted in the history</a:t>
            </a:r>
            <a:r>
              <a:rPr lang="en-AU" baseline="0" dirty="0" smtClean="0"/>
              <a:t> of the fight against malaria and an example is given of where RAM wants to be in each of our malaria-affected, partner countries. I will briefly mention the search for a vaccine and the challenges RAM faces in its quest to eliminate malaria and, in conclusion, I will issue a call to action for you to help RAM achieve its worthy goal of malaria elimination.</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2</a:t>
            </a:fld>
            <a:endParaRPr lang="en-AU"/>
          </a:p>
        </p:txBody>
      </p:sp>
    </p:spTree>
    <p:extLst>
      <p:ext uri="{BB962C8B-B14F-4D97-AF65-F5344CB8AC3E}">
        <p14:creationId xmlns:p14="http://schemas.microsoft.com/office/powerpoint/2010/main" val="28053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a:t>
            </a:r>
            <a:r>
              <a:rPr lang="en-AU" baseline="0" dirty="0" smtClean="0"/>
              <a:t> conclusion, RAM will succeed! It will help eliminate malaria! But—, and here we have ”A call for action”  </a:t>
            </a:r>
            <a:r>
              <a:rPr lang="en-AU" b="1" baseline="0" dirty="0" smtClean="0"/>
              <a:t>RAM needs financial support from Rotarians to finish the job! </a:t>
            </a:r>
            <a:endParaRPr lang="en-AU" b="1"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21</a:t>
            </a:fld>
            <a:endParaRPr lang="en-AU"/>
          </a:p>
        </p:txBody>
      </p:sp>
    </p:spTree>
    <p:extLst>
      <p:ext uri="{BB962C8B-B14F-4D97-AF65-F5344CB8AC3E}">
        <p14:creationId xmlns:p14="http://schemas.microsoft.com/office/powerpoint/2010/main" val="209257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powerful message here is that malaria kills. It kills too many children under 5. In fact, one child under</a:t>
            </a:r>
            <a:r>
              <a:rPr lang="en-AU" baseline="0" dirty="0" smtClean="0"/>
              <a:t> 5 dies every 2 minutes of every day, every year!</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3</a:t>
            </a:fld>
            <a:endParaRPr lang="en-AU"/>
          </a:p>
        </p:txBody>
      </p:sp>
    </p:spTree>
    <p:extLst>
      <p:ext uri="{BB962C8B-B14F-4D97-AF65-F5344CB8AC3E}">
        <p14:creationId xmlns:p14="http://schemas.microsoft.com/office/powerpoint/2010/main" val="300125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Malaria is indeed one of the World’s most serious and deadly diseases. Bill Gates put into perspective nicely when he reminded</a:t>
            </a:r>
            <a:r>
              <a:rPr lang="en-AU" baseline="0" dirty="0" smtClean="0"/>
              <a:t> us that mosquitos kill more people in one day than sharks killed over the last 100 years. Mosquitos do transmit other deadly diseases like </a:t>
            </a:r>
            <a:r>
              <a:rPr lang="en-AU" baseline="0" dirty="0" err="1" smtClean="0"/>
              <a:t>Denge</a:t>
            </a:r>
            <a:r>
              <a:rPr lang="en-AU" baseline="0" dirty="0" smtClean="0"/>
              <a:t> and but malaria is by far the most important of these. In fact, in 2018, there were 228 </a:t>
            </a:r>
            <a:r>
              <a:rPr lang="en-AU" baseline="0" dirty="0" err="1" smtClean="0"/>
              <a:t>milion</a:t>
            </a:r>
            <a:r>
              <a:rPr lang="en-AU" baseline="0" dirty="0" smtClean="0"/>
              <a:t> cases of malaria causing 405,000 deaths. Many of these deaths are children under 5 years old. Importantly, this level of devastation will continue every year unless we do something about it. Note, the number of malaria cases each year is over 10 times that of </a:t>
            </a:r>
            <a:r>
              <a:rPr lang="en-AU" baseline="0" dirty="0" err="1" smtClean="0"/>
              <a:t>Covid</a:t>
            </a:r>
            <a:r>
              <a:rPr lang="en-AU" baseline="0" dirty="0" smtClean="0"/>
              <a:t> 19 in 2020.</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4</a:t>
            </a:fld>
            <a:endParaRPr lang="en-AU"/>
          </a:p>
        </p:txBody>
      </p:sp>
    </p:spTree>
    <p:extLst>
      <p:ext uri="{BB962C8B-B14F-4D97-AF65-F5344CB8AC3E}">
        <p14:creationId xmlns:p14="http://schemas.microsoft.com/office/powerpoint/2010/main" val="154974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 When we look at the impact of malaria, we find that it affects nearly half of the World’s population, most of whom live in poor, developing countries, particularly in sub-</a:t>
            </a:r>
            <a:r>
              <a:rPr lang="en-AU" dirty="0" err="1" smtClean="0"/>
              <a:t>Saharian</a:t>
            </a:r>
            <a:r>
              <a:rPr lang="en-AU" dirty="0" smtClean="0"/>
              <a:t> Africa but also in our region of the World. 2. The general symptoms of malaria are a </a:t>
            </a:r>
            <a:r>
              <a:rPr lang="en-AU" dirty="0" err="1" smtClean="0"/>
              <a:t>a</a:t>
            </a:r>
            <a:r>
              <a:rPr lang="en-AU" dirty="0" smtClean="0"/>
              <a:t> debilitating fever, headache and chills, </a:t>
            </a:r>
            <a:r>
              <a:rPr lang="en-AU" dirty="0" err="1" smtClean="0"/>
              <a:t>aand</a:t>
            </a:r>
            <a:r>
              <a:rPr lang="en-AU" dirty="0" smtClean="0"/>
              <a:t> they can result in death. 3. In addition, symptoms in children include anaemia,</a:t>
            </a:r>
            <a:r>
              <a:rPr lang="en-AU" baseline="0" dirty="0" smtClean="0"/>
              <a:t> breathing difficulties, in some cases cerebral malaria, and seizures that may result in learning and behavioural impairment, and in death. 4. The impact of malaria is magnified as people can get malaria up to 3 times a year. 5. Malaria is truly debilitating so affected people are unable to work and children are unable to attend school and study. All this contributes to adverse economic and social impacts. For example, the direct costs of malaria alone amount to US$12 Billion each year, let alone the indirect costs on peoples lives and livelihoods. Malaria is one of the World’s most serious diseases!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5</a:t>
            </a:fld>
            <a:endParaRPr lang="en-AU"/>
          </a:p>
        </p:txBody>
      </p:sp>
    </p:spTree>
    <p:extLst>
      <p:ext uri="{BB962C8B-B14F-4D97-AF65-F5344CB8AC3E}">
        <p14:creationId xmlns:p14="http://schemas.microsoft.com/office/powerpoint/2010/main" val="716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a:t>
            </a:r>
            <a:r>
              <a:rPr lang="en-AU" b="1" dirty="0" err="1" smtClean="0"/>
              <a:t>ia</a:t>
            </a:r>
            <a:r>
              <a:rPr lang="en-AU" b="1" dirty="0" smtClean="0"/>
              <a:t> RAM? </a:t>
            </a:r>
            <a:r>
              <a:rPr lang="en-AU" dirty="0" smtClean="0"/>
              <a:t>It was established in the mid 1990’s, firstly in the Solomon Islands</a:t>
            </a:r>
            <a:r>
              <a:rPr lang="en-AU" baseline="0" dirty="0" smtClean="0"/>
              <a:t> and in PNG and then in Australia. RAM is run by volunteers and has the one goal of eliminating malaria in partner countries in our part of the world. These partner countries are PNG, The Solomon Islands, Timor </a:t>
            </a:r>
            <a:r>
              <a:rPr lang="en-AU" baseline="0" dirty="0" err="1" smtClean="0"/>
              <a:t>Leste</a:t>
            </a:r>
            <a:r>
              <a:rPr lang="en-AU" baseline="0" dirty="0" smtClean="0"/>
              <a:t>, West Timor Because of cross-border transmission) and Vanuatu.</a:t>
            </a:r>
          </a:p>
          <a:p>
            <a:r>
              <a:rPr lang="en-AU" b="1" baseline="0" dirty="0" smtClean="0"/>
              <a:t>How does RAM achieve its goal? </a:t>
            </a:r>
            <a:r>
              <a:rPr lang="en-AU" b="0" baseline="0" dirty="0" smtClean="0"/>
              <a:t> 1. Firstly, it helps control the ENEMY, the female </a:t>
            </a:r>
            <a:r>
              <a:rPr lang="en-AU" b="0" baseline="0" dirty="0" err="1" smtClean="0"/>
              <a:t>Anopholie</a:t>
            </a:r>
            <a:r>
              <a:rPr lang="en-AU" b="0" baseline="0" dirty="0" smtClean="0"/>
              <a:t> mosquito that transmits the malaria parasite in blood. The first, and still most important way in which mosquitos are controlled is be providing people with insecticide-impregnated bed nets. Other strategies include drainage of surface water and village cleanliness promoted by the Healthy Villages program. Finally, RAM helps control mosquitos by chemical sprays. Internal Residual Spraying of houses is carried out twice a year to repel mosquitos from inside houses. In some cases, </a:t>
            </a:r>
            <a:r>
              <a:rPr lang="en-AU" b="0" baseline="0" dirty="0" err="1" smtClean="0"/>
              <a:t>lavicides</a:t>
            </a:r>
            <a:r>
              <a:rPr lang="en-AU" b="0" baseline="0" dirty="0" smtClean="0"/>
              <a:t> are sprayed on surface water where mosquitos breed. 2. Diagnosis and treatment of malaria is another vital function supported by RAM  3. As is the </a:t>
            </a:r>
            <a:r>
              <a:rPr lang="en-AU" b="0" baseline="0" dirty="0" err="1" smtClean="0"/>
              <a:t>appoinment</a:t>
            </a:r>
            <a:r>
              <a:rPr lang="en-AU" b="0" baseline="0" dirty="0" smtClean="0"/>
              <a:t> and training of Village Malaria Volunteers. 4. The fight against malaria is now more sophisticated by careful surveillance, mapping, and </a:t>
            </a:r>
            <a:r>
              <a:rPr lang="en-AU" b="0" baseline="0" dirty="0" err="1" smtClean="0"/>
              <a:t>targetted</a:t>
            </a:r>
            <a:r>
              <a:rPr lang="en-AU" b="0" baseline="0" dirty="0" smtClean="0"/>
              <a:t> interventions such as those used in the Chasing Malaria project in PNG. 5. Finally, education about malaria and how it can be controlled is a vital element of the malaria-elimination “tool chest”</a:t>
            </a:r>
            <a:endParaRPr lang="en-AU" b="1"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6</a:t>
            </a:fld>
            <a:endParaRPr lang="en-AU"/>
          </a:p>
        </p:txBody>
      </p:sp>
    </p:spTree>
    <p:extLst>
      <p:ext uri="{BB962C8B-B14F-4D97-AF65-F5344CB8AC3E}">
        <p14:creationId xmlns:p14="http://schemas.microsoft.com/office/powerpoint/2010/main" val="328991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PNG, every household receives at least one insecticide-impregnated bed net every 3 years. Over 12 million bed nets have been distributed</a:t>
            </a:r>
            <a:r>
              <a:rPr lang="en-AU" baseline="0" dirty="0" smtClean="0"/>
              <a:t> by RAM and 3 generations of Papua New Guineans appreciate the protection RAM bed nets give them.</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7</a:t>
            </a:fld>
            <a:endParaRPr lang="en-AU"/>
          </a:p>
        </p:txBody>
      </p:sp>
    </p:spTree>
    <p:extLst>
      <p:ext uri="{BB962C8B-B14F-4D97-AF65-F5344CB8AC3E}">
        <p14:creationId xmlns:p14="http://schemas.microsoft.com/office/powerpoint/2010/main" val="316339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logistics of distributing </a:t>
            </a:r>
            <a:r>
              <a:rPr lang="en-AU" dirty="0" err="1" smtClean="0"/>
              <a:t>bednets</a:t>
            </a:r>
            <a:r>
              <a:rPr lang="en-AU" dirty="0" smtClean="0"/>
              <a:t> to millions</a:t>
            </a:r>
            <a:r>
              <a:rPr lang="en-AU" baseline="0" dirty="0" smtClean="0"/>
              <a:t> of </a:t>
            </a:r>
            <a:r>
              <a:rPr lang="en-AU" dirty="0" smtClean="0"/>
              <a:t>villagers</a:t>
            </a:r>
            <a:r>
              <a:rPr lang="en-AU" baseline="0" dirty="0" smtClean="0"/>
              <a:t> is an enormous task, including warehousing, shipping and distribution by whatever means are available.</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8</a:t>
            </a:fld>
            <a:endParaRPr lang="en-AU"/>
          </a:p>
        </p:txBody>
      </p:sp>
    </p:spTree>
    <p:extLst>
      <p:ext uri="{BB962C8B-B14F-4D97-AF65-F5344CB8AC3E}">
        <p14:creationId xmlns:p14="http://schemas.microsoft.com/office/powerpoint/2010/main" val="111317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a rugged country like PNG, the RAM bed net distribution teams often face extreme challenges.</a:t>
            </a:r>
            <a:endParaRPr lang="en-AU" dirty="0"/>
          </a:p>
        </p:txBody>
      </p:sp>
      <p:sp>
        <p:nvSpPr>
          <p:cNvPr id="4" name="Slide Number Placeholder 3"/>
          <p:cNvSpPr>
            <a:spLocks noGrp="1"/>
          </p:cNvSpPr>
          <p:nvPr>
            <p:ph type="sldNum" sz="quarter" idx="10"/>
          </p:nvPr>
        </p:nvSpPr>
        <p:spPr/>
        <p:txBody>
          <a:bodyPr/>
          <a:lstStyle/>
          <a:p>
            <a:pPr>
              <a:defRPr/>
            </a:pPr>
            <a:fld id="{F32BDE04-D06A-474F-A77D-D5F1327EA517}" type="slidenum">
              <a:rPr lang="en-AU" smtClean="0"/>
              <a:pPr>
                <a:defRPr/>
              </a:pPr>
              <a:t>9</a:t>
            </a:fld>
            <a:endParaRPr lang="en-AU"/>
          </a:p>
        </p:txBody>
      </p:sp>
    </p:spTree>
    <p:extLst>
      <p:ext uri="{BB962C8B-B14F-4D97-AF65-F5344CB8AC3E}">
        <p14:creationId xmlns:p14="http://schemas.microsoft.com/office/powerpoint/2010/main" val="144021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E4551AE-971B-4681-A86A-135E0539E53E}" type="datetimeFigureOut">
              <a:rPr lang="en-AU"/>
              <a:pPr>
                <a:defRPr/>
              </a:pPr>
              <a:t>28/07/2020</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FC65453-DE4D-45DA-ABF0-98E2A336A57B}" type="slidenum">
              <a:rPr lang="en-AU"/>
              <a:pPr>
                <a:defRPr/>
              </a:pPr>
              <a:t>‹#›</a:t>
            </a:fld>
            <a:endParaRPr lang="en-AU"/>
          </a:p>
        </p:txBody>
      </p:sp>
    </p:spTree>
  </p:cSld>
  <p:clrMapOvr>
    <a:masterClrMapping/>
  </p:clrMapOvr>
  <p:transition spd="slow"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219EE6E-273A-4177-A5E1-C4E496A427C4}" type="datetimeFigureOut">
              <a:rPr lang="en-AU"/>
              <a:pPr>
                <a:defRPr/>
              </a:pPr>
              <a:t>28/07/2020</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938C5A0F-409A-4CDF-9B36-5F60F3A03806}" type="slidenum">
              <a:rPr lang="en-AU"/>
              <a:pPr>
                <a:defRPr/>
              </a:pPr>
              <a:t>‹#›</a:t>
            </a:fld>
            <a:endParaRPr lang="en-AU"/>
          </a:p>
        </p:txBody>
      </p:sp>
    </p:spTree>
  </p:cSld>
  <p:clrMapOvr>
    <a:masterClrMapping/>
  </p:clrMapOvr>
  <p:transition spd="slow"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FA1BF82-BF16-4526-8EAD-1B2893B2ED44}" type="datetimeFigureOut">
              <a:rPr lang="en-AU"/>
              <a:pPr>
                <a:defRPr/>
              </a:pPr>
              <a:t>28/07/2020</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F3B2084B-B93B-4C75-A25A-8C853FA00B6F}" type="slidenum">
              <a:rPr lang="en-AU"/>
              <a:pPr>
                <a:defRPr/>
              </a:pPr>
              <a:t>‹#›</a:t>
            </a:fld>
            <a:endParaRPr lang="en-AU"/>
          </a:p>
        </p:txBody>
      </p:sp>
    </p:spTree>
  </p:cSld>
  <p:clrMapOvr>
    <a:masterClrMapping/>
  </p:clrMapOvr>
  <p:transition spd="slow"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8AB160-5070-4B99-A0DB-C076C9A8803A}" type="slidenum">
              <a:rPr lang="en-US"/>
              <a:pPr>
                <a:defRPr/>
              </a:pPr>
              <a:t>‹#›</a:t>
            </a:fld>
            <a:endParaRPr lang="en-US"/>
          </a:p>
        </p:txBody>
      </p:sp>
    </p:spTree>
    <p:extLst>
      <p:ext uri="{BB962C8B-B14F-4D97-AF65-F5344CB8AC3E}">
        <p14:creationId xmlns:p14="http://schemas.microsoft.com/office/powerpoint/2010/main" val="2349028905"/>
      </p:ext>
    </p:extLst>
  </p:cSld>
  <p:clrMapOvr>
    <a:masterClrMapping/>
  </p:clrMapOvr>
  <p:transition spd="slow" advTm="1000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5C8F-AEB8-4E07-8BE6-2E690B0F68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061752"/>
      </p:ext>
    </p:extLst>
  </p:cSld>
  <p:clrMapOvr>
    <a:masterClrMapping/>
  </p:clrMapOvr>
  <p:transition spd="slow" advTm="10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9AD863-3691-4203-BCC3-ECA4CF686C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17851"/>
      </p:ext>
    </p:extLst>
  </p:cSld>
  <p:clrMapOvr>
    <a:masterClrMapping/>
  </p:clrMapOvr>
  <p:transition spd="slow" advTm="10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11B9B-390E-4759-BE5A-6A9632C39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39536"/>
      </p:ext>
    </p:extLst>
  </p:cSld>
  <p:clrMapOvr>
    <a:masterClrMapping/>
  </p:clrMapOvr>
  <p:transition spd="slow" advTm="10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1D8EA-806A-4FAC-8765-F1A2E81EB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239362"/>
      </p:ext>
    </p:extLst>
  </p:cSld>
  <p:clrMapOvr>
    <a:masterClrMapping/>
  </p:clrMapOvr>
  <p:transition spd="slow" advTm="1000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0559D9-DC70-457D-BC5C-5F1BD4A9F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163173"/>
      </p:ext>
    </p:extLst>
  </p:cSld>
  <p:clrMapOvr>
    <a:masterClrMapping/>
  </p:clrMapOvr>
  <p:transition spd="slow" advTm="1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DA156E-AF9A-4F4C-8459-C654DBF1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347524"/>
      </p:ext>
    </p:extLst>
  </p:cSld>
  <p:clrMapOvr>
    <a:masterClrMapping/>
  </p:clrMapOvr>
  <p:transition spd="slow" advTm="10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3C02F3-93BA-4700-899C-0608F95FB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587067"/>
      </p:ext>
    </p:extLst>
  </p:cSld>
  <p:clrMapOvr>
    <a:masterClrMapping/>
  </p:clrMapOvr>
  <p:transition spd="slow"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415BE988-6D5F-416C-A715-B6494C073679}" type="datetimeFigureOut">
              <a:rPr lang="en-AU"/>
              <a:pPr>
                <a:defRPr/>
              </a:pPr>
              <a:t>28/07/2020</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6FBCF95C-5824-459D-BC2E-8643D0171BB7}" type="slidenum">
              <a:rPr lang="en-AU"/>
              <a:pPr>
                <a:defRPr/>
              </a:pPr>
              <a:t>‹#›</a:t>
            </a:fld>
            <a:endParaRPr lang="en-AU"/>
          </a:p>
        </p:txBody>
      </p:sp>
    </p:spTree>
  </p:cSld>
  <p:clrMapOvr>
    <a:masterClrMapping/>
  </p:clrMapOvr>
  <p:transition spd="slow" advTm="1000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8AD0D4-74AF-4BA4-A00F-F13706181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129972"/>
      </p:ext>
    </p:extLst>
  </p:cSld>
  <p:clrMapOvr>
    <a:masterClrMapping/>
  </p:clrMapOvr>
  <p:transition spd="slow" advTm="1000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CFC3C-4FC8-4B65-AE46-5E5E316840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752472"/>
      </p:ext>
    </p:extLst>
  </p:cSld>
  <p:clrMapOvr>
    <a:masterClrMapping/>
  </p:clrMapOvr>
  <p:transition spd="slow" advTm="10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29AF7-7740-44C6-A153-0F7D2EFE9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94155"/>
      </p:ext>
    </p:extLst>
  </p:cSld>
  <p:clrMapOvr>
    <a:masterClrMapping/>
  </p:clrMapOvr>
  <p:transition spd="slow" advTm="10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7789F7-36DF-476D-A128-091E61E4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760955"/>
      </p:ext>
    </p:extLst>
  </p:cSld>
  <p:clrMapOvr>
    <a:masterClrMapping/>
  </p:clrMapOvr>
  <p:transition spd="slow" advTm="1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E4551AE-971B-4681-A86A-135E0539E53E}"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C65453-DE4D-45DA-ABF0-98E2A336A57B}"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862813978"/>
      </p:ext>
    </p:extLst>
  </p:cSld>
  <p:clrMapOvr>
    <a:masterClrMapping/>
  </p:clrMapOvr>
  <p:transition spd="slow" advTm="10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415BE988-6D5F-416C-A715-B6494C073679}"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BCF95C-5824-459D-BC2E-8643D0171BB7}"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993784343"/>
      </p:ext>
    </p:extLst>
  </p:cSld>
  <p:clrMapOvr>
    <a:masterClrMapping/>
  </p:clrMapOvr>
  <p:transition spd="slow" advTm="1000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D89201-DDBC-4C0A-A1D6-D4BBC057B5F9}"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BAF1B0-D973-483C-ABD3-5C02AE4AAC49}"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15434287"/>
      </p:ext>
    </p:extLst>
  </p:cSld>
  <p:clrMapOvr>
    <a:masterClrMapping/>
  </p:clrMapOvr>
  <p:transition spd="slow" advTm="10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5431C329-2400-4EE3-BBC1-50038106972F}" type="datetimeFigureOut">
              <a:rPr lang="en-AU">
                <a:solidFill>
                  <a:prstClr val="white">
                    <a:tint val="75000"/>
                  </a:prstClr>
                </a:solidFill>
              </a:rPr>
              <a:pPr>
                <a:defRPr/>
              </a:pPr>
              <a:t>28/07/2020</a:t>
            </a:fld>
            <a:endParaRPr lang="en-AU">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559310-6AC7-4043-9446-EC2E09BFF0D0}"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330870194"/>
      </p:ext>
    </p:extLst>
  </p:cSld>
  <p:clrMapOvr>
    <a:masterClrMapping/>
  </p:clrMapOvr>
  <p:transition spd="slow" advTm="10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FD01CE82-9BAB-4FBB-9596-3D2E20E7CAD4}" type="datetimeFigureOut">
              <a:rPr lang="en-AU">
                <a:solidFill>
                  <a:prstClr val="white">
                    <a:tint val="75000"/>
                  </a:prstClr>
                </a:solidFill>
              </a:rPr>
              <a:pPr>
                <a:defRPr/>
              </a:pPr>
              <a:t>28/07/2020</a:t>
            </a:fld>
            <a:endParaRPr lang="en-AU">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74E988F-A917-45D2-B1B1-A289A431CA35}"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921312666"/>
      </p:ext>
    </p:extLst>
  </p:cSld>
  <p:clrMapOvr>
    <a:masterClrMapping/>
  </p:clrMapOvr>
  <p:transition spd="slow" advTm="10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C5C67AC9-04B0-44A6-82A6-F8E4B2071159}" type="datetimeFigureOut">
              <a:rPr lang="en-AU">
                <a:solidFill>
                  <a:prstClr val="white">
                    <a:tint val="75000"/>
                  </a:prstClr>
                </a:solidFill>
              </a:rPr>
              <a:pPr>
                <a:defRPr/>
              </a:pPr>
              <a:t>28/07/2020</a:t>
            </a:fld>
            <a:endParaRPr lang="en-AU">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E5F2AEE-2283-4931-83A1-E528AE2DF23B}"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3351976520"/>
      </p:ext>
    </p:extLst>
  </p:cSld>
  <p:clrMapOvr>
    <a:masterClrMapping/>
  </p:clrMapOvr>
  <p:transition spd="slow"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D89201-DDBC-4C0A-A1D6-D4BBC057B5F9}" type="datetimeFigureOut">
              <a:rPr lang="en-AU"/>
              <a:pPr>
                <a:defRPr/>
              </a:pPr>
              <a:t>28/07/2020</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2ABAF1B0-D973-483C-ABD3-5C02AE4AAC49}" type="slidenum">
              <a:rPr lang="en-AU"/>
              <a:pPr>
                <a:defRPr/>
              </a:pPr>
              <a:t>‹#›</a:t>
            </a:fld>
            <a:endParaRPr lang="en-AU"/>
          </a:p>
        </p:txBody>
      </p:sp>
    </p:spTree>
  </p:cSld>
  <p:clrMapOvr>
    <a:masterClrMapping/>
  </p:clrMapOvr>
  <p:transition spd="slow" advTm="1000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06D229-DF14-4F21-B395-85A00EA30657}" type="datetimeFigureOut">
              <a:rPr lang="en-AU">
                <a:solidFill>
                  <a:prstClr val="white">
                    <a:tint val="75000"/>
                  </a:prstClr>
                </a:solidFill>
              </a:rPr>
              <a:pPr>
                <a:defRPr/>
              </a:pPr>
              <a:t>28/07/2020</a:t>
            </a:fld>
            <a:endParaRPr lang="en-AU">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F4AB418-B650-4D6E-8D34-62BAEC9EBAF4}"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2260689966"/>
      </p:ext>
    </p:extLst>
  </p:cSld>
  <p:clrMapOvr>
    <a:masterClrMapping/>
  </p:clrMapOvr>
  <p:transition spd="slow" advTm="10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008559-9B1C-462C-B64D-E6C5E678421C}" type="datetimeFigureOut">
              <a:rPr lang="en-AU">
                <a:solidFill>
                  <a:prstClr val="white">
                    <a:tint val="75000"/>
                  </a:prstClr>
                </a:solidFill>
              </a:rPr>
              <a:pPr>
                <a:defRPr/>
              </a:pPr>
              <a:t>28/07/2020</a:t>
            </a:fld>
            <a:endParaRPr lang="en-AU">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394C10-18D0-4BD5-BE3D-9014A6D96009}"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377110636"/>
      </p:ext>
    </p:extLst>
  </p:cSld>
  <p:clrMapOvr>
    <a:masterClrMapping/>
  </p:clrMapOvr>
  <p:transition spd="slow" advTm="1000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49E2F6-34FA-4B99-AC87-52285E462B2B}" type="datetimeFigureOut">
              <a:rPr lang="en-AU">
                <a:solidFill>
                  <a:prstClr val="white">
                    <a:tint val="75000"/>
                  </a:prstClr>
                </a:solidFill>
              </a:rPr>
              <a:pPr>
                <a:defRPr/>
              </a:pPr>
              <a:t>28/07/2020</a:t>
            </a:fld>
            <a:endParaRPr lang="en-AU">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4D2683-9F8A-48AD-A02F-8B8909C0E376}"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1005018916"/>
      </p:ext>
    </p:extLst>
  </p:cSld>
  <p:clrMapOvr>
    <a:masterClrMapping/>
  </p:clrMapOvr>
  <p:transition spd="slow" advTm="10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219EE6E-273A-4177-A5E1-C4E496A427C4}"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C5A0F-409A-4CDF-9B36-5F60F3A03806}"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3710956338"/>
      </p:ext>
    </p:extLst>
  </p:cSld>
  <p:clrMapOvr>
    <a:masterClrMapping/>
  </p:clrMapOvr>
  <p:transition spd="slow" advTm="10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FA1BF82-BF16-4526-8EAD-1B2893B2ED44}"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B2084B-B93B-4C75-A25A-8C853FA00B6F}"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756653020"/>
      </p:ext>
    </p:extLst>
  </p:cSld>
  <p:clrMapOvr>
    <a:masterClrMapping/>
  </p:clrMapOvr>
  <p:transition spd="slow"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5431C329-2400-4EE3-BBC1-50038106972F}" type="datetimeFigureOut">
              <a:rPr lang="en-AU"/>
              <a:pPr>
                <a:defRPr/>
              </a:pPr>
              <a:t>28/07/2020</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D2559310-6AC7-4043-9446-EC2E09BFF0D0}" type="slidenum">
              <a:rPr lang="en-AU"/>
              <a:pPr>
                <a:defRPr/>
              </a:pPr>
              <a:t>‹#›</a:t>
            </a:fld>
            <a:endParaRPr lang="en-AU"/>
          </a:p>
        </p:txBody>
      </p:sp>
    </p:spTree>
  </p:cSld>
  <p:clrMapOvr>
    <a:masterClrMapping/>
  </p:clrMapOvr>
  <p:transition spd="slow"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FD01CE82-9BAB-4FBB-9596-3D2E20E7CAD4}" type="datetimeFigureOut">
              <a:rPr lang="en-AU"/>
              <a:pPr>
                <a:defRPr/>
              </a:pPr>
              <a:t>28/07/2020</a:t>
            </a:fld>
            <a:endParaRPr lang="en-AU"/>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774E988F-A917-45D2-B1B1-A289A431CA35}" type="slidenum">
              <a:rPr lang="en-AU"/>
              <a:pPr>
                <a:defRPr/>
              </a:pPr>
              <a:t>‹#›</a:t>
            </a:fld>
            <a:endParaRPr lang="en-AU"/>
          </a:p>
        </p:txBody>
      </p:sp>
    </p:spTree>
  </p:cSld>
  <p:clrMapOvr>
    <a:masterClrMapping/>
  </p:clrMapOvr>
  <p:transition spd="slow"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C5C67AC9-04B0-44A6-82A6-F8E4B2071159}" type="datetimeFigureOut">
              <a:rPr lang="en-AU"/>
              <a:pPr>
                <a:defRPr/>
              </a:pPr>
              <a:t>28/07/2020</a:t>
            </a:fld>
            <a:endParaRPr lang="en-AU"/>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AE5F2AEE-2283-4931-83A1-E528AE2DF23B}" type="slidenum">
              <a:rPr lang="en-AU"/>
              <a:pPr>
                <a:defRPr/>
              </a:pPr>
              <a:t>‹#›</a:t>
            </a:fld>
            <a:endParaRPr lang="en-AU"/>
          </a:p>
        </p:txBody>
      </p:sp>
    </p:spTree>
  </p:cSld>
  <p:clrMapOvr>
    <a:masterClrMapping/>
  </p:clrMapOvr>
  <p:transition spd="slow"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06D229-DF14-4F21-B395-85A00EA30657}" type="datetimeFigureOut">
              <a:rPr lang="en-AU"/>
              <a:pPr>
                <a:defRPr/>
              </a:pPr>
              <a:t>28/07/2020</a:t>
            </a:fld>
            <a:endParaRPr lang="en-AU"/>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BF4AB418-B650-4D6E-8D34-62BAEC9EBAF4}" type="slidenum">
              <a:rPr lang="en-AU"/>
              <a:pPr>
                <a:defRPr/>
              </a:pPr>
              <a:t>‹#›</a:t>
            </a:fld>
            <a:endParaRPr lang="en-AU"/>
          </a:p>
        </p:txBody>
      </p:sp>
    </p:spTree>
  </p:cSld>
  <p:clrMapOvr>
    <a:masterClrMapping/>
  </p:clrMapOvr>
  <p:transition spd="slow"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008559-9B1C-462C-B64D-E6C5E678421C}" type="datetimeFigureOut">
              <a:rPr lang="en-AU"/>
              <a:pPr>
                <a:defRPr/>
              </a:pPr>
              <a:t>28/07/2020</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5E394C10-18D0-4BD5-BE3D-9014A6D96009}" type="slidenum">
              <a:rPr lang="en-AU"/>
              <a:pPr>
                <a:defRPr/>
              </a:pPr>
              <a:t>‹#›</a:t>
            </a:fld>
            <a:endParaRPr lang="en-AU"/>
          </a:p>
        </p:txBody>
      </p:sp>
    </p:spTree>
  </p:cSld>
  <p:clrMapOvr>
    <a:masterClrMapping/>
  </p:clrMapOvr>
  <p:transition spd="slow"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49E2F6-34FA-4B99-AC87-52285E462B2B}" type="datetimeFigureOut">
              <a:rPr lang="en-AU"/>
              <a:pPr>
                <a:defRPr/>
              </a:pPr>
              <a:t>28/07/2020</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964D2683-9F8A-48AD-A02F-8B8909C0E376}" type="slidenum">
              <a:rPr lang="en-AU"/>
              <a:pPr>
                <a:defRPr/>
              </a:pPr>
              <a:t>‹#›</a:t>
            </a:fld>
            <a:endParaRPr lang="en-AU"/>
          </a:p>
        </p:txBody>
      </p:sp>
    </p:spTree>
  </p:cSld>
  <p:clrMapOvr>
    <a:masterClrMapping/>
  </p:clrMapOvr>
  <p:transition spd="slow"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AA979DF-D35C-4D5B-9611-4579721CB7F2}" type="datetimeFigureOut">
              <a:rPr lang="en-AU"/>
              <a:pPr>
                <a:defRPr/>
              </a:pPr>
              <a:t>28/07/2020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F93C364-9B99-480D-AB63-AB880FF06D13}" type="slidenum">
              <a:rPr lang="en-AU"/>
              <a:pPr>
                <a:defRPr/>
              </a:pPr>
              <a:t>‹#›</a:t>
            </a:fld>
            <a:endParaRPr lang="en-AU"/>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28" r:id="rId12"/>
  </p:sldLayoutIdLst>
  <p:transition spd="slow"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60BBA4BD-C76C-44A8-BB37-B73E92AA9268}" type="slidenum">
              <a:rPr lang="en-US">
                <a:solidFill>
                  <a:srgbClr val="000000"/>
                </a:solidFill>
                <a:latin typeface="Times New Roman" pitchFamily="18" charset="0"/>
              </a:rPr>
              <a:pPr eaLnBrk="0" hangingPunct="0">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306497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advTm="10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AA979DF-D35C-4D5B-9611-4579721CB7F2}" type="datetimeFigureOut">
              <a:rPr lang="en-AU">
                <a:solidFill>
                  <a:prstClr val="white">
                    <a:tint val="75000"/>
                  </a:prstClr>
                </a:solidFill>
              </a:rPr>
              <a:pPr>
                <a:defRPr/>
              </a:pPr>
              <a:t>28/07/2020</a:t>
            </a:fld>
            <a:endParaRPr lang="en-AU">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AU">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F93C364-9B99-480D-AB63-AB880FF06D13}" type="slidenum">
              <a:rPr lang="en-AU">
                <a:solidFill>
                  <a:prstClr val="white">
                    <a:tint val="75000"/>
                  </a:prstClr>
                </a:solidFill>
              </a:rPr>
              <a:pPr>
                <a:defRPr/>
              </a:pPr>
              <a:t>‹#›</a:t>
            </a:fld>
            <a:endParaRPr lang="en-AU">
              <a:solidFill>
                <a:prstClr val="white">
                  <a:tint val="75000"/>
                </a:prstClr>
              </a:solidFill>
            </a:endParaRPr>
          </a:p>
        </p:txBody>
      </p:sp>
    </p:spTree>
    <p:extLst>
      <p:ext uri="{BB962C8B-B14F-4D97-AF65-F5344CB8AC3E}">
        <p14:creationId xmlns:p14="http://schemas.microsoft.com/office/powerpoint/2010/main" val="3383867116"/>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slow"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email">
            <a:extLst>
              <a:ext uri="{28A0092B-C50C-407E-A947-70E740481C1C}">
                <a14:useLocalDpi xmlns:a14="http://schemas.microsoft.com/office/drawing/2010/main" val="0"/>
              </a:ext>
            </a:extLst>
          </a:blip>
          <a:stretch>
            <a:fillRect/>
          </a:stretch>
        </p:blipFill>
        <p:spPr>
          <a:xfrm>
            <a:off x="3749030" y="1965032"/>
            <a:ext cx="1676400" cy="2089150"/>
          </a:xfrm>
          <a:prstGeom prst="rect">
            <a:avLst/>
          </a:prstGeom>
        </p:spPr>
      </p:pic>
      <p:sp>
        <p:nvSpPr>
          <p:cNvPr id="3" name="TextBox 2"/>
          <p:cNvSpPr txBox="1"/>
          <p:nvPr/>
        </p:nvSpPr>
        <p:spPr>
          <a:xfrm>
            <a:off x="899592" y="764703"/>
            <a:ext cx="7488832" cy="769441"/>
          </a:xfrm>
          <a:prstGeom prst="rect">
            <a:avLst/>
          </a:prstGeom>
          <a:noFill/>
        </p:spPr>
        <p:txBody>
          <a:bodyPr wrap="square" rtlCol="0">
            <a:spAutoFit/>
          </a:bodyPr>
          <a:lstStyle/>
          <a:p>
            <a:pPr algn="ctr"/>
            <a:r>
              <a:rPr lang="en-AU" sz="44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Rotarians Against Malaria</a:t>
            </a:r>
          </a:p>
        </p:txBody>
      </p:sp>
      <p:sp>
        <p:nvSpPr>
          <p:cNvPr id="4" name="TextBox 3"/>
          <p:cNvSpPr txBox="1"/>
          <p:nvPr/>
        </p:nvSpPr>
        <p:spPr>
          <a:xfrm>
            <a:off x="72008" y="4883602"/>
            <a:ext cx="9144000" cy="461665"/>
          </a:xfrm>
          <a:prstGeom prst="rect">
            <a:avLst/>
          </a:prstGeom>
          <a:noFill/>
        </p:spPr>
        <p:txBody>
          <a:bodyPr wrap="square" rtlCol="0">
            <a:spAutoFit/>
          </a:bodyPr>
          <a:lstStyle/>
          <a:p>
            <a:pPr algn="ctr"/>
            <a:r>
              <a:rPr lang="en-AU" sz="2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RAM - working to eliminate malaria</a:t>
            </a:r>
            <a:endParaRPr lang="en-AU" sz="24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68536" y="5517232"/>
            <a:ext cx="5837388" cy="1207924"/>
          </a:xfrm>
          <a:prstGeom prst="rect">
            <a:avLst/>
          </a:prstGeom>
        </p:spPr>
      </p:pic>
      <p:sp>
        <p:nvSpPr>
          <p:cNvPr id="2" name="TextBox 1"/>
          <p:cNvSpPr txBox="1"/>
          <p:nvPr/>
        </p:nvSpPr>
        <p:spPr>
          <a:xfrm>
            <a:off x="1922934" y="4043675"/>
            <a:ext cx="5328592" cy="800219"/>
          </a:xfrm>
          <a:prstGeom prst="rect">
            <a:avLst/>
          </a:prstGeom>
          <a:noFill/>
        </p:spPr>
        <p:txBody>
          <a:bodyPr wrap="square" rtlCol="0">
            <a:spAutoFit/>
          </a:bodyPr>
          <a:lstStyle/>
          <a:p>
            <a:pPr algn="ctr"/>
            <a:r>
              <a:rPr lang="en-AU" sz="2800" dirty="0" smtClean="0"/>
              <a:t>Russ Stephenson</a:t>
            </a:r>
          </a:p>
          <a:p>
            <a:pPr algn="ctr"/>
            <a:r>
              <a:rPr lang="en-AU" dirty="0" smtClean="0"/>
              <a:t>Rotary Club of Nambour</a:t>
            </a:r>
            <a:endParaRPr lang="en-AU" dirty="0"/>
          </a:p>
        </p:txBody>
      </p:sp>
    </p:spTree>
    <p:extLst>
      <p:ext uri="{BB962C8B-B14F-4D97-AF65-F5344CB8AC3E}">
        <p14:creationId xmlns:p14="http://schemas.microsoft.com/office/powerpoint/2010/main" val="97217670"/>
      </p:ext>
    </p:extLst>
  </p:cSld>
  <p:clrMapOvr>
    <a:masterClrMapping/>
  </p:clrMapOvr>
  <p:transition spd="slow" advTm="1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54994" y="2060847"/>
            <a:ext cx="4589006" cy="334458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047180"/>
            <a:ext cx="4554994" cy="335824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3610"/>
            <a:ext cx="1763687" cy="797362"/>
          </a:xfrm>
          <a:prstGeom prst="rect">
            <a:avLst/>
          </a:prstGeom>
        </p:spPr>
      </p:pic>
      <p:sp>
        <p:nvSpPr>
          <p:cNvPr id="2" name="TextBox 1"/>
          <p:cNvSpPr txBox="1"/>
          <p:nvPr/>
        </p:nvSpPr>
        <p:spPr>
          <a:xfrm>
            <a:off x="323528" y="826535"/>
            <a:ext cx="8712968" cy="1138773"/>
          </a:xfrm>
          <a:prstGeom prst="rect">
            <a:avLst/>
          </a:prstGeom>
          <a:noFill/>
        </p:spPr>
        <p:txBody>
          <a:bodyPr wrap="square" rtlCol="0">
            <a:spAutoFit/>
          </a:bodyPr>
          <a:lstStyle/>
          <a:p>
            <a:r>
              <a:rPr lang="en-AU" sz="3600" b="1" dirty="0">
                <a:solidFill>
                  <a:srgbClr val="FFC000"/>
                </a:solidFill>
                <a:effectLst>
                  <a:outerShdw blurRad="38100" dist="38100" dir="2700000" algn="tl">
                    <a:srgbClr val="000000">
                      <a:alpha val="43137"/>
                    </a:srgbClr>
                  </a:outerShdw>
                </a:effectLst>
                <a:latin typeface="+mn-lt"/>
              </a:rPr>
              <a:t>Control mosquitos </a:t>
            </a:r>
            <a:r>
              <a:rPr lang="en-AU" sz="3600" b="1" dirty="0" smtClean="0">
                <a:solidFill>
                  <a:srgbClr val="FFC000"/>
                </a:solidFill>
                <a:effectLst>
                  <a:outerShdw blurRad="38100" dist="38100" dir="2700000" algn="tl">
                    <a:srgbClr val="000000">
                      <a:alpha val="43137"/>
                    </a:srgbClr>
                  </a:outerShdw>
                </a:effectLst>
                <a:latin typeface="+mn-lt"/>
              </a:rPr>
              <a:t>- </a:t>
            </a:r>
            <a:r>
              <a:rPr lang="en-AU" sz="3200" b="1" dirty="0" smtClean="0">
                <a:solidFill>
                  <a:srgbClr val="FFC000"/>
                </a:solidFill>
                <a:effectLst>
                  <a:outerShdw blurRad="38100" dist="38100" dir="2700000" algn="tl">
                    <a:srgbClr val="000000">
                      <a:alpha val="43137"/>
                    </a:srgbClr>
                  </a:outerShdw>
                </a:effectLst>
                <a:latin typeface="+mn-lt"/>
              </a:rPr>
              <a:t>Indoor Residual Spraying (IRS)</a:t>
            </a:r>
            <a:endParaRPr lang="en-AU" sz="3200" b="1" dirty="0">
              <a:solidFill>
                <a:srgbClr val="FFC000"/>
              </a:solidFill>
              <a:effectLst>
                <a:outerShdw blurRad="38100" dist="38100" dir="2700000" algn="tl">
                  <a:srgbClr val="000000">
                    <a:alpha val="43137"/>
                  </a:srgbClr>
                </a:outerShdw>
              </a:effectLst>
              <a:latin typeface="+mn-lt"/>
            </a:endParaRPr>
          </a:p>
        </p:txBody>
      </p:sp>
      <p:sp>
        <p:nvSpPr>
          <p:cNvPr id="6" name="TextBox 5"/>
          <p:cNvSpPr txBox="1"/>
          <p:nvPr/>
        </p:nvSpPr>
        <p:spPr>
          <a:xfrm>
            <a:off x="1331640" y="5805264"/>
            <a:ext cx="5760640" cy="369332"/>
          </a:xfrm>
          <a:prstGeom prst="rect">
            <a:avLst/>
          </a:prstGeom>
          <a:noFill/>
        </p:spPr>
        <p:txBody>
          <a:bodyPr wrap="square" rtlCol="0">
            <a:spAutoFit/>
          </a:bodyPr>
          <a:lstStyle/>
          <a:p>
            <a:pPr algn="ctr"/>
            <a:r>
              <a:rPr lang="en-AU" dirty="0" smtClean="0">
                <a:solidFill>
                  <a:srgbClr val="FFFF00"/>
                </a:solidFill>
              </a:rPr>
              <a:t>Spray insecticide inside each house twice a year</a:t>
            </a:r>
            <a:endParaRPr lang="en-AU" dirty="0">
              <a:solidFill>
                <a:srgbClr val="FFFF00"/>
              </a:solidFill>
            </a:endParaRPr>
          </a:p>
        </p:txBody>
      </p:sp>
    </p:spTree>
    <p:extLst>
      <p:ext uri="{BB962C8B-B14F-4D97-AF65-F5344CB8AC3E}">
        <p14:creationId xmlns:p14="http://schemas.microsoft.com/office/powerpoint/2010/main" val="2969449166"/>
      </p:ext>
    </p:extLst>
  </p:cSld>
  <p:clrMapOvr>
    <a:masterClrMapping/>
  </p:clrMapOvr>
  <p:transition spd="slow"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4716016" y="1556793"/>
            <a:ext cx="4423809" cy="530120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181" y="3876734"/>
            <a:ext cx="4767197" cy="2981265"/>
          </a:xfrm>
          <a:prstGeom prst="rect">
            <a:avLst/>
          </a:prstGeom>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527559"/>
            <a:ext cx="4716016" cy="234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1520" y="72206"/>
            <a:ext cx="8568951" cy="1384995"/>
          </a:xfrm>
          <a:prstGeom prst="rect">
            <a:avLst/>
          </a:prstGeom>
        </p:spPr>
        <p:txBody>
          <a:bodyPr wrap="square">
            <a:spAutoFit/>
          </a:bodyPr>
          <a:lstStyle/>
          <a:p>
            <a:pPr algn="ctr"/>
            <a:r>
              <a:rPr lang="en-AU" sz="3600" b="1" dirty="0">
                <a:solidFill>
                  <a:srgbClr val="FFC000"/>
                </a:solidFill>
                <a:effectLst>
                  <a:outerShdw blurRad="38100" dist="38100" dir="2700000" algn="tl">
                    <a:srgbClr val="000000">
                      <a:alpha val="43137"/>
                    </a:srgbClr>
                  </a:outerShdw>
                </a:effectLst>
                <a:latin typeface="+mn-lt"/>
              </a:rPr>
              <a:t>Control mosquitos - </a:t>
            </a:r>
            <a:r>
              <a:rPr lang="en-AU" sz="3600" b="1" dirty="0" smtClean="0">
                <a:solidFill>
                  <a:srgbClr val="FFC000"/>
                </a:solidFill>
                <a:latin typeface="+mn-lt"/>
              </a:rPr>
              <a:t>Healthy Villages</a:t>
            </a:r>
          </a:p>
          <a:p>
            <a:pPr algn="ctr"/>
            <a:r>
              <a:rPr lang="en-AU" sz="2400" dirty="0" smtClean="0"/>
              <a:t>Self help, clean up, drain surface water</a:t>
            </a:r>
          </a:p>
          <a:p>
            <a:pPr algn="ctr"/>
            <a:endParaRPr lang="en-AU" sz="2400" dirty="0">
              <a:solidFill>
                <a:srgbClr val="FFFF00"/>
              </a:solidFill>
            </a:endParaRPr>
          </a:p>
        </p:txBody>
      </p:sp>
    </p:spTree>
    <p:extLst>
      <p:ext uri="{BB962C8B-B14F-4D97-AF65-F5344CB8AC3E}">
        <p14:creationId xmlns:p14="http://schemas.microsoft.com/office/powerpoint/2010/main" val="534097176"/>
      </p:ext>
    </p:extLst>
  </p:cSld>
  <p:clrMapOvr>
    <a:masterClrMapping/>
  </p:clrMapOvr>
  <p:transition spd="slow"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8" name="Picture 2" descr="DSC0047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9878" y="3376825"/>
            <a:ext cx="4594121" cy="344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sz="quarter"/>
          </p:nvPr>
        </p:nvSpPr>
        <p:spPr>
          <a:xfrm>
            <a:off x="395536" y="62578"/>
            <a:ext cx="8229600" cy="1143001"/>
          </a:xfrm>
        </p:spPr>
        <p:txBody>
          <a:bodyPr/>
          <a:lstStyle/>
          <a:p>
            <a:pPr eaLnBrk="1" hangingPunct="1"/>
            <a:r>
              <a:rPr lang="en-US" sz="3600" b="1" dirty="0" smtClean="0">
                <a:solidFill>
                  <a:srgbClr val="FFC000"/>
                </a:solidFill>
              </a:rPr>
              <a:t>Diagnosis and Treatment</a:t>
            </a:r>
            <a:endParaRPr lang="en-AU" sz="3600" b="1" dirty="0" smtClean="0">
              <a:solidFill>
                <a:srgbClr val="FFC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3610"/>
            <a:ext cx="1763687" cy="797362"/>
          </a:xfrm>
          <a:prstGeom prst="rect">
            <a:avLst/>
          </a:prstGeom>
        </p:spPr>
      </p:pic>
      <p:sp>
        <p:nvSpPr>
          <p:cNvPr id="4" name="TextBox 3"/>
          <p:cNvSpPr txBox="1"/>
          <p:nvPr/>
        </p:nvSpPr>
        <p:spPr>
          <a:xfrm>
            <a:off x="539552" y="1124744"/>
            <a:ext cx="7992889" cy="203132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AU" sz="2400" dirty="0" smtClean="0"/>
              <a:t>Fever Symptoms – inaccurate, many other causes </a:t>
            </a:r>
          </a:p>
          <a:p>
            <a:pPr marL="342900" indent="-342900">
              <a:spcAft>
                <a:spcPts val="1200"/>
              </a:spcAft>
              <a:buFont typeface="Arial" panose="020B0604020202020204" pitchFamily="34" charset="0"/>
              <a:buChar char="•"/>
            </a:pPr>
            <a:r>
              <a:rPr lang="en-AU" sz="2400" dirty="0" smtClean="0"/>
              <a:t>Rapid Diagnostic Tests </a:t>
            </a:r>
            <a:r>
              <a:rPr lang="en-AU" sz="2400" dirty="0"/>
              <a:t>(</a:t>
            </a:r>
            <a:r>
              <a:rPr lang="en-AU" sz="2400" dirty="0" smtClean="0"/>
              <a:t>RDT)–  slightly inaccurate</a:t>
            </a:r>
          </a:p>
          <a:p>
            <a:pPr marL="342900" indent="-342900">
              <a:spcAft>
                <a:spcPts val="1200"/>
              </a:spcAft>
              <a:buFont typeface="Arial" panose="020B0604020202020204" pitchFamily="34" charset="0"/>
              <a:buChar char="•"/>
            </a:pPr>
            <a:r>
              <a:rPr lang="en-AU" sz="2400" dirty="0" smtClean="0"/>
              <a:t>Microscopy – accurate, slow, limited availability</a:t>
            </a:r>
          </a:p>
          <a:p>
            <a:pPr marL="342900" indent="-342900">
              <a:spcAft>
                <a:spcPts val="1200"/>
              </a:spcAft>
              <a:buFont typeface="Arial" panose="020B0604020202020204" pitchFamily="34" charset="0"/>
              <a:buChar char="•"/>
            </a:pPr>
            <a:r>
              <a:rPr lang="en-AU" sz="2400" dirty="0" smtClean="0">
                <a:solidFill>
                  <a:srgbClr val="FFFF00"/>
                </a:solidFill>
              </a:rPr>
              <a:t>Need better</a:t>
            </a:r>
            <a:r>
              <a:rPr lang="en-AU" sz="2400" dirty="0">
                <a:solidFill>
                  <a:srgbClr val="FFFF00"/>
                </a:solidFill>
              </a:rPr>
              <a:t>, quicker, </a:t>
            </a:r>
            <a:r>
              <a:rPr lang="en-AU" sz="2400" dirty="0" smtClean="0">
                <a:solidFill>
                  <a:srgbClr val="FFFF00"/>
                </a:solidFill>
              </a:rPr>
              <a:t>accurate tests and better drugs </a:t>
            </a:r>
            <a:endParaRPr lang="en-AU" sz="2400" dirty="0">
              <a:solidFill>
                <a:srgbClr val="FFFF00"/>
              </a:solidFill>
            </a:endParaRP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 y="3376826"/>
            <a:ext cx="4644008" cy="348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909708"/>
      </p:ext>
    </p:extLst>
  </p:cSld>
  <p:clrMapOvr>
    <a:masterClrMapping/>
  </p:clrMapOvr>
  <p:transition spd="slow" advTm="1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9592" y="0"/>
            <a:ext cx="8136904" cy="1309645"/>
          </a:xfrm>
        </p:spPr>
        <p:txBody>
          <a:bodyPr/>
          <a:lstStyle/>
          <a:p>
            <a:r>
              <a:rPr lang="en-AU" sz="3600" b="1" dirty="0" smtClean="0">
                <a:solidFill>
                  <a:srgbClr val="FFC000"/>
                </a:solidFill>
                <a:effectLst>
                  <a:outerShdw blurRad="38100" dist="38100" dir="2700000" algn="tl">
                    <a:srgbClr val="000000">
                      <a:alpha val="43137"/>
                    </a:srgbClr>
                  </a:outerShdw>
                </a:effectLst>
              </a:rPr>
              <a:t>Surveillance and targeted intervention - Chasing Malaria</a:t>
            </a:r>
            <a:endParaRPr lang="en-AU" sz="3600" b="1" dirty="0">
              <a:solidFill>
                <a:srgbClr val="FFC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3508" y="108700"/>
            <a:ext cx="648072" cy="760404"/>
          </a:xfrm>
          <a:prstGeom prst="rect">
            <a:avLst/>
          </a:prstGeom>
        </p:spPr>
      </p:pic>
      <p:sp>
        <p:nvSpPr>
          <p:cNvPr id="8" name="Title 3"/>
          <p:cNvSpPr txBox="1">
            <a:spLocks/>
          </p:cNvSpPr>
          <p:nvPr/>
        </p:nvSpPr>
        <p:spPr bwMode="auto">
          <a:xfrm>
            <a:off x="2195736" y="1124744"/>
            <a:ext cx="5436096" cy="18924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spcAft>
                <a:spcPts val="600"/>
              </a:spcAft>
              <a:buFont typeface="Arial" panose="020B0604020202020204" pitchFamily="34" charset="0"/>
              <a:buChar char="•"/>
            </a:pPr>
            <a:r>
              <a:rPr lang="en-AU" sz="2400" b="1" dirty="0">
                <a:effectLst>
                  <a:outerShdw blurRad="38100" dist="38100" dir="2700000" algn="tl">
                    <a:srgbClr val="000000">
                      <a:alpha val="43137"/>
                    </a:srgbClr>
                  </a:outerShdw>
                </a:effectLst>
              </a:rPr>
              <a:t>RDTs </a:t>
            </a:r>
            <a:r>
              <a:rPr lang="en-AU" sz="2400" b="1" dirty="0" smtClean="0">
                <a:effectLst>
                  <a:outerShdw blurRad="38100" dist="38100" dir="2700000" algn="tl">
                    <a:srgbClr val="000000">
                      <a:alpha val="43137"/>
                    </a:srgbClr>
                  </a:outerShdw>
                </a:effectLst>
              </a:rPr>
              <a:t>&amp; clinical records</a:t>
            </a:r>
          </a:p>
          <a:p>
            <a:pPr marL="342900" indent="-342900" algn="l">
              <a:spcAft>
                <a:spcPts val="600"/>
              </a:spcAft>
              <a:buFont typeface="Arial" panose="020B0604020202020204" pitchFamily="34" charset="0"/>
              <a:buChar char="•"/>
            </a:pPr>
            <a:r>
              <a:rPr lang="en-AU" sz="2400" b="1" dirty="0" smtClean="0">
                <a:effectLst>
                  <a:outerShdw blurRad="38100" dist="38100" dir="2700000" algn="tl">
                    <a:srgbClr val="000000">
                      <a:alpha val="43137"/>
                    </a:srgbClr>
                  </a:outerShdw>
                </a:effectLst>
              </a:rPr>
              <a:t>all </a:t>
            </a:r>
            <a:r>
              <a:rPr lang="en-AU" sz="2400" b="1" dirty="0">
                <a:effectLst>
                  <a:outerShdw blurRad="38100" dist="38100" dir="2700000" algn="tl">
                    <a:srgbClr val="000000">
                      <a:alpha val="43137"/>
                    </a:srgbClr>
                  </a:outerShdw>
                </a:effectLst>
              </a:rPr>
              <a:t>+ </a:t>
            </a:r>
            <a:r>
              <a:rPr lang="en-AU" sz="2400" b="1" dirty="0" err="1">
                <a:effectLst>
                  <a:outerShdw blurRad="38100" dist="38100" dir="2700000" algn="tl">
                    <a:srgbClr val="000000">
                      <a:alpha val="43137"/>
                    </a:srgbClr>
                  </a:outerShdw>
                </a:effectLst>
              </a:rPr>
              <a:t>ve</a:t>
            </a:r>
            <a:r>
              <a:rPr lang="en-AU" sz="2400" b="1" dirty="0">
                <a:effectLst>
                  <a:outerShdw blurRad="38100" dist="38100" dir="2700000" algn="tl">
                    <a:srgbClr val="000000">
                      <a:alpha val="43137"/>
                    </a:srgbClr>
                  </a:outerShdw>
                </a:effectLst>
              </a:rPr>
              <a:t> cases get a new </a:t>
            </a:r>
            <a:r>
              <a:rPr lang="en-AU" sz="2400" b="1" dirty="0" smtClean="0">
                <a:effectLst>
                  <a:outerShdw blurRad="38100" dist="38100" dir="2700000" algn="tl">
                    <a:srgbClr val="000000">
                      <a:alpha val="43137"/>
                    </a:srgbClr>
                  </a:outerShdw>
                </a:effectLst>
              </a:rPr>
              <a:t>bed net</a:t>
            </a:r>
          </a:p>
          <a:p>
            <a:pPr marL="342900" indent="-342900" algn="l">
              <a:spcAft>
                <a:spcPts val="600"/>
              </a:spcAft>
              <a:buFont typeface="Arial" panose="020B0604020202020204" pitchFamily="34" charset="0"/>
              <a:buChar char="•"/>
            </a:pPr>
            <a:r>
              <a:rPr lang="en-AU" sz="2400" b="1" dirty="0" smtClean="0">
                <a:effectLst>
                  <a:outerShdw blurRad="38100" dist="38100" dir="2700000" algn="tl">
                    <a:srgbClr val="000000">
                      <a:alpha val="43137"/>
                    </a:srgbClr>
                  </a:outerShdw>
                </a:effectLst>
              </a:rPr>
              <a:t> volunteer, local student surveillance</a:t>
            </a:r>
            <a:endParaRPr lang="en-AU" sz="2400" b="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05" y="2914116"/>
            <a:ext cx="5781043" cy="425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Dave &amp; Judi\Documents\Rotary\Year 2016\PNG\March'17 photos\Students &amp; mossie larvae.jpg"/>
          <p:cNvPicPr>
            <a:picLocks noGrp="1" noChangeAspect="1" noChangeArrowheads="1"/>
          </p:cNvPicPr>
          <p:nvPr>
            <p:ph idx="1"/>
          </p:nvPr>
        </p:nvPicPr>
        <p:blipFill>
          <a:blip r:embed="rId5" cstate="email">
            <a:extLst>
              <a:ext uri="{28A0092B-C50C-407E-A947-70E740481C1C}">
                <a14:useLocalDpi xmlns:a14="http://schemas.microsoft.com/office/drawing/2010/main" val="0"/>
              </a:ext>
            </a:extLst>
          </a:blip>
          <a:srcRect/>
          <a:stretch>
            <a:fillRect/>
          </a:stretch>
        </p:blipFill>
        <p:spPr bwMode="auto">
          <a:xfrm>
            <a:off x="4039344" y="2904005"/>
            <a:ext cx="5220071" cy="391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068535"/>
      </p:ext>
    </p:extLst>
  </p:cSld>
  <p:clrMapOvr>
    <a:masterClrMapping/>
  </p:clrMapOvr>
  <p:transition spd="slow"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600200" y="126999"/>
            <a:ext cx="6705600" cy="1200329"/>
          </a:xfrm>
          <a:prstGeom prst="rect">
            <a:avLst/>
          </a:prstGeom>
          <a:noFill/>
          <a:ln w="9525">
            <a:noFill/>
            <a:miter lim="800000"/>
            <a:headEnd/>
            <a:tailEnd/>
          </a:ln>
        </p:spPr>
        <p:txBody>
          <a:bodyPr>
            <a:spAutoFit/>
          </a:bodyPr>
          <a:lstStyle/>
          <a:p>
            <a:pPr algn="ctr" eaLnBrk="0" hangingPunct="0"/>
            <a:r>
              <a:rPr lang="en-US" sz="2400" dirty="0" smtClean="0">
                <a:solidFill>
                  <a:srgbClr val="FF3300"/>
                </a:solidFill>
              </a:rPr>
              <a:t>RAM PNG</a:t>
            </a:r>
            <a:r>
              <a:rPr lang="en-US" sz="3600" dirty="0" smtClean="0">
                <a:solidFill>
                  <a:srgbClr val="FF3300"/>
                </a:solidFill>
              </a:rPr>
              <a:t> Chasing </a:t>
            </a:r>
            <a:r>
              <a:rPr lang="en-US" sz="3600" dirty="0">
                <a:solidFill>
                  <a:srgbClr val="FF3300"/>
                </a:solidFill>
              </a:rPr>
              <a:t>Malaria </a:t>
            </a:r>
            <a:endParaRPr lang="en-US" sz="3600" dirty="0" smtClean="0">
              <a:solidFill>
                <a:srgbClr val="FF3300"/>
              </a:solidFill>
            </a:endParaRPr>
          </a:p>
          <a:p>
            <a:pPr algn="ctr" eaLnBrk="0" hangingPunct="0"/>
            <a:r>
              <a:rPr lang="en-US" sz="2400" i="1" dirty="0" smtClean="0">
                <a:solidFill>
                  <a:srgbClr val="FF3300"/>
                </a:solidFill>
              </a:rPr>
              <a:t>Elimination</a:t>
            </a:r>
            <a:r>
              <a:rPr lang="en-US" sz="3600" dirty="0" smtClean="0">
                <a:solidFill>
                  <a:srgbClr val="FF3300"/>
                </a:solidFill>
              </a:rPr>
              <a:t> </a:t>
            </a:r>
            <a:endParaRPr lang="en-US" sz="3600" dirty="0">
              <a:solidFill>
                <a:srgbClr val="FF3300"/>
              </a:solidFill>
            </a:endParaRPr>
          </a:p>
        </p:txBody>
      </p:sp>
      <p:pic>
        <p:nvPicPr>
          <p:cNvPr id="40963" name="Picture 6" descr="RAMl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29600" y="0"/>
            <a:ext cx="914400" cy="900113"/>
          </a:xfrm>
          <a:prstGeom prst="rect">
            <a:avLst/>
          </a:prstGeom>
          <a:noFill/>
          <a:ln w="9525">
            <a:noFill/>
            <a:miter lim="800000"/>
            <a:headEnd/>
            <a:tailEnd/>
          </a:ln>
        </p:spPr>
      </p:pic>
      <p:pic>
        <p:nvPicPr>
          <p:cNvPr id="40964" name="Picture 7" descr="NMCP"/>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752600" cy="876300"/>
          </a:xfrm>
          <a:prstGeom prst="rect">
            <a:avLst/>
          </a:prstGeom>
          <a:noFill/>
          <a:ln w="9525">
            <a:no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4436" y="1196751"/>
            <a:ext cx="6715125" cy="5305425"/>
          </a:xfrm>
          <a:prstGeom prst="rect">
            <a:avLst/>
          </a:prstGeom>
        </p:spPr>
      </p:pic>
    </p:spTree>
    <p:extLst>
      <p:ext uri="{BB962C8B-B14F-4D97-AF65-F5344CB8AC3E}">
        <p14:creationId xmlns:p14="http://schemas.microsoft.com/office/powerpoint/2010/main" val="1584914364"/>
      </p:ext>
    </p:extLst>
  </p:cSld>
  <p:clrMapOvr>
    <a:masterClrMapping/>
  </p:clrMapOvr>
  <p:transition spd="slow" advTm="1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20" y="1988840"/>
            <a:ext cx="9053366" cy="486916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29" y="201725"/>
            <a:ext cx="648072" cy="760404"/>
          </a:xfrm>
          <a:prstGeom prst="rect">
            <a:avLst/>
          </a:prstGeom>
        </p:spPr>
      </p:pic>
      <p:sp>
        <p:nvSpPr>
          <p:cNvPr id="5" name="TextBox 4"/>
          <p:cNvSpPr txBox="1"/>
          <p:nvPr/>
        </p:nvSpPr>
        <p:spPr>
          <a:xfrm>
            <a:off x="1691680" y="108700"/>
            <a:ext cx="6264696" cy="646331"/>
          </a:xfrm>
          <a:prstGeom prst="rect">
            <a:avLst/>
          </a:prstGeom>
          <a:noFill/>
        </p:spPr>
        <p:txBody>
          <a:bodyPr wrap="square" rtlCol="0">
            <a:spAutoFit/>
          </a:bodyPr>
          <a:lstStyle/>
          <a:p>
            <a:r>
              <a:rPr lang="en-AU" sz="3600" b="1" dirty="0" smtClean="0">
                <a:solidFill>
                  <a:srgbClr val="FFC000"/>
                </a:solidFill>
                <a:effectLst>
                  <a:outerShdw blurRad="38100" dist="38100" dir="2700000" algn="tl">
                    <a:srgbClr val="000000">
                      <a:alpha val="43137"/>
                    </a:srgbClr>
                  </a:outerShdw>
                </a:effectLst>
                <a:latin typeface="+mn-lt"/>
              </a:rPr>
              <a:t>Village Malaria Volunteers</a:t>
            </a:r>
            <a:endParaRPr lang="en-AU" sz="3600" b="1" dirty="0">
              <a:solidFill>
                <a:srgbClr val="FFC000"/>
              </a:solidFill>
              <a:effectLst>
                <a:outerShdw blurRad="38100" dist="38100" dir="2700000" algn="tl">
                  <a:srgbClr val="000000">
                    <a:alpha val="43137"/>
                  </a:srgbClr>
                </a:outerShdw>
              </a:effectLst>
              <a:latin typeface="+mn-lt"/>
            </a:endParaRPr>
          </a:p>
        </p:txBody>
      </p:sp>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19424" y="692696"/>
            <a:ext cx="299146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9445" y="755031"/>
            <a:ext cx="5832648" cy="1200329"/>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t>Diagnosis and treatment training</a:t>
            </a:r>
          </a:p>
          <a:p>
            <a:pPr marL="285750" indent="-285750">
              <a:buFont typeface="Arial" panose="020B0604020202020204" pitchFamily="34" charset="0"/>
              <a:buChar char="•"/>
            </a:pPr>
            <a:r>
              <a:rPr lang="en-AU" sz="2400" dirty="0" smtClean="0"/>
              <a:t>Supply bed nets, RDT and drugs</a:t>
            </a:r>
          </a:p>
          <a:p>
            <a:pPr marL="285750" indent="-285750">
              <a:buFont typeface="Arial" panose="020B0604020202020204" pitchFamily="34" charset="0"/>
              <a:buChar char="•"/>
            </a:pPr>
            <a:r>
              <a:rPr lang="en-AU" sz="2400" dirty="0" smtClean="0"/>
              <a:t>Prompt diagnosis and treatment </a:t>
            </a:r>
            <a:endParaRPr lang="en-AU" sz="2400" dirty="0"/>
          </a:p>
        </p:txBody>
      </p:sp>
    </p:spTree>
    <p:extLst>
      <p:ext uri="{BB962C8B-B14F-4D97-AF65-F5344CB8AC3E}">
        <p14:creationId xmlns:p14="http://schemas.microsoft.com/office/powerpoint/2010/main" val="1620586374"/>
      </p:ext>
    </p:extLst>
  </p:cSld>
  <p:clrMapOvr>
    <a:masterClrMapping/>
  </p:clrMapOvr>
  <p:transition spd="slow" advTm="1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AU" sz="3600" b="1" dirty="0" smtClean="0">
                <a:solidFill>
                  <a:srgbClr val="FFC000"/>
                </a:solidFill>
              </a:rPr>
              <a:t>Malaria Education</a:t>
            </a:r>
            <a:endParaRPr lang="en-AU" sz="3600" b="1" dirty="0">
              <a:solidFill>
                <a:srgbClr val="FFC000"/>
              </a:solidFill>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16422" y="1124744"/>
            <a:ext cx="6427578" cy="482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1340768"/>
            <a:ext cx="2304256" cy="3970318"/>
          </a:xfrm>
          <a:prstGeom prst="rect">
            <a:avLst/>
          </a:prstGeom>
          <a:noFill/>
        </p:spPr>
        <p:txBody>
          <a:bodyPr wrap="square" rtlCol="0">
            <a:spAutoFit/>
          </a:bodyPr>
          <a:lstStyle/>
          <a:p>
            <a:pPr>
              <a:spcAft>
                <a:spcPts val="1800"/>
              </a:spcAft>
            </a:pPr>
            <a:r>
              <a:rPr lang="en-AU" sz="2400" dirty="0" smtClean="0">
                <a:latin typeface="+mn-lt"/>
              </a:rPr>
              <a:t>for:</a:t>
            </a:r>
          </a:p>
          <a:p>
            <a:pPr marL="285750" indent="-285750">
              <a:spcAft>
                <a:spcPts val="1800"/>
              </a:spcAft>
              <a:buFont typeface="Arial" panose="020B0604020202020204" pitchFamily="34" charset="0"/>
              <a:buChar char="•"/>
            </a:pPr>
            <a:r>
              <a:rPr lang="en-AU" sz="2400" dirty="0" smtClean="0">
                <a:latin typeface="+mn-lt"/>
              </a:rPr>
              <a:t>Children </a:t>
            </a:r>
          </a:p>
          <a:p>
            <a:pPr marL="285750" indent="-285750">
              <a:spcAft>
                <a:spcPts val="1800"/>
              </a:spcAft>
              <a:buFont typeface="Arial" panose="020B0604020202020204" pitchFamily="34" charset="0"/>
              <a:buChar char="•"/>
            </a:pPr>
            <a:r>
              <a:rPr lang="en-AU" sz="2400" dirty="0" smtClean="0">
                <a:latin typeface="+mn-lt"/>
              </a:rPr>
              <a:t>Community Health Workers </a:t>
            </a:r>
          </a:p>
          <a:p>
            <a:pPr marL="285750" indent="-285750">
              <a:spcAft>
                <a:spcPts val="1800"/>
              </a:spcAft>
              <a:buFont typeface="Arial" panose="020B0604020202020204" pitchFamily="34" charset="0"/>
              <a:buChar char="•"/>
            </a:pPr>
            <a:r>
              <a:rPr lang="en-AU" sz="2400" dirty="0" smtClean="0">
                <a:latin typeface="+mn-lt"/>
              </a:rPr>
              <a:t>Village Malaria Volunteers</a:t>
            </a:r>
          </a:p>
          <a:p>
            <a:pPr marL="285750" indent="-285750">
              <a:buFont typeface="Arial" panose="020B0604020202020204" pitchFamily="34" charset="0"/>
              <a:buChar char="•"/>
            </a:pPr>
            <a:r>
              <a:rPr lang="en-AU" sz="2400" dirty="0" smtClean="0">
                <a:latin typeface="+mn-lt"/>
              </a:rPr>
              <a:t>Villagers</a:t>
            </a:r>
            <a:endParaRPr lang="en-AU" sz="2400" dirty="0">
              <a:latin typeface="+mn-lt"/>
            </a:endParaRPr>
          </a:p>
        </p:txBody>
      </p:sp>
    </p:spTree>
    <p:extLst>
      <p:ext uri="{BB962C8B-B14F-4D97-AF65-F5344CB8AC3E}">
        <p14:creationId xmlns:p14="http://schemas.microsoft.com/office/powerpoint/2010/main" val="1822808008"/>
      </p:ext>
    </p:extLst>
  </p:cSld>
  <p:clrMapOvr>
    <a:masterClrMapping/>
  </p:clrMapOvr>
  <p:transition spd="slow" advTm="1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922114"/>
          </a:xfrm>
        </p:spPr>
        <p:txBody>
          <a:bodyPr/>
          <a:lstStyle/>
          <a:p>
            <a:r>
              <a:rPr lang="en-AU" sz="3600" b="1" dirty="0">
                <a:solidFill>
                  <a:srgbClr val="FFC000"/>
                </a:solidFill>
              </a:rPr>
              <a:t>Timeline</a:t>
            </a:r>
            <a:r>
              <a:rPr lang="en-AU" sz="3600" dirty="0">
                <a:solidFill>
                  <a:srgbClr val="FFC000"/>
                </a:solidFill>
              </a:rPr>
              <a:t> – The Fight against </a:t>
            </a:r>
            <a:r>
              <a:rPr lang="en-AU" sz="3600" dirty="0" smtClean="0">
                <a:solidFill>
                  <a:srgbClr val="FFC000"/>
                </a:solidFill>
              </a:rPr>
              <a:t>malaria</a:t>
            </a:r>
            <a:endParaRPr lang="en-AU" sz="3600" dirty="0"/>
          </a:p>
        </p:txBody>
      </p:sp>
      <p:sp>
        <p:nvSpPr>
          <p:cNvPr id="4" name="Content Placeholder 3"/>
          <p:cNvSpPr txBox="1">
            <a:spLocks noGrp="1"/>
          </p:cNvSpPr>
          <p:nvPr>
            <p:ph idx="1"/>
          </p:nvPr>
        </p:nvSpPr>
        <p:spPr>
          <a:xfrm>
            <a:off x="534666" y="6158919"/>
            <a:ext cx="8229600" cy="461665"/>
          </a:xfrm>
          <a:prstGeom prst="rect">
            <a:avLst/>
          </a:prstGeom>
          <a:noFill/>
        </p:spPr>
        <p:txBody>
          <a:bodyPr wrap="square" rtlCol="0">
            <a:spAutoFit/>
          </a:bodyPr>
          <a:lstStyle/>
          <a:p>
            <a:pPr marL="0" indent="0" algn="ctr">
              <a:buNone/>
            </a:pPr>
            <a:r>
              <a:rPr lang="en-AU" sz="2400" dirty="0" smtClean="0">
                <a:solidFill>
                  <a:srgbClr val="FFFF00"/>
                </a:solidFill>
                <a:latin typeface="+mn-lt"/>
              </a:rPr>
              <a:t>A similar pattern for PNG and The Solomon Islands</a:t>
            </a:r>
            <a:endParaRPr lang="en-AU" sz="2400" dirty="0">
              <a:solidFill>
                <a:srgbClr val="FFFF00"/>
              </a:solidFill>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 y="692696"/>
            <a:ext cx="9143999" cy="526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93096"/>
            <a:ext cx="1828800" cy="64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66" y="4797152"/>
            <a:ext cx="1674175" cy="136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005" y="1777488"/>
            <a:ext cx="2448272" cy="57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lc="http://schemas.openxmlformats.org/drawingml/2006/lockedCanvas" xmlns="" xmlns:a16="http://schemas.microsoft.com/office/drawing/2014/main" id="{3E9B4B72-547E-4CE8-97C4-49A1105FB4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8804" y="4797152"/>
            <a:ext cx="3134337" cy="6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6084168" y="3933056"/>
            <a:ext cx="288032" cy="98677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076056" y="2204864"/>
            <a:ext cx="72008" cy="5040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32240" y="3517557"/>
            <a:ext cx="1728192" cy="830997"/>
          </a:xfrm>
          <a:prstGeom prst="rect">
            <a:avLst/>
          </a:prstGeom>
          <a:noFill/>
        </p:spPr>
        <p:txBody>
          <a:bodyPr wrap="square" rtlCol="0">
            <a:spAutoFit/>
          </a:bodyPr>
          <a:lstStyle/>
          <a:p>
            <a:r>
              <a:rPr lang="en-AU" sz="2400" b="1" dirty="0" smtClean="0">
                <a:solidFill>
                  <a:schemeClr val="bg1"/>
                </a:solidFill>
                <a:latin typeface="+mn-lt"/>
              </a:rPr>
              <a:t>Elimination Phase</a:t>
            </a:r>
            <a:endParaRPr lang="en-AU" sz="2400" b="1" dirty="0">
              <a:solidFill>
                <a:schemeClr val="bg1"/>
              </a:solidFill>
              <a:latin typeface="+mn-lt"/>
            </a:endParaRP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4426442"/>
            <a:ext cx="1512168" cy="172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8319566" y="3781489"/>
            <a:ext cx="716929" cy="1015663"/>
          </a:xfrm>
          <a:prstGeom prst="rect">
            <a:avLst/>
          </a:prstGeom>
          <a:noFill/>
        </p:spPr>
        <p:txBody>
          <a:bodyPr wrap="square" rtlCol="0">
            <a:spAutoFit/>
          </a:bodyPr>
          <a:lstStyle/>
          <a:p>
            <a:r>
              <a:rPr lang="en-AU" sz="6000" b="1" dirty="0" smtClean="0">
                <a:solidFill>
                  <a:srgbClr val="FF0000"/>
                </a:solidFill>
                <a:latin typeface="Arial" panose="020B0604020202020204" pitchFamily="34" charset="0"/>
                <a:cs typeface="Arial" panose="020B0604020202020204" pitchFamily="34" charset="0"/>
              </a:rPr>
              <a:t>?</a:t>
            </a:r>
            <a:endParaRPr lang="en-AU" sz="6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941990"/>
      </p:ext>
    </p:extLst>
  </p:cSld>
  <p:clrMapOvr>
    <a:masterClrMapping/>
  </p:clrMapOvr>
  <p:transition spd="slow"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988" y="1484784"/>
            <a:ext cx="9144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63424" y="324118"/>
            <a:ext cx="6272806" cy="1015663"/>
          </a:xfrm>
          <a:prstGeom prst="rect">
            <a:avLst/>
          </a:prstGeom>
        </p:spPr>
        <p:txBody>
          <a:bodyPr wrap="none">
            <a:spAutoFit/>
          </a:bodyPr>
          <a:lstStyle/>
          <a:p>
            <a:pPr algn="ctr"/>
            <a:r>
              <a:rPr lang="en-AU" sz="3600" b="1" dirty="0">
                <a:solidFill>
                  <a:srgbClr val="FFC000"/>
                </a:solidFill>
                <a:latin typeface="+mn-lt"/>
              </a:rPr>
              <a:t>Timeline </a:t>
            </a:r>
            <a:r>
              <a:rPr lang="en-AU" sz="3600" dirty="0">
                <a:solidFill>
                  <a:srgbClr val="FFC000"/>
                </a:solidFill>
                <a:latin typeface="+mn-lt"/>
              </a:rPr>
              <a:t>– </a:t>
            </a:r>
            <a:r>
              <a:rPr lang="en-AU" sz="3600" dirty="0" smtClean="0">
                <a:solidFill>
                  <a:srgbClr val="FFC000"/>
                </a:solidFill>
                <a:latin typeface="+mn-lt"/>
              </a:rPr>
              <a:t>Where we want to be</a:t>
            </a:r>
          </a:p>
          <a:p>
            <a:pPr algn="ctr"/>
            <a:r>
              <a:rPr lang="en-AU" sz="2400" dirty="0" smtClean="0">
                <a:solidFill>
                  <a:srgbClr val="FFFF00"/>
                </a:solidFill>
                <a:latin typeface="+mn-lt"/>
              </a:rPr>
              <a:t>Elimination</a:t>
            </a:r>
            <a:endParaRPr lang="en-AU" sz="2400" dirty="0">
              <a:solidFill>
                <a:srgbClr val="FFFF00"/>
              </a:solidFill>
              <a:latin typeface="+mn-lt"/>
            </a:endParaRPr>
          </a:p>
        </p:txBody>
      </p:sp>
      <p:sp>
        <p:nvSpPr>
          <p:cNvPr id="3" name="TextBox 2"/>
          <p:cNvSpPr txBox="1"/>
          <p:nvPr/>
        </p:nvSpPr>
        <p:spPr>
          <a:xfrm>
            <a:off x="2915816" y="5877272"/>
            <a:ext cx="3456384" cy="461665"/>
          </a:xfrm>
          <a:prstGeom prst="rect">
            <a:avLst/>
          </a:prstGeom>
          <a:noFill/>
        </p:spPr>
        <p:txBody>
          <a:bodyPr wrap="square" rtlCol="0">
            <a:spAutoFit/>
          </a:bodyPr>
          <a:lstStyle/>
          <a:p>
            <a:pPr algn="ctr"/>
            <a:r>
              <a:rPr lang="en-AU" sz="2400" dirty="0" smtClean="0">
                <a:solidFill>
                  <a:srgbClr val="FFFF00"/>
                </a:solidFill>
                <a:latin typeface="+mn-lt"/>
              </a:rPr>
              <a:t>Timor </a:t>
            </a:r>
            <a:r>
              <a:rPr lang="en-AU" sz="2400" dirty="0" err="1" smtClean="0">
                <a:solidFill>
                  <a:srgbClr val="FFFF00"/>
                </a:solidFill>
                <a:latin typeface="+mn-lt"/>
              </a:rPr>
              <a:t>Leste</a:t>
            </a:r>
            <a:r>
              <a:rPr lang="en-AU" sz="2400" dirty="0" smtClean="0">
                <a:solidFill>
                  <a:srgbClr val="FFFF00"/>
                </a:solidFill>
                <a:latin typeface="+mn-lt"/>
              </a:rPr>
              <a:t> 2018</a:t>
            </a:r>
            <a:endParaRPr lang="en-AU" sz="2400" dirty="0">
              <a:solidFill>
                <a:srgbClr val="FFFF00"/>
              </a:solidFill>
              <a:latin typeface="+mn-lt"/>
            </a:endParaRPr>
          </a:p>
        </p:txBody>
      </p:sp>
    </p:spTree>
    <p:extLst>
      <p:ext uri="{BB962C8B-B14F-4D97-AF65-F5344CB8AC3E}">
        <p14:creationId xmlns:p14="http://schemas.microsoft.com/office/powerpoint/2010/main" val="2597565453"/>
      </p:ext>
    </p:extLst>
  </p:cSld>
  <p:clrMapOvr>
    <a:masterClrMapping/>
  </p:clrMapOvr>
  <p:transition spd="slow"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144" y="764704"/>
            <a:ext cx="5542979" cy="2664296"/>
          </a:xfrm>
          <a:prstGeom prst="rect">
            <a:avLst/>
          </a:prstGeom>
          <a:noFill/>
          <a:ln>
            <a:noFill/>
          </a:ln>
        </p:spPr>
      </p:pic>
      <p:pic>
        <p:nvPicPr>
          <p:cNvPr id="3" name="Picture 2" descr="C:\Users\s243319\Downloads\thermometer.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0272" y="1268760"/>
            <a:ext cx="1296144" cy="1761480"/>
          </a:xfrm>
          <a:prstGeom prst="rect">
            <a:avLst/>
          </a:prstGeom>
          <a:noFill/>
          <a:ln>
            <a:noFill/>
          </a:ln>
        </p:spPr>
      </p:pic>
      <p:pic>
        <p:nvPicPr>
          <p:cNvPr id="4" name="Picture 3" descr="Image may contain: 1 person, smilin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7504" y="3429000"/>
            <a:ext cx="4968552" cy="3312368"/>
          </a:xfrm>
          <a:prstGeom prst="rect">
            <a:avLst/>
          </a:prstGeom>
          <a:noFill/>
          <a:ln>
            <a:noFill/>
          </a:ln>
        </p:spPr>
      </p:pic>
      <p:pic>
        <p:nvPicPr>
          <p:cNvPr id="5" name="Picture 4" descr="C:\Users\s243319\Downloads\Glycomics LM-3129.jpg"/>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70563" y="3422658"/>
            <a:ext cx="2595561" cy="3276364"/>
          </a:xfrm>
          <a:prstGeom prst="rect">
            <a:avLst/>
          </a:prstGeom>
          <a:noFill/>
          <a:ln>
            <a:noFill/>
          </a:ln>
        </p:spPr>
      </p:pic>
      <p:sp>
        <p:nvSpPr>
          <p:cNvPr id="7" name="TextBox 6"/>
          <p:cNvSpPr txBox="1"/>
          <p:nvPr/>
        </p:nvSpPr>
        <p:spPr>
          <a:xfrm>
            <a:off x="467544" y="98629"/>
            <a:ext cx="8676456" cy="646331"/>
          </a:xfrm>
          <a:prstGeom prst="rect">
            <a:avLst/>
          </a:prstGeom>
          <a:noFill/>
        </p:spPr>
        <p:txBody>
          <a:bodyPr wrap="square" rtlCol="0">
            <a:spAutoFit/>
          </a:bodyPr>
          <a:lstStyle/>
          <a:p>
            <a:r>
              <a:rPr lang="en-AU" sz="3600" b="1" dirty="0" smtClean="0">
                <a:solidFill>
                  <a:srgbClr val="FFC000"/>
                </a:solidFill>
                <a:effectLst>
                  <a:outerShdw blurRad="38100" dist="38100" dir="2700000" algn="tl">
                    <a:srgbClr val="000000">
                      <a:alpha val="43137"/>
                    </a:srgbClr>
                  </a:outerShdw>
                </a:effectLst>
                <a:latin typeface="+mn-lt"/>
              </a:rPr>
              <a:t>Malaria Vaccine </a:t>
            </a:r>
            <a:r>
              <a:rPr lang="en-AU" sz="2800" dirty="0" smtClean="0">
                <a:solidFill>
                  <a:srgbClr val="FFC000"/>
                </a:solidFill>
                <a:effectLst>
                  <a:outerShdw blurRad="38100" dist="38100" dir="2700000" algn="tl">
                    <a:srgbClr val="000000">
                      <a:alpha val="43137"/>
                    </a:srgbClr>
                  </a:outerShdw>
                </a:effectLst>
              </a:rPr>
              <a:t>– Griffith University</a:t>
            </a:r>
            <a:endParaRPr lang="en-AU" sz="2800" dirty="0">
              <a:solidFill>
                <a:srgbClr val="FFC000"/>
              </a:solidFill>
              <a:effectLst>
                <a:outerShdw blurRad="38100" dist="38100" dir="2700000" algn="tl">
                  <a:srgbClr val="000000">
                    <a:alpha val="43137"/>
                  </a:srgbClr>
                </a:outerShdw>
              </a:effectLst>
            </a:endParaRPr>
          </a:p>
        </p:txBody>
      </p:sp>
      <p:pic>
        <p:nvPicPr>
          <p:cNvPr id="8" name="Picture 7" descr="https://clubrunner.blob.core.windows.net/00000050205/Images/Rotary-D9640..jpg"/>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3505" y="998730"/>
            <a:ext cx="1944216" cy="540060"/>
          </a:xfrm>
          <a:prstGeom prst="rect">
            <a:avLst/>
          </a:prstGeom>
          <a:noFill/>
          <a:ln>
            <a:noFill/>
          </a:ln>
        </p:spPr>
      </p:pic>
    </p:spTree>
    <p:extLst>
      <p:ext uri="{BB962C8B-B14F-4D97-AF65-F5344CB8AC3E}">
        <p14:creationId xmlns:p14="http://schemas.microsoft.com/office/powerpoint/2010/main" val="708357155"/>
      </p:ext>
    </p:extLst>
  </p:cSld>
  <p:clrMapOvr>
    <a:masterClrMapping/>
  </p:clrMapOvr>
  <p:transition spd="slow"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805"/>
            <a:ext cx="7772400" cy="1470025"/>
          </a:xfrm>
        </p:spPr>
        <p:txBody>
          <a:bodyPr/>
          <a:lstStyle/>
          <a:p>
            <a:r>
              <a:rPr lang="en-AU" sz="36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Presentation</a:t>
            </a:r>
            <a:r>
              <a:rPr lang="en-AU"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 </a:t>
            </a:r>
            <a:r>
              <a:rPr lang="en-AU" sz="36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Outline</a:t>
            </a:r>
            <a:endParaRPr lang="en-AU" sz="3600" dirty="0"/>
          </a:p>
        </p:txBody>
      </p:sp>
      <p:sp>
        <p:nvSpPr>
          <p:cNvPr id="3" name="Subtitle 2"/>
          <p:cNvSpPr>
            <a:spLocks noGrp="1"/>
          </p:cNvSpPr>
          <p:nvPr>
            <p:ph type="subTitle" idx="1"/>
          </p:nvPr>
        </p:nvSpPr>
        <p:spPr>
          <a:xfrm>
            <a:off x="1187624" y="1484784"/>
            <a:ext cx="6400800" cy="4896544"/>
          </a:xfrm>
        </p:spPr>
        <p:txBody>
          <a:bodyPr/>
          <a:lstStyle/>
          <a:p>
            <a:pPr marL="514350" indent="-514350" algn="l">
              <a:buFont typeface="+mj-lt"/>
              <a:buAutoNum type="arabicPeriod"/>
            </a:pPr>
            <a:r>
              <a:rPr lang="en-AU" sz="2400" dirty="0" smtClean="0"/>
              <a:t>Introduction – devastation caused by malaria</a:t>
            </a:r>
          </a:p>
          <a:p>
            <a:pPr marL="514350" indent="-514350" algn="l">
              <a:buFont typeface="+mj-lt"/>
              <a:buAutoNum type="arabicPeriod"/>
            </a:pPr>
            <a:r>
              <a:rPr lang="en-AU" sz="2400" dirty="0" smtClean="0"/>
              <a:t>About RAM</a:t>
            </a:r>
          </a:p>
          <a:p>
            <a:pPr marL="1885950" lvl="3" indent="-514350" algn="l">
              <a:buFont typeface="Arial" panose="020B0604020202020204" pitchFamily="34" charset="0"/>
              <a:buChar char="•"/>
            </a:pPr>
            <a:r>
              <a:rPr lang="en-AU" dirty="0" smtClean="0"/>
              <a:t>One Goal</a:t>
            </a:r>
            <a:endParaRPr lang="en-AU" dirty="0"/>
          </a:p>
          <a:p>
            <a:pPr marL="1885950" lvl="3" indent="-514350" algn="l">
              <a:buFont typeface="Arial" panose="020B0604020202020204" pitchFamily="34" charset="0"/>
              <a:buChar char="•"/>
            </a:pPr>
            <a:r>
              <a:rPr lang="en-AU" dirty="0" smtClean="0"/>
              <a:t>Actions to achieve goal</a:t>
            </a:r>
          </a:p>
          <a:p>
            <a:pPr marL="514350" indent="-514350" algn="l">
              <a:buFont typeface="+mj-lt"/>
              <a:buAutoNum type="arabicPeriod"/>
            </a:pPr>
            <a:r>
              <a:rPr lang="en-AU" sz="2400" dirty="0" smtClean="0"/>
              <a:t>Timelines </a:t>
            </a:r>
          </a:p>
          <a:p>
            <a:pPr marL="1885950" lvl="3" indent="-514350" algn="l">
              <a:buFont typeface="Arial" panose="020B0604020202020204" pitchFamily="34" charset="0"/>
              <a:buChar char="•"/>
            </a:pPr>
            <a:r>
              <a:rPr lang="en-AU" dirty="0"/>
              <a:t>The fight against malaria</a:t>
            </a:r>
          </a:p>
          <a:p>
            <a:pPr marL="1885950" lvl="3" indent="-514350" algn="l">
              <a:buFont typeface="Arial" panose="020B0604020202020204" pitchFamily="34" charset="0"/>
              <a:buChar char="•"/>
            </a:pPr>
            <a:r>
              <a:rPr lang="en-AU" dirty="0"/>
              <a:t>Where we want to be</a:t>
            </a:r>
          </a:p>
          <a:p>
            <a:pPr marL="514350" indent="-514350" algn="l">
              <a:buFont typeface="+mj-lt"/>
              <a:buAutoNum type="arabicPeriod"/>
            </a:pPr>
            <a:r>
              <a:rPr lang="en-AU" sz="2400" dirty="0" smtClean="0"/>
              <a:t>A vaccine</a:t>
            </a:r>
          </a:p>
          <a:p>
            <a:pPr marL="514350" indent="-514350" algn="l">
              <a:buFont typeface="+mj-lt"/>
              <a:buAutoNum type="arabicPeriod"/>
            </a:pPr>
            <a:r>
              <a:rPr lang="en-AU" sz="2400" dirty="0" smtClean="0"/>
              <a:t>Challenges</a:t>
            </a:r>
          </a:p>
          <a:p>
            <a:pPr marL="514350" indent="-514350" algn="l">
              <a:buFont typeface="+mj-lt"/>
              <a:buAutoNum type="arabicPeriod"/>
            </a:pPr>
            <a:r>
              <a:rPr lang="en-AU" sz="2400" dirty="0" smtClean="0"/>
              <a:t>Conclusion</a:t>
            </a:r>
          </a:p>
          <a:p>
            <a:pPr marL="514350" indent="-514350" algn="l">
              <a:buFont typeface="+mj-lt"/>
              <a:buAutoNum type="arabicPeriod"/>
            </a:pPr>
            <a:endParaRPr lang="en-AU" sz="2400" dirty="0" smtClean="0"/>
          </a:p>
          <a:p>
            <a:pPr marL="514350" indent="-514350" algn="l">
              <a:buFont typeface="+mj-lt"/>
              <a:buAutoNum type="arabicPeriod"/>
            </a:pPr>
            <a:endParaRPr lang="en-AU" sz="2000" dirty="0" smtClean="0"/>
          </a:p>
          <a:p>
            <a:pPr marL="514350" indent="-514350" algn="l">
              <a:buFont typeface="+mj-lt"/>
              <a:buAutoNum type="arabicPeriod"/>
            </a:pPr>
            <a:endParaRPr lang="en-AU" sz="2400" dirty="0" smtClean="0"/>
          </a:p>
          <a:p>
            <a:pPr marL="1885950" lvl="3" indent="-514350" algn="l">
              <a:buFont typeface="Arial" panose="020B0604020202020204" pitchFamily="34" charset="0"/>
              <a:buChar char="•"/>
            </a:pPr>
            <a:endParaRPr lang="en-AU" dirty="0" smtClean="0"/>
          </a:p>
          <a:p>
            <a:pPr marL="514350" lvl="2" indent="-514350" algn="l">
              <a:buFont typeface="+mj-lt"/>
              <a:buAutoNum type="arabicPeriod"/>
            </a:pPr>
            <a:r>
              <a:rPr lang="en-AU" dirty="0"/>
              <a:t>	</a:t>
            </a:r>
            <a:r>
              <a:rPr lang="en-AU" dirty="0" smtClean="0"/>
              <a:t>	</a:t>
            </a:r>
          </a:p>
          <a:p>
            <a:pPr marL="1885950" lvl="3" indent="-514350" algn="l">
              <a:buFont typeface="Arial" panose="020B0604020202020204" pitchFamily="34" charset="0"/>
              <a:buChar char="•"/>
            </a:pPr>
            <a:endParaRPr lang="en-AU" dirty="0"/>
          </a:p>
        </p:txBody>
      </p:sp>
    </p:spTree>
    <p:extLst>
      <p:ext uri="{BB962C8B-B14F-4D97-AF65-F5344CB8AC3E}">
        <p14:creationId xmlns:p14="http://schemas.microsoft.com/office/powerpoint/2010/main" val="4217554160"/>
      </p:ext>
    </p:extLst>
  </p:cSld>
  <p:clrMapOvr>
    <a:masterClrMapping/>
  </p:clrMapOvr>
  <p:transition spd="slow"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274638"/>
            <a:ext cx="8507288" cy="1143000"/>
          </a:xfrm>
        </p:spPr>
        <p:txBody>
          <a:bodyPr/>
          <a:lstStyle/>
          <a:p>
            <a:r>
              <a:rPr lang="en-AU" sz="3600" b="1" dirty="0" smtClean="0">
                <a:solidFill>
                  <a:srgbClr val="FFC000"/>
                </a:solidFill>
                <a:effectLst>
                  <a:outerShdw blurRad="38100" dist="38100" dir="2700000" algn="tl">
                    <a:srgbClr val="000000">
                      <a:alpha val="43137"/>
                    </a:srgbClr>
                  </a:outerShdw>
                </a:effectLst>
              </a:rPr>
              <a:t>Elimination of Malaria – Challenges</a:t>
            </a:r>
            <a:br>
              <a:rPr lang="en-AU" sz="3600" b="1" dirty="0" smtClean="0">
                <a:solidFill>
                  <a:srgbClr val="FFC000"/>
                </a:solidFill>
                <a:effectLst>
                  <a:outerShdw blurRad="38100" dist="38100" dir="2700000" algn="tl">
                    <a:srgbClr val="000000">
                      <a:alpha val="43137"/>
                    </a:srgbClr>
                  </a:outerShdw>
                </a:effectLst>
              </a:rPr>
            </a:br>
            <a:r>
              <a:rPr lang="en-AU" sz="2800" dirty="0" smtClean="0">
                <a:solidFill>
                  <a:srgbClr val="FFFF00"/>
                </a:solidFill>
                <a:effectLst>
                  <a:outerShdw blurRad="38100" dist="38100" dir="2700000" algn="tl">
                    <a:srgbClr val="000000">
                      <a:alpha val="43137"/>
                    </a:srgbClr>
                  </a:outerShdw>
                </a:effectLst>
              </a:rPr>
              <a:t>The ongoing work of RAM</a:t>
            </a:r>
            <a:endParaRPr lang="en-AU" sz="2800" dirty="0">
              <a:solidFill>
                <a:srgbClr val="FFFF00"/>
              </a:solidFill>
              <a:effectLst>
                <a:outerShdw blurRad="38100" dist="38100" dir="2700000" algn="tl">
                  <a:srgbClr val="000000">
                    <a:alpha val="43137"/>
                  </a:srgbClr>
                </a:outerShdw>
              </a:effectLst>
            </a:endParaRPr>
          </a:p>
        </p:txBody>
      </p:sp>
      <p:sp>
        <p:nvSpPr>
          <p:cNvPr id="2" name="Content Placeholder 1"/>
          <p:cNvSpPr>
            <a:spLocks noGrp="1"/>
          </p:cNvSpPr>
          <p:nvPr>
            <p:ph idx="1"/>
          </p:nvPr>
        </p:nvSpPr>
        <p:spPr>
          <a:xfrm>
            <a:off x="179512" y="1628800"/>
            <a:ext cx="8784976" cy="3240361"/>
          </a:xfrm>
        </p:spPr>
        <p:txBody>
          <a:bodyPr/>
          <a:lstStyle/>
          <a:p>
            <a:r>
              <a:rPr lang="en-AU" dirty="0"/>
              <a:t>Maintain control measures – vector and parasite</a:t>
            </a:r>
          </a:p>
          <a:p>
            <a:r>
              <a:rPr lang="en-AU" dirty="0" smtClean="0"/>
              <a:t>Accurate surveillance and mapping</a:t>
            </a:r>
          </a:p>
          <a:p>
            <a:r>
              <a:rPr lang="en-AU" dirty="0" smtClean="0"/>
              <a:t>A reliable field test for asymptomatic carriers</a:t>
            </a:r>
          </a:p>
          <a:p>
            <a:r>
              <a:rPr lang="en-AU" dirty="0" smtClean="0"/>
              <a:t>New affordable drugs for reliable treatment</a:t>
            </a:r>
          </a:p>
          <a:p>
            <a:r>
              <a:rPr lang="en-AU" dirty="0" smtClean="0"/>
              <a:t>Multi valent vaccine</a:t>
            </a:r>
            <a:endParaRPr lang="en-AU" dirty="0"/>
          </a:p>
        </p:txBody>
      </p:sp>
      <p:sp>
        <p:nvSpPr>
          <p:cNvPr id="3" name="TextBox 2"/>
          <p:cNvSpPr txBox="1"/>
          <p:nvPr/>
        </p:nvSpPr>
        <p:spPr>
          <a:xfrm>
            <a:off x="-51306" y="4653136"/>
            <a:ext cx="9144000" cy="1354217"/>
          </a:xfrm>
          <a:prstGeom prst="rect">
            <a:avLst/>
          </a:prstGeom>
          <a:noFill/>
        </p:spPr>
        <p:txBody>
          <a:bodyPr wrap="square" rtlCol="0">
            <a:spAutoFit/>
          </a:bodyPr>
          <a:lstStyle/>
          <a:p>
            <a:pPr algn="ctr"/>
            <a:r>
              <a:rPr lang="en-AU" sz="3600" b="1" dirty="0" smtClean="0">
                <a:solidFill>
                  <a:srgbClr val="FFFF00"/>
                </a:solidFill>
                <a:effectLst>
                  <a:outerShdw blurRad="38100" dist="38100" dir="2700000" algn="tl">
                    <a:srgbClr val="000000">
                      <a:alpha val="43137"/>
                    </a:srgbClr>
                  </a:outerShdw>
                </a:effectLst>
              </a:rPr>
              <a:t>&amp;</a:t>
            </a:r>
          </a:p>
          <a:p>
            <a:pPr algn="ctr"/>
            <a:r>
              <a:rPr lang="en-AU" sz="3600" b="1" dirty="0" smtClean="0">
                <a:solidFill>
                  <a:srgbClr val="FFFF00"/>
                </a:solidFill>
                <a:effectLst>
                  <a:outerShdw blurRad="38100" dist="38100" dir="2700000" algn="tl">
                    <a:srgbClr val="000000">
                      <a:alpha val="43137"/>
                    </a:srgbClr>
                  </a:outerShdw>
                </a:effectLst>
              </a:rPr>
              <a:t>Focus and Persistence</a:t>
            </a:r>
          </a:p>
          <a:p>
            <a:pPr algn="ctr"/>
            <a:endParaRPr lang="en-AU" sz="1000" b="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587431"/>
      </p:ext>
    </p:extLst>
  </p:cSld>
  <p:clrMapOvr>
    <a:masterClrMapping/>
  </p:clrMapOvr>
  <p:transition spd="slow" advTm="1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233077" cy="15121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077" y="-8247"/>
            <a:ext cx="3910923" cy="2933191"/>
          </a:xfrm>
          <a:prstGeom prst="rect">
            <a:avLst/>
          </a:prstGeom>
        </p:spPr>
      </p:pic>
      <p:sp>
        <p:nvSpPr>
          <p:cNvPr id="4" name="TextBox 3"/>
          <p:cNvSpPr txBox="1"/>
          <p:nvPr/>
        </p:nvSpPr>
        <p:spPr>
          <a:xfrm>
            <a:off x="251520" y="3284984"/>
            <a:ext cx="6034980" cy="2862322"/>
          </a:xfrm>
          <a:prstGeom prst="rect">
            <a:avLst/>
          </a:prstGeom>
          <a:noFill/>
        </p:spPr>
        <p:txBody>
          <a:bodyPr wrap="square" rtlCol="0">
            <a:spAutoFit/>
          </a:bodyPr>
          <a:lstStyle/>
          <a:p>
            <a:pPr algn="ctr"/>
            <a:endParaRPr lang="en-AU" sz="2800" b="1" dirty="0" smtClean="0">
              <a:solidFill>
                <a:srgbClr val="FFFF00"/>
              </a:solidFill>
              <a:effectLst>
                <a:outerShdw blurRad="38100" dist="38100" dir="2700000" algn="tl">
                  <a:srgbClr val="000000">
                    <a:alpha val="43137"/>
                  </a:srgbClr>
                </a:outerShdw>
              </a:effectLst>
            </a:endParaRPr>
          </a:p>
          <a:p>
            <a:pPr algn="ctr"/>
            <a:r>
              <a:rPr lang="en-AU" sz="3200" b="1" dirty="0" smtClean="0">
                <a:solidFill>
                  <a:srgbClr val="FFFF00"/>
                </a:solidFill>
                <a:effectLst>
                  <a:outerShdw blurRad="38100" dist="38100" dir="2700000" algn="tl">
                    <a:srgbClr val="000000">
                      <a:alpha val="43137"/>
                    </a:srgbClr>
                  </a:outerShdw>
                </a:effectLst>
                <a:latin typeface="+mn-lt"/>
              </a:rPr>
              <a:t>RAM will help eliminate malaria !</a:t>
            </a:r>
          </a:p>
          <a:p>
            <a:pPr algn="ctr"/>
            <a:endParaRPr lang="en-AU" sz="2000" i="1" dirty="0">
              <a:solidFill>
                <a:srgbClr val="FFFF00"/>
              </a:solidFill>
              <a:effectLst>
                <a:outerShdw blurRad="38100" dist="38100" dir="2700000" algn="tl">
                  <a:srgbClr val="000000">
                    <a:alpha val="43137"/>
                  </a:srgbClr>
                </a:outerShdw>
              </a:effectLst>
              <a:latin typeface="+mn-lt"/>
            </a:endParaRPr>
          </a:p>
          <a:p>
            <a:pPr algn="ctr"/>
            <a:r>
              <a:rPr lang="en-AU" sz="3200" b="1" i="1" dirty="0" smtClean="0">
                <a:effectLst>
                  <a:outerShdw blurRad="38100" dist="38100" dir="2700000" algn="tl">
                    <a:srgbClr val="000000">
                      <a:alpha val="43137"/>
                    </a:srgbClr>
                  </a:outerShdw>
                </a:effectLst>
                <a:latin typeface="+mn-lt"/>
              </a:rPr>
              <a:t>BUT……..A Call for action</a:t>
            </a:r>
          </a:p>
          <a:p>
            <a:pPr algn="ctr"/>
            <a:endParaRPr lang="en-AU" sz="2000" i="1" dirty="0" smtClean="0">
              <a:solidFill>
                <a:srgbClr val="FFFF00"/>
              </a:solidFill>
              <a:effectLst>
                <a:outerShdw blurRad="38100" dist="38100" dir="2700000" algn="tl">
                  <a:srgbClr val="000000">
                    <a:alpha val="43137"/>
                  </a:srgbClr>
                </a:outerShdw>
              </a:effectLst>
            </a:endParaRPr>
          </a:p>
          <a:p>
            <a:pPr algn="ctr"/>
            <a:r>
              <a:rPr lang="en-AU" sz="2400" i="1" dirty="0" smtClean="0">
                <a:solidFill>
                  <a:srgbClr val="FFFF00"/>
                </a:solidFill>
                <a:effectLst>
                  <a:outerShdw blurRad="38100" dist="38100" dir="2700000" algn="tl">
                    <a:srgbClr val="000000">
                      <a:alpha val="43137"/>
                    </a:srgbClr>
                  </a:outerShdw>
                </a:effectLst>
              </a:rPr>
              <a:t>We need financial support from Rotarians to finish the job</a:t>
            </a:r>
            <a:endParaRPr lang="en-AU" sz="2400" i="1" dirty="0">
              <a:solidFill>
                <a:srgbClr val="FFFF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238056"/>
            <a:ext cx="3610205" cy="137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rusmer\AppData\Local\Microsoft\Windows\INetCache\IE\IBLIYPNM\megaphone-thumb357887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24" y="34290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305825"/>
      </p:ext>
    </p:extLst>
  </p:cSld>
  <p:clrMapOvr>
    <a:masterClrMapping/>
  </p:clrMapOvr>
  <p:transition spd="slow" advTm="1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40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6381328"/>
            <a:ext cx="7704856" cy="400110"/>
          </a:xfrm>
          <a:prstGeom prst="rect">
            <a:avLst/>
          </a:prstGeom>
          <a:noFill/>
        </p:spPr>
        <p:txBody>
          <a:bodyPr wrap="square" rtlCol="0">
            <a:spAutoFit/>
          </a:bodyPr>
          <a:lstStyle/>
          <a:p>
            <a:pPr algn="ctr"/>
            <a:r>
              <a:rPr lang="en-AU" sz="2000" dirty="0" smtClean="0">
                <a:solidFill>
                  <a:srgbClr val="FFFF00"/>
                </a:solidFill>
                <a:latin typeface="+mn-lt"/>
              </a:rPr>
              <a:t>One child &lt; 5 dies every 2 minutes of every day</a:t>
            </a:r>
            <a:endParaRPr lang="en-AU" sz="2000" dirty="0">
              <a:solidFill>
                <a:srgbClr val="FFFF00"/>
              </a:solidFill>
              <a:latin typeface="+mn-lt"/>
            </a:endParaRPr>
          </a:p>
        </p:txBody>
      </p:sp>
    </p:spTree>
    <p:extLst>
      <p:ext uri="{BB962C8B-B14F-4D97-AF65-F5344CB8AC3E}">
        <p14:creationId xmlns:p14="http://schemas.microsoft.com/office/powerpoint/2010/main" val="3462950210"/>
      </p:ext>
    </p:extLst>
  </p:cSld>
  <p:clrMapOvr>
    <a:masterClrMapping/>
  </p:clrMapOvr>
  <p:transition spd="slow"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52" y="348877"/>
            <a:ext cx="8609794" cy="892552"/>
          </a:xfrm>
          <a:prstGeom prst="rect">
            <a:avLst/>
          </a:prstGeom>
        </p:spPr>
        <p:txBody>
          <a:bodyPr wrap="none">
            <a:spAutoFit/>
          </a:bodyPr>
          <a:lstStyle/>
          <a:p>
            <a:pPr algn="ctr"/>
            <a:r>
              <a:rPr lang="en-AU" sz="32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Malaria - The World’s most serious Disease</a:t>
            </a:r>
          </a:p>
          <a:p>
            <a:pPr algn="ctr"/>
            <a:endParaRPr lang="en-AU" sz="2000" i="1" dirty="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endParaRPr>
          </a:p>
        </p:txBody>
      </p:sp>
      <p:sp>
        <p:nvSpPr>
          <p:cNvPr id="3" name="TextBox 2"/>
          <p:cNvSpPr txBox="1"/>
          <p:nvPr/>
        </p:nvSpPr>
        <p:spPr>
          <a:xfrm>
            <a:off x="476985" y="5229200"/>
            <a:ext cx="8491319" cy="1908215"/>
          </a:xfrm>
          <a:prstGeom prst="rect">
            <a:avLst/>
          </a:prstGeom>
          <a:noFill/>
        </p:spPr>
        <p:txBody>
          <a:bodyPr wrap="square" rtlCol="0">
            <a:spAutoFit/>
          </a:bodyPr>
          <a:lstStyle/>
          <a:p>
            <a:pPr>
              <a:spcAft>
                <a:spcPts val="1200"/>
              </a:spcAft>
            </a:pPr>
            <a:r>
              <a:rPr lang="en-AU" sz="2400" b="1" dirty="0" smtClean="0">
                <a:solidFill>
                  <a:srgbClr val="FFFF00"/>
                </a:solidFill>
              </a:rPr>
              <a:t>World Malaria </a:t>
            </a:r>
            <a:r>
              <a:rPr lang="en-AU" sz="2000" b="1" dirty="0" smtClean="0">
                <a:solidFill>
                  <a:srgbClr val="FFFF00"/>
                </a:solidFill>
              </a:rPr>
              <a:t>(2018)</a:t>
            </a:r>
          </a:p>
          <a:p>
            <a:pPr marL="285750" indent="-285750">
              <a:spcAft>
                <a:spcPts val="1200"/>
              </a:spcAft>
              <a:buFont typeface="Arial" panose="020B0604020202020204" pitchFamily="34" charset="0"/>
              <a:buChar char="•"/>
            </a:pPr>
            <a:r>
              <a:rPr lang="en-AU" sz="2400" b="1" dirty="0" smtClean="0"/>
              <a:t>228 million cases pa</a:t>
            </a:r>
            <a:endParaRPr lang="en-AU" sz="1600" i="1" dirty="0" smtClean="0"/>
          </a:p>
          <a:p>
            <a:pPr marL="285750" indent="-285750">
              <a:spcAft>
                <a:spcPts val="1200"/>
              </a:spcAft>
              <a:buFont typeface="Arial" panose="020B0604020202020204" pitchFamily="34" charset="0"/>
              <a:buChar char="•"/>
            </a:pPr>
            <a:r>
              <a:rPr lang="en-AU" sz="2400" b="1" dirty="0" smtClean="0"/>
              <a:t>405,000 deaths pa </a:t>
            </a:r>
            <a:r>
              <a:rPr lang="en-AU" sz="1600" i="1" dirty="0" smtClean="0"/>
              <a:t>mainly</a:t>
            </a:r>
            <a:r>
              <a:rPr lang="en-AU" sz="2400" b="1" dirty="0" smtClean="0"/>
              <a:t> </a:t>
            </a:r>
            <a:r>
              <a:rPr lang="en-AU" sz="1600" i="1" dirty="0" smtClean="0"/>
              <a:t>children &lt; 5 years old</a:t>
            </a:r>
          </a:p>
          <a:p>
            <a:pPr marL="285750" indent="-285750">
              <a:spcAft>
                <a:spcPts val="1200"/>
              </a:spcAft>
              <a:buFont typeface="Arial" panose="020B0604020202020204" pitchFamily="34" charset="0"/>
              <a:buChar char="•"/>
            </a:pPr>
            <a:endParaRPr lang="en-AU" sz="1600" i="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98" y="1436477"/>
            <a:ext cx="7614183" cy="386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 y="2578774"/>
            <a:ext cx="3001107" cy="272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447186"/>
            <a:ext cx="1532308" cy="400110"/>
          </a:xfrm>
          <a:prstGeom prst="rect">
            <a:avLst/>
          </a:prstGeom>
          <a:noFill/>
        </p:spPr>
        <p:txBody>
          <a:bodyPr wrap="square" rtlCol="0">
            <a:spAutoFit/>
          </a:bodyPr>
          <a:lstStyle/>
          <a:p>
            <a:r>
              <a:rPr lang="en-AU" sz="2000" dirty="0" smtClean="0">
                <a:solidFill>
                  <a:srgbClr val="FFFF00"/>
                </a:solidFill>
              </a:rPr>
              <a:t>Bill Gates:</a:t>
            </a:r>
            <a:endParaRPr lang="en-AU" sz="2000" dirty="0">
              <a:solidFill>
                <a:srgbClr val="FFFF00"/>
              </a:solidFill>
            </a:endParaRPr>
          </a:p>
        </p:txBody>
      </p:sp>
    </p:spTree>
    <p:extLst>
      <p:ext uri="{BB962C8B-B14F-4D97-AF65-F5344CB8AC3E}">
        <p14:creationId xmlns:p14="http://schemas.microsoft.com/office/powerpoint/2010/main" val="88419206"/>
      </p:ext>
    </p:extLst>
  </p:cSld>
  <p:clrMapOvr>
    <a:masterClrMapping/>
  </p:clrMapOvr>
  <p:transition spd="slow"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302705"/>
            <a:ext cx="4572000" cy="646331"/>
          </a:xfrm>
          <a:prstGeom prst="rect">
            <a:avLst/>
          </a:prstGeom>
        </p:spPr>
        <p:txBody>
          <a:bodyPr>
            <a:spAutoFit/>
          </a:bodyPr>
          <a:lstStyle/>
          <a:p>
            <a:pPr algn="ctr"/>
            <a:r>
              <a:rPr lang="en-AU" sz="36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rPr>
              <a:t>Impact of Malaria</a:t>
            </a:r>
            <a:endParaRPr lang="en-AU" sz="3600" b="1" dirty="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endParaRPr>
          </a:p>
        </p:txBody>
      </p:sp>
      <p:sp>
        <p:nvSpPr>
          <p:cNvPr id="3" name="TextBox 2"/>
          <p:cNvSpPr txBox="1"/>
          <p:nvPr/>
        </p:nvSpPr>
        <p:spPr>
          <a:xfrm>
            <a:off x="274103" y="1412776"/>
            <a:ext cx="7056785" cy="4955203"/>
          </a:xfrm>
          <a:prstGeom prst="rect">
            <a:avLst/>
          </a:prstGeom>
          <a:noFill/>
          <a:ln w="25400">
            <a:noFill/>
          </a:ln>
        </p:spPr>
        <p:txBody>
          <a:bodyPr wrap="square" rtlCol="0">
            <a:spAutoFit/>
          </a:bodyPr>
          <a:lstStyle/>
          <a:p>
            <a:pPr marL="285750" lvl="2" indent="-285750">
              <a:spcAft>
                <a:spcPts val="1800"/>
              </a:spcAft>
              <a:buFont typeface="Arial" panose="020B0604020202020204" pitchFamily="34" charset="0"/>
              <a:buChar char="•"/>
            </a:pPr>
            <a:r>
              <a:rPr lang="en-AU" sz="2400" dirty="0" smtClean="0">
                <a:latin typeface="+mn-lt"/>
              </a:rPr>
              <a:t>Half </a:t>
            </a:r>
            <a:r>
              <a:rPr lang="en-AU" sz="2400" dirty="0">
                <a:latin typeface="+mn-lt"/>
              </a:rPr>
              <a:t>world’s population at </a:t>
            </a:r>
            <a:r>
              <a:rPr lang="en-AU" sz="2400" dirty="0" smtClean="0">
                <a:latin typeface="+mn-lt"/>
              </a:rPr>
              <a:t>risk – poor countries</a:t>
            </a:r>
            <a:endParaRPr lang="en-AU" sz="2400" dirty="0">
              <a:latin typeface="+mn-lt"/>
            </a:endParaRPr>
          </a:p>
          <a:p>
            <a:pPr marL="285750" indent="-285750">
              <a:spcAft>
                <a:spcPts val="1800"/>
              </a:spcAft>
              <a:buFont typeface="Arial" panose="020B0604020202020204" pitchFamily="34" charset="0"/>
              <a:buChar char="•"/>
            </a:pPr>
            <a:r>
              <a:rPr lang="en-AU" sz="2400" dirty="0" smtClean="0">
                <a:latin typeface="+mn-lt"/>
              </a:rPr>
              <a:t>Symptoms </a:t>
            </a:r>
            <a:r>
              <a:rPr lang="en-AU" sz="2400" dirty="0" smtClean="0"/>
              <a:t>– </a:t>
            </a:r>
            <a:r>
              <a:rPr lang="en-AU" sz="2400" dirty="0" smtClean="0">
                <a:latin typeface="+mn-lt"/>
              </a:rPr>
              <a:t>fever, headache, chills </a:t>
            </a:r>
          </a:p>
          <a:p>
            <a:pPr marL="342900" indent="-342900">
              <a:spcAft>
                <a:spcPts val="600"/>
              </a:spcAft>
              <a:buFont typeface="Arial" panose="020B0604020202020204" pitchFamily="34" charset="0"/>
              <a:buChar char="•"/>
            </a:pPr>
            <a:r>
              <a:rPr lang="en-AU" sz="2400" b="1" dirty="0" smtClean="0">
                <a:solidFill>
                  <a:srgbClr val="FFFF00"/>
                </a:solidFill>
                <a:latin typeface="+mn-lt"/>
              </a:rPr>
              <a:t>Child symptoms </a:t>
            </a:r>
            <a:r>
              <a:rPr lang="en-AU" sz="2400" dirty="0" smtClean="0">
                <a:solidFill>
                  <a:srgbClr val="FFFF00"/>
                </a:solidFill>
                <a:latin typeface="+mn-lt"/>
              </a:rPr>
              <a:t>- anaemia, breathing</a:t>
            </a:r>
          </a:p>
          <a:p>
            <a:pPr lvl="1">
              <a:spcAft>
                <a:spcPts val="600"/>
              </a:spcAft>
            </a:pPr>
            <a:r>
              <a:rPr lang="en-AU" sz="2400" dirty="0" smtClean="0">
                <a:solidFill>
                  <a:srgbClr val="FFFF00"/>
                </a:solidFill>
                <a:latin typeface="+mn-lt"/>
              </a:rPr>
              <a:t> problems, cerebral malaria, seizures,</a:t>
            </a:r>
          </a:p>
          <a:p>
            <a:pPr lvl="1">
              <a:spcAft>
                <a:spcPts val="1800"/>
              </a:spcAft>
            </a:pPr>
            <a:r>
              <a:rPr lang="en-AU" sz="2400" dirty="0" smtClean="0">
                <a:solidFill>
                  <a:srgbClr val="FFFF00"/>
                </a:solidFill>
                <a:latin typeface="+mn-lt"/>
              </a:rPr>
              <a:t> learning impairment, death</a:t>
            </a:r>
            <a:endParaRPr lang="en-AU" sz="2400" dirty="0">
              <a:solidFill>
                <a:srgbClr val="FFFF00"/>
              </a:solidFill>
            </a:endParaRPr>
          </a:p>
          <a:p>
            <a:pPr marL="273050" lvl="2" indent="-273050">
              <a:spcAft>
                <a:spcPts val="1800"/>
              </a:spcAft>
              <a:buFont typeface="Arial" panose="020B0604020202020204" pitchFamily="34" charset="0"/>
              <a:buChar char="•"/>
            </a:pPr>
            <a:r>
              <a:rPr lang="en-AU" sz="2400" dirty="0" smtClean="0">
                <a:latin typeface="+mn-lt"/>
              </a:rPr>
              <a:t>May get malaria 3 times/year</a:t>
            </a:r>
          </a:p>
          <a:p>
            <a:pPr marL="273050" lvl="2" indent="-273050">
              <a:spcAft>
                <a:spcPts val="1800"/>
              </a:spcAft>
              <a:buFont typeface="Arial" panose="020B0604020202020204" pitchFamily="34" charset="0"/>
              <a:buChar char="•"/>
            </a:pPr>
            <a:r>
              <a:rPr lang="en-AU" sz="2400" dirty="0" smtClean="0">
                <a:latin typeface="+mn-lt"/>
              </a:rPr>
              <a:t>Debilitating  - unable to work or attend school</a:t>
            </a:r>
          </a:p>
          <a:p>
            <a:pPr marL="273050" lvl="2" indent="-273050">
              <a:spcAft>
                <a:spcPts val="1800"/>
              </a:spcAft>
              <a:buFont typeface="Arial" panose="020B0604020202020204" pitchFamily="34" charset="0"/>
              <a:buChar char="•"/>
            </a:pPr>
            <a:r>
              <a:rPr lang="en-AU" sz="2400" dirty="0" smtClean="0">
                <a:latin typeface="+mn-lt"/>
              </a:rPr>
              <a:t>Economic and social impacts </a:t>
            </a:r>
            <a:endParaRPr lang="en-AU" sz="2400" dirty="0">
              <a:latin typeface="+mn-lt"/>
            </a:endParaRPr>
          </a:p>
          <a:p>
            <a:pPr marL="457200" lvl="3">
              <a:spcAft>
                <a:spcPts val="1800"/>
              </a:spcAft>
            </a:pPr>
            <a:r>
              <a:rPr lang="en-AU" sz="2400" dirty="0" smtClean="0">
                <a:latin typeface="+mn-lt"/>
              </a:rPr>
              <a:t>	 </a:t>
            </a:r>
            <a:r>
              <a:rPr lang="en-AU" sz="2400" dirty="0" smtClean="0">
                <a:solidFill>
                  <a:srgbClr val="FFFF00"/>
                </a:solidFill>
                <a:latin typeface="+mn-lt"/>
              </a:rPr>
              <a:t>direct costs alone US$12 Billion/year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915" y="1844824"/>
            <a:ext cx="2806085" cy="3741447"/>
          </a:xfrm>
          <a:prstGeom prst="rect">
            <a:avLst/>
          </a:prstGeom>
        </p:spPr>
      </p:pic>
    </p:spTree>
    <p:extLst>
      <p:ext uri="{BB962C8B-B14F-4D97-AF65-F5344CB8AC3E}">
        <p14:creationId xmlns:p14="http://schemas.microsoft.com/office/powerpoint/2010/main" val="3250449056"/>
      </p:ext>
    </p:extLst>
  </p:cSld>
  <p:clrMapOvr>
    <a:masterClrMapping/>
  </p:clrMapOvr>
  <p:transition spd="slow"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3" y="172958"/>
            <a:ext cx="5360862" cy="2185214"/>
          </a:xfrm>
          <a:prstGeom prst="rect">
            <a:avLst/>
          </a:prstGeom>
          <a:noFill/>
        </p:spPr>
        <p:txBody>
          <a:bodyPr wrap="square" rtlCol="0">
            <a:spAutoFit/>
          </a:bodyPr>
          <a:lstStyle/>
          <a:p>
            <a:pPr algn="ctr"/>
            <a:r>
              <a:rPr lang="en-AU" sz="4000" b="1" dirty="0" smtClean="0">
                <a:solidFill>
                  <a:srgbClr val="FFC000"/>
                </a:solidFill>
                <a:effectLst>
                  <a:outerShdw blurRad="38100" dist="38100" dir="2700000" algn="tl">
                    <a:srgbClr val="000000">
                      <a:alpha val="43137"/>
                    </a:srgbClr>
                  </a:outerShdw>
                </a:effectLst>
              </a:rPr>
              <a:t>RAM</a:t>
            </a:r>
          </a:p>
          <a:p>
            <a:pPr algn="ctr"/>
            <a:r>
              <a:rPr lang="en-AU" sz="2400" b="1" i="1" dirty="0" smtClean="0">
                <a:solidFill>
                  <a:srgbClr val="FFFF00"/>
                </a:solidFill>
                <a:effectLst>
                  <a:outerShdw blurRad="38100" dist="38100" dir="2700000" algn="tl">
                    <a:srgbClr val="000000">
                      <a:alpha val="43137"/>
                    </a:srgbClr>
                  </a:outerShdw>
                </a:effectLst>
              </a:rPr>
              <a:t>Established in 1990s</a:t>
            </a:r>
            <a:r>
              <a:rPr lang="en-AU" sz="2400" b="1" i="1" dirty="0" smtClean="0">
                <a:solidFill>
                  <a:srgbClr val="FFFF00"/>
                </a:solidFill>
              </a:rPr>
              <a:t> </a:t>
            </a:r>
          </a:p>
          <a:p>
            <a:pPr algn="ctr"/>
            <a:r>
              <a:rPr lang="en-AU" sz="2400" b="1" i="1" dirty="0">
                <a:solidFill>
                  <a:srgbClr val="FFFF00"/>
                </a:solidFill>
                <a:effectLst>
                  <a:outerShdw blurRad="38100" dist="38100" dir="2700000" algn="tl">
                    <a:srgbClr val="000000">
                      <a:alpha val="43137"/>
                    </a:srgbClr>
                  </a:outerShdw>
                </a:effectLst>
              </a:rPr>
              <a:t>Goal: to eliminate </a:t>
            </a:r>
            <a:r>
              <a:rPr lang="en-AU" sz="2400" b="1" i="1" dirty="0" smtClean="0">
                <a:solidFill>
                  <a:srgbClr val="FFFF00"/>
                </a:solidFill>
                <a:effectLst>
                  <a:outerShdw blurRad="38100" dist="38100" dir="2700000" algn="tl">
                    <a:srgbClr val="000000">
                      <a:alpha val="43137"/>
                    </a:srgbClr>
                  </a:outerShdw>
                </a:effectLst>
              </a:rPr>
              <a:t>malaria </a:t>
            </a:r>
          </a:p>
          <a:p>
            <a:pPr algn="ctr"/>
            <a:r>
              <a:rPr lang="en-AU" sz="2400" i="1" dirty="0" smtClean="0">
                <a:solidFill>
                  <a:srgbClr val="FFFF00"/>
                </a:solidFill>
                <a:latin typeface="+mn-lt"/>
              </a:rPr>
              <a:t>in PNG, Timor, Solomon Islands, Vanuatu</a:t>
            </a:r>
            <a:endParaRPr lang="en-AU" sz="2400" i="1" dirty="0">
              <a:solidFill>
                <a:srgbClr val="FFFF00"/>
              </a:solidFill>
              <a:latin typeface="+mn-lt"/>
            </a:endParaRPr>
          </a:p>
          <a:p>
            <a:pPr algn="ctr"/>
            <a:endParaRPr lang="en-AU" sz="2400" b="1" i="1" dirty="0" smtClean="0">
              <a:solidFill>
                <a:srgbClr val="FFFF00"/>
              </a:solidFill>
            </a:endParaRPr>
          </a:p>
        </p:txBody>
      </p:sp>
      <p:sp>
        <p:nvSpPr>
          <p:cNvPr id="4" name="TextBox 3"/>
          <p:cNvSpPr txBox="1"/>
          <p:nvPr/>
        </p:nvSpPr>
        <p:spPr>
          <a:xfrm>
            <a:off x="179512" y="2420888"/>
            <a:ext cx="8640960" cy="4339650"/>
          </a:xfrm>
          <a:prstGeom prst="rect">
            <a:avLst/>
          </a:prstGeom>
          <a:noFill/>
        </p:spPr>
        <p:txBody>
          <a:bodyPr wrap="square" rtlCol="0">
            <a:spAutoFit/>
          </a:bodyPr>
          <a:lstStyle/>
          <a:p>
            <a:pPr>
              <a:spcAft>
                <a:spcPts val="1200"/>
              </a:spcAft>
            </a:pPr>
            <a:r>
              <a:rPr lang="en-AU" sz="2400" b="1" dirty="0" smtClean="0">
                <a:solidFill>
                  <a:srgbClr val="FFFF00"/>
                </a:solidFill>
              </a:rPr>
              <a:t>How?</a:t>
            </a:r>
            <a:endParaRPr lang="en-AU" sz="2400" dirty="0" smtClean="0">
              <a:latin typeface="+mn-lt"/>
            </a:endParaRPr>
          </a:p>
          <a:p>
            <a:pPr marL="285750" indent="-285750">
              <a:spcAft>
                <a:spcPts val="600"/>
              </a:spcAft>
              <a:buFont typeface="Arial" panose="020B0604020202020204" pitchFamily="34" charset="0"/>
              <a:buChar char="•"/>
            </a:pPr>
            <a:r>
              <a:rPr lang="en-AU" sz="2400" dirty="0" smtClean="0">
                <a:latin typeface="+mn-lt"/>
              </a:rPr>
              <a:t>Control mosquitos  </a:t>
            </a:r>
            <a:r>
              <a:rPr lang="en-AU" sz="2400" dirty="0" smtClean="0">
                <a:solidFill>
                  <a:srgbClr val="FFFF00"/>
                </a:solidFill>
                <a:latin typeface="+mn-lt"/>
              </a:rPr>
              <a:t>– The Enemy</a:t>
            </a:r>
          </a:p>
          <a:p>
            <a:pPr marL="1714500" lvl="3" indent="-342900">
              <a:spcAft>
                <a:spcPts val="600"/>
              </a:spcAft>
              <a:buFont typeface="Wingdings" panose="05000000000000000000" pitchFamily="2" charset="2"/>
              <a:buChar char="Ø"/>
            </a:pPr>
            <a:r>
              <a:rPr lang="en-AU" sz="2400" dirty="0">
                <a:latin typeface="+mn-lt"/>
              </a:rPr>
              <a:t>Distribution of bed nets </a:t>
            </a:r>
            <a:endParaRPr lang="en-AU" sz="2400" dirty="0" smtClean="0">
              <a:latin typeface="+mn-lt"/>
            </a:endParaRPr>
          </a:p>
          <a:p>
            <a:pPr marL="1714500" lvl="3" indent="-342900">
              <a:spcAft>
                <a:spcPts val="600"/>
              </a:spcAft>
              <a:buFont typeface="Wingdings" panose="05000000000000000000" pitchFamily="2" charset="2"/>
              <a:buChar char="Ø"/>
            </a:pPr>
            <a:r>
              <a:rPr lang="en-AU" sz="2400" dirty="0" smtClean="0">
                <a:latin typeface="+mn-lt"/>
              </a:rPr>
              <a:t>Healthy Villages – </a:t>
            </a:r>
            <a:r>
              <a:rPr lang="en-AU" sz="2400" i="1" dirty="0" smtClean="0">
                <a:latin typeface="+mn-lt"/>
              </a:rPr>
              <a:t>drainage and cleanliness</a:t>
            </a:r>
            <a:endParaRPr lang="en-AU" sz="2400" i="1" dirty="0">
              <a:latin typeface="+mn-lt"/>
            </a:endParaRPr>
          </a:p>
          <a:p>
            <a:pPr marL="1714500" lvl="3" indent="-342900">
              <a:spcAft>
                <a:spcPts val="600"/>
              </a:spcAft>
              <a:buFont typeface="Wingdings" panose="05000000000000000000" pitchFamily="2" charset="2"/>
              <a:buChar char="Ø"/>
            </a:pPr>
            <a:r>
              <a:rPr lang="en-AU" sz="2400" dirty="0" smtClean="0">
                <a:latin typeface="+mn-lt"/>
              </a:rPr>
              <a:t>Insecticide and </a:t>
            </a:r>
            <a:r>
              <a:rPr lang="en-AU" sz="2400" dirty="0" err="1" smtClean="0">
                <a:latin typeface="+mn-lt"/>
              </a:rPr>
              <a:t>lavacide</a:t>
            </a:r>
            <a:r>
              <a:rPr lang="en-AU" sz="2400" dirty="0" smtClean="0">
                <a:latin typeface="+mn-lt"/>
              </a:rPr>
              <a:t> sprays </a:t>
            </a:r>
            <a:endParaRPr lang="en-AU" sz="2400" i="1" dirty="0" smtClean="0">
              <a:latin typeface="+mn-lt"/>
            </a:endParaRPr>
          </a:p>
          <a:p>
            <a:pPr marL="285750" indent="-285750">
              <a:spcAft>
                <a:spcPts val="1200"/>
              </a:spcAft>
              <a:buFont typeface="Arial" panose="020B0604020202020204" pitchFamily="34" charset="0"/>
              <a:buChar char="•"/>
            </a:pPr>
            <a:r>
              <a:rPr lang="en-AU" sz="2400" dirty="0" smtClean="0">
                <a:latin typeface="+mn-lt"/>
              </a:rPr>
              <a:t>Diagnosis and Treatment </a:t>
            </a:r>
          </a:p>
          <a:p>
            <a:pPr marL="285750" indent="-285750">
              <a:spcAft>
                <a:spcPts val="1200"/>
              </a:spcAft>
              <a:buFont typeface="Arial" panose="020B0604020202020204" pitchFamily="34" charset="0"/>
              <a:buChar char="•"/>
            </a:pPr>
            <a:r>
              <a:rPr lang="en-AU" sz="2400" dirty="0" smtClean="0">
                <a:latin typeface="+mn-lt"/>
              </a:rPr>
              <a:t>Village malaria volunteers </a:t>
            </a:r>
          </a:p>
          <a:p>
            <a:pPr marL="285750" indent="-285750">
              <a:spcAft>
                <a:spcPts val="1200"/>
              </a:spcAft>
              <a:buFont typeface="Arial" panose="020B0604020202020204" pitchFamily="34" charset="0"/>
              <a:buChar char="•"/>
            </a:pPr>
            <a:r>
              <a:rPr lang="en-AU" sz="2400" dirty="0">
                <a:latin typeface="+mn-lt"/>
              </a:rPr>
              <a:t>Surveillance and </a:t>
            </a:r>
            <a:r>
              <a:rPr lang="en-AU" sz="2400" dirty="0" smtClean="0">
                <a:latin typeface="+mn-lt"/>
              </a:rPr>
              <a:t>targeted </a:t>
            </a:r>
            <a:r>
              <a:rPr lang="en-AU" sz="2400" dirty="0">
                <a:latin typeface="+mn-lt"/>
              </a:rPr>
              <a:t>intervention</a:t>
            </a:r>
            <a:r>
              <a:rPr lang="en-AU" sz="2400" i="1" dirty="0">
                <a:latin typeface="+mn-lt"/>
              </a:rPr>
              <a:t> – </a:t>
            </a:r>
            <a:r>
              <a:rPr lang="en-AU" sz="2400" dirty="0">
                <a:latin typeface="+mn-lt"/>
              </a:rPr>
              <a:t>Chasing Malaria</a:t>
            </a:r>
          </a:p>
          <a:p>
            <a:pPr marL="285750" indent="-285750">
              <a:spcAft>
                <a:spcPts val="1200"/>
              </a:spcAft>
              <a:buFont typeface="Arial" panose="020B0604020202020204" pitchFamily="34" charset="0"/>
              <a:buChar char="•"/>
            </a:pPr>
            <a:r>
              <a:rPr lang="en-AU" sz="2400" dirty="0" smtClean="0">
                <a:latin typeface="+mn-lt"/>
              </a:rPr>
              <a:t>Malaria Education</a:t>
            </a:r>
            <a:endParaRPr lang="en-AU" sz="2400" i="1" dirty="0" smtClean="0">
              <a:latin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726" y="180371"/>
            <a:ext cx="3503274" cy="324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4788024" y="2564904"/>
            <a:ext cx="1008112" cy="576064"/>
          </a:xfrm>
          <a:prstGeom prst="straightConnector1">
            <a:avLst/>
          </a:prstGeom>
          <a:ln w="889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900978"/>
      </p:ext>
    </p:extLst>
  </p:cSld>
  <p:clrMapOvr>
    <a:masterClrMapping/>
  </p:clrMapOvr>
  <p:transition spd="slow"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516" y="269527"/>
            <a:ext cx="8712968" cy="2232248"/>
          </a:xfrm>
        </p:spPr>
        <p:txBody>
          <a:bodyPr/>
          <a:lstStyle/>
          <a:p>
            <a:r>
              <a:rPr lang="en-AU" sz="3600" b="1" dirty="0" smtClean="0">
                <a:solidFill>
                  <a:srgbClr val="FFC000"/>
                </a:solidFill>
                <a:effectLst>
                  <a:outerShdw blurRad="38100" dist="38100" dir="2700000" algn="tl">
                    <a:srgbClr val="000000">
                      <a:alpha val="43137"/>
                    </a:srgbClr>
                  </a:outerShdw>
                </a:effectLst>
                <a:latin typeface="+mn-lt"/>
              </a:rPr>
              <a:t>Control mosquitos - bed nets</a:t>
            </a:r>
            <a:br>
              <a:rPr lang="en-AU" sz="3600" b="1" dirty="0" smtClean="0">
                <a:solidFill>
                  <a:srgbClr val="FFC000"/>
                </a:solidFill>
                <a:effectLst>
                  <a:outerShdw blurRad="38100" dist="38100" dir="2700000" algn="tl">
                    <a:srgbClr val="000000">
                      <a:alpha val="43137"/>
                    </a:srgbClr>
                  </a:outerShdw>
                </a:effectLst>
                <a:latin typeface="+mn-lt"/>
              </a:rPr>
            </a:br>
            <a:r>
              <a:rPr lang="en-AU" sz="2400" b="1" dirty="0" smtClean="0">
                <a:effectLst>
                  <a:outerShdw blurRad="38100" dist="38100" dir="2700000" algn="tl">
                    <a:srgbClr val="000000">
                      <a:alpha val="43137"/>
                    </a:srgbClr>
                  </a:outerShdw>
                </a:effectLst>
              </a:rPr>
              <a:t>12 million bed nets distributed by </a:t>
            </a:r>
            <a:r>
              <a:rPr lang="en-AU" sz="2400" b="1" dirty="0">
                <a:effectLst>
                  <a:outerShdw blurRad="38100" dist="38100" dir="2700000" algn="tl">
                    <a:srgbClr val="000000">
                      <a:alpha val="43137"/>
                    </a:srgbClr>
                  </a:outerShdw>
                </a:effectLst>
              </a:rPr>
              <a:t>RAM PNG </a:t>
            </a:r>
            <a:r>
              <a:rPr lang="en-AU" sz="2400" b="1" dirty="0" smtClean="0">
                <a:effectLst>
                  <a:outerShdw blurRad="38100" dist="38100" dir="2700000" algn="tl">
                    <a:srgbClr val="000000">
                      <a:alpha val="43137"/>
                    </a:srgbClr>
                  </a:outerShdw>
                </a:effectLst>
              </a:rPr>
              <a:t/>
            </a:r>
            <a:br>
              <a:rPr lang="en-AU" sz="2400" b="1" dirty="0" smtClean="0">
                <a:effectLst>
                  <a:outerShdw blurRad="38100" dist="38100" dir="2700000" algn="tl">
                    <a:srgbClr val="000000">
                      <a:alpha val="43137"/>
                    </a:srgbClr>
                  </a:outerShdw>
                </a:effectLst>
              </a:rPr>
            </a:br>
            <a:endParaRPr lang="en-AU" sz="2400" b="1" dirty="0">
              <a:effectLst>
                <a:outerShdw blurRad="38100" dist="38100" dir="2700000" algn="tl">
                  <a:srgbClr val="000000">
                    <a:alpha val="43137"/>
                  </a:srgbClr>
                </a:outerShdw>
              </a:effectLst>
            </a:endParaRPr>
          </a:p>
        </p:txBody>
      </p:sp>
      <p:sp>
        <p:nvSpPr>
          <p:cNvPr id="2" name="TextBox 1"/>
          <p:cNvSpPr txBox="1"/>
          <p:nvPr/>
        </p:nvSpPr>
        <p:spPr>
          <a:xfrm>
            <a:off x="107504" y="6093296"/>
            <a:ext cx="8928992" cy="461665"/>
          </a:xfrm>
          <a:prstGeom prst="rect">
            <a:avLst/>
          </a:prstGeom>
          <a:noFill/>
        </p:spPr>
        <p:txBody>
          <a:bodyPr wrap="square" rtlCol="0">
            <a:spAutoFit/>
          </a:bodyPr>
          <a:lstStyle/>
          <a:p>
            <a:pPr algn="ctr"/>
            <a:r>
              <a:rPr lang="en-AU" sz="2400" dirty="0">
                <a:solidFill>
                  <a:srgbClr val="FFFF00"/>
                </a:solidFill>
                <a:latin typeface="+mn-lt"/>
              </a:rPr>
              <a:t>3</a:t>
            </a:r>
            <a:r>
              <a:rPr lang="en-AU" sz="2400" dirty="0" smtClean="0">
                <a:solidFill>
                  <a:srgbClr val="FFFF00"/>
                </a:solidFill>
                <a:latin typeface="+mn-lt"/>
              </a:rPr>
              <a:t> </a:t>
            </a:r>
            <a:r>
              <a:rPr lang="en-AU" sz="2400" dirty="0">
                <a:solidFill>
                  <a:srgbClr val="FFFF00"/>
                </a:solidFill>
                <a:latin typeface="+mn-lt"/>
              </a:rPr>
              <a:t>generations appreciate the protection of RAM bed nets</a:t>
            </a:r>
            <a:endParaRPr lang="en-AU" sz="2400" dirty="0">
              <a:latin typeface="+mn-lt"/>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230257"/>
            <a:ext cx="73447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75214" y="2048117"/>
            <a:ext cx="5393572" cy="4045179"/>
          </a:xfrm>
        </p:spPr>
      </p:pic>
    </p:spTree>
    <p:extLst>
      <p:ext uri="{BB962C8B-B14F-4D97-AF65-F5344CB8AC3E}">
        <p14:creationId xmlns:p14="http://schemas.microsoft.com/office/powerpoint/2010/main" val="2601704931"/>
      </p:ext>
    </p:extLst>
  </p:cSld>
  <p:clrMapOvr>
    <a:masterClrMapping/>
  </p:clrMapOvr>
  <p:transition spd="slow"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08829"/>
            <a:ext cx="4023401" cy="301755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7544" y="108700"/>
            <a:ext cx="648072" cy="760404"/>
          </a:xfrm>
          <a:prstGeom prst="rect">
            <a:avLst/>
          </a:prstGeom>
        </p:spPr>
      </p:pic>
      <p:sp>
        <p:nvSpPr>
          <p:cNvPr id="4" name="TextBox 3"/>
          <p:cNvSpPr txBox="1"/>
          <p:nvPr/>
        </p:nvSpPr>
        <p:spPr>
          <a:xfrm>
            <a:off x="1672930" y="258069"/>
            <a:ext cx="6264696" cy="646331"/>
          </a:xfrm>
          <a:prstGeom prst="rect">
            <a:avLst/>
          </a:prstGeom>
          <a:noFill/>
        </p:spPr>
        <p:txBody>
          <a:bodyPr wrap="square" rtlCol="0">
            <a:spAutoFit/>
          </a:bodyPr>
          <a:lstStyle/>
          <a:p>
            <a:r>
              <a:rPr lang="en-AU" sz="3600" b="1" dirty="0" smtClean="0">
                <a:solidFill>
                  <a:srgbClr val="FFC000"/>
                </a:solidFill>
                <a:effectLst>
                  <a:outerShdw blurRad="38100" dist="38100" dir="2700000" algn="tl">
                    <a:srgbClr val="000000">
                      <a:alpha val="43137"/>
                    </a:srgbClr>
                  </a:outerShdw>
                </a:effectLst>
                <a:latin typeface="+mn-lt"/>
              </a:rPr>
              <a:t>Bed net distribution – a big job</a:t>
            </a: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97110" y="908829"/>
            <a:ext cx="3795170" cy="28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11960" y="3712752"/>
            <a:ext cx="4932040" cy="314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3712008"/>
            <a:ext cx="4824028" cy="31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7092280" y="933533"/>
            <a:ext cx="2051720" cy="277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357155"/>
      </p:ext>
    </p:extLst>
  </p:cSld>
  <p:clrMapOvr>
    <a:masterClrMapping/>
  </p:clrMapOvr>
  <p:transition spd="slow"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80728"/>
            <a:ext cx="3950208" cy="2962656"/>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688" y="108700"/>
            <a:ext cx="466872" cy="547796"/>
          </a:xfrm>
          <a:prstGeom prst="rect">
            <a:avLst/>
          </a:prstGeom>
        </p:spPr>
      </p:pic>
      <p:sp>
        <p:nvSpPr>
          <p:cNvPr id="4" name="TextBox 3"/>
          <p:cNvSpPr txBox="1"/>
          <p:nvPr/>
        </p:nvSpPr>
        <p:spPr>
          <a:xfrm>
            <a:off x="1043607" y="108700"/>
            <a:ext cx="5112569" cy="1200329"/>
          </a:xfrm>
          <a:prstGeom prst="rect">
            <a:avLst/>
          </a:prstGeom>
          <a:noFill/>
        </p:spPr>
        <p:txBody>
          <a:bodyPr wrap="square" rtlCol="0">
            <a:spAutoFit/>
          </a:bodyPr>
          <a:lstStyle/>
          <a:p>
            <a:pPr algn="r"/>
            <a:r>
              <a:rPr lang="en-AU" sz="3600" b="1" dirty="0" smtClean="0">
                <a:solidFill>
                  <a:srgbClr val="FFC000"/>
                </a:solidFill>
                <a:effectLst>
                  <a:outerShdw blurRad="38100" dist="38100" dir="2700000" algn="tl">
                    <a:srgbClr val="000000">
                      <a:alpha val="43137"/>
                    </a:srgbClr>
                  </a:outerShdw>
                </a:effectLst>
                <a:latin typeface="+mn-lt"/>
              </a:rPr>
              <a:t>Challenges distributing bed nets</a:t>
            </a:r>
          </a:p>
        </p:txBody>
      </p:sp>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92402" y="0"/>
            <a:ext cx="2867836"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50208" y="2965382"/>
            <a:ext cx="5210907" cy="39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 y="3893214"/>
            <a:ext cx="3950209" cy="29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003026"/>
      </p:ext>
    </p:extLst>
  </p:cSld>
  <p:clrMapOvr>
    <a:masterClrMapping/>
  </p:clrMapOvr>
  <p:transition spd="slow" advTm="1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CEF_Mal">
  <a:themeElements>
    <a:clrScheme name="UNICEF_Mal.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NICEF_M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NICEF_Mal.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ICEF_Mal.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ICEF_Mal.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ICEF_Mal.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ICEF_Mal.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ICEF_Mal.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ICEF_Mal.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5512</TotalTime>
  <Words>2196</Words>
  <Application>Microsoft Office PowerPoint</Application>
  <PresentationFormat>On-screen Show (4:3)</PresentationFormat>
  <Paragraphs>143</Paragraphs>
  <Slides>21</Slides>
  <Notes>20</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2_UNICEF_Mal</vt:lpstr>
      <vt:lpstr>2_Office Theme</vt:lpstr>
      <vt:lpstr>PowerPoint Presentation</vt:lpstr>
      <vt:lpstr>Presentation Outline</vt:lpstr>
      <vt:lpstr>PowerPoint Presentation</vt:lpstr>
      <vt:lpstr>PowerPoint Presentation</vt:lpstr>
      <vt:lpstr>PowerPoint Presentation</vt:lpstr>
      <vt:lpstr>PowerPoint Presentation</vt:lpstr>
      <vt:lpstr>Control mosquitos - bed nets 12 million bed nets distributed by RAM PNG  </vt:lpstr>
      <vt:lpstr>PowerPoint Presentation</vt:lpstr>
      <vt:lpstr>PowerPoint Presentation</vt:lpstr>
      <vt:lpstr>PowerPoint Presentation</vt:lpstr>
      <vt:lpstr>PowerPoint Presentation</vt:lpstr>
      <vt:lpstr>Diagnosis and Treatment</vt:lpstr>
      <vt:lpstr>Surveillance and targeted intervention - Chasing Malaria</vt:lpstr>
      <vt:lpstr>PowerPoint Presentation</vt:lpstr>
      <vt:lpstr>PowerPoint Presentation</vt:lpstr>
      <vt:lpstr>Malaria Education</vt:lpstr>
      <vt:lpstr>Timeline – The Fight against malaria</vt:lpstr>
      <vt:lpstr>PowerPoint Presentation</vt:lpstr>
      <vt:lpstr>PowerPoint Presentation</vt:lpstr>
      <vt:lpstr>Elimination of Malaria – Challenges The ongoing work of RAM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&amp; Judi</dc:creator>
  <cp:lastModifiedBy>merrilyn stephenson</cp:lastModifiedBy>
  <cp:revision>346</cp:revision>
  <cp:lastPrinted>2017-08-16T02:20:19Z</cp:lastPrinted>
  <dcterms:created xsi:type="dcterms:W3CDTF">2012-10-26T01:46:17Z</dcterms:created>
  <dcterms:modified xsi:type="dcterms:W3CDTF">2020-07-28T06:48:58Z</dcterms:modified>
</cp:coreProperties>
</file>