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56" r:id="rId2"/>
    <p:sldId id="545" r:id="rId3"/>
    <p:sldId id="546" r:id="rId4"/>
    <p:sldId id="544" r:id="rId5"/>
    <p:sldId id="357" r:id="rId6"/>
    <p:sldId id="542" r:id="rId7"/>
    <p:sldId id="543" r:id="rId8"/>
    <p:sldId id="483" r:id="rId9"/>
    <p:sldId id="516" r:id="rId10"/>
    <p:sldId id="442" r:id="rId11"/>
    <p:sldId id="547" r:id="rId12"/>
    <p:sldId id="488" r:id="rId13"/>
    <p:sldId id="548" r:id="rId14"/>
    <p:sldId id="486" r:id="rId15"/>
    <p:sldId id="513" r:id="rId16"/>
    <p:sldId id="487" r:id="rId17"/>
    <p:sldId id="510" r:id="rId18"/>
    <p:sldId id="489" r:id="rId19"/>
    <p:sldId id="540" r:id="rId20"/>
    <p:sldId id="561" r:id="rId21"/>
    <p:sldId id="560" r:id="rId22"/>
    <p:sldId id="514" r:id="rId23"/>
    <p:sldId id="535" r:id="rId24"/>
    <p:sldId id="536" r:id="rId25"/>
    <p:sldId id="562" r:id="rId26"/>
    <p:sldId id="541" r:id="rId27"/>
    <p:sldId id="481" r:id="rId28"/>
    <p:sldId id="524" r:id="rId29"/>
    <p:sldId id="520" r:id="rId30"/>
    <p:sldId id="508" r:id="rId31"/>
    <p:sldId id="563" r:id="rId32"/>
    <p:sldId id="493" r:id="rId33"/>
    <p:sldId id="565" r:id="rId34"/>
    <p:sldId id="415" r:id="rId35"/>
    <p:sldId id="258" r:id="rId36"/>
    <p:sldId id="531" r:id="rId37"/>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EBCDB227-5EA9-40C0-A0C7-41AD9BEDEE18}">
          <p14:sldIdLst>
            <p14:sldId id="256"/>
            <p14:sldId id="545"/>
            <p14:sldId id="546"/>
            <p14:sldId id="544"/>
            <p14:sldId id="357"/>
            <p14:sldId id="542"/>
            <p14:sldId id="543"/>
            <p14:sldId id="483"/>
            <p14:sldId id="516"/>
            <p14:sldId id="442"/>
            <p14:sldId id="547"/>
            <p14:sldId id="488"/>
            <p14:sldId id="548"/>
            <p14:sldId id="486"/>
            <p14:sldId id="513"/>
            <p14:sldId id="487"/>
            <p14:sldId id="510"/>
            <p14:sldId id="489"/>
            <p14:sldId id="540"/>
            <p14:sldId id="561"/>
            <p14:sldId id="560"/>
            <p14:sldId id="514"/>
            <p14:sldId id="535"/>
            <p14:sldId id="536"/>
            <p14:sldId id="562"/>
            <p14:sldId id="541"/>
            <p14:sldId id="481"/>
            <p14:sldId id="524"/>
            <p14:sldId id="520"/>
            <p14:sldId id="508"/>
            <p14:sldId id="563"/>
            <p14:sldId id="493"/>
            <p14:sldId id="565"/>
          </p14:sldIdLst>
        </p14:section>
        <p14:section name="Untitled Section" id="{DD78FF90-DF39-4B2D-BFBB-46A13A4CDEE5}">
          <p14:sldIdLst>
            <p14:sldId id="415"/>
            <p14:sldId id="258"/>
            <p14:sldId id="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Freeman" initials="TF" lastIdx="0" clrIdx="0">
    <p:extLst>
      <p:ext uri="{19B8F6BF-5375-455C-9EA6-DF929625EA0E}">
        <p15:presenceInfo xmlns:p15="http://schemas.microsoft.com/office/powerpoint/2012/main" userId="919d0b0cd3c004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3FE"/>
    <a:srgbClr val="FF33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9947" autoAdjust="0"/>
  </p:normalViewPr>
  <p:slideViewPr>
    <p:cSldViewPr>
      <p:cViewPr varScale="1">
        <p:scale>
          <a:sx n="112" d="100"/>
          <a:sy n="112" d="100"/>
        </p:scale>
        <p:origin x="15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562"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34819"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34820"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34821"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57110AA0-9D78-400B-B07F-56852706D89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67587"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67591"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C14A00E0-5279-4499-83BC-996403632A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pPr defTabSz="912813"/>
            <a:fld id="{9BB9F3D5-CEB2-4136-87FF-A348355442AD}" type="slidenum">
              <a:rPr lang="en-US" smtClean="0"/>
              <a:pPr defTabSz="912813"/>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14A00E0-5279-4499-83BC-996403632A3C}" type="slidenum">
              <a:rPr lang="en-US" smtClean="0"/>
              <a:pPr>
                <a:defRPr/>
              </a:pPr>
              <a:t>6</a:t>
            </a:fld>
            <a:endParaRPr lang="en-US"/>
          </a:p>
        </p:txBody>
      </p:sp>
    </p:spTree>
    <p:extLst>
      <p:ext uri="{BB962C8B-B14F-4D97-AF65-F5344CB8AC3E}">
        <p14:creationId xmlns:p14="http://schemas.microsoft.com/office/powerpoint/2010/main" val="48968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AU"/>
          </a:p>
        </p:txBody>
      </p:sp>
      <p:sp>
        <p:nvSpPr>
          <p:cNvPr id="65540" name="Slide Number Placeholder 3"/>
          <p:cNvSpPr>
            <a:spLocks noGrp="1"/>
          </p:cNvSpPr>
          <p:nvPr>
            <p:ph type="sldNum" sz="quarter" idx="5"/>
          </p:nvPr>
        </p:nvSpPr>
        <p:spPr>
          <a:noFill/>
        </p:spPr>
        <p:txBody>
          <a:bodyPr/>
          <a:lstStyle/>
          <a:p>
            <a:pPr defTabSz="912813"/>
            <a:fld id="{36FCC3E2-5957-4CB1-B4B8-3573B5B1C93E}" type="slidenum">
              <a:rPr lang="en-US" smtClean="0"/>
              <a:pPr defTabSz="912813"/>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85C8F-AEB8-4E07-8BE6-2E690B0F68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29AF7-7740-44C6-A153-0F7D2EFE93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789F7-36DF-476D-A128-091E61E47C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D863-3691-4203-BCC3-ECA4CF686C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C11B9B-390E-4759-BE5A-6A9632C397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1D8EA-806A-4FAC-8765-F1A2E81EBC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0559D9-DC70-457D-BC5C-5F1BD4A9F0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A156E-AF9A-4F4C-8459-C654DBF159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3C02F3-93BA-4700-899C-0608F95FBE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8AD0D4-74AF-4BA4-A00F-F13706181C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ECFC3C-4FC8-4B65-AE46-5E5E316840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BBA4BD-C76C-44A8-BB37-B73E92AA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723016-01BB-4D23-8AC4-3216E07F0FF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
        <p:nvSpPr>
          <p:cNvPr id="2051" name="WordArt 4"/>
          <p:cNvSpPr>
            <a:spLocks noChangeArrowheads="1" noChangeShapeType="1" noTextEdit="1"/>
          </p:cNvSpPr>
          <p:nvPr/>
        </p:nvSpPr>
        <p:spPr bwMode="auto">
          <a:xfrm>
            <a:off x="381000" y="457200"/>
            <a:ext cx="8305800" cy="1219200"/>
          </a:xfrm>
          <a:prstGeom prst="rect">
            <a:avLst/>
          </a:prstGeom>
        </p:spPr>
        <p:txBody>
          <a:bodyPr wrap="none" fromWordArt="1">
            <a:prstTxWarp prst="textPlain">
              <a:avLst>
                <a:gd name="adj" fmla="val 50000"/>
              </a:avLst>
            </a:prstTxWarp>
          </a:bodyPr>
          <a:lstStyle/>
          <a:p>
            <a:pPr algn="ctr"/>
            <a:r>
              <a:rPr lang="en-AU" sz="2800" kern="10">
                <a:ln w="9525">
                  <a:solidFill>
                    <a:schemeClr val="tx1"/>
                  </a:solidFill>
                  <a:round/>
                  <a:headEnd/>
                  <a:tailEnd/>
                </a:ln>
                <a:solidFill>
                  <a:srgbClr val="FFFF00"/>
                </a:solidFill>
                <a:latin typeface="Arial"/>
                <a:cs typeface="Arial"/>
              </a:rPr>
              <a:t>ROTARIANS AGAINST MALARIA</a:t>
            </a:r>
          </a:p>
          <a:p>
            <a:pPr algn="ctr"/>
            <a:r>
              <a:rPr lang="en-AU" sz="2800" kern="10">
                <a:ln w="9525">
                  <a:solidFill>
                    <a:schemeClr val="tx1"/>
                  </a:solidFill>
                  <a:round/>
                  <a:headEnd/>
                  <a:tailEnd/>
                </a:ln>
                <a:solidFill>
                  <a:srgbClr val="FFFF00"/>
                </a:solidFill>
                <a:latin typeface="Arial"/>
                <a:cs typeface="Arial"/>
              </a:rPr>
              <a:t>PAPUA NEW GUINEA</a:t>
            </a:r>
          </a:p>
        </p:txBody>
      </p:sp>
      <p:sp>
        <p:nvSpPr>
          <p:cNvPr id="2052" name="Rectangle 5"/>
          <p:cNvSpPr>
            <a:spLocks noChangeArrowheads="1"/>
          </p:cNvSpPr>
          <p:nvPr/>
        </p:nvSpPr>
        <p:spPr bwMode="auto">
          <a:xfrm>
            <a:off x="-38100" y="1992660"/>
            <a:ext cx="9144000" cy="3908762"/>
          </a:xfrm>
          <a:prstGeom prst="rect">
            <a:avLst/>
          </a:prstGeom>
          <a:noFill/>
          <a:ln w="9525">
            <a:noFill/>
            <a:miter lim="800000"/>
            <a:headEnd/>
            <a:tailEnd/>
          </a:ln>
        </p:spPr>
        <p:txBody>
          <a:bodyPr wrap="square">
            <a:spAutoFit/>
          </a:bodyPr>
          <a:lstStyle/>
          <a:p>
            <a:pPr algn="ctr"/>
            <a:r>
              <a:rPr lang="pt-PT" sz="6000" b="1" dirty="0">
                <a:solidFill>
                  <a:srgbClr val="FF3300"/>
                </a:solidFill>
                <a:latin typeface="Arial" charset="0"/>
              </a:rPr>
              <a:t>RAMs Role In Malaria Control In PNG</a:t>
            </a:r>
          </a:p>
          <a:p>
            <a:pPr algn="ctr"/>
            <a:r>
              <a:rPr lang="pt-PT" sz="4800" dirty="0">
                <a:solidFill>
                  <a:srgbClr val="FF3300"/>
                </a:solidFill>
                <a:latin typeface="Arial" charset="0"/>
              </a:rPr>
              <a:t>RAM Meeting</a:t>
            </a:r>
          </a:p>
          <a:p>
            <a:pPr algn="ctr"/>
            <a:endParaRPr lang="pt-PT" sz="8000" dirty="0">
              <a:solidFill>
                <a:srgbClr val="FFFF00"/>
              </a:solidFill>
              <a:latin typeface="Arial" charset="0"/>
            </a:endParaRPr>
          </a:p>
        </p:txBody>
      </p:sp>
      <p:sp>
        <p:nvSpPr>
          <p:cNvPr id="2053" name="WordArt 8"/>
          <p:cNvSpPr>
            <a:spLocks noChangeArrowheads="1" noChangeShapeType="1" noTextEdit="1"/>
          </p:cNvSpPr>
          <p:nvPr/>
        </p:nvSpPr>
        <p:spPr bwMode="auto">
          <a:xfrm>
            <a:off x="3276600" y="5943600"/>
            <a:ext cx="2559050" cy="533400"/>
          </a:xfrm>
          <a:prstGeom prst="rect">
            <a:avLst/>
          </a:prstGeom>
        </p:spPr>
        <p:txBody>
          <a:bodyPr wrap="none" fromWordArt="1">
            <a:prstTxWarp prst="textPlain">
              <a:avLst>
                <a:gd name="adj" fmla="val 50000"/>
              </a:avLst>
            </a:prstTxWarp>
          </a:bodyPr>
          <a:lstStyle/>
          <a:p>
            <a:pPr algn="ctr"/>
            <a:r>
              <a:rPr lang="en-AU"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Tim Freeman</a:t>
            </a:r>
          </a:p>
        </p:txBody>
      </p:sp>
      <p:pic>
        <p:nvPicPr>
          <p:cNvPr id="2054" name="Picture 10" descr="RAMl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981575"/>
            <a:ext cx="1905000" cy="1876425"/>
          </a:xfrm>
          <a:prstGeom prst="rect">
            <a:avLst/>
          </a:prstGeom>
          <a:noFill/>
          <a:ln w="9525">
            <a:noFill/>
            <a:miter lim="800000"/>
            <a:headEnd/>
            <a:tailEnd/>
          </a:ln>
        </p:spPr>
      </p:pic>
      <p:pic>
        <p:nvPicPr>
          <p:cNvPr id="2055" name="Picture 14" descr="NMCP"/>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5486400"/>
            <a:ext cx="2362200" cy="1182688"/>
          </a:xfrm>
          <a:prstGeom prst="rect">
            <a:avLst/>
          </a:prstGeom>
          <a:noFill/>
          <a:ln w="9525">
            <a:noFill/>
            <a:miter lim="800000"/>
            <a:headEnd/>
            <a:tailEnd/>
          </a:ln>
        </p:spPr>
      </p:pic>
      <p:sp>
        <p:nvSpPr>
          <p:cNvPr id="2056" name="TextBox 8"/>
          <p:cNvSpPr txBox="1">
            <a:spLocks noChangeArrowheads="1"/>
          </p:cNvSpPr>
          <p:nvPr/>
        </p:nvSpPr>
        <p:spPr bwMode="auto">
          <a:xfrm>
            <a:off x="1600200" y="5334000"/>
            <a:ext cx="6019800" cy="523220"/>
          </a:xfrm>
          <a:prstGeom prst="rect">
            <a:avLst/>
          </a:prstGeom>
          <a:noFill/>
          <a:ln w="9525">
            <a:noFill/>
            <a:miter lim="800000"/>
            <a:headEnd/>
            <a:tailEnd/>
          </a:ln>
        </p:spPr>
        <p:txBody>
          <a:bodyPr>
            <a:spAutoFit/>
          </a:bodyPr>
          <a:lstStyle/>
          <a:p>
            <a:pPr algn="ctr"/>
            <a:r>
              <a:rPr lang="en-AU" sz="2800" b="1" dirty="0">
                <a:latin typeface="Arial" charset="0"/>
                <a:cs typeface="Arial" charset="0"/>
              </a:rPr>
              <a:t>12 September 2020</a:t>
            </a:r>
            <a:endParaRPr lang="en-US" sz="2800" b="1"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608886"/>
            <a:ext cx="88392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LLIN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262979"/>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CONSTRAINTS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Tribal Fights</a:t>
            </a:r>
          </a:p>
          <a:p>
            <a:pPr marL="1257300" lvl="2"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Unable to do one complete district (Dei in Western Highlands) and several other areas.</a:t>
            </a:r>
          </a:p>
          <a:p>
            <a:pPr marL="1257300" lvl="2"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Had to evacuate a RAM team from one fly in area in </a:t>
            </a:r>
            <a:r>
              <a:rPr lang="en-US" sz="2800" dirty="0" err="1">
                <a:latin typeface="Arial" panose="020B0604020202020204" pitchFamily="34" charset="0"/>
                <a:cs typeface="Arial" panose="020B0604020202020204" pitchFamily="34" charset="0"/>
              </a:rPr>
              <a:t>Enga</a:t>
            </a:r>
            <a:r>
              <a:rPr lang="en-US" sz="2800" dirty="0">
                <a:latin typeface="Arial" panose="020B0604020202020204" pitchFamily="34" charset="0"/>
                <a:cs typeface="Arial" panose="020B0604020202020204" pitchFamily="34" charset="0"/>
              </a:rPr>
              <a:t> due to disputes between local health staff an communities.</a:t>
            </a:r>
          </a:p>
          <a:p>
            <a:pPr marL="1257300" lvl="2"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Aircraft </a:t>
            </a:r>
            <a:r>
              <a:rPr lang="en-US" sz="2800" dirty="0" err="1">
                <a:latin typeface="Arial" panose="020B0604020202020204" pitchFamily="34" charset="0"/>
                <a:cs typeface="Arial" panose="020B0604020202020204" pitchFamily="34" charset="0"/>
              </a:rPr>
              <a:t>compnies</a:t>
            </a:r>
            <a:r>
              <a:rPr lang="en-US" sz="2800" dirty="0">
                <a:latin typeface="Arial" panose="020B0604020202020204" pitchFamily="34" charset="0"/>
                <a:cs typeface="Arial" panose="020B0604020202020204" pitchFamily="34" charset="0"/>
              </a:rPr>
              <a:t> closed down as pilots have evacuated the country.</a:t>
            </a:r>
          </a:p>
          <a:p>
            <a:pPr marL="800100" lvl="1"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Covid</a:t>
            </a:r>
            <a:r>
              <a:rPr lang="en-US" sz="2800" dirty="0">
                <a:latin typeface="Arial" panose="020B0604020202020204" pitchFamily="34" charset="0"/>
                <a:cs typeface="Arial" panose="020B0604020202020204" pitchFamily="34" charset="0"/>
              </a:rPr>
              <a:t> 19 – has delayed operations in some places with flights not available when you need them and quarantine in </a:t>
            </a:r>
            <a:r>
              <a:rPr lang="en-US" sz="2800" dirty="0" err="1">
                <a:latin typeface="Arial" panose="020B0604020202020204" pitchFamily="34" charset="0"/>
                <a:cs typeface="Arial" panose="020B0604020202020204" pitchFamily="34" charset="0"/>
              </a:rPr>
              <a:t>Enga</a:t>
            </a:r>
            <a:r>
              <a:rPr lang="en-US" sz="2800" dirty="0">
                <a:latin typeface="Arial" panose="020B0604020202020204" pitchFamily="34" charset="0"/>
                <a:cs typeface="Arial" panose="020B0604020202020204" pitchFamily="34" charset="0"/>
              </a:rPr>
              <a:t> Province.</a:t>
            </a:r>
          </a:p>
        </p:txBody>
      </p:sp>
    </p:spTree>
    <p:extLst>
      <p:ext uri="{BB962C8B-B14F-4D97-AF65-F5344CB8AC3E}">
        <p14:creationId xmlns:p14="http://schemas.microsoft.com/office/powerpoint/2010/main" val="323729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608886"/>
            <a:ext cx="88392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HEALTH CENTRE SUPERVISION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262979"/>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RAM </a:t>
            </a:r>
            <a:r>
              <a:rPr lang="en-US" sz="2800" dirty="0" err="1">
                <a:latin typeface="Arial" panose="020B0604020202020204" pitchFamily="34" charset="0"/>
                <a:cs typeface="Arial" panose="020B0604020202020204" pitchFamily="34" charset="0"/>
              </a:rPr>
              <a:t>programme</a:t>
            </a:r>
            <a:r>
              <a:rPr lang="en-US" sz="2800" dirty="0">
                <a:latin typeface="Arial" panose="020B0604020202020204" pitchFamily="34" charset="0"/>
                <a:cs typeface="Arial" panose="020B0604020202020204" pitchFamily="34" charset="0"/>
              </a:rPr>
              <a:t> now employs eleven Regional Malaria Coordinators (RMCs) and seven Provincial Malaria Supervisors (PMS)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RMCs visit all accessible health facilities (not Aid Posts) on a quarterly basis. At each health facility the RMCs carry out the following:</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Supply RDTs, ACTs and Antenatal LLINs to a predetermined level.</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Ensure that RDTs, ACTS are fully accounted for.</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Monitor testing and treatment of malaria and train where necessary.</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Ensure that all cases of malaria are recorded and data submitted to the NHIS on time. </a:t>
            </a:r>
          </a:p>
        </p:txBody>
      </p:sp>
    </p:spTree>
    <p:extLst>
      <p:ext uri="{BB962C8B-B14F-4D97-AF65-F5344CB8AC3E}">
        <p14:creationId xmlns:p14="http://schemas.microsoft.com/office/powerpoint/2010/main" val="12257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608886"/>
            <a:ext cx="8839199"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HEALTH CENTRE ISSUES</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262979"/>
          </a:xfrm>
          <a:prstGeom prst="rect">
            <a:avLst/>
          </a:prstGeom>
        </p:spPr>
        <p:txBody>
          <a:bodyPr wrap="square">
            <a:spAutoFit/>
          </a:bodyPr>
          <a:lstStyle/>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Reporting to the National Health Information System (NHIS) is very slow. </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Communication with remote health </a:t>
            </a:r>
            <a:r>
              <a:rPr lang="en-US" sz="2800" dirty="0" err="1">
                <a:latin typeface="Arial" panose="020B0604020202020204" pitchFamily="34" charset="0"/>
                <a:cs typeface="Arial" panose="020B0604020202020204" pitchFamily="34" charset="0"/>
              </a:rPr>
              <a:t>centres</a:t>
            </a:r>
            <a:r>
              <a:rPr lang="en-US" sz="2800" dirty="0">
                <a:latin typeface="Arial" panose="020B0604020202020204" pitchFamily="34" charset="0"/>
                <a:cs typeface="Arial" panose="020B0604020202020204" pitchFamily="34" charset="0"/>
              </a:rPr>
              <a:t> extremely difficult and supplying commodities to these locations problematic.</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However, an electronic National Health Information System (ENHIS) will be installed in all health </a:t>
            </a:r>
            <a:r>
              <a:rPr lang="en-US" sz="2800" dirty="0" err="1">
                <a:latin typeface="Arial" panose="020B0604020202020204" pitchFamily="34" charset="0"/>
                <a:cs typeface="Arial" panose="020B0604020202020204" pitchFamily="34" charset="0"/>
              </a:rPr>
              <a:t>centres</a:t>
            </a:r>
            <a:r>
              <a:rPr lang="en-US" sz="2800" dirty="0">
                <a:latin typeface="Arial" panose="020B0604020202020204" pitchFamily="34" charset="0"/>
                <a:cs typeface="Arial" panose="020B0604020202020204" pitchFamily="34" charset="0"/>
              </a:rPr>
              <a:t> in the coming year and hopefully this will allow health data to be available more quickly.</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RAM will work with ENHIS to ensure that it is used properly.</a:t>
            </a:r>
          </a:p>
        </p:txBody>
      </p:sp>
    </p:spTree>
    <p:extLst>
      <p:ext uri="{BB962C8B-B14F-4D97-AF65-F5344CB8AC3E}">
        <p14:creationId xmlns:p14="http://schemas.microsoft.com/office/powerpoint/2010/main" val="298260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608886"/>
            <a:ext cx="8839199"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HEALTH CENTRE ISSUES</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0" y="1525548"/>
            <a:ext cx="8763000" cy="2862322"/>
          </a:xfrm>
          <a:prstGeom prst="rect">
            <a:avLst/>
          </a:prstGeom>
        </p:spPr>
        <p:txBody>
          <a:bodyPr wrap="square">
            <a:spAutoFit/>
          </a:bodyPr>
          <a:lstStyle/>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Estimated that 40-50% cases of malaria are not recorded. This has made quantification of ACTs and RDTs very difficult. It is estimated that </a:t>
            </a:r>
          </a:p>
          <a:p>
            <a:pPr marL="12573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Negative cases are often not recorded.</a:t>
            </a:r>
          </a:p>
          <a:p>
            <a:pPr marL="12573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Clinically diagnosed malaria cases often not recorded. </a:t>
            </a:r>
          </a:p>
          <a:p>
            <a:pPr marL="12573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Treatment from AID posts not included in many cases but Aid Post Kit Drugs also not included in the above</a:t>
            </a:r>
          </a:p>
        </p:txBody>
      </p:sp>
      <p:pic>
        <p:nvPicPr>
          <p:cNvPr id="3" name="Picture 2">
            <a:extLst>
              <a:ext uri="{FF2B5EF4-FFF2-40B4-BE49-F238E27FC236}">
                <a16:creationId xmlns:a16="http://schemas.microsoft.com/office/drawing/2014/main" id="{6BC4D662-E16C-4AFC-AB35-69943993C2D0}"/>
              </a:ext>
            </a:extLst>
          </p:cNvPr>
          <p:cNvPicPr>
            <a:picLocks noChangeAspect="1"/>
          </p:cNvPicPr>
          <p:nvPr/>
        </p:nvPicPr>
        <p:blipFill>
          <a:blip r:embed="rId4"/>
          <a:stretch>
            <a:fillRect/>
          </a:stretch>
        </p:blipFill>
        <p:spPr>
          <a:xfrm>
            <a:off x="1029078" y="4724400"/>
            <a:ext cx="7200522" cy="1626564"/>
          </a:xfrm>
          <a:prstGeom prst="rect">
            <a:avLst/>
          </a:prstGeom>
        </p:spPr>
      </p:pic>
    </p:spTree>
    <p:extLst>
      <p:ext uri="{BB962C8B-B14F-4D97-AF65-F5344CB8AC3E}">
        <p14:creationId xmlns:p14="http://schemas.microsoft.com/office/powerpoint/2010/main" val="359271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36637" y="608886"/>
            <a:ext cx="7086600"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066800" y="0"/>
            <a:ext cx="70866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1940505"/>
            <a:ext cx="8572500" cy="3970318"/>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Since January 2019, RMCs have visited all provinces at least four times.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14 out of 22 provinces already visited six times.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RAM is working very closely with the National Department of Health Supply Division. RAM is filling in stock shortages of ACTs and RDTs throughout  PNG and has distributed both RDTs and ACTs from Global Fund and from government of PNG in a combined distribution.</a:t>
            </a:r>
          </a:p>
        </p:txBody>
      </p:sp>
    </p:spTree>
    <p:extLst>
      <p:ext uri="{BB962C8B-B14F-4D97-AF65-F5344CB8AC3E}">
        <p14:creationId xmlns:p14="http://schemas.microsoft.com/office/powerpoint/2010/main" val="403029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914400" y="608886"/>
            <a:ext cx="7208837"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19200" y="0"/>
            <a:ext cx="69342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11" name="Picture 10">
            <a:extLst>
              <a:ext uri="{FF2B5EF4-FFF2-40B4-BE49-F238E27FC236}">
                <a16:creationId xmlns:a16="http://schemas.microsoft.com/office/drawing/2014/main" id="{F699C7A7-03D3-4424-8906-8ED1FA3F41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0280" y="1335281"/>
            <a:ext cx="7077075" cy="5267325"/>
          </a:xfrm>
          <a:prstGeom prst="rect">
            <a:avLst/>
          </a:prstGeom>
        </p:spPr>
      </p:pic>
    </p:spTree>
    <p:extLst>
      <p:ext uri="{BB962C8B-B14F-4D97-AF65-F5344CB8AC3E}">
        <p14:creationId xmlns:p14="http://schemas.microsoft.com/office/powerpoint/2010/main" val="339754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493837" y="512299"/>
            <a:ext cx="6629400" cy="1446550"/>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DRUG DISTRIBUTION</a:t>
            </a:r>
          </a:p>
          <a:p>
            <a:pPr algn="ctr"/>
            <a:r>
              <a:rPr lang="en-US" sz="4400" dirty="0">
                <a:solidFill>
                  <a:srgbClr val="FF3300"/>
                </a:solidFill>
                <a:latin typeface="Arial" charset="0"/>
              </a:rPr>
              <a:t>2019</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79614" y="1899166"/>
            <a:ext cx="8763000" cy="2308324"/>
          </a:xfrm>
          <a:prstGeom prst="rect">
            <a:avLst/>
          </a:prstGeom>
        </p:spPr>
        <p:txBody>
          <a:bodyPr wrap="square">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Logistics Team and RMC distribute malaria commodities from both Global Fund and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Drugs procured through Global Fund.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Distribution in coordination with RMCs and AMSs.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 2020 all RDTs and ACTs for PNG procured through Global Fund using Global Fund funds.</a:t>
            </a:r>
          </a:p>
        </p:txBody>
      </p:sp>
      <p:pic>
        <p:nvPicPr>
          <p:cNvPr id="3" name="Picture 2">
            <a:extLst>
              <a:ext uri="{FF2B5EF4-FFF2-40B4-BE49-F238E27FC236}">
                <a16:creationId xmlns:a16="http://schemas.microsoft.com/office/drawing/2014/main" id="{E82399A9-DDDF-4C7C-B29D-9B9EE72911C6}"/>
              </a:ext>
            </a:extLst>
          </p:cNvPr>
          <p:cNvPicPr>
            <a:picLocks noChangeAspect="1"/>
          </p:cNvPicPr>
          <p:nvPr/>
        </p:nvPicPr>
        <p:blipFill>
          <a:blip r:embed="rId4"/>
          <a:stretch>
            <a:fillRect/>
          </a:stretch>
        </p:blipFill>
        <p:spPr>
          <a:xfrm>
            <a:off x="1121229" y="4222218"/>
            <a:ext cx="6879771" cy="2312367"/>
          </a:xfrm>
          <a:prstGeom prst="rect">
            <a:avLst/>
          </a:prstGeom>
        </p:spPr>
      </p:pic>
    </p:spTree>
    <p:extLst>
      <p:ext uri="{BB962C8B-B14F-4D97-AF65-F5344CB8AC3E}">
        <p14:creationId xmlns:p14="http://schemas.microsoft.com/office/powerpoint/2010/main" val="326371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57200" y="608886"/>
            <a:ext cx="7864475"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0164417E-709E-40A3-ABF2-C922C6BA05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062413"/>
            <a:ext cx="3513138" cy="2634854"/>
          </a:xfrm>
          <a:prstGeom prst="rect">
            <a:avLst/>
          </a:prstGeom>
        </p:spPr>
      </p:pic>
      <p:pic>
        <p:nvPicPr>
          <p:cNvPr id="6" name="Picture 5">
            <a:extLst>
              <a:ext uri="{FF2B5EF4-FFF2-40B4-BE49-F238E27FC236}">
                <a16:creationId xmlns:a16="http://schemas.microsoft.com/office/drawing/2014/main" id="{C095EF8E-8C6F-4851-8825-5D479DDAFD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151" y="4107341"/>
            <a:ext cx="3551449" cy="2589926"/>
          </a:xfrm>
          <a:prstGeom prst="rect">
            <a:avLst/>
          </a:prstGeom>
        </p:spPr>
      </p:pic>
      <p:pic>
        <p:nvPicPr>
          <p:cNvPr id="8" name="Picture 7">
            <a:extLst>
              <a:ext uri="{FF2B5EF4-FFF2-40B4-BE49-F238E27FC236}">
                <a16:creationId xmlns:a16="http://schemas.microsoft.com/office/drawing/2014/main" id="{B03819C8-EBAC-459E-85DC-0A42171E69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 y="1308496"/>
            <a:ext cx="3513138" cy="2634854"/>
          </a:xfrm>
          <a:prstGeom prst="rect">
            <a:avLst/>
          </a:prstGeom>
        </p:spPr>
      </p:pic>
      <p:pic>
        <p:nvPicPr>
          <p:cNvPr id="11" name="Picture 10">
            <a:extLst>
              <a:ext uri="{FF2B5EF4-FFF2-40B4-BE49-F238E27FC236}">
                <a16:creationId xmlns:a16="http://schemas.microsoft.com/office/drawing/2014/main" id="{12D4ABE4-A95E-4C4D-A25E-19D3214BEC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6462" y="1308496"/>
            <a:ext cx="3513138" cy="2634854"/>
          </a:xfrm>
          <a:prstGeom prst="rect">
            <a:avLst/>
          </a:prstGeom>
        </p:spPr>
      </p:pic>
    </p:spTree>
    <p:extLst>
      <p:ext uri="{BB962C8B-B14F-4D97-AF65-F5344CB8AC3E}">
        <p14:creationId xmlns:p14="http://schemas.microsoft.com/office/powerpoint/2010/main" val="93197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RESEARCH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1736104"/>
            <a:ext cx="8763000" cy="5878532"/>
          </a:xfrm>
          <a:prstGeom prst="rect">
            <a:avLst/>
          </a:prstGeom>
        </p:spPr>
        <p:txBody>
          <a:bodyPr wrap="square">
            <a:spAutoFit/>
          </a:bodyPr>
          <a:lstStyle/>
          <a:p>
            <a:pPr lvl="1"/>
            <a:r>
              <a:rPr lang="en-US" sz="3200" dirty="0">
                <a:latin typeface="Arial" panose="020B0604020202020204" pitchFamily="34" charset="0"/>
                <a:cs typeface="Arial" panose="020B0604020202020204" pitchFamily="34" charset="0"/>
              </a:rPr>
              <a:t>RAM is managing finances of IMR and </a:t>
            </a:r>
            <a:r>
              <a:rPr lang="en-US" sz="3200" dirty="0" err="1">
                <a:latin typeface="Arial" panose="020B0604020202020204" pitchFamily="34" charset="0"/>
                <a:cs typeface="Arial" panose="020B0604020202020204" pitchFamily="34" charset="0"/>
              </a:rPr>
              <a:t>NDoH</a:t>
            </a:r>
            <a:r>
              <a:rPr lang="en-US" sz="3200" dirty="0">
                <a:latin typeface="Arial" panose="020B0604020202020204" pitchFamily="34" charset="0"/>
                <a:cs typeface="Arial" panose="020B0604020202020204" pitchFamily="34" charset="0"/>
              </a:rPr>
              <a:t> in five studies being supported by the Global Fund.</a:t>
            </a:r>
          </a:p>
          <a:p>
            <a:pPr lvl="1"/>
            <a:r>
              <a:rPr lang="en-US" sz="3200" dirty="0">
                <a:latin typeface="Arial" panose="020B0604020202020204" pitchFamily="34" charset="0"/>
                <a:cs typeface="Arial" panose="020B0604020202020204" pitchFamily="34" charset="0"/>
              </a:rPr>
              <a:t>IMR</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Stratification of malaria in PNG in 2018.</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Insecticide Resistance in 2018 and 2020.</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Net quality</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Malaria Indicator Survey in 2019 – 2020.</a:t>
            </a:r>
          </a:p>
          <a:p>
            <a:pPr lvl="1"/>
            <a:r>
              <a:rPr lang="en-US" sz="3200" dirty="0" err="1">
                <a:latin typeface="Arial" panose="020B0604020202020204" pitchFamily="34" charset="0"/>
                <a:cs typeface="Arial" panose="020B0604020202020204" pitchFamily="34" charset="0"/>
              </a:rPr>
              <a:t>NDoH</a:t>
            </a:r>
            <a:endParaRPr lang="en-US" sz="32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Therapeutic Efficacy Studies of ACTs</a:t>
            </a:r>
          </a:p>
          <a:p>
            <a:pPr marL="800100"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20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Net Quality</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4876800" y="3190082"/>
            <a:ext cx="8153400" cy="5344318"/>
          </a:xfrm>
        </p:spPr>
        <p:txBody>
          <a:bodyPr/>
          <a:lstStyle/>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 name="TextBox 2">
            <a:extLst>
              <a:ext uri="{FF2B5EF4-FFF2-40B4-BE49-F238E27FC236}">
                <a16:creationId xmlns:a16="http://schemas.microsoft.com/office/drawing/2014/main" id="{2312EF1F-D7E4-4A12-9C53-6542CBF1103C}"/>
              </a:ext>
            </a:extLst>
          </p:cNvPr>
          <p:cNvSpPr txBox="1"/>
          <p:nvPr/>
        </p:nvSpPr>
        <p:spPr>
          <a:xfrm>
            <a:off x="304800" y="1720840"/>
            <a:ext cx="3461572" cy="4524315"/>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Bednets</a:t>
            </a:r>
            <a:r>
              <a:rPr lang="en-US" sz="3200" dirty="0">
                <a:latin typeface="Arial" panose="020B0604020202020204" pitchFamily="34" charset="0"/>
                <a:cs typeface="Arial" panose="020B0604020202020204" pitchFamily="34" charset="0"/>
              </a:rPr>
              <a:t> supplied before 2013 not as good as those supplied 2012 activity.</a:t>
            </a:r>
          </a:p>
          <a:p>
            <a:r>
              <a:rPr lang="en-US" sz="3200" dirty="0">
                <a:latin typeface="Arial" panose="020B0604020202020204" pitchFamily="34" charset="0"/>
                <a:cs typeface="Arial" panose="020B0604020202020204" pitchFamily="34" charset="0"/>
              </a:rPr>
              <a:t>This is believed to have had massive impacts on malaria in PNG</a:t>
            </a:r>
            <a:endParaRPr lang="en-PG" sz="32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A12AA1F2-2269-41AE-9FB8-D173D186BD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G"/>
          </a:p>
        </p:txBody>
      </p:sp>
      <p:sp>
        <p:nvSpPr>
          <p:cNvPr id="2" name="Rectangle 2">
            <a:extLst>
              <a:ext uri="{FF2B5EF4-FFF2-40B4-BE49-F238E27FC236}">
                <a16:creationId xmlns:a16="http://schemas.microsoft.com/office/drawing/2014/main" id="{11EE0215-3D00-4533-943B-BB52D6457CA3}"/>
              </a:ext>
            </a:extLst>
          </p:cNvPr>
          <p:cNvSpPr>
            <a:spLocks noChangeArrowheads="1"/>
          </p:cNvSpPr>
          <p:nvPr/>
        </p:nvSpPr>
        <p:spPr bwMode="auto">
          <a:xfrm>
            <a:off x="43434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G"/>
          </a:p>
        </p:txBody>
      </p:sp>
      <p:pic>
        <p:nvPicPr>
          <p:cNvPr id="6" name="Picture 5">
            <a:extLst>
              <a:ext uri="{FF2B5EF4-FFF2-40B4-BE49-F238E27FC236}">
                <a16:creationId xmlns:a16="http://schemas.microsoft.com/office/drawing/2014/main" id="{7208A323-B3D7-4124-AF3E-CEE47B797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5385" y="1448812"/>
            <a:ext cx="5200015" cy="5038579"/>
          </a:xfrm>
          <a:prstGeom prst="rect">
            <a:avLst/>
          </a:prstGeom>
        </p:spPr>
      </p:pic>
    </p:spTree>
    <p:extLst>
      <p:ext uri="{BB962C8B-B14F-4D97-AF65-F5344CB8AC3E}">
        <p14:creationId xmlns:p14="http://schemas.microsoft.com/office/powerpoint/2010/main" val="355809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57200" y="649932"/>
            <a:ext cx="8080375"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RAM/NDOH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800" y="1600200"/>
            <a:ext cx="5562599" cy="5105400"/>
          </a:xfrm>
        </p:spPr>
        <p:txBody>
          <a:bodyPr/>
          <a:lstStyle/>
          <a:p>
            <a:pPr marL="0" indent="0" eaLnBrk="1">
              <a:spcBef>
                <a:spcPts val="700"/>
              </a:spcBef>
              <a:buNone/>
            </a:pPr>
            <a:r>
              <a:rPr lang="en-US" altLang="en-US" dirty="0">
                <a:latin typeface="Arial" panose="020B0604020202020204" pitchFamily="34" charset="0"/>
                <a:cs typeface="Arial" panose="020B0604020202020204" pitchFamily="34" charset="0"/>
              </a:rPr>
              <a:t>RAM/NDOH PROGRAMME</a:t>
            </a:r>
          </a:p>
          <a:p>
            <a:pPr eaLnBrk="1">
              <a:spcBef>
                <a:spcPts val="700"/>
              </a:spcBef>
            </a:pPr>
            <a:r>
              <a:rPr lang="en-US" altLang="en-US" dirty="0">
                <a:latin typeface="Arial" panose="020B0604020202020204" pitchFamily="34" charset="0"/>
                <a:cs typeface="Arial" panose="020B0604020202020204" pitchFamily="34" charset="0"/>
              </a:rPr>
              <a:t>Net Distribution</a:t>
            </a:r>
          </a:p>
          <a:p>
            <a:pPr eaLnBrk="1">
              <a:spcBef>
                <a:spcPts val="700"/>
              </a:spcBef>
            </a:pPr>
            <a:r>
              <a:rPr lang="en-US" altLang="en-US" dirty="0">
                <a:latin typeface="Arial" panose="020B0604020202020204" pitchFamily="34" charset="0"/>
                <a:cs typeface="Arial" panose="020B0604020202020204" pitchFamily="34" charset="0"/>
              </a:rPr>
              <a:t>Health Facility  Supervision Visits</a:t>
            </a:r>
          </a:p>
          <a:p>
            <a:pPr eaLnBrk="1">
              <a:spcBef>
                <a:spcPts val="700"/>
              </a:spcBef>
            </a:pPr>
            <a:r>
              <a:rPr lang="en-US" altLang="en-US" dirty="0">
                <a:latin typeface="Arial" panose="020B0604020202020204" pitchFamily="34" charset="0"/>
                <a:cs typeface="Arial" panose="020B0604020202020204" pitchFamily="34" charset="0"/>
              </a:rPr>
              <a:t>Drug Distribution</a:t>
            </a:r>
          </a:p>
          <a:p>
            <a:pPr eaLnBrk="1">
              <a:spcBef>
                <a:spcPts val="700"/>
              </a:spcBef>
            </a:pPr>
            <a:r>
              <a:rPr lang="en-US" altLang="en-US" dirty="0">
                <a:latin typeface="Arial" panose="020B0604020202020204" pitchFamily="34" charset="0"/>
                <a:cs typeface="Arial" panose="020B0604020202020204" pitchFamily="34" charset="0"/>
              </a:rPr>
              <a:t>HMM (2020)</a:t>
            </a:r>
          </a:p>
          <a:p>
            <a:pPr eaLnBrk="1">
              <a:spcBef>
                <a:spcPts val="700"/>
              </a:spcBef>
            </a:pPr>
            <a:r>
              <a:rPr lang="en-US" altLang="en-US" dirty="0">
                <a:latin typeface="Arial" panose="020B0604020202020204" pitchFamily="34" charset="0"/>
                <a:cs typeface="Arial" panose="020B0604020202020204" pitchFamily="34" charset="0"/>
              </a:rPr>
              <a:t>Finance IMR and NDOH for research</a:t>
            </a:r>
          </a:p>
          <a:p>
            <a:pPr eaLnBrk="1">
              <a:spcBef>
                <a:spcPts val="700"/>
              </a:spcBef>
            </a:pPr>
            <a:r>
              <a:rPr lang="en-US" altLang="en-US" dirty="0">
                <a:latin typeface="Arial" panose="020B0604020202020204" pitchFamily="34" charset="0"/>
                <a:cs typeface="Arial" panose="020B0604020202020204" pitchFamily="34" charset="0"/>
              </a:rPr>
              <a:t>Chasing Malaria</a:t>
            </a:r>
            <a:endParaRPr lang="en-GB" dirty="0">
              <a:latin typeface="Arial" panose="020B0604020202020204" pitchFamily="34" charset="0"/>
              <a:cs typeface="Arial" panose="020B0604020202020204" pitchFamily="34" charset="0"/>
            </a:endParaRPr>
          </a:p>
          <a:p>
            <a:pPr>
              <a:lnSpc>
                <a:spcPct val="80000"/>
              </a:lnSpc>
            </a:pPr>
            <a:endParaRPr lang="en-GB" sz="2000" dirty="0">
              <a:latin typeface="Arial"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10" name="Picture 6" descr="image5.jpeg">
            <a:extLst>
              <a:ext uri="{FF2B5EF4-FFF2-40B4-BE49-F238E27FC236}">
                <a16:creationId xmlns:a16="http://schemas.microsoft.com/office/drawing/2014/main" id="{6301A32A-597A-408B-8641-E8F92EF5FF3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846063" y="2071688"/>
            <a:ext cx="2971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14434"/>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HOME MANAGEMENT OF MALARIA</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495300" y="1246257"/>
            <a:ext cx="8229600" cy="5632311"/>
          </a:xfrm>
          <a:prstGeom prst="rect">
            <a:avLst/>
          </a:prstGeom>
        </p:spPr>
        <p:txBody>
          <a:bodyPr wrap="square">
            <a:spAutoFit/>
          </a:bodyPr>
          <a:lstStyle/>
          <a:p>
            <a:pPr marL="354013" lvl="1" indent="-268288">
              <a:buFont typeface="Arial" panose="020B0604020202020204" pitchFamily="34" charset="0"/>
              <a:buChar char="•"/>
            </a:pPr>
            <a:r>
              <a:rPr lang="en-US" dirty="0">
                <a:latin typeface="Arial" panose="020B0604020202020204" pitchFamily="34" charset="0"/>
                <a:cs typeface="Arial" panose="020B0604020202020204" pitchFamily="34" charset="0"/>
              </a:rPr>
              <a:t>Program involved training Community Volunteers in remote areas in the testing and treatment of malaria.</a:t>
            </a:r>
          </a:p>
          <a:p>
            <a:pPr marL="354013" lvl="1" indent="-268288">
              <a:buFont typeface="Arial" panose="020B0604020202020204" pitchFamily="34" charset="0"/>
              <a:buChar char="•"/>
            </a:pPr>
            <a:r>
              <a:rPr lang="en-US" dirty="0">
                <a:latin typeface="Arial" panose="020B0604020202020204" pitchFamily="34" charset="0"/>
                <a:cs typeface="Arial" panose="020B0604020202020204" pitchFamily="34" charset="0"/>
              </a:rPr>
              <a:t>Home Management of Malaria (HMM) previously carried out in Sandaun (PSI), East Sepik (Save the Children) and East New Britain (Burnet Institute) from 2015 to 2017.</a:t>
            </a:r>
          </a:p>
          <a:p>
            <a:pPr marL="354013" lvl="1" indent="-268288">
              <a:buFont typeface="Arial" panose="020B0604020202020204" pitchFamily="34" charset="0"/>
              <a:buChar char="•"/>
            </a:pPr>
            <a:r>
              <a:rPr lang="en-US" dirty="0">
                <a:latin typeface="Arial" panose="020B0604020202020204" pitchFamily="34" charset="0"/>
                <a:cs typeface="Arial" panose="020B0604020202020204" pitchFamily="34" charset="0"/>
              </a:rPr>
              <a:t> Program abandoned in 2017 due to high cost. However continued in Sandaun by PHA which RAM supports.</a:t>
            </a:r>
          </a:p>
          <a:p>
            <a:pPr marL="354013" lvl="1" indent="-268288">
              <a:buFont typeface="Arial" panose="020B0604020202020204" pitchFamily="34" charset="0"/>
              <a:buChar char="•"/>
            </a:pPr>
            <a:r>
              <a:rPr lang="en-US" dirty="0">
                <a:latin typeface="Arial" panose="020B0604020202020204" pitchFamily="34" charset="0"/>
                <a:cs typeface="Arial" panose="020B0604020202020204" pitchFamily="34" charset="0"/>
              </a:rPr>
              <a:t>PHA HMM program like the one in Sandaun now being rolled out in 2020 </a:t>
            </a:r>
            <a:r>
              <a:rPr lang="en-US" dirty="0" err="1">
                <a:latin typeface="Arial" panose="020B0604020202020204" pitchFamily="34" charset="0"/>
                <a:cs typeface="Arial" panose="020B0604020202020204" pitchFamily="34" charset="0"/>
              </a:rPr>
              <a:t>Morobe</a:t>
            </a:r>
            <a:r>
              <a:rPr lang="en-US" dirty="0">
                <a:latin typeface="Arial" panose="020B0604020202020204" pitchFamily="34" charset="0"/>
                <a:cs typeface="Arial" panose="020B0604020202020204" pitchFamily="34" charset="0"/>
              </a:rPr>
              <a:t>, Madang, East Sepik, New Ireland, Central, Gulf and Milne Bay.</a:t>
            </a:r>
          </a:p>
          <a:p>
            <a:pPr marL="354013" lvl="1" indent="-268288">
              <a:buFont typeface="Arial" panose="020B0604020202020204" pitchFamily="34" charset="0"/>
              <a:buChar char="•"/>
            </a:pPr>
            <a:r>
              <a:rPr lang="en-US" dirty="0">
                <a:latin typeface="Arial" panose="020B0604020202020204" pitchFamily="34" charset="0"/>
                <a:cs typeface="Arial" panose="020B0604020202020204" pitchFamily="34" charset="0"/>
              </a:rPr>
              <a:t>Training already carried out in East Sepik (6), Madang (3), NIP (4), </a:t>
            </a:r>
            <a:r>
              <a:rPr lang="en-US" dirty="0" err="1">
                <a:latin typeface="Arial" panose="020B0604020202020204" pitchFamily="34" charset="0"/>
                <a:cs typeface="Arial" panose="020B0604020202020204" pitchFamily="34" charset="0"/>
              </a:rPr>
              <a:t>Morobe</a:t>
            </a:r>
            <a:r>
              <a:rPr lang="en-US" dirty="0">
                <a:latin typeface="Arial" panose="020B0604020202020204" pitchFamily="34" charset="0"/>
                <a:cs typeface="Arial" panose="020B0604020202020204" pitchFamily="34" charset="0"/>
              </a:rPr>
              <a:t> (6) and Central (5), Gulf (1), Milne Bay (4).</a:t>
            </a:r>
          </a:p>
          <a:p>
            <a:pPr marL="354013" lvl="1" indent="-268288">
              <a:buFont typeface="Arial" panose="020B0604020202020204" pitchFamily="34" charset="0"/>
              <a:buChar char="•"/>
            </a:pPr>
            <a:r>
              <a:rPr lang="en-US" dirty="0">
                <a:latin typeface="Arial" panose="020B0604020202020204" pitchFamily="34" charset="0"/>
                <a:cs typeface="Arial" panose="020B0604020202020204" pitchFamily="34" charset="0"/>
              </a:rPr>
              <a:t>To date 531 volunteers around the country trained</a:t>
            </a:r>
          </a:p>
        </p:txBody>
      </p:sp>
    </p:spTree>
    <p:extLst>
      <p:ext uri="{BB962C8B-B14F-4D97-AF65-F5344CB8AC3E}">
        <p14:creationId xmlns:p14="http://schemas.microsoft.com/office/powerpoint/2010/main" val="76417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 PROGRAM</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684378"/>
            <a:ext cx="8763000" cy="4955203"/>
          </a:xfrm>
          <a:prstGeom prst="rect">
            <a:avLst/>
          </a:prstGeom>
        </p:spPr>
        <p:txBody>
          <a:bodyPr wrap="square">
            <a:spAutoFit/>
          </a:bodyPr>
          <a:lstStyle/>
          <a:p>
            <a:pPr lvl="1"/>
            <a:r>
              <a:rPr lang="en-US" sz="3200" dirty="0">
                <a:latin typeface="Arial" panose="020B0604020202020204" pitchFamily="34" charset="0"/>
                <a:cs typeface="Arial" panose="020B0604020202020204" pitchFamily="34" charset="0"/>
              </a:rPr>
              <a:t>Working closely alongside the NCD, Gulf and Central PHAs. Activities include:</a:t>
            </a:r>
          </a:p>
          <a:p>
            <a:pPr marL="971550" lvl="1" indent="-514350">
              <a:buAutoNum type="arabicParenR"/>
            </a:pPr>
            <a:r>
              <a:rPr lang="en-US" sz="2800" dirty="0">
                <a:latin typeface="Arial" panose="020B0604020202020204" pitchFamily="34" charset="0"/>
                <a:cs typeface="Arial" panose="020B0604020202020204" pitchFamily="34" charset="0"/>
              </a:rPr>
              <a:t>Giving out nets to all malaria positive patients.</a:t>
            </a:r>
          </a:p>
          <a:p>
            <a:pPr marL="971550" lvl="1" indent="-514350">
              <a:buAutoNum type="arabicParenR"/>
            </a:pPr>
            <a:r>
              <a:rPr lang="en-US" sz="2800" dirty="0">
                <a:latin typeface="Arial" panose="020B0604020202020204" pitchFamily="34" charset="0"/>
                <a:cs typeface="Arial" panose="020B0604020202020204" pitchFamily="34" charset="0"/>
              </a:rPr>
              <a:t>Map all positive cases.</a:t>
            </a:r>
          </a:p>
          <a:p>
            <a:pPr marL="971550" lvl="1" indent="-514350">
              <a:buAutoNum type="arabicParenR"/>
            </a:pPr>
            <a:r>
              <a:rPr lang="en-US" sz="2800" dirty="0">
                <a:latin typeface="Arial" panose="020B0604020202020204" pitchFamily="34" charset="0"/>
                <a:cs typeface="Arial" panose="020B0604020202020204" pitchFamily="34" charset="0"/>
              </a:rPr>
              <a:t>Work with schools and communities for malaria education and create school clubs to destroy mosquito breeding sites.</a:t>
            </a:r>
          </a:p>
          <a:p>
            <a:pPr marL="971550" lvl="1" indent="-514350">
              <a:buAutoNum type="arabicParenR"/>
            </a:pPr>
            <a:r>
              <a:rPr lang="en-US" sz="2800" dirty="0">
                <a:latin typeface="Arial" panose="020B0604020202020204" pitchFamily="34" charset="0"/>
                <a:cs typeface="Arial" panose="020B0604020202020204" pitchFamily="34" charset="0"/>
              </a:rPr>
              <a:t>Training school teachers in test and treating malaria and keeping them supplied with drugs</a:t>
            </a:r>
          </a:p>
          <a:p>
            <a:pPr marL="971550" lvl="1" indent="-514350">
              <a:buFontTx/>
              <a:buAutoNum type="arabicParenR"/>
            </a:pPr>
            <a:r>
              <a:rPr lang="en-US" sz="2800" dirty="0">
                <a:latin typeface="Arial" panose="020B0604020202020204" pitchFamily="34" charset="0"/>
                <a:cs typeface="Arial" panose="020B0604020202020204" pitchFamily="34" charset="0"/>
              </a:rPr>
              <a:t>Support World Malaria Day</a:t>
            </a:r>
          </a:p>
          <a:p>
            <a:pPr marL="971550" lvl="1" indent="-514350">
              <a:buAutoNum type="arabicParenR"/>
            </a:pPr>
            <a:r>
              <a:rPr lang="en-US" sz="2800" dirty="0">
                <a:latin typeface="Arial" panose="020B0604020202020204" pitchFamily="34" charset="0"/>
                <a:cs typeface="Arial" panose="020B0604020202020204" pitchFamily="34" charset="0"/>
              </a:rPr>
              <a:t>School malaria prevalence surveys</a:t>
            </a:r>
          </a:p>
        </p:txBody>
      </p:sp>
    </p:spTree>
    <p:extLst>
      <p:ext uri="{BB962C8B-B14F-4D97-AF65-F5344CB8AC3E}">
        <p14:creationId xmlns:p14="http://schemas.microsoft.com/office/powerpoint/2010/main" val="3498986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MAPPING IN NCD</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961C52AC-C275-49B1-BFAF-FD33D9E657DD}"/>
              </a:ext>
            </a:extLst>
          </p:cNvPr>
          <p:cNvSpPr txBox="1"/>
          <p:nvPr/>
        </p:nvSpPr>
        <p:spPr>
          <a:xfrm>
            <a:off x="228600" y="2106744"/>
            <a:ext cx="1905000" cy="415498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map shows  malaria cases in children in NCD. This suggests that malaria is still being transmitted in </a:t>
            </a:r>
            <a:r>
              <a:rPr lang="en-US" dirty="0" err="1">
                <a:latin typeface="Arial" panose="020B0604020202020204" pitchFamily="34" charset="0"/>
                <a:cs typeface="Arial" panose="020B0604020202020204" pitchFamily="34" charset="0"/>
              </a:rPr>
              <a:t>Kaugere</a:t>
            </a:r>
            <a:r>
              <a:rPr lang="en-US" dirty="0">
                <a:latin typeface="Arial" panose="020B0604020202020204" pitchFamily="34" charset="0"/>
                <a:cs typeface="Arial" panose="020B0604020202020204" pitchFamily="34" charset="0"/>
              </a:rPr>
              <a:t>.</a:t>
            </a:r>
            <a:endParaRPr lang="en-P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1B715C1-0B4A-4F18-9510-5E5B83D41C1D}"/>
              </a:ext>
            </a:extLst>
          </p:cNvPr>
          <p:cNvPicPr/>
          <p:nvPr/>
        </p:nvPicPr>
        <p:blipFill>
          <a:blip r:embed="rId4" cstate="email">
            <a:extLst>
              <a:ext uri="{28A0092B-C50C-407E-A947-70E740481C1C}">
                <a14:useLocalDpi xmlns:a14="http://schemas.microsoft.com/office/drawing/2010/main"/>
              </a:ext>
            </a:extLst>
          </a:blip>
          <a:stretch>
            <a:fillRect/>
          </a:stretch>
        </p:blipFill>
        <p:spPr>
          <a:xfrm>
            <a:off x="2133600" y="1836241"/>
            <a:ext cx="6248400" cy="4716959"/>
          </a:xfrm>
          <a:prstGeom prst="rect">
            <a:avLst/>
          </a:prstGeom>
        </p:spPr>
      </p:pic>
    </p:spTree>
    <p:extLst>
      <p:ext uri="{BB962C8B-B14F-4D97-AF65-F5344CB8AC3E}">
        <p14:creationId xmlns:p14="http://schemas.microsoft.com/office/powerpoint/2010/main" val="226102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SCHOOL PROGRAM</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495300" y="1585913"/>
            <a:ext cx="8153400" cy="4953000"/>
          </a:xfrm>
        </p:spPr>
        <p:txBody>
          <a:bodyPr/>
          <a:lstStyle/>
          <a:p>
            <a:pPr>
              <a:lnSpc>
                <a:spcPct val="80000"/>
              </a:lnSpc>
            </a:pPr>
            <a:r>
              <a:rPr lang="en-GB" sz="2400" dirty="0">
                <a:latin typeface="Arial" charset="0"/>
              </a:rPr>
              <a:t>RAM PNG started the first Community Program in 2012. Has worked in several areas but now works mainly in a high malaria area known as </a:t>
            </a:r>
            <a:r>
              <a:rPr lang="en-GB" sz="2400" dirty="0" err="1">
                <a:latin typeface="Arial" charset="0"/>
              </a:rPr>
              <a:t>Kuriva</a:t>
            </a:r>
            <a:r>
              <a:rPr lang="en-GB" sz="2400" dirty="0">
                <a:latin typeface="Arial" charset="0"/>
              </a:rPr>
              <a:t>.</a:t>
            </a:r>
          </a:p>
          <a:p>
            <a:pPr>
              <a:lnSpc>
                <a:spcPct val="80000"/>
              </a:lnSpc>
            </a:pPr>
            <a:r>
              <a:rPr lang="en-GB" sz="2400" dirty="0">
                <a:latin typeface="Arial" charset="0"/>
              </a:rPr>
              <a:t>The objective of the programs is to involve communities and school children in malaria control activities. At this moment, the program concentrates on eleven schools, six of which are in </a:t>
            </a:r>
            <a:r>
              <a:rPr lang="en-GB" sz="2400" dirty="0" err="1">
                <a:latin typeface="Arial" charset="0"/>
              </a:rPr>
              <a:t>Kuriva</a:t>
            </a:r>
            <a:r>
              <a:rPr lang="en-GB" sz="2400" dirty="0">
                <a:latin typeface="Arial" charset="0"/>
              </a:rPr>
              <a:t>.</a:t>
            </a:r>
          </a:p>
          <a:p>
            <a:pPr>
              <a:lnSpc>
                <a:spcPct val="80000"/>
              </a:lnSpc>
            </a:pPr>
            <a:r>
              <a:rPr lang="en-GB" sz="2400" dirty="0">
                <a:latin typeface="Arial" charset="0"/>
              </a:rPr>
              <a:t>Involves training teachers and school children in malaria and it control.</a:t>
            </a:r>
          </a:p>
          <a:p>
            <a:pPr>
              <a:lnSpc>
                <a:spcPct val="80000"/>
              </a:lnSpc>
            </a:pPr>
            <a:r>
              <a:rPr lang="en-GB" sz="2400" dirty="0">
                <a:latin typeface="Arial" charset="0"/>
              </a:rPr>
              <a:t>School Malaria Clubs are created and children in the clubs are expected to go our once a week and look for mosquito breeding sites.</a:t>
            </a:r>
          </a:p>
          <a:p>
            <a:pPr>
              <a:lnSpc>
                <a:spcPct val="80000"/>
              </a:lnSpc>
            </a:pPr>
            <a:r>
              <a:rPr lang="en-GB" sz="2400" dirty="0">
                <a:latin typeface="Arial" charset="0"/>
              </a:rPr>
              <a:t>Once the mosquito breeding sites are identified, mosquito breeding sites should be destroyed or controlled.</a:t>
            </a:r>
          </a:p>
          <a:p>
            <a:pPr>
              <a:lnSpc>
                <a:spcPct val="80000"/>
              </a:lnSpc>
            </a:pPr>
            <a:endParaRPr lang="en-GB" sz="24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a:p>
            <a:pPr>
              <a:lnSpc>
                <a:spcPct val="80000"/>
              </a:lnSpc>
            </a:pPr>
            <a:endParaRPr lang="en-GB" sz="2800" dirty="0">
              <a:latin typeface="Arial" charset="0"/>
            </a:endParaRPr>
          </a:p>
          <a:p>
            <a:pPr marL="0" indent="0">
              <a:lnSpc>
                <a:spcPct val="80000"/>
              </a:lnSpc>
              <a:buNone/>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3571043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SCHOOL PROGRAM</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1752600"/>
            <a:ext cx="8153400" cy="4953000"/>
          </a:xfrm>
        </p:spPr>
        <p:txBody>
          <a:bodyPr/>
          <a:lstStyle/>
          <a:p>
            <a:pPr>
              <a:lnSpc>
                <a:spcPct val="80000"/>
              </a:lnSpc>
            </a:pPr>
            <a:r>
              <a:rPr lang="en-GB" sz="2400" dirty="0">
                <a:latin typeface="Arial" charset="0"/>
              </a:rPr>
              <a:t>Problems include</a:t>
            </a:r>
          </a:p>
          <a:p>
            <a:pPr lvl="1">
              <a:lnSpc>
                <a:spcPct val="80000"/>
              </a:lnSpc>
            </a:pPr>
            <a:r>
              <a:rPr lang="en-GB" sz="2000" dirty="0">
                <a:latin typeface="Arial" charset="0"/>
              </a:rPr>
              <a:t>Schools tend to relax when RAM team is not there</a:t>
            </a:r>
          </a:p>
          <a:p>
            <a:pPr lvl="1">
              <a:lnSpc>
                <a:spcPct val="80000"/>
              </a:lnSpc>
            </a:pPr>
            <a:r>
              <a:rPr lang="en-GB" sz="2000" dirty="0">
                <a:latin typeface="Arial" charset="0"/>
              </a:rPr>
              <a:t>Snakes so buying gum boots</a:t>
            </a:r>
          </a:p>
          <a:p>
            <a:pPr>
              <a:lnSpc>
                <a:spcPct val="80000"/>
              </a:lnSpc>
            </a:pPr>
            <a:r>
              <a:rPr lang="en-GB" sz="2400" dirty="0">
                <a:latin typeface="Arial" charset="0"/>
              </a:rPr>
              <a:t>Major problem is that community and school response are very good when RAM teams were around but tended to drop off when RAM staff were not there. Despite this, generally malaria in this area has reduced in the last two years. </a:t>
            </a:r>
          </a:p>
          <a:p>
            <a:pPr>
              <a:lnSpc>
                <a:spcPct val="80000"/>
              </a:lnSpc>
            </a:pPr>
            <a:r>
              <a:rPr lang="en-GB" sz="2400" dirty="0">
                <a:latin typeface="Arial" charset="0"/>
              </a:rPr>
              <a:t>Chasing Malaria is also Supporting Home Management Of Malaria HMM to train community members and teachers in other parts of the province.</a:t>
            </a: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374495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SCHOOL PROGRAM</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1752600"/>
            <a:ext cx="8153400" cy="4953000"/>
          </a:xfrm>
        </p:spPr>
        <p:txBody>
          <a:bodyPr/>
          <a:lstStyle/>
          <a:p>
            <a:pPr>
              <a:lnSpc>
                <a:spcPct val="80000"/>
              </a:lnSpc>
            </a:pPr>
            <a:r>
              <a:rPr lang="en-GB" sz="2400" dirty="0">
                <a:latin typeface="Arial" charset="0"/>
              </a:rPr>
              <a:t>To strengthen the school program we are not jointly working with a NGO called the </a:t>
            </a:r>
            <a:r>
              <a:rPr lang="en-GB" sz="2400" dirty="0" err="1">
                <a:latin typeface="Arial" charset="0"/>
              </a:rPr>
              <a:t>Skillz</a:t>
            </a:r>
            <a:r>
              <a:rPr lang="en-GB" sz="2400" dirty="0">
                <a:latin typeface="Arial" charset="0"/>
              </a:rPr>
              <a:t> program which comes under the YWCA and works in schools.</a:t>
            </a:r>
          </a:p>
          <a:p>
            <a:pPr>
              <a:lnSpc>
                <a:spcPct val="80000"/>
              </a:lnSpc>
            </a:pPr>
            <a:r>
              <a:rPr lang="en-GB" sz="2400" dirty="0">
                <a:latin typeface="Arial" charset="0"/>
              </a:rPr>
              <a:t>Skills has a good but limited school malaria program and we are jointly creating a new curriculum for Skills to carry out the same type of work which Chasing Malaria has developed.</a:t>
            </a:r>
          </a:p>
          <a:p>
            <a:pPr>
              <a:lnSpc>
                <a:spcPct val="80000"/>
              </a:lnSpc>
            </a:pPr>
            <a:r>
              <a:rPr lang="en-GB" sz="2400" dirty="0">
                <a:latin typeface="Arial" charset="0"/>
              </a:rPr>
              <a:t>We are hoping this approach will give more sustainability into the school program so that it will continue in schools whether RAM of </a:t>
            </a:r>
            <a:r>
              <a:rPr lang="en-GB" sz="2400" dirty="0" err="1">
                <a:latin typeface="Arial" charset="0"/>
              </a:rPr>
              <a:t>Skillz</a:t>
            </a:r>
            <a:r>
              <a:rPr lang="en-GB" sz="2400" dirty="0">
                <a:latin typeface="Arial" charset="0"/>
              </a:rPr>
              <a:t> program is there/</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2938626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09600" y="306961"/>
            <a:ext cx="8153400" cy="1077218"/>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a:p>
            <a:pPr algn="ctr"/>
            <a:r>
              <a:rPr lang="en-US" sz="2800" dirty="0">
                <a:solidFill>
                  <a:srgbClr val="FF3300"/>
                </a:solidFill>
                <a:latin typeface="Arial" charset="0"/>
              </a:rPr>
              <a:t>School And 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6" name="Picture 5">
            <a:extLst>
              <a:ext uri="{FF2B5EF4-FFF2-40B4-BE49-F238E27FC236}">
                <a16:creationId xmlns:a16="http://schemas.microsoft.com/office/drawing/2014/main" id="{4F148EF5-9055-4427-9AA1-19A04CDDCA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4407533"/>
            <a:ext cx="2819400" cy="2114550"/>
          </a:xfrm>
          <a:prstGeom prst="rect">
            <a:avLst/>
          </a:prstGeom>
        </p:spPr>
      </p:pic>
      <p:pic>
        <p:nvPicPr>
          <p:cNvPr id="9" name="Picture 8">
            <a:extLst>
              <a:ext uri="{FF2B5EF4-FFF2-40B4-BE49-F238E27FC236}">
                <a16:creationId xmlns:a16="http://schemas.microsoft.com/office/drawing/2014/main" id="{97D5AB96-CDD9-4D94-A182-AAAE840115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1573883"/>
            <a:ext cx="2895600" cy="2171700"/>
          </a:xfrm>
          <a:prstGeom prst="rect">
            <a:avLst/>
          </a:prstGeom>
        </p:spPr>
      </p:pic>
      <p:pic>
        <p:nvPicPr>
          <p:cNvPr id="13" name="Picture 12">
            <a:extLst>
              <a:ext uri="{FF2B5EF4-FFF2-40B4-BE49-F238E27FC236}">
                <a16:creationId xmlns:a16="http://schemas.microsoft.com/office/drawing/2014/main" id="{A2007D84-F09E-464D-A3CB-E90E4174AC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1617" y="1573882"/>
            <a:ext cx="2895600" cy="2171700"/>
          </a:xfrm>
          <a:prstGeom prst="rect">
            <a:avLst/>
          </a:prstGeom>
        </p:spPr>
      </p:pic>
      <p:pic>
        <p:nvPicPr>
          <p:cNvPr id="15" name="Picture 14">
            <a:extLst>
              <a:ext uri="{FF2B5EF4-FFF2-40B4-BE49-F238E27FC236}">
                <a16:creationId xmlns:a16="http://schemas.microsoft.com/office/drawing/2014/main" id="{DA7050F1-796C-4E41-BEDD-3CC07FEF20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2" y="4407533"/>
            <a:ext cx="2871215" cy="2153411"/>
          </a:xfrm>
          <a:prstGeom prst="rect">
            <a:avLst/>
          </a:prstGeom>
        </p:spPr>
      </p:pic>
      <p:pic>
        <p:nvPicPr>
          <p:cNvPr id="17" name="Picture 16">
            <a:extLst>
              <a:ext uri="{FF2B5EF4-FFF2-40B4-BE49-F238E27FC236}">
                <a16:creationId xmlns:a16="http://schemas.microsoft.com/office/drawing/2014/main" id="{095070C2-6CD1-4E23-9256-E50D1709FA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24200" y="1573882"/>
            <a:ext cx="2895600" cy="2171700"/>
          </a:xfrm>
          <a:prstGeom prst="rect">
            <a:avLst/>
          </a:prstGeom>
        </p:spPr>
      </p:pic>
      <p:pic>
        <p:nvPicPr>
          <p:cNvPr id="2" name="Picture 1">
            <a:extLst>
              <a:ext uri="{FF2B5EF4-FFF2-40B4-BE49-F238E27FC236}">
                <a16:creationId xmlns:a16="http://schemas.microsoft.com/office/drawing/2014/main" id="{02FD1F05-8D4D-4F24-8C57-B0AC8C3A48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86685" y="4396851"/>
            <a:ext cx="2833115" cy="2124836"/>
          </a:xfrm>
          <a:prstGeom prst="rect">
            <a:avLst/>
          </a:prstGeom>
        </p:spPr>
      </p:pic>
    </p:spTree>
    <p:extLst>
      <p:ext uri="{BB962C8B-B14F-4D97-AF65-F5344CB8AC3E}">
        <p14:creationId xmlns:p14="http://schemas.microsoft.com/office/powerpoint/2010/main" val="1297472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21105CFE-FDC0-4F67-B65A-9903D6887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2519362"/>
            <a:ext cx="4464049" cy="3348037"/>
          </a:xfrm>
          <a:prstGeom prst="rect">
            <a:avLst/>
          </a:prstGeom>
        </p:spPr>
      </p:pic>
      <p:pic>
        <p:nvPicPr>
          <p:cNvPr id="5" name="Picture 4">
            <a:extLst>
              <a:ext uri="{FF2B5EF4-FFF2-40B4-BE49-F238E27FC236}">
                <a16:creationId xmlns:a16="http://schemas.microsoft.com/office/drawing/2014/main" id="{E4A5C957-274F-4233-A7A8-AFBF43838F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1933" y="2508094"/>
            <a:ext cx="4472067" cy="3354050"/>
          </a:xfrm>
          <a:prstGeom prst="rect">
            <a:avLst/>
          </a:prstGeom>
        </p:spPr>
      </p:pic>
    </p:spTree>
    <p:extLst>
      <p:ext uri="{BB962C8B-B14F-4D97-AF65-F5344CB8AC3E}">
        <p14:creationId xmlns:p14="http://schemas.microsoft.com/office/powerpoint/2010/main" val="2237027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370347"/>
            <a:ext cx="7712074" cy="1261884"/>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3200" dirty="0">
                <a:solidFill>
                  <a:srgbClr val="FF3300"/>
                </a:solidFill>
                <a:latin typeface="Arial" charset="0"/>
              </a:rPr>
              <a:t>School Program</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179780" y="1712581"/>
            <a:ext cx="8784440" cy="876300"/>
          </a:xfrm>
        </p:spPr>
        <p:txBody>
          <a:bodyPr/>
          <a:lstStyle/>
          <a:p>
            <a:pPr marL="0" indent="0" algn="ctr">
              <a:lnSpc>
                <a:spcPct val="80000"/>
              </a:lnSpc>
              <a:buNone/>
            </a:pPr>
            <a:r>
              <a:rPr lang="en-GB" dirty="0">
                <a:latin typeface="Arial" charset="0"/>
              </a:rPr>
              <a:t>TRAINING PRIMARYSCHOOL TEACHERS IN KURIVA CENTRAL PROVINCE IN APRIL 2019</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0D46FA6C-80D6-4885-B032-DC5C77E005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00" y="2669231"/>
            <a:ext cx="4365824" cy="3274368"/>
          </a:xfrm>
          <a:prstGeom prst="rect">
            <a:avLst/>
          </a:prstGeom>
        </p:spPr>
      </p:pic>
      <p:pic>
        <p:nvPicPr>
          <p:cNvPr id="4" name="Picture 3">
            <a:extLst>
              <a:ext uri="{FF2B5EF4-FFF2-40B4-BE49-F238E27FC236}">
                <a16:creationId xmlns:a16="http://schemas.microsoft.com/office/drawing/2014/main" id="{066C75D4-7D86-4085-B875-FC93CAD4FA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2738" y="2669232"/>
            <a:ext cx="4365823" cy="3274367"/>
          </a:xfrm>
          <a:prstGeom prst="rect">
            <a:avLst/>
          </a:prstGeom>
        </p:spPr>
      </p:pic>
      <p:sp>
        <p:nvSpPr>
          <p:cNvPr id="2" name="TextBox 1">
            <a:extLst>
              <a:ext uri="{FF2B5EF4-FFF2-40B4-BE49-F238E27FC236}">
                <a16:creationId xmlns:a16="http://schemas.microsoft.com/office/drawing/2014/main" id="{7B018208-9BBE-49A3-A6F3-07FCEE872C14}"/>
              </a:ext>
            </a:extLst>
          </p:cNvPr>
          <p:cNvSpPr txBox="1"/>
          <p:nvPr/>
        </p:nvSpPr>
        <p:spPr>
          <a:xfrm>
            <a:off x="304800" y="6096000"/>
            <a:ext cx="865942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April 2019 - 13 teachers trained in testing and treating malaria.</a:t>
            </a:r>
          </a:p>
        </p:txBody>
      </p:sp>
    </p:spTree>
    <p:extLst>
      <p:ext uri="{BB962C8B-B14F-4D97-AF65-F5344CB8AC3E}">
        <p14:creationId xmlns:p14="http://schemas.microsoft.com/office/powerpoint/2010/main" val="2748266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WORLD MALARIA DAY</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PREVALENCE SURVEYS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 name="Picture 4">
            <a:extLst>
              <a:ext uri="{FF2B5EF4-FFF2-40B4-BE49-F238E27FC236}">
                <a16:creationId xmlns:a16="http://schemas.microsoft.com/office/drawing/2014/main" id="{ADFB4E31-9B8A-425A-9990-2D07B03C2163}"/>
              </a:ext>
            </a:extLst>
          </p:cNvPr>
          <p:cNvPicPr>
            <a:picLocks noChangeAspect="1"/>
          </p:cNvPicPr>
          <p:nvPr/>
        </p:nvPicPr>
        <p:blipFill>
          <a:blip r:embed="rId4"/>
          <a:stretch>
            <a:fillRect/>
          </a:stretch>
        </p:blipFill>
        <p:spPr>
          <a:xfrm>
            <a:off x="312552" y="3276600"/>
            <a:ext cx="8595095" cy="2529215"/>
          </a:xfrm>
          <a:prstGeom prst="rect">
            <a:avLst/>
          </a:prstGeom>
        </p:spPr>
      </p:pic>
      <p:sp>
        <p:nvSpPr>
          <p:cNvPr id="6" name="TextBox 5">
            <a:extLst>
              <a:ext uri="{FF2B5EF4-FFF2-40B4-BE49-F238E27FC236}">
                <a16:creationId xmlns:a16="http://schemas.microsoft.com/office/drawing/2014/main" id="{DFE9EF4C-D30F-477B-BC7C-AE2D605C5BC6}"/>
              </a:ext>
            </a:extLst>
          </p:cNvPr>
          <p:cNvSpPr txBox="1"/>
          <p:nvPr/>
        </p:nvSpPr>
        <p:spPr>
          <a:xfrm>
            <a:off x="685800" y="1836241"/>
            <a:ext cx="723900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School Prevalence Surveys Initiated On </a:t>
            </a:r>
          </a:p>
          <a:p>
            <a:pPr algn="ctr"/>
            <a:r>
              <a:rPr lang="en-US" dirty="0">
                <a:latin typeface="Arial" panose="020B0604020202020204" pitchFamily="34" charset="0"/>
                <a:cs typeface="Arial" panose="020B0604020202020204" pitchFamily="34" charset="0"/>
              </a:rPr>
              <a:t>World Malaria Day in </a:t>
            </a:r>
            <a:r>
              <a:rPr lang="en-US" dirty="0" err="1">
                <a:latin typeface="Arial" panose="020B0604020202020204" pitchFamily="34" charset="0"/>
                <a:cs typeface="Arial" panose="020B0604020202020204" pitchFamily="34" charset="0"/>
              </a:rPr>
              <a:t>Kuriva</a:t>
            </a:r>
            <a:r>
              <a:rPr lang="en-US" dirty="0">
                <a:latin typeface="Arial" panose="020B0604020202020204" pitchFamily="34" charset="0"/>
                <a:cs typeface="Arial" panose="020B0604020202020204" pitchFamily="34" charset="0"/>
              </a:rPr>
              <a:t> in 2018 Central Province showed very high prevalence rates </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0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533400" y="433138"/>
            <a:ext cx="7864474"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143000"/>
            <a:ext cx="8016875" cy="5638800"/>
          </a:xfrm>
        </p:spPr>
        <p:txBody>
          <a:bodyPr/>
          <a:lstStyle/>
          <a:p>
            <a:pPr marL="0" indent="0" eaLnBrk="1">
              <a:spcBef>
                <a:spcPts val="700"/>
              </a:spcBef>
              <a:buNone/>
            </a:pPr>
            <a:r>
              <a:rPr lang="en-US" altLang="en-US" dirty="0">
                <a:latin typeface="Arial" panose="020B0604020202020204" pitchFamily="34" charset="0"/>
                <a:cs typeface="Arial" panose="020B0604020202020204" pitchFamily="34" charset="0"/>
              </a:rPr>
              <a:t>RAMs Funding</a:t>
            </a:r>
          </a:p>
          <a:p>
            <a:pPr>
              <a:lnSpc>
                <a:spcPct val="80000"/>
              </a:lnSpc>
            </a:pPr>
            <a:r>
              <a:rPr lang="en-GB" sz="2800" dirty="0">
                <a:latin typeface="Arial" charset="0"/>
              </a:rPr>
              <a:t>Global Fund</a:t>
            </a:r>
          </a:p>
          <a:p>
            <a:pPr lvl="1">
              <a:lnSpc>
                <a:spcPct val="80000"/>
              </a:lnSpc>
            </a:pPr>
            <a:r>
              <a:rPr lang="en-GB" sz="2400" dirty="0">
                <a:latin typeface="Arial" charset="0"/>
              </a:rPr>
              <a:t>77.6% of funding</a:t>
            </a:r>
          </a:p>
          <a:p>
            <a:pPr lvl="1">
              <a:lnSpc>
                <a:spcPct val="80000"/>
              </a:lnSpc>
            </a:pPr>
            <a:r>
              <a:rPr lang="en-GB" sz="2400" dirty="0">
                <a:latin typeface="Arial" charset="0"/>
              </a:rPr>
              <a:t>Nets over 1600 metres, drugs, HF supervision, IMR</a:t>
            </a:r>
          </a:p>
          <a:p>
            <a:pPr>
              <a:lnSpc>
                <a:spcPct val="80000"/>
              </a:lnSpc>
            </a:pPr>
            <a:r>
              <a:rPr lang="en-GB" sz="2800" dirty="0">
                <a:latin typeface="Arial" charset="0"/>
              </a:rPr>
              <a:t>Against Malaria Foundation</a:t>
            </a:r>
          </a:p>
          <a:p>
            <a:pPr lvl="1">
              <a:lnSpc>
                <a:spcPct val="80000"/>
              </a:lnSpc>
            </a:pPr>
            <a:r>
              <a:rPr lang="en-GB" sz="2400" dirty="0">
                <a:latin typeface="Arial" charset="0"/>
              </a:rPr>
              <a:t>19.3% of funding</a:t>
            </a:r>
          </a:p>
          <a:p>
            <a:pPr lvl="1">
              <a:lnSpc>
                <a:spcPct val="80000"/>
              </a:lnSpc>
            </a:pPr>
            <a:r>
              <a:rPr lang="en-GB" sz="2400" dirty="0">
                <a:latin typeface="Arial" charset="0"/>
              </a:rPr>
              <a:t>All nets under 1600 metres</a:t>
            </a:r>
          </a:p>
          <a:p>
            <a:pPr>
              <a:lnSpc>
                <a:spcPct val="80000"/>
              </a:lnSpc>
            </a:pPr>
            <a:r>
              <a:rPr lang="en-GB" sz="2800" dirty="0">
                <a:latin typeface="Arial" charset="0"/>
              </a:rPr>
              <a:t>PNG Sustainable</a:t>
            </a:r>
          </a:p>
          <a:p>
            <a:pPr lvl="1">
              <a:lnSpc>
                <a:spcPct val="80000"/>
              </a:lnSpc>
            </a:pPr>
            <a:r>
              <a:rPr lang="en-GB" sz="2400" dirty="0">
                <a:latin typeface="Arial" charset="0"/>
              </a:rPr>
              <a:t>2.4% of funding</a:t>
            </a:r>
          </a:p>
          <a:p>
            <a:pPr lvl="1">
              <a:lnSpc>
                <a:spcPct val="80000"/>
              </a:lnSpc>
            </a:pPr>
            <a:r>
              <a:rPr lang="en-GB" sz="2400" dirty="0">
                <a:latin typeface="Arial" charset="0"/>
              </a:rPr>
              <a:t>Western Province nets and drug distribution</a:t>
            </a:r>
          </a:p>
          <a:p>
            <a:pPr>
              <a:lnSpc>
                <a:spcPct val="80000"/>
              </a:lnSpc>
            </a:pPr>
            <a:r>
              <a:rPr lang="en-GB" sz="2800" dirty="0">
                <a:latin typeface="Arial" charset="0"/>
              </a:rPr>
              <a:t>RAM (PNG and Australia)</a:t>
            </a:r>
          </a:p>
          <a:p>
            <a:pPr lvl="1">
              <a:lnSpc>
                <a:spcPct val="80000"/>
              </a:lnSpc>
            </a:pPr>
            <a:r>
              <a:rPr lang="en-GB" sz="2400" dirty="0">
                <a:latin typeface="Arial" charset="0"/>
              </a:rPr>
              <a:t>0.6% of funding</a:t>
            </a:r>
          </a:p>
          <a:p>
            <a:pPr lvl="1">
              <a:lnSpc>
                <a:spcPct val="80000"/>
              </a:lnSpc>
            </a:pPr>
            <a:r>
              <a:rPr lang="en-GB" sz="2400" dirty="0">
                <a:latin typeface="Arial" charset="0"/>
              </a:rPr>
              <a:t>Chasing Malaria</a:t>
            </a:r>
          </a:p>
          <a:p>
            <a:pPr>
              <a:lnSpc>
                <a:spcPct val="80000"/>
              </a:lnSpc>
            </a:pPr>
            <a:r>
              <a:rPr lang="en-GB" sz="2800" dirty="0">
                <a:latin typeface="Arial" charset="0"/>
              </a:rPr>
              <a:t>Exxon Mobil</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1468000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Private Sector Sale Of Nets</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 name="TextBox 2">
            <a:extLst>
              <a:ext uri="{FF2B5EF4-FFF2-40B4-BE49-F238E27FC236}">
                <a16:creationId xmlns:a16="http://schemas.microsoft.com/office/drawing/2014/main" id="{AB9C5C6F-4D8C-4383-99F2-CAE9AC39789F}"/>
              </a:ext>
            </a:extLst>
          </p:cNvPr>
          <p:cNvSpPr txBox="1"/>
          <p:nvPr/>
        </p:nvSpPr>
        <p:spPr>
          <a:xfrm>
            <a:off x="533400" y="2051685"/>
            <a:ext cx="8153400" cy="4401205"/>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RAM had engaged a salesman in 2014 and 2015 to sell nets around Port Moresby. </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Revenue from his sales supported his salary.</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Salesman left and as nets in supply chain were few this project was abandoned.</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It is hoped that this will now be resurrected. We would like to have a target of LLINs being sold in every district capital in PNG so that people can replace their nets when they wear out early.</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New nets just arriving shortly in PNG</a:t>
            </a:r>
          </a:p>
        </p:txBody>
      </p:sp>
    </p:spTree>
    <p:extLst>
      <p:ext uri="{BB962C8B-B14F-4D97-AF65-F5344CB8AC3E}">
        <p14:creationId xmlns:p14="http://schemas.microsoft.com/office/powerpoint/2010/main" val="1356435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704004" y="512299"/>
            <a:ext cx="7419233" cy="707886"/>
          </a:xfrm>
          <a:prstGeom prst="rect">
            <a:avLst/>
          </a:prstGeom>
          <a:noFill/>
          <a:ln w="9525">
            <a:noFill/>
            <a:miter lim="800000"/>
            <a:headEnd/>
            <a:tailEnd/>
          </a:ln>
        </p:spPr>
        <p:txBody>
          <a:bodyPr wrap="square">
            <a:spAutoFit/>
          </a:bodyPr>
          <a:lstStyle/>
          <a:p>
            <a:pPr algn="ctr"/>
            <a:r>
              <a:rPr lang="en-US" sz="4000" dirty="0">
                <a:solidFill>
                  <a:srgbClr val="FF3300"/>
                </a:solidFill>
                <a:latin typeface="Arial" charset="0"/>
              </a:rPr>
              <a:t>The Malaria Challenge</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2133600"/>
            <a:ext cx="876300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007CF98-A0A3-465D-AB28-8B68111E18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004" y="1644050"/>
            <a:ext cx="7735992" cy="4050912"/>
          </a:xfrm>
          <a:prstGeom prst="rect">
            <a:avLst/>
          </a:prstGeom>
        </p:spPr>
      </p:pic>
      <p:sp>
        <p:nvSpPr>
          <p:cNvPr id="4" name="TextBox 3">
            <a:extLst>
              <a:ext uri="{FF2B5EF4-FFF2-40B4-BE49-F238E27FC236}">
                <a16:creationId xmlns:a16="http://schemas.microsoft.com/office/drawing/2014/main" id="{41D5B528-7015-43C3-B627-D6626E204CFF}"/>
              </a:ext>
            </a:extLst>
          </p:cNvPr>
          <p:cNvSpPr txBox="1"/>
          <p:nvPr/>
        </p:nvSpPr>
        <p:spPr>
          <a:xfrm>
            <a:off x="1143000" y="5821766"/>
            <a:ext cx="7543800" cy="646331"/>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Annual Malaria Incidence Of Suspected Malaria – Cases Clinical Diagnosed And Those Tested</a:t>
            </a:r>
            <a:endParaRPr lang="en-PG"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23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66700" y="408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MALARIA INCIDENCE</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7A814AF0-69A3-483B-B3F2-6D8B63E50774}"/>
              </a:ext>
            </a:extLst>
          </p:cNvPr>
          <p:cNvSpPr txBox="1"/>
          <p:nvPr/>
        </p:nvSpPr>
        <p:spPr>
          <a:xfrm>
            <a:off x="381000" y="6295252"/>
            <a:ext cx="822960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Malaria increasing in some parts of PNG but not in all areas </a:t>
            </a:r>
            <a:endParaRPr lang="en-PG"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F8371B7-92B2-40D8-9FEB-49A93FF9E2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237" y="1050131"/>
            <a:ext cx="7477125" cy="5238750"/>
          </a:xfrm>
          <a:prstGeom prst="rect">
            <a:avLst/>
          </a:prstGeom>
        </p:spPr>
      </p:pic>
    </p:spTree>
    <p:extLst>
      <p:ext uri="{BB962C8B-B14F-4D97-AF65-F5344CB8AC3E}">
        <p14:creationId xmlns:p14="http://schemas.microsoft.com/office/powerpoint/2010/main" val="1872605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66700" y="408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FUTURE CHALLENGES</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3" name="TextBox 2">
            <a:extLst>
              <a:ext uri="{FF2B5EF4-FFF2-40B4-BE49-F238E27FC236}">
                <a16:creationId xmlns:a16="http://schemas.microsoft.com/office/drawing/2014/main" id="{1E47E7A7-FB67-415F-8BC4-C8D33C9F0B90}"/>
              </a:ext>
            </a:extLst>
          </p:cNvPr>
          <p:cNvSpPr txBox="1"/>
          <p:nvPr/>
        </p:nvSpPr>
        <p:spPr>
          <a:xfrm>
            <a:off x="1600200" y="1556088"/>
            <a:ext cx="5791200" cy="489364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OUR MAJOR CHALLENGE IS TO REVERSE THE PRESENT MALARIA TREND</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Need to find a good LLIN. It seems that the quality is very variable despite they all being categorized as equal.</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Other challenge is to improve all aspects of malaria program. It is hoped that we can at least eliminate malaria from one part of PNG such as Bougainville</a:t>
            </a:r>
          </a:p>
          <a:p>
            <a:pPr algn="ct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963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2438400" y="381000"/>
            <a:ext cx="51816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Next Steps (3)</a:t>
            </a:r>
          </a:p>
        </p:txBody>
      </p:sp>
      <p:pic>
        <p:nvPicPr>
          <p:cNvPr id="50179"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5018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50182" name="TextBox 9"/>
          <p:cNvSpPr txBox="1">
            <a:spLocks noChangeArrowheads="1"/>
          </p:cNvSpPr>
          <p:nvPr/>
        </p:nvSpPr>
        <p:spPr bwMode="auto">
          <a:xfrm>
            <a:off x="762000" y="6019800"/>
            <a:ext cx="7620000" cy="646113"/>
          </a:xfrm>
          <a:prstGeom prst="rect">
            <a:avLst/>
          </a:prstGeom>
          <a:noFill/>
          <a:ln w="9525">
            <a:noFill/>
            <a:miter lim="800000"/>
            <a:headEnd/>
            <a:tailEnd/>
          </a:ln>
        </p:spPr>
        <p:txBody>
          <a:bodyPr>
            <a:spAutoFit/>
          </a:bodyPr>
          <a:lstStyle/>
          <a:p>
            <a:pPr algn="ctr"/>
            <a:r>
              <a:rPr lang="en-AU" sz="1800">
                <a:latin typeface="Arial" charset="0"/>
                <a:cs typeface="Arial" charset="0"/>
              </a:rPr>
              <a:t>Initial Data From Chasing Malaria Project Showing Malaria Cases Recorded In NCD and Hiri and Kairuku District Of Central Province</a:t>
            </a:r>
          </a:p>
        </p:txBody>
      </p:sp>
      <p:pic>
        <p:nvPicPr>
          <p:cNvPr id="50183" name="Picture 8" descr="WSP Wasangla trekin 030.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0184" name="TextBox 8"/>
          <p:cNvSpPr txBox="1">
            <a:spLocks noChangeArrowheads="1"/>
          </p:cNvSpPr>
          <p:nvPr/>
        </p:nvSpPr>
        <p:spPr bwMode="auto">
          <a:xfrm>
            <a:off x="1676400" y="6172200"/>
            <a:ext cx="6215063" cy="461963"/>
          </a:xfrm>
          <a:prstGeom prst="rect">
            <a:avLst/>
          </a:prstGeom>
          <a:noFill/>
          <a:ln w="9525">
            <a:noFill/>
            <a:miter lim="800000"/>
            <a:headEnd/>
            <a:tailEnd/>
          </a:ln>
        </p:spPr>
        <p:txBody>
          <a:bodyPr wrap="none">
            <a:spAutoFit/>
          </a:bodyPr>
          <a:lstStyle/>
          <a:p>
            <a:r>
              <a:rPr lang="en-AU" b="1">
                <a:latin typeface="Arial" charset="0"/>
                <a:cs typeface="Arial" charset="0"/>
              </a:rPr>
              <a:t>The Realities Of Distributing Nets In PMG</a:t>
            </a:r>
          </a:p>
        </p:txBody>
      </p:sp>
      <p:pic>
        <p:nvPicPr>
          <p:cNvPr id="50185"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5018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A5A26D-A5BF-4522-874F-20B9E4EFB7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1203" name="Rectangle 2"/>
          <p:cNvSpPr>
            <a:spLocks noGrp="1" noChangeArrowheads="1"/>
          </p:cNvSpPr>
          <p:nvPr>
            <p:ph type="title" idx="4294967295"/>
          </p:nvPr>
        </p:nvSpPr>
        <p:spPr>
          <a:xfrm>
            <a:off x="1676400" y="2057400"/>
            <a:ext cx="5791200" cy="2286000"/>
          </a:xfrm>
        </p:spPr>
        <p:txBody>
          <a:bodyPr/>
          <a:lstStyle/>
          <a:p>
            <a:r>
              <a:rPr lang="en-US" sz="6000" dirty="0">
                <a:solidFill>
                  <a:srgbClr val="FF3300"/>
                </a:solidFill>
                <a:latin typeface="Arial" charset="0"/>
              </a:rPr>
              <a:t>RAM TEAM</a:t>
            </a:r>
            <a:br>
              <a:rPr lang="en-US" sz="6000" dirty="0">
                <a:solidFill>
                  <a:srgbClr val="FF3300"/>
                </a:solidFill>
                <a:latin typeface="Arial" charset="0"/>
              </a:rPr>
            </a:br>
            <a:br>
              <a:rPr lang="en-US" sz="6000" dirty="0">
                <a:solidFill>
                  <a:srgbClr val="FF3300"/>
                </a:solidFill>
                <a:latin typeface="Arial" charset="0"/>
              </a:rPr>
            </a:br>
            <a:br>
              <a:rPr lang="en-US" sz="6000" dirty="0">
                <a:solidFill>
                  <a:srgbClr val="FF3300"/>
                </a:solidFill>
                <a:latin typeface="Arial" charset="0"/>
              </a:rPr>
            </a:br>
            <a:br>
              <a:rPr lang="en-US" sz="6000" dirty="0">
                <a:solidFill>
                  <a:srgbClr val="FF3300"/>
                </a:solidFill>
                <a:latin typeface="Arial" charset="0"/>
              </a:rPr>
            </a:br>
            <a:r>
              <a:rPr lang="en-US" sz="6000" dirty="0">
                <a:solidFill>
                  <a:srgbClr val="FF3300"/>
                </a:solidFill>
                <a:latin typeface="Arial" charset="0"/>
              </a:rPr>
              <a:t> 2020</a:t>
            </a:r>
          </a:p>
        </p:txBody>
      </p:sp>
      <p:pic>
        <p:nvPicPr>
          <p:cNvPr id="51204" name="Picture 9"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6" name="Rectangle 5"/>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120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C:\Users\Tim\Documents\PNG\PNG2010\Pictures\SHP\Velgie\Tebi\P703004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3" name="Rectangle 2"/>
          <p:cNvSpPr>
            <a:spLocks noGrp="1" noChangeArrowheads="1"/>
          </p:cNvSpPr>
          <p:nvPr>
            <p:ph type="title" idx="4294967295"/>
          </p:nvPr>
        </p:nvSpPr>
        <p:spPr>
          <a:xfrm>
            <a:off x="1676400" y="2438400"/>
            <a:ext cx="5791200" cy="1905000"/>
          </a:xfrm>
        </p:spPr>
        <p:txBody>
          <a:bodyPr/>
          <a:lstStyle/>
          <a:p>
            <a:r>
              <a:rPr lang="en-US" sz="4000">
                <a:solidFill>
                  <a:srgbClr val="FF3300"/>
                </a:solidFill>
                <a:latin typeface="Arial" charset="0"/>
              </a:rPr>
              <a:t>Thank You Very Much</a:t>
            </a:r>
            <a:br>
              <a:rPr lang="en-US" sz="4000">
                <a:solidFill>
                  <a:srgbClr val="FF3300"/>
                </a:solidFill>
                <a:latin typeface="Arial" charset="0"/>
              </a:rPr>
            </a:br>
            <a:r>
              <a:rPr lang="en-US" sz="4000">
                <a:solidFill>
                  <a:srgbClr val="FF3300"/>
                </a:solidFill>
                <a:latin typeface="Arial" charset="0"/>
              </a:rPr>
              <a:t> Tenk Yu Tru</a:t>
            </a:r>
            <a:br>
              <a:rPr lang="en-US" sz="4000">
                <a:solidFill>
                  <a:srgbClr val="FF3300"/>
                </a:solidFill>
                <a:latin typeface="Arial" charset="0"/>
              </a:rPr>
            </a:br>
            <a:r>
              <a:rPr lang="en-US" sz="4000">
                <a:solidFill>
                  <a:srgbClr val="FF3300"/>
                </a:solidFill>
                <a:latin typeface="Arial" charset="0"/>
              </a:rPr>
              <a:t>Tanikiu Bada Herea</a:t>
            </a:r>
            <a:r>
              <a:rPr lang="en-US" sz="4800">
                <a:solidFill>
                  <a:srgbClr val="FF3300"/>
                </a:solidFill>
                <a:latin typeface="Arial" charset="0"/>
              </a:rPr>
              <a:t> </a:t>
            </a:r>
          </a:p>
        </p:txBody>
      </p:sp>
      <p:pic>
        <p:nvPicPr>
          <p:cNvPr id="51204" name="Picture 9"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6" name="Rectangle 5"/>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120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extLst>
      <p:ext uri="{BB962C8B-B14F-4D97-AF65-F5344CB8AC3E}">
        <p14:creationId xmlns:p14="http://schemas.microsoft.com/office/powerpoint/2010/main" val="219890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3" name="Picture 2">
            <a:extLst>
              <a:ext uri="{FF2B5EF4-FFF2-40B4-BE49-F238E27FC236}">
                <a16:creationId xmlns:a16="http://schemas.microsoft.com/office/drawing/2014/main" id="{62DD065B-3D76-4281-9D9E-A5CD90F330E7}"/>
              </a:ext>
            </a:extLst>
          </p:cNvPr>
          <p:cNvPicPr>
            <a:picLocks noChangeAspect="1"/>
          </p:cNvPicPr>
          <p:nvPr/>
        </p:nvPicPr>
        <p:blipFill>
          <a:blip r:embed="rId2"/>
          <a:stretch>
            <a:fillRect/>
          </a:stretch>
        </p:blipFill>
        <p:spPr>
          <a:xfrm>
            <a:off x="507105" y="2438400"/>
            <a:ext cx="7587799" cy="2133599"/>
          </a:xfrm>
          <a:prstGeom prst="rect">
            <a:avLst/>
          </a:prstGeom>
        </p:spPr>
      </p:pic>
      <p:sp>
        <p:nvSpPr>
          <p:cNvPr id="3076" name="Rectangle 6"/>
          <p:cNvSpPr>
            <a:spLocks noGrp="1" noChangeArrowheads="1"/>
          </p:cNvSpPr>
          <p:nvPr>
            <p:ph type="body" idx="4294967295"/>
          </p:nvPr>
        </p:nvSpPr>
        <p:spPr>
          <a:xfrm>
            <a:off x="304799" y="1143000"/>
            <a:ext cx="8016875" cy="5638800"/>
          </a:xfrm>
        </p:spPr>
        <p:txBody>
          <a:bodyPr/>
          <a:lstStyle/>
          <a:p>
            <a:pPr marL="0" indent="0" eaLnBrk="1">
              <a:spcBef>
                <a:spcPts val="700"/>
              </a:spcBef>
              <a:buNone/>
            </a:pPr>
            <a:endParaRPr lang="en-GB" sz="2800" dirty="0">
              <a:latin typeface="Arial" charset="0"/>
            </a:endParaRPr>
          </a:p>
          <a:p>
            <a:pPr marL="0" indent="0" eaLnBrk="1">
              <a:spcBef>
                <a:spcPts val="700"/>
              </a:spcBef>
              <a:buNone/>
            </a:pPr>
            <a:r>
              <a:rPr lang="en-GB" sz="2800" dirty="0">
                <a:latin typeface="Arial" charset="0"/>
              </a:rPr>
              <a:t>Funding Sources And Amounts</a:t>
            </a:r>
          </a:p>
        </p:txBody>
      </p:sp>
      <p:pic>
        <p:nvPicPr>
          <p:cNvPr id="3077" name="Picture 8"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4" name="TextBox 3">
            <a:extLst>
              <a:ext uri="{FF2B5EF4-FFF2-40B4-BE49-F238E27FC236}">
                <a16:creationId xmlns:a16="http://schemas.microsoft.com/office/drawing/2014/main" id="{1BF364BE-15BC-4E61-82B5-B3CEE1A5624F}"/>
              </a:ext>
            </a:extLst>
          </p:cNvPr>
          <p:cNvSpPr txBox="1"/>
          <p:nvPr/>
        </p:nvSpPr>
        <p:spPr>
          <a:xfrm>
            <a:off x="609600" y="5181600"/>
            <a:ext cx="7485304" cy="830997"/>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It is expected that RAM will expend all funds budgeted before the end of 2020</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57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914399" y="605135"/>
            <a:ext cx="7407275"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0243"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0244"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0245" name="TextBox 9"/>
          <p:cNvSpPr txBox="1">
            <a:spLocks noChangeArrowheads="1"/>
          </p:cNvSpPr>
          <p:nvPr/>
        </p:nvSpPr>
        <p:spPr bwMode="auto">
          <a:xfrm>
            <a:off x="0" y="2209800"/>
            <a:ext cx="2286000" cy="3539430"/>
          </a:xfrm>
          <a:prstGeom prst="rect">
            <a:avLst/>
          </a:prstGeom>
          <a:noFill/>
          <a:ln w="9525">
            <a:noFill/>
            <a:miter lim="800000"/>
            <a:headEnd/>
            <a:tailEnd/>
          </a:ln>
        </p:spPr>
        <p:txBody>
          <a:bodyPr>
            <a:spAutoFit/>
          </a:bodyPr>
          <a:lstStyle/>
          <a:p>
            <a:r>
              <a:rPr lang="en-US" sz="3200" dirty="0">
                <a:latin typeface="Arial" charset="0"/>
                <a:cs typeface="Arial" charset="0"/>
              </a:rPr>
              <a:t>RAM Distributes LLINs On A Three Year Basis To All Areas Of PNG</a:t>
            </a:r>
          </a:p>
        </p:txBody>
      </p:sp>
      <p:pic>
        <p:nvPicPr>
          <p:cNvPr id="10246"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19200" y="0"/>
            <a:ext cx="69342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928FAFAC-48B0-41C8-A338-C641072904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3300" y="1705747"/>
            <a:ext cx="6710362" cy="4713331"/>
          </a:xfrm>
          <a:prstGeom prst="rect">
            <a:avLst/>
          </a:prstGeom>
        </p:spPr>
      </p:pic>
      <p:sp>
        <p:nvSpPr>
          <p:cNvPr id="2" name="TextBox 1">
            <a:extLst>
              <a:ext uri="{FF2B5EF4-FFF2-40B4-BE49-F238E27FC236}">
                <a16:creationId xmlns:a16="http://schemas.microsoft.com/office/drawing/2014/main" id="{EEA78072-916F-41CD-9BF0-E3039AA4C783}"/>
              </a:ext>
            </a:extLst>
          </p:cNvPr>
          <p:cNvSpPr txBox="1"/>
          <p:nvPr/>
        </p:nvSpPr>
        <p:spPr>
          <a:xfrm>
            <a:off x="0" y="6393715"/>
            <a:ext cx="9144000"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Presently in Southern Highlands and Central Province and moving shortly to Gulf</a:t>
            </a:r>
            <a:endParaRPr lang="en-PG" sz="18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609600" y="304800"/>
            <a:ext cx="7712075"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1267"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1268" name="Picture 10"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1269" name="TextBox 8"/>
          <p:cNvSpPr txBox="1">
            <a:spLocks noChangeArrowheads="1"/>
          </p:cNvSpPr>
          <p:nvPr/>
        </p:nvSpPr>
        <p:spPr bwMode="auto">
          <a:xfrm>
            <a:off x="822326" y="1066800"/>
            <a:ext cx="7416800" cy="461963"/>
          </a:xfrm>
          <a:prstGeom prst="rect">
            <a:avLst/>
          </a:prstGeom>
          <a:noFill/>
          <a:ln w="9525">
            <a:noFill/>
            <a:miter lim="800000"/>
            <a:headEnd/>
            <a:tailEnd/>
          </a:ln>
        </p:spPr>
        <p:txBody>
          <a:bodyPr wrap="square">
            <a:spAutoFit/>
          </a:bodyPr>
          <a:lstStyle/>
          <a:p>
            <a:pPr algn="ctr"/>
            <a:r>
              <a:rPr lang="en-US" b="1" dirty="0">
                <a:latin typeface="Arial" charset="0"/>
                <a:cs typeface="Arial" charset="0"/>
              </a:rPr>
              <a:t>Distribution Of LLINs To Household Level</a:t>
            </a:r>
          </a:p>
        </p:txBody>
      </p:sp>
      <p:pic>
        <p:nvPicPr>
          <p:cNvPr id="1127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990600" y="0"/>
            <a:ext cx="71628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4" name="TextBox 3">
            <a:extLst>
              <a:ext uri="{FF2B5EF4-FFF2-40B4-BE49-F238E27FC236}">
                <a16:creationId xmlns:a16="http://schemas.microsoft.com/office/drawing/2014/main" id="{85B9E27A-C11B-4A5A-9138-A2C37F93C8F0}"/>
              </a:ext>
            </a:extLst>
          </p:cNvPr>
          <p:cNvSpPr txBox="1"/>
          <p:nvPr/>
        </p:nvSpPr>
        <p:spPr>
          <a:xfrm>
            <a:off x="0" y="6406455"/>
            <a:ext cx="9144000"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103% of target achieved for 2019 and 97.2% for first six months of 2020</a:t>
            </a:r>
            <a:endParaRPr lang="en-PG" sz="18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3ECF3D4-C5DE-44BD-B19F-E4E2C1F761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5159" y="1451186"/>
            <a:ext cx="6540955" cy="49552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2293" name="TextBox 10"/>
          <p:cNvSpPr txBox="1">
            <a:spLocks noChangeArrowheads="1"/>
          </p:cNvSpPr>
          <p:nvPr/>
        </p:nvSpPr>
        <p:spPr bwMode="auto">
          <a:xfrm>
            <a:off x="609601" y="1379135"/>
            <a:ext cx="7850134" cy="523875"/>
          </a:xfrm>
          <a:prstGeom prst="rect">
            <a:avLst/>
          </a:prstGeom>
          <a:noFill/>
          <a:ln w="9525">
            <a:solidFill>
              <a:srgbClr val="7030A0"/>
            </a:solidFill>
            <a:miter lim="800000"/>
            <a:headEnd/>
            <a:tailEnd/>
          </a:ln>
        </p:spPr>
        <p:txBody>
          <a:bodyPr wrap="square">
            <a:spAutoFit/>
          </a:bodyPr>
          <a:lstStyle/>
          <a:p>
            <a:r>
              <a:rPr lang="en-US" sz="2800" b="1" dirty="0">
                <a:latin typeface="Arial" charset="0"/>
                <a:cs typeface="Arial" charset="0"/>
              </a:rPr>
              <a:t>Distribution Of LLINs To Vulnerable Groups</a:t>
            </a:r>
          </a:p>
        </p:txBody>
      </p:sp>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849259" y="0"/>
            <a:ext cx="7304141"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4" name="TextBox 3">
            <a:extLst>
              <a:ext uri="{FF2B5EF4-FFF2-40B4-BE49-F238E27FC236}">
                <a16:creationId xmlns:a16="http://schemas.microsoft.com/office/drawing/2014/main" id="{FC03D183-12C3-4371-ABBF-7B119CBCFD00}"/>
              </a:ext>
            </a:extLst>
          </p:cNvPr>
          <p:cNvSpPr txBox="1"/>
          <p:nvPr/>
        </p:nvSpPr>
        <p:spPr>
          <a:xfrm>
            <a:off x="1071721" y="6324600"/>
            <a:ext cx="7081679" cy="338554"/>
          </a:xfrm>
          <a:prstGeom prst="rect">
            <a:avLst/>
          </a:prstGeom>
          <a:noFill/>
        </p:spPr>
        <p:txBody>
          <a:bodyPr wrap="square" rtlCol="0">
            <a:spAutoFit/>
          </a:bodyPr>
          <a:lstStyle/>
          <a:p>
            <a:pPr algn="ctr"/>
            <a:r>
              <a:rPr lang="en-US" sz="1600" b="1" dirty="0"/>
              <a:t>No Targets For Antenatal Nets As No Nets Supplied By GF In 2018 and 2019</a:t>
            </a:r>
            <a:endParaRPr lang="en-PG" sz="1600" b="1" dirty="0"/>
          </a:p>
        </p:txBody>
      </p:sp>
      <p:pic>
        <p:nvPicPr>
          <p:cNvPr id="2" name="Picture 1">
            <a:extLst>
              <a:ext uri="{FF2B5EF4-FFF2-40B4-BE49-F238E27FC236}">
                <a16:creationId xmlns:a16="http://schemas.microsoft.com/office/drawing/2014/main" id="{4165F196-30FA-4CC6-BB9E-D78DE83E66D6}"/>
              </a:ext>
            </a:extLst>
          </p:cNvPr>
          <p:cNvPicPr>
            <a:picLocks noChangeAspect="1"/>
          </p:cNvPicPr>
          <p:nvPr/>
        </p:nvPicPr>
        <p:blipFill>
          <a:blip r:embed="rId4"/>
          <a:stretch>
            <a:fillRect/>
          </a:stretch>
        </p:blipFill>
        <p:spPr>
          <a:xfrm>
            <a:off x="996396" y="2276474"/>
            <a:ext cx="6928404" cy="36213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849259" y="0"/>
            <a:ext cx="7304141"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47A8BB22-F377-4472-8C5A-1BBF530B47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257" y="1437080"/>
            <a:ext cx="7015485" cy="5250665"/>
          </a:xfrm>
          <a:prstGeom prst="rect">
            <a:avLst/>
          </a:prstGeom>
        </p:spPr>
      </p:pic>
    </p:spTree>
    <p:extLst>
      <p:ext uri="{BB962C8B-B14F-4D97-AF65-F5344CB8AC3E}">
        <p14:creationId xmlns:p14="http://schemas.microsoft.com/office/powerpoint/2010/main" val="192243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E1907FF5-1A9C-49C0-8167-E83558B611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7871145"/>
      </p:ext>
    </p:extLst>
  </p:cSld>
  <p:clrMapOvr>
    <a:masterClrMapping/>
  </p:clrMapOvr>
</p:sld>
</file>

<file path=ppt/theme/theme1.xml><?xml version="1.0" encoding="utf-8"?>
<a:theme xmlns:a="http://schemas.openxmlformats.org/drawingml/2006/main" name="UNICEF_Mal">
  <a:themeElements>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CEF_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CEF_Ma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CEF_Ma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CEF_Ma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CEF_Ma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CEF_Ma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Office\Templates\UNICEF_Mal.pot</Template>
  <TotalTime>14782</TotalTime>
  <Words>1728</Words>
  <Application>Microsoft Office PowerPoint</Application>
  <PresentationFormat>On-screen Show (4:3)</PresentationFormat>
  <Paragraphs>206</Paragraphs>
  <Slides>36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Impact</vt:lpstr>
      <vt:lpstr>Times New Roman</vt:lpstr>
      <vt:lpstr>UNICEF_Mal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RAM TEAM     2020</vt:lpstr>
      <vt:lpstr>Thank You Very Much  Tenk Yu Tru Tanikiu Bada Herea </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UNICEF MAPUTO</dc:creator>
  <cp:lastModifiedBy>Rotarians Against Malaria</cp:lastModifiedBy>
  <cp:revision>908</cp:revision>
  <dcterms:created xsi:type="dcterms:W3CDTF">2003-04-04T09:05:09Z</dcterms:created>
  <dcterms:modified xsi:type="dcterms:W3CDTF">2020-09-10T23:10:42Z</dcterms:modified>
</cp:coreProperties>
</file>