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9FC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9FC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9FC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19322" y="-90728"/>
            <a:ext cx="5753354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F9FC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1977" y="2747895"/>
            <a:ext cx="11128044" cy="3976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83.jpg"/><Relationship Id="rId4" Type="http://schemas.openxmlformats.org/officeDocument/2006/relationships/image" Target="../media/image84.jpg"/><Relationship Id="rId5" Type="http://schemas.openxmlformats.org/officeDocument/2006/relationships/image" Target="../media/image85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g"/><Relationship Id="rId3" Type="http://schemas.openxmlformats.org/officeDocument/2006/relationships/image" Target="../media/image87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89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image" Target="../media/image97.png"/><Relationship Id="rId10" Type="http://schemas.openxmlformats.org/officeDocument/2006/relationships/image" Target="../media/image98.png"/><Relationship Id="rId11" Type="http://schemas.openxmlformats.org/officeDocument/2006/relationships/image" Target="../media/image99.png"/><Relationship Id="rId12" Type="http://schemas.openxmlformats.org/officeDocument/2006/relationships/image" Target="../media/image100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jpg"/><Relationship Id="rId3" Type="http://schemas.openxmlformats.org/officeDocument/2006/relationships/image" Target="../media/image106.jpg"/><Relationship Id="rId4" Type="http://schemas.openxmlformats.org/officeDocument/2006/relationships/image" Target="../media/image107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97.png"/><Relationship Id="rId8" Type="http://schemas.openxmlformats.org/officeDocument/2006/relationships/image" Target="../media/image114.png"/><Relationship Id="rId9" Type="http://schemas.openxmlformats.org/officeDocument/2006/relationships/image" Target="../media/image115.png"/><Relationship Id="rId10" Type="http://schemas.openxmlformats.org/officeDocument/2006/relationships/image" Target="../media/image116.png"/><Relationship Id="rId11" Type="http://schemas.openxmlformats.org/officeDocument/2006/relationships/image" Target="../media/image117.png"/><Relationship Id="rId12" Type="http://schemas.openxmlformats.org/officeDocument/2006/relationships/image" Target="../media/image118.png"/><Relationship Id="rId13" Type="http://schemas.openxmlformats.org/officeDocument/2006/relationships/image" Target="../media/image119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6" Type="http://schemas.openxmlformats.org/officeDocument/2006/relationships/image" Target="../media/image124.png"/><Relationship Id="rId7" Type="http://schemas.openxmlformats.org/officeDocument/2006/relationships/image" Target="../media/image125.png"/><Relationship Id="rId8" Type="http://schemas.openxmlformats.org/officeDocument/2006/relationships/image" Target="../media/image126.png"/><Relationship Id="rId9" Type="http://schemas.openxmlformats.org/officeDocument/2006/relationships/image" Target="../media/image127.png"/><Relationship Id="rId10" Type="http://schemas.openxmlformats.org/officeDocument/2006/relationships/image" Target="../media/image128.png"/><Relationship Id="rId11" Type="http://schemas.openxmlformats.org/officeDocument/2006/relationships/image" Target="../media/image129.jpg"/><Relationship Id="rId12" Type="http://schemas.openxmlformats.org/officeDocument/2006/relationships/image" Target="../media/image130.jpg"/><Relationship Id="rId13" Type="http://schemas.openxmlformats.org/officeDocument/2006/relationships/image" Target="../media/image131.png"/><Relationship Id="rId14" Type="http://schemas.openxmlformats.org/officeDocument/2006/relationships/image" Target="../media/image132.png"/><Relationship Id="rId15" Type="http://schemas.openxmlformats.org/officeDocument/2006/relationships/image" Target="../media/image133.png"/><Relationship Id="rId16" Type="http://schemas.openxmlformats.org/officeDocument/2006/relationships/image" Target="../media/image134.png"/><Relationship Id="rId17" Type="http://schemas.openxmlformats.org/officeDocument/2006/relationships/image" Target="../media/image135.png"/><Relationship Id="rId18" Type="http://schemas.openxmlformats.org/officeDocument/2006/relationships/image" Target="../media/image136.png"/><Relationship Id="rId19" Type="http://schemas.openxmlformats.org/officeDocument/2006/relationships/image" Target="../media/image137.jpg"/><Relationship Id="rId20" Type="http://schemas.openxmlformats.org/officeDocument/2006/relationships/image" Target="../media/image138.jpg"/><Relationship Id="rId21" Type="http://schemas.openxmlformats.org/officeDocument/2006/relationships/image" Target="../media/image139.jpg"/><Relationship Id="rId22" Type="http://schemas.openxmlformats.org/officeDocument/2006/relationships/image" Target="../media/image140.png"/><Relationship Id="rId23" Type="http://schemas.openxmlformats.org/officeDocument/2006/relationships/image" Target="../media/image14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hyperlink" Target="https://www.cell.com/trends/parasitology/issue?pii=S1471-4922(10)X0003-4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1" Type="http://schemas.openxmlformats.org/officeDocument/2006/relationships/image" Target="../media/image4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35.png"/><Relationship Id="rId4" Type="http://schemas.openxmlformats.org/officeDocument/2006/relationships/image" Target="../media/image56.png"/><Relationship Id="rId5" Type="http://schemas.openxmlformats.org/officeDocument/2006/relationships/image" Target="../media/image48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61.png"/><Relationship Id="rId11" Type="http://schemas.openxmlformats.org/officeDocument/2006/relationships/image" Target="../media/image62.png"/><Relationship Id="rId12" Type="http://schemas.openxmlformats.org/officeDocument/2006/relationships/image" Target="../media/image63.png"/><Relationship Id="rId13" Type="http://schemas.openxmlformats.org/officeDocument/2006/relationships/image" Target="../media/image6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3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0" Type="http://schemas.openxmlformats.org/officeDocument/2006/relationships/image" Target="../media/image72.png"/><Relationship Id="rId11" Type="http://schemas.openxmlformats.org/officeDocument/2006/relationships/image" Target="../media/image73.png"/><Relationship Id="rId12" Type="http://schemas.openxmlformats.org/officeDocument/2006/relationships/image" Target="../media/image74.png"/><Relationship Id="rId13" Type="http://schemas.openxmlformats.org/officeDocument/2006/relationships/image" Target="../media/image75.png"/><Relationship Id="rId14" Type="http://schemas.openxmlformats.org/officeDocument/2006/relationships/image" Target="../media/image76.png"/><Relationship Id="rId15" Type="http://schemas.openxmlformats.org/officeDocument/2006/relationships/image" Target="../media/image77.png"/><Relationship Id="rId16" Type="http://schemas.openxmlformats.org/officeDocument/2006/relationships/image" Target="../media/image78.png"/><Relationship Id="rId17" Type="http://schemas.openxmlformats.org/officeDocument/2006/relationships/image" Target="../media/image79.png"/><Relationship Id="rId18" Type="http://schemas.openxmlformats.org/officeDocument/2006/relationships/image" Target="../media/image80.jpg"/><Relationship Id="rId19" Type="http://schemas.openxmlformats.org/officeDocument/2006/relationships/hyperlink" Target="http://dx.doi.org/10.1371/journal.pmed.1001339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504444"/>
            <a:ext cx="11065510" cy="13364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2688" y="1235963"/>
            <a:ext cx="10283698" cy="13364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1616" y="668858"/>
            <a:ext cx="10131425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17500" marR="5080" indent="-3048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Tafenoquine </a:t>
            </a:r>
            <a:r>
              <a:rPr dirty="0"/>
              <a:t>Use for </a:t>
            </a:r>
            <a:r>
              <a:rPr dirty="0" spc="-5"/>
              <a:t>Elimination </a:t>
            </a:r>
            <a:r>
              <a:rPr dirty="0"/>
              <a:t>of  </a:t>
            </a:r>
            <a:r>
              <a:rPr dirty="0" spc="-5"/>
              <a:t>Relapsing Malaria </a:t>
            </a:r>
            <a:r>
              <a:rPr dirty="0"/>
              <a:t>in </a:t>
            </a:r>
            <a:r>
              <a:rPr dirty="0" spc="-5"/>
              <a:t>Asia</a:t>
            </a:r>
            <a:r>
              <a:rPr dirty="0" spc="100"/>
              <a:t> </a:t>
            </a:r>
            <a:r>
              <a:rPr dirty="0" spc="-5"/>
              <a:t>Pacific</a:t>
            </a:r>
          </a:p>
        </p:txBody>
      </p:sp>
      <p:sp>
        <p:nvSpPr>
          <p:cNvPr id="5" name="object 5"/>
          <p:cNvSpPr/>
          <p:nvPr/>
        </p:nvSpPr>
        <p:spPr>
          <a:xfrm>
            <a:off x="3727703" y="3717086"/>
            <a:ext cx="4795774" cy="8974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51331" y="4302302"/>
            <a:ext cx="10748518" cy="8974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91128" y="4887467"/>
            <a:ext cx="4869053" cy="8974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91616" y="3726980"/>
            <a:ext cx="10245090" cy="178244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2988945">
              <a:lnSpc>
                <a:spcPct val="100000"/>
              </a:lnSpc>
              <a:spcBef>
                <a:spcPts val="869"/>
              </a:spcBef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Prof </a:t>
            </a:r>
            <a:r>
              <a:rPr dirty="0" sz="3200" spc="5" b="1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Dennis</a:t>
            </a:r>
            <a:r>
              <a:rPr dirty="0" sz="32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Shanks</a:t>
            </a:r>
            <a:endParaRPr sz="3200">
              <a:latin typeface="Arial"/>
              <a:cs typeface="Arial"/>
            </a:endParaRPr>
          </a:p>
          <a:p>
            <a:pPr algn="ctr" marL="12700" marR="5080">
              <a:lnSpc>
                <a:spcPct val="120000"/>
              </a:lnSpc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Director ADF Malaria and Infectious 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r>
              <a:rPr dirty="0" sz="3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Institute  COL US Army</a:t>
            </a:r>
            <a:r>
              <a:rPr dirty="0" sz="3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(retired)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11300" y="6090920"/>
            <a:ext cx="90043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Identification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specific products are not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be considered a commercial endorsement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opinions expressed are those of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author and are not necessarily those of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ADF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2747" y="54813"/>
            <a:ext cx="9642094" cy="1226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5995" y="183337"/>
            <a:ext cx="894270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>
                <a:solidFill>
                  <a:srgbClr val="FFFF00"/>
                </a:solidFill>
                <a:latin typeface="Calibri"/>
                <a:cs typeface="Calibri"/>
              </a:rPr>
              <a:t>What </a:t>
            </a:r>
            <a:r>
              <a:rPr dirty="0" sz="4400">
                <a:solidFill>
                  <a:srgbClr val="FFFF00"/>
                </a:solidFill>
                <a:latin typeface="Calibri"/>
                <a:cs typeface="Calibri"/>
              </a:rPr>
              <a:t>Is a </a:t>
            </a:r>
            <a:r>
              <a:rPr dirty="0" sz="4400" spc="-20">
                <a:solidFill>
                  <a:srgbClr val="FFFF00"/>
                </a:solidFill>
                <a:latin typeface="Calibri"/>
                <a:cs typeface="Calibri"/>
              </a:rPr>
              <a:t>“Safe” </a:t>
            </a:r>
            <a:r>
              <a:rPr dirty="0" sz="4400" spc="-5">
                <a:solidFill>
                  <a:srgbClr val="FFFF00"/>
                </a:solidFill>
                <a:latin typeface="Calibri"/>
                <a:cs typeface="Calibri"/>
              </a:rPr>
              <a:t>Dose </a:t>
            </a:r>
            <a:r>
              <a:rPr dirty="0" sz="4400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dirty="0" sz="4400" spc="-65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4400" spc="-40">
                <a:solidFill>
                  <a:srgbClr val="FFFF00"/>
                </a:solidFill>
                <a:latin typeface="Calibri"/>
                <a:cs typeface="Calibri"/>
              </a:rPr>
              <a:t>Tafenoquine?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6673" y="1336293"/>
            <a:ext cx="5542915" cy="480250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algn="just" marL="241300" marR="238125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G6PD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testing every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individual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in a 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large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population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is not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feasible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for 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public health</a:t>
            </a:r>
            <a:r>
              <a:rPr dirty="0" sz="28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purposes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41300" marR="67945" indent="-228600">
              <a:lnSpc>
                <a:spcPct val="90000"/>
              </a:lnSpc>
              <a:spcBef>
                <a:spcPts val="181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30" b="1">
                <a:solidFill>
                  <a:srgbClr val="FFFFFF"/>
                </a:solidFill>
                <a:latin typeface="Calibri"/>
                <a:cs typeface="Calibri"/>
              </a:rPr>
              <a:t>Even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clinical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trials of PQ or </a:t>
            </a:r>
            <a:r>
              <a:rPr dirty="0" sz="2800" spc="-45" b="1">
                <a:solidFill>
                  <a:srgbClr val="FFFFFF"/>
                </a:solidFill>
                <a:latin typeface="Calibri"/>
                <a:cs typeface="Calibri"/>
              </a:rPr>
              <a:t>TQ  </a:t>
            </a:r>
            <a:r>
              <a:rPr dirty="0" sz="2800" spc="-25" b="1">
                <a:solidFill>
                  <a:srgbClr val="FFFFFF"/>
                </a:solidFill>
                <a:latin typeface="Calibri"/>
                <a:cs typeface="Calibri"/>
              </a:rPr>
              <a:t>mistakes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happen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with G6PD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testing 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and hemolytic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episodes</a:t>
            </a:r>
            <a:r>
              <a:rPr dirty="0" sz="2800" spc="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occur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20"/>
              </a:lnSpc>
              <a:spcBef>
                <a:spcPts val="18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Single dose 100mg </a:t>
            </a:r>
            <a:r>
              <a:rPr dirty="0" sz="2800" spc="-45" b="1">
                <a:solidFill>
                  <a:srgbClr val="FFFFFF"/>
                </a:solidFill>
                <a:latin typeface="Calibri"/>
                <a:cs typeface="Calibri"/>
              </a:rPr>
              <a:t>TQ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likely 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equivalent to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15mg PQ and possibly  could be used without G6PD</a:t>
            </a:r>
            <a:r>
              <a:rPr dirty="0" sz="2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testing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71004" y="1144524"/>
            <a:ext cx="4920996" cy="3713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50807" y="4727447"/>
            <a:ext cx="3441192" cy="365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55764" y="5093207"/>
            <a:ext cx="4936235" cy="17647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161" y="289051"/>
            <a:ext cx="1199070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45">
                <a:solidFill>
                  <a:srgbClr val="FFFF00"/>
                </a:solidFill>
                <a:latin typeface="Calibri"/>
                <a:cs typeface="Calibri"/>
              </a:rPr>
              <a:t>Tafenoquine </a:t>
            </a:r>
            <a:r>
              <a:rPr dirty="0" sz="4400">
                <a:solidFill>
                  <a:srgbClr val="FFFF00"/>
                </a:solidFill>
                <a:latin typeface="Calibri"/>
                <a:cs typeface="Calibri"/>
              </a:rPr>
              <a:t>+ DHA-Pip </a:t>
            </a:r>
            <a:r>
              <a:rPr dirty="0" sz="4400" spc="-5">
                <a:solidFill>
                  <a:srgbClr val="FFFF00"/>
                </a:solidFill>
                <a:latin typeface="Calibri"/>
                <a:cs typeface="Calibri"/>
              </a:rPr>
              <a:t>Did </a:t>
            </a:r>
            <a:r>
              <a:rPr dirty="0" sz="4400">
                <a:solidFill>
                  <a:srgbClr val="FFFF00"/>
                </a:solidFill>
                <a:latin typeface="Calibri"/>
                <a:cs typeface="Calibri"/>
              </a:rPr>
              <a:t>Not </a:t>
            </a:r>
            <a:r>
              <a:rPr dirty="0" sz="4400" spc="-15">
                <a:solidFill>
                  <a:srgbClr val="FFFF00"/>
                </a:solidFill>
                <a:latin typeface="Calibri"/>
                <a:cs typeface="Calibri"/>
              </a:rPr>
              <a:t>Stop </a:t>
            </a:r>
            <a:r>
              <a:rPr dirty="0" sz="4400" spc="-20">
                <a:solidFill>
                  <a:srgbClr val="FFFF00"/>
                </a:solidFill>
                <a:latin typeface="Calibri"/>
                <a:cs typeface="Calibri"/>
              </a:rPr>
              <a:t>Vivax</a:t>
            </a:r>
            <a:r>
              <a:rPr dirty="0" sz="4400" spc="-15">
                <a:solidFill>
                  <a:srgbClr val="FFFF00"/>
                </a:solidFill>
                <a:latin typeface="Calibri"/>
                <a:cs typeface="Calibri"/>
              </a:rPr>
              <a:t> Relapses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724" y="1325956"/>
            <a:ext cx="5871210" cy="5186680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241300" marR="702945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35" b="1">
                <a:solidFill>
                  <a:srgbClr val="FFFFFF"/>
                </a:solidFill>
                <a:latin typeface="Calibri"/>
                <a:cs typeface="Calibri"/>
              </a:rPr>
              <a:t>Tafenoquine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when used with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ACT 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(DHA-Pip) did not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stop</a:t>
            </a:r>
            <a:r>
              <a:rPr dirty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relapses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0000"/>
              </a:lnSpc>
              <a:spcBef>
                <a:spcPts val="175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Companion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drug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chloroquine vs.  piperaquine (two chloroquine  molecules connected)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did not seem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be an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obvious</a:t>
            </a:r>
            <a:r>
              <a:rPr dirty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difference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41300" marR="204470" indent="-228600">
              <a:lnSpc>
                <a:spcPct val="90000"/>
              </a:lnSpc>
              <a:spcBef>
                <a:spcPts val="181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Dihydro-Artemisinin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(DHA) did not  seem an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obvious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difference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either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as  the drug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would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largely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been 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cleared </a:t>
            </a:r>
            <a:r>
              <a:rPr dirty="0" sz="2800" spc="-25" b="1">
                <a:solidFill>
                  <a:srgbClr val="FFFFFF"/>
                </a:solidFill>
                <a:latin typeface="Calibri"/>
                <a:cs typeface="Calibri"/>
              </a:rPr>
              <a:t>before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tafenoquine</a:t>
            </a:r>
            <a:r>
              <a:rPr dirty="0" sz="2800" spc="1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given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46747" y="1420367"/>
            <a:ext cx="5439011" cy="2442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80276" y="3945654"/>
            <a:ext cx="5411451" cy="2912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885681" y="5017770"/>
            <a:ext cx="996950" cy="594360"/>
          </a:xfrm>
          <a:custGeom>
            <a:avLst/>
            <a:gdLst/>
            <a:ahLst/>
            <a:cxnLst/>
            <a:rect l="l" t="t" r="r" b="b"/>
            <a:pathLst>
              <a:path w="996950" h="594360">
                <a:moveTo>
                  <a:pt x="0" y="297179"/>
                </a:moveTo>
                <a:lnTo>
                  <a:pt x="13162" y="229053"/>
                </a:lnTo>
                <a:lnTo>
                  <a:pt x="50656" y="166506"/>
                </a:lnTo>
                <a:lnTo>
                  <a:pt x="77591" y="137884"/>
                </a:lnTo>
                <a:lnTo>
                  <a:pt x="109488" y="111327"/>
                </a:lnTo>
                <a:lnTo>
                  <a:pt x="145970" y="87058"/>
                </a:lnTo>
                <a:lnTo>
                  <a:pt x="186665" y="65300"/>
                </a:lnTo>
                <a:lnTo>
                  <a:pt x="231198" y="46278"/>
                </a:lnTo>
                <a:lnTo>
                  <a:pt x="279196" y="30213"/>
                </a:lnTo>
                <a:lnTo>
                  <a:pt x="330284" y="17329"/>
                </a:lnTo>
                <a:lnTo>
                  <a:pt x="384087" y="7851"/>
                </a:lnTo>
                <a:lnTo>
                  <a:pt x="440233" y="1999"/>
                </a:lnTo>
                <a:lnTo>
                  <a:pt x="498348" y="0"/>
                </a:lnTo>
                <a:lnTo>
                  <a:pt x="556462" y="1999"/>
                </a:lnTo>
                <a:lnTo>
                  <a:pt x="612608" y="7851"/>
                </a:lnTo>
                <a:lnTo>
                  <a:pt x="666411" y="17329"/>
                </a:lnTo>
                <a:lnTo>
                  <a:pt x="717499" y="30213"/>
                </a:lnTo>
                <a:lnTo>
                  <a:pt x="765497" y="46278"/>
                </a:lnTo>
                <a:lnTo>
                  <a:pt x="810030" y="65300"/>
                </a:lnTo>
                <a:lnTo>
                  <a:pt x="850725" y="87058"/>
                </a:lnTo>
                <a:lnTo>
                  <a:pt x="887207" y="111327"/>
                </a:lnTo>
                <a:lnTo>
                  <a:pt x="919104" y="137884"/>
                </a:lnTo>
                <a:lnTo>
                  <a:pt x="946039" y="166506"/>
                </a:lnTo>
                <a:lnTo>
                  <a:pt x="983533" y="229053"/>
                </a:lnTo>
                <a:lnTo>
                  <a:pt x="996696" y="297179"/>
                </a:lnTo>
                <a:lnTo>
                  <a:pt x="993342" y="331829"/>
                </a:lnTo>
                <a:lnTo>
                  <a:pt x="967640" y="397389"/>
                </a:lnTo>
                <a:lnTo>
                  <a:pt x="919104" y="456475"/>
                </a:lnTo>
                <a:lnTo>
                  <a:pt x="887207" y="483032"/>
                </a:lnTo>
                <a:lnTo>
                  <a:pt x="850725" y="507301"/>
                </a:lnTo>
                <a:lnTo>
                  <a:pt x="810030" y="529059"/>
                </a:lnTo>
                <a:lnTo>
                  <a:pt x="765497" y="548081"/>
                </a:lnTo>
                <a:lnTo>
                  <a:pt x="717499" y="564146"/>
                </a:lnTo>
                <a:lnTo>
                  <a:pt x="666411" y="577030"/>
                </a:lnTo>
                <a:lnTo>
                  <a:pt x="612608" y="586508"/>
                </a:lnTo>
                <a:lnTo>
                  <a:pt x="556462" y="592360"/>
                </a:lnTo>
                <a:lnTo>
                  <a:pt x="498348" y="594359"/>
                </a:lnTo>
                <a:lnTo>
                  <a:pt x="440233" y="592360"/>
                </a:lnTo>
                <a:lnTo>
                  <a:pt x="384087" y="586508"/>
                </a:lnTo>
                <a:lnTo>
                  <a:pt x="330284" y="577030"/>
                </a:lnTo>
                <a:lnTo>
                  <a:pt x="279196" y="564146"/>
                </a:lnTo>
                <a:lnTo>
                  <a:pt x="231198" y="548081"/>
                </a:lnTo>
                <a:lnTo>
                  <a:pt x="186665" y="529059"/>
                </a:lnTo>
                <a:lnTo>
                  <a:pt x="145970" y="507301"/>
                </a:lnTo>
                <a:lnTo>
                  <a:pt x="109488" y="483032"/>
                </a:lnTo>
                <a:lnTo>
                  <a:pt x="77591" y="456475"/>
                </a:lnTo>
                <a:lnTo>
                  <a:pt x="50656" y="427853"/>
                </a:lnTo>
                <a:lnTo>
                  <a:pt x="13162" y="365306"/>
                </a:lnTo>
                <a:lnTo>
                  <a:pt x="0" y="297179"/>
                </a:lnTo>
                <a:close/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595" y="481533"/>
            <a:ext cx="11995404" cy="1226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0148" y="609676"/>
            <a:ext cx="1135253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30">
                <a:solidFill>
                  <a:srgbClr val="FFFF00"/>
                </a:solidFill>
                <a:latin typeface="Calibri"/>
                <a:cs typeface="Calibri"/>
              </a:rPr>
              <a:t>REDOX </a:t>
            </a:r>
            <a:r>
              <a:rPr dirty="0" sz="4400" spc="-20">
                <a:solidFill>
                  <a:srgbClr val="FFFF00"/>
                </a:solidFill>
                <a:latin typeface="Calibri"/>
                <a:cs typeface="Calibri"/>
              </a:rPr>
              <a:t>Boosted </a:t>
            </a:r>
            <a:r>
              <a:rPr dirty="0" sz="4400" spc="-45">
                <a:solidFill>
                  <a:srgbClr val="FFFF00"/>
                </a:solidFill>
                <a:latin typeface="Calibri"/>
                <a:cs typeface="Calibri"/>
              </a:rPr>
              <a:t>Tafenoquine </a:t>
            </a:r>
            <a:r>
              <a:rPr dirty="0" sz="4400" spc="-25">
                <a:solidFill>
                  <a:srgbClr val="FFFF00"/>
                </a:solidFill>
                <a:latin typeface="Calibri"/>
                <a:cs typeface="Calibri"/>
              </a:rPr>
              <a:t>to </a:t>
            </a:r>
            <a:r>
              <a:rPr dirty="0" sz="4400">
                <a:solidFill>
                  <a:srgbClr val="FFFF00"/>
                </a:solidFill>
                <a:latin typeface="Calibri"/>
                <a:cs typeface="Calibri"/>
              </a:rPr>
              <a:t>Kill</a:t>
            </a:r>
            <a:r>
              <a:rPr dirty="0" sz="4400" spc="2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4400" spc="-15">
                <a:solidFill>
                  <a:srgbClr val="FFFF00"/>
                </a:solidFill>
                <a:latin typeface="Calibri"/>
                <a:cs typeface="Calibri"/>
              </a:rPr>
              <a:t>Hypnozoites?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4377" y="1793189"/>
            <a:ext cx="6731000" cy="480314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241300" marR="48895" indent="-228600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Persons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who do not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metabolize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primaquine  due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cytochrome P450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polymorphism  (2D6)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cured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800" spc="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relapses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41300" marR="52705" indent="-228600">
              <a:lnSpc>
                <a:spcPts val="3020"/>
              </a:lnSpc>
              <a:spcBef>
                <a:spcPts val="185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Active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form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tafenoquine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is a </a:t>
            </a:r>
            <a:r>
              <a:rPr dirty="0" sz="2800" spc="-25" b="1">
                <a:solidFill>
                  <a:srgbClr val="FFFFFF"/>
                </a:solidFill>
                <a:latin typeface="Calibri"/>
                <a:cs typeface="Calibri"/>
              </a:rPr>
              <a:t>redox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active  quinoneimine which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rapidly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forms  tafenoquine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5,6</a:t>
            </a:r>
            <a:r>
              <a:rPr dirty="0" sz="28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ortho-quinone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0000"/>
              </a:lnSpc>
              <a:spcBef>
                <a:spcPts val="177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30" b="1">
                <a:solidFill>
                  <a:srgbClr val="FFFFFF"/>
                </a:solidFill>
                <a:latin typeface="Calibri"/>
                <a:cs typeface="Calibri"/>
              </a:rPr>
              <a:t>Redox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activity inside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hepatocyte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dirty="0" sz="2800" spc="-40" b="1">
                <a:solidFill>
                  <a:srgbClr val="FFFFFF"/>
                </a:solidFill>
                <a:latin typeface="Calibri"/>
                <a:cs typeface="Calibri"/>
              </a:rPr>
              <a:t>key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from  tafenoquine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does not appear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be as  dependant on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cytochromes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8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primaquine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05216" y="1496567"/>
            <a:ext cx="3217164" cy="53614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248462"/>
            <a:ext cx="12179807" cy="1116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959" y="383793"/>
            <a:ext cx="1156144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Possible Tafenoquine Scenario for</a:t>
            </a:r>
            <a:r>
              <a:rPr dirty="0" sz="4000" spc="30"/>
              <a:t> </a:t>
            </a:r>
            <a:r>
              <a:rPr dirty="0" sz="4000" spc="-5"/>
              <a:t>Elimination?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432816" y="1808937"/>
            <a:ext cx="557593" cy="731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0476" y="1777034"/>
            <a:ext cx="5250053" cy="7846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0476" y="2203754"/>
            <a:ext cx="4795774" cy="7846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2816" y="3259785"/>
            <a:ext cx="557593" cy="731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0476" y="3227882"/>
            <a:ext cx="5309489" cy="7846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0476" y="3654602"/>
            <a:ext cx="4994021" cy="7846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2816" y="4710633"/>
            <a:ext cx="557593" cy="731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60476" y="4678730"/>
            <a:ext cx="3052445" cy="7846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48228" y="4678730"/>
            <a:ext cx="583514" cy="7846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67100" y="4678730"/>
            <a:ext cx="1532889" cy="7846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60476" y="5105387"/>
            <a:ext cx="4928489" cy="7846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25551" y="1870329"/>
            <a:ext cx="5111750" cy="37807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66675" indent="-342900">
              <a:lnSpc>
                <a:spcPct val="100000"/>
              </a:lnSpc>
              <a:spcBef>
                <a:spcPts val="95"/>
              </a:spcBef>
              <a:buClr>
                <a:srgbClr val="F9FC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Pulse of drug into a defined  area to stop</a:t>
            </a:r>
            <a:r>
              <a:rPr dirty="0" sz="28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transmission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9FC00"/>
              </a:buClr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F9FC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Mass drug administration in  order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eliminate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relapses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9FC00"/>
              </a:buClr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285750" indent="-342900">
              <a:lnSpc>
                <a:spcPct val="100000"/>
              </a:lnSpc>
              <a:spcBef>
                <a:spcPts val="5"/>
              </a:spcBef>
              <a:buClr>
                <a:srgbClr val="F9FC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Stopping an on-going  epidemic with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tafenoquine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569707" y="1380744"/>
            <a:ext cx="3339084" cy="50535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7770" y="282956"/>
            <a:ext cx="1017778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9000" algn="l"/>
              </a:tabLst>
            </a:pPr>
            <a:r>
              <a:rPr dirty="0" sz="4400" spc="-40">
                <a:solidFill>
                  <a:srgbClr val="FFFF00"/>
                </a:solidFill>
                <a:latin typeface="Calibri"/>
                <a:cs typeface="Calibri"/>
              </a:rPr>
              <a:t>MDA</a:t>
            </a:r>
            <a:r>
              <a:rPr dirty="0" sz="4400" spc="5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FFFF00"/>
                </a:solidFill>
                <a:latin typeface="Calibri"/>
                <a:cs typeface="Calibri"/>
              </a:rPr>
              <a:t>on</a:t>
            </a:r>
            <a:r>
              <a:rPr dirty="0" sz="4400" spc="1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FFFF00"/>
                </a:solidFill>
                <a:latin typeface="Calibri"/>
                <a:cs typeface="Calibri"/>
              </a:rPr>
              <a:t>Aneityum,	</a:t>
            </a:r>
            <a:r>
              <a:rPr dirty="0" sz="4400" spc="-40">
                <a:solidFill>
                  <a:srgbClr val="FFFF00"/>
                </a:solidFill>
                <a:latin typeface="Calibri"/>
                <a:cs typeface="Calibri"/>
              </a:rPr>
              <a:t>Vanuatu </a:t>
            </a:r>
            <a:r>
              <a:rPr dirty="0" sz="4400">
                <a:solidFill>
                  <a:srgbClr val="FFFF00"/>
                </a:solidFill>
                <a:latin typeface="Calibri"/>
                <a:cs typeface="Calibri"/>
              </a:rPr>
              <a:t>1991 and</a:t>
            </a:r>
            <a:r>
              <a:rPr dirty="0" sz="4400" spc="-55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FFFF00"/>
                </a:solidFill>
                <a:latin typeface="Calibri"/>
                <a:cs typeface="Calibri"/>
              </a:rPr>
              <a:t>2002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8891" y="1331467"/>
            <a:ext cx="7214234" cy="480250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78486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Commercial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pressure to eliminate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malaria 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small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tourist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island in south</a:t>
            </a:r>
            <a:r>
              <a:rPr dirty="0" sz="2800" spc="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30" b="1">
                <a:solidFill>
                  <a:srgbClr val="FFFFFF"/>
                </a:solidFill>
                <a:latin typeface="Calibri"/>
                <a:cs typeface="Calibri"/>
              </a:rPr>
              <a:t>Vanuatu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30"/>
              </a:lnSpc>
              <a:spcBef>
                <a:spcPts val="181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8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weeks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chloroquine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+ primaquine + </a:t>
            </a:r>
            <a:r>
              <a:rPr dirty="0" sz="2800" spc="-35" b="1">
                <a:solidFill>
                  <a:srgbClr val="FFFFFF"/>
                </a:solidFill>
                <a:latin typeface="Calibri"/>
                <a:cs typeface="Calibri"/>
              </a:rPr>
              <a:t>SULFA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/ 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PYR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(Fansidar)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combined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in 800</a:t>
            </a:r>
            <a:r>
              <a:rPr dirty="0" sz="2800" spc="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persons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41300" marR="36195" indent="-228600">
              <a:lnSpc>
                <a:spcPct val="90000"/>
              </a:lnSpc>
              <a:spcBef>
                <a:spcPts val="17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Successfully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eliminated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malaria but had 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scattered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re-introductions despite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good 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surveillance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largely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due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inter-island  </a:t>
            </a:r>
            <a:r>
              <a:rPr dirty="0" sz="2800" spc="-25" b="1">
                <a:solidFill>
                  <a:srgbClr val="FFFFFF"/>
                </a:solidFill>
                <a:latin typeface="Calibri"/>
                <a:cs typeface="Calibri"/>
              </a:rPr>
              <a:t>exchanges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including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religious meeting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and high  school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boarding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students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800" spc="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holidays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98180" y="1363982"/>
            <a:ext cx="3893820" cy="5493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0442" y="495376"/>
            <a:ext cx="1009650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>
                <a:solidFill>
                  <a:srgbClr val="FFFF00"/>
                </a:solidFill>
                <a:latin typeface="Calibri"/>
                <a:cs typeface="Calibri"/>
              </a:rPr>
              <a:t>Elimination </a:t>
            </a:r>
            <a:r>
              <a:rPr dirty="0" sz="4400">
                <a:solidFill>
                  <a:srgbClr val="FFFF00"/>
                </a:solidFill>
                <a:latin typeface="Calibri"/>
                <a:cs typeface="Calibri"/>
              </a:rPr>
              <a:t>of </a:t>
            </a:r>
            <a:r>
              <a:rPr dirty="0" sz="4400" spc="-5">
                <a:solidFill>
                  <a:srgbClr val="FFFF00"/>
                </a:solidFill>
                <a:latin typeface="Calibri"/>
                <a:cs typeface="Calibri"/>
              </a:rPr>
              <a:t>Malaria </a:t>
            </a:r>
            <a:r>
              <a:rPr dirty="0" sz="4400" spc="-10">
                <a:solidFill>
                  <a:srgbClr val="FFFF00"/>
                </a:solidFill>
                <a:latin typeface="Calibri"/>
                <a:cs typeface="Calibri"/>
              </a:rPr>
              <a:t>Possible </a:t>
            </a:r>
            <a:r>
              <a:rPr dirty="0" sz="4400">
                <a:solidFill>
                  <a:srgbClr val="FFFF00"/>
                </a:solidFill>
                <a:latin typeface="Calibri"/>
                <a:cs typeface="Calibri"/>
              </a:rPr>
              <a:t>but</a:t>
            </a:r>
            <a:r>
              <a:rPr dirty="0" sz="4400" spc="-9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FFFF00"/>
                </a:solidFill>
                <a:latin typeface="Calibri"/>
                <a:cs typeface="Calibri"/>
              </a:rPr>
              <a:t>Difficult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784095"/>
            <a:ext cx="5353050" cy="377952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Vivax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always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most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difficult 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to eliminate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one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most 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easily re-introduced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due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to  relapses from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latent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liver</a:t>
            </a:r>
            <a:r>
              <a:rPr dirty="0" sz="28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parasites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41300" marR="278765" indent="-228600">
              <a:lnSpc>
                <a:spcPct val="90000"/>
              </a:lnSpc>
              <a:spcBef>
                <a:spcPts val="181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All of southern </a:t>
            </a:r>
            <a:r>
              <a:rPr dirty="0" sz="2800" spc="-30" b="1">
                <a:solidFill>
                  <a:srgbClr val="FFFFFF"/>
                </a:solidFill>
                <a:latin typeface="Calibri"/>
                <a:cs typeface="Calibri"/>
              </a:rPr>
              <a:t>Vanuatu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is now 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free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of malaria but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required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long 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program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case finding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treatment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residual</a:t>
            </a:r>
            <a:r>
              <a:rPr dirty="0" sz="2800" spc="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parasites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0" y="1837944"/>
            <a:ext cx="6696665" cy="5020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337553" y="6611213"/>
            <a:ext cx="34544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Data </a:t>
            </a:r>
            <a:r>
              <a:rPr dirty="0" sz="1200" b="1">
                <a:latin typeface="Arial"/>
                <a:cs typeface="Arial"/>
              </a:rPr>
              <a:t>from </a:t>
            </a:r>
            <a:r>
              <a:rPr dirty="0" sz="1200" spc="-5" b="1">
                <a:latin typeface="Arial"/>
                <a:cs typeface="Arial"/>
              </a:rPr>
              <a:t>Dr </a:t>
            </a:r>
            <a:r>
              <a:rPr dirty="0" sz="1200" spc="-10" b="1">
                <a:latin typeface="Arial"/>
                <a:cs typeface="Arial"/>
              </a:rPr>
              <a:t>Akira </a:t>
            </a:r>
            <a:r>
              <a:rPr dirty="0" sz="1200" b="1">
                <a:latin typeface="Arial"/>
                <a:cs typeface="Arial"/>
              </a:rPr>
              <a:t>Kaneko, Karolinska</a:t>
            </a:r>
            <a:r>
              <a:rPr dirty="0" sz="1200" spc="-7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Institute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5898" y="153670"/>
            <a:ext cx="703262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>
                <a:solidFill>
                  <a:srgbClr val="FFFF00"/>
                </a:solidFill>
                <a:latin typeface="Calibri"/>
                <a:cs typeface="Calibri"/>
              </a:rPr>
              <a:t>Malaria </a:t>
            </a:r>
            <a:r>
              <a:rPr dirty="0" sz="4400" spc="-30">
                <a:solidFill>
                  <a:srgbClr val="FFFF00"/>
                </a:solidFill>
                <a:latin typeface="Calibri"/>
                <a:cs typeface="Calibri"/>
              </a:rPr>
              <a:t>Transmission</a:t>
            </a:r>
            <a:r>
              <a:rPr dirty="0" sz="4400" spc="-75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FFFF00"/>
                </a:solidFill>
                <a:latin typeface="Calibri"/>
                <a:cs typeface="Calibri"/>
              </a:rPr>
              <a:t>Blocking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6918" y="1568323"/>
            <a:ext cx="6354445" cy="301117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247015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Anti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vector measures are </a:t>
            </a:r>
            <a:r>
              <a:rPr dirty="0" sz="2800" spc="-40" b="1">
                <a:solidFill>
                  <a:srgbClr val="FFFFFF"/>
                </a:solidFill>
                <a:latin typeface="Calibri"/>
                <a:cs typeface="Calibri"/>
              </a:rPr>
              <a:t>key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malaria 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control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but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usually insufficient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to  eliminate parasites from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8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region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0000"/>
              </a:lnSpc>
              <a:spcBef>
                <a:spcPts val="177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malaria transmission occurs  indoors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night;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clear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means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tackle 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outdoor</a:t>
            </a:r>
            <a:r>
              <a:rPr dirty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transmission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6918" y="5150053"/>
            <a:ext cx="6487795" cy="122047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8-aminoquinolines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best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drugs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for 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transmission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blocking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effects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tafenoquine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maintain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effect for</a:t>
            </a:r>
            <a:r>
              <a:rPr dirty="0" sz="28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weeks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56931" y="1600200"/>
            <a:ext cx="4735068" cy="3550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720576" y="4904613"/>
            <a:ext cx="3905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IV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CC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5969" y="609676"/>
            <a:ext cx="963739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>
                <a:solidFill>
                  <a:srgbClr val="FFFF00"/>
                </a:solidFill>
                <a:latin typeface="Calibri"/>
                <a:cs typeface="Calibri"/>
              </a:rPr>
              <a:t>Pulse </a:t>
            </a:r>
            <a:r>
              <a:rPr dirty="0" sz="4400" spc="-45">
                <a:solidFill>
                  <a:srgbClr val="FFFF00"/>
                </a:solidFill>
                <a:latin typeface="Calibri"/>
                <a:cs typeface="Calibri"/>
              </a:rPr>
              <a:t>Tafenoquine </a:t>
            </a:r>
            <a:r>
              <a:rPr dirty="0" sz="4400" spc="-15">
                <a:solidFill>
                  <a:srgbClr val="FFFF00"/>
                </a:solidFill>
                <a:latin typeface="Calibri"/>
                <a:cs typeface="Calibri"/>
              </a:rPr>
              <a:t>Through </a:t>
            </a:r>
            <a:r>
              <a:rPr dirty="0" sz="440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dirty="0" sz="4400" spc="3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4400" spc="-15">
                <a:solidFill>
                  <a:srgbClr val="FFFF00"/>
                </a:solidFill>
                <a:latin typeface="Calibri"/>
                <a:cs typeface="Calibri"/>
              </a:rPr>
              <a:t>Population?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8774" y="1793189"/>
            <a:ext cx="5279390" cy="4418965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Likely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a single dose sufficient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month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transmission</a:t>
            </a:r>
            <a:r>
              <a:rPr dirty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blocking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41300" marR="543560" indent="-228600">
              <a:lnSpc>
                <a:spcPts val="3030"/>
              </a:lnSpc>
              <a:spcBef>
                <a:spcPts val="179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Less than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perfect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participation  </a:t>
            </a:r>
            <a:r>
              <a:rPr dirty="0" sz="2800" spc="-30" b="1">
                <a:solidFill>
                  <a:srgbClr val="FFFFFF"/>
                </a:solidFill>
                <a:latin typeface="Calibri"/>
                <a:cs typeface="Calibri"/>
              </a:rPr>
              <a:t>rates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may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not be</a:t>
            </a:r>
            <a:r>
              <a:rPr dirty="0" sz="2800" spc="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essential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41300" marR="8255" indent="-228600">
              <a:lnSpc>
                <a:spcPct val="90000"/>
              </a:lnSpc>
              <a:spcBef>
                <a:spcPts val="176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Infected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mosquitoes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die out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while 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drug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blocks formation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any  sporozoites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newly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infected  </a:t>
            </a:r>
            <a:r>
              <a:rPr dirty="0" sz="2800" spc="-5" b="1" i="1">
                <a:solidFill>
                  <a:srgbClr val="FFFFFF"/>
                </a:solidFill>
                <a:latin typeface="Calibri"/>
                <a:cs typeface="Calibri"/>
              </a:rPr>
              <a:t>Anopheles</a:t>
            </a:r>
            <a:r>
              <a:rPr dirty="0" sz="2800" spc="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mosquitoes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95644" y="1965960"/>
            <a:ext cx="5896356" cy="3252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525" y="388746"/>
            <a:ext cx="1144016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>
                <a:solidFill>
                  <a:srgbClr val="FFFF00"/>
                </a:solidFill>
                <a:latin typeface="Calibri"/>
                <a:cs typeface="Calibri"/>
              </a:rPr>
              <a:t>Future </a:t>
            </a:r>
            <a:r>
              <a:rPr dirty="0" sz="4400" spc="-35">
                <a:solidFill>
                  <a:srgbClr val="FFFF00"/>
                </a:solidFill>
                <a:latin typeface="Calibri"/>
                <a:cs typeface="Calibri"/>
              </a:rPr>
              <a:t>MDA </a:t>
            </a:r>
            <a:r>
              <a:rPr dirty="0" sz="4400" spc="-10">
                <a:solidFill>
                  <a:srgbClr val="FFFF00"/>
                </a:solidFill>
                <a:latin typeface="Calibri"/>
                <a:cs typeface="Calibri"/>
              </a:rPr>
              <a:t>Projects </a:t>
            </a:r>
            <a:r>
              <a:rPr dirty="0" sz="4400" spc="-30">
                <a:solidFill>
                  <a:srgbClr val="FFFF00"/>
                </a:solidFill>
                <a:latin typeface="Calibri"/>
                <a:cs typeface="Calibri"/>
              </a:rPr>
              <a:t>to </a:t>
            </a:r>
            <a:r>
              <a:rPr dirty="0" sz="4400" spc="-10">
                <a:solidFill>
                  <a:srgbClr val="FFFF00"/>
                </a:solidFill>
                <a:latin typeface="Calibri"/>
                <a:cs typeface="Calibri"/>
              </a:rPr>
              <a:t>Eliminate </a:t>
            </a:r>
            <a:r>
              <a:rPr dirty="0" sz="4400" spc="-5">
                <a:solidFill>
                  <a:srgbClr val="FFFF00"/>
                </a:solidFill>
                <a:latin typeface="Calibri"/>
                <a:cs typeface="Calibri"/>
              </a:rPr>
              <a:t>Island</a:t>
            </a:r>
            <a:r>
              <a:rPr dirty="0" sz="4400" spc="35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4400" spc="-5">
                <a:solidFill>
                  <a:srgbClr val="FFFF00"/>
                </a:solidFill>
                <a:latin typeface="Calibri"/>
                <a:cs typeface="Calibri"/>
              </a:rPr>
              <a:t>Malaria?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8442" y="1727073"/>
            <a:ext cx="6457315" cy="4034154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539115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New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possibilities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long-acting  primaquine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drug,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tafenoquine (TQ)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for 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monthly usage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(e.g.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3-4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months</a:t>
            </a:r>
            <a:r>
              <a:rPr dirty="0" sz="2800" spc="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MDA)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41300" marR="299720" indent="-228600">
              <a:lnSpc>
                <a:spcPts val="3020"/>
              </a:lnSpc>
              <a:spcBef>
                <a:spcPts val="182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Must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work around G6PD deficiency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but  100mg </a:t>
            </a:r>
            <a:r>
              <a:rPr dirty="0" sz="2800" spc="-45" b="1">
                <a:solidFill>
                  <a:srgbClr val="FFFFFF"/>
                </a:solidFill>
                <a:latin typeface="Calibri"/>
                <a:cs typeface="Calibri"/>
              </a:rPr>
              <a:t>TQ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safe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even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in G6PD</a:t>
            </a:r>
            <a:r>
              <a:rPr dirty="0" sz="28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deficient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20"/>
              </a:lnSpc>
              <a:spcBef>
                <a:spcPts val="182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Islands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consideration: Manus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New  Ireland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PNG,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Isabella,</a:t>
            </a:r>
            <a:r>
              <a:rPr dirty="0" sz="28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5" b="1">
                <a:solidFill>
                  <a:srgbClr val="FFFFFF"/>
                </a:solidFill>
                <a:latin typeface="Calibri"/>
                <a:cs typeface="Calibri"/>
              </a:rPr>
              <a:t>Pentecost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73695" y="3323841"/>
            <a:ext cx="4710202" cy="3534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867645" y="6643522"/>
            <a:ext cx="13163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"/>
                <a:cs typeface="Arial"/>
              </a:rPr>
              <a:t>Kaneko 1998</a:t>
            </a:r>
            <a:r>
              <a:rPr dirty="0" sz="1000" spc="-8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ActaTrop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73695" y="1418876"/>
            <a:ext cx="2689859" cy="1904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344911" y="1389888"/>
            <a:ext cx="1813559" cy="19339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9482" y="476757"/>
            <a:ext cx="1021905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5">
                <a:solidFill>
                  <a:srgbClr val="FFFF00"/>
                </a:solidFill>
                <a:latin typeface="Calibri"/>
                <a:cs typeface="Calibri"/>
              </a:rPr>
              <a:t>Progression </a:t>
            </a:r>
            <a:r>
              <a:rPr dirty="0" sz="4400" spc="-75">
                <a:solidFill>
                  <a:srgbClr val="FFFF00"/>
                </a:solidFill>
                <a:latin typeface="Calibri"/>
                <a:cs typeface="Calibri"/>
              </a:rPr>
              <a:t>Towards </a:t>
            </a:r>
            <a:r>
              <a:rPr dirty="0" sz="4400" spc="-40">
                <a:solidFill>
                  <a:srgbClr val="FFFF00"/>
                </a:solidFill>
                <a:latin typeface="Calibri"/>
                <a:cs typeface="Calibri"/>
              </a:rPr>
              <a:t>MDA </a:t>
            </a:r>
            <a:r>
              <a:rPr dirty="0" sz="4400" spc="-25">
                <a:solidFill>
                  <a:srgbClr val="FFFF00"/>
                </a:solidFill>
                <a:latin typeface="Calibri"/>
                <a:cs typeface="Calibri"/>
              </a:rPr>
              <a:t>for </a:t>
            </a:r>
            <a:r>
              <a:rPr dirty="0" sz="4400" spc="-15">
                <a:solidFill>
                  <a:srgbClr val="FFFF00"/>
                </a:solidFill>
                <a:latin typeface="Calibri"/>
                <a:cs typeface="Calibri"/>
              </a:rPr>
              <a:t>Pacific</a:t>
            </a:r>
            <a:r>
              <a:rPr dirty="0" sz="4400" spc="12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4400" spc="-5">
                <a:solidFill>
                  <a:srgbClr val="FFFF00"/>
                </a:solidFill>
                <a:latin typeface="Calibri"/>
                <a:cs typeface="Calibri"/>
              </a:rPr>
              <a:t>Islands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5142" y="1812798"/>
            <a:ext cx="7419975" cy="441833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Clinical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trial of single dose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tafenoquine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G6PDd  males;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need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escalating (from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100mg)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challenge  to establish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safe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dose without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G6PD</a:t>
            </a:r>
            <a:r>
              <a:rPr dirty="0" sz="2800" spc="1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screening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41300" marR="108585" indent="-228600">
              <a:lnSpc>
                <a:spcPts val="3030"/>
              </a:lnSpc>
              <a:spcBef>
                <a:spcPts val="181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Completion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on-going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1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year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safety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studies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in 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volunteers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along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dirty="0" sz="2800" spc="5" b="1">
                <a:solidFill>
                  <a:srgbClr val="FFFFFF"/>
                </a:solidFill>
                <a:latin typeface="Calibri"/>
                <a:cs typeface="Calibri"/>
              </a:rPr>
              <a:t>Pf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challenge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trial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28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QIMR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41300" marR="126364" indent="-228600">
              <a:lnSpc>
                <a:spcPct val="90000"/>
              </a:lnSpc>
              <a:spcBef>
                <a:spcPts val="175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Proof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of concept in small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controlled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Melanesian  population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willing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cooperate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fully with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mass  drug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administration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(e.g.</a:t>
            </a:r>
            <a:r>
              <a:rPr dirty="0" sz="2800" spc="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Manus?)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93835" y="1456944"/>
            <a:ext cx="3598164" cy="5401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314938" y="6642303"/>
            <a:ext cx="7912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"/>
                <a:cs typeface="Arial"/>
              </a:rPr>
              <a:t>Krintafel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GSK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5350"/>
            <a:ext cx="5170678" cy="1116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11040" y="495350"/>
            <a:ext cx="828890" cy="1116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80203" y="495350"/>
            <a:ext cx="5144897" cy="11169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65335" y="495350"/>
            <a:ext cx="828890" cy="1116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34500" y="495350"/>
            <a:ext cx="2857499" cy="11169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9123" y="630681"/>
            <a:ext cx="117595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Tafenoquine: Long-Acting Primaquine-Like</a:t>
            </a:r>
            <a:r>
              <a:rPr dirty="0" sz="4000" spc="40"/>
              <a:t> </a:t>
            </a:r>
            <a:r>
              <a:rPr dirty="0" sz="4000" spc="-5"/>
              <a:t>Drug</a:t>
            </a:r>
            <a:endParaRPr sz="4000"/>
          </a:p>
        </p:txBody>
      </p:sp>
      <p:sp>
        <p:nvSpPr>
          <p:cNvPr id="8" name="object 8"/>
          <p:cNvSpPr/>
          <p:nvPr/>
        </p:nvSpPr>
        <p:spPr>
          <a:xfrm>
            <a:off x="304800" y="1735785"/>
            <a:ext cx="557593" cy="731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2459" y="1703882"/>
            <a:ext cx="5943345" cy="7846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32459" y="2130602"/>
            <a:ext cx="4635754" cy="7846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0" y="3186633"/>
            <a:ext cx="557593" cy="731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32459" y="3154730"/>
            <a:ext cx="5112766" cy="7846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32459" y="3581450"/>
            <a:ext cx="5271389" cy="7846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32459" y="4008170"/>
            <a:ext cx="5291074" cy="7846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97840" y="1797176"/>
            <a:ext cx="5744845" cy="27565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F9FC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Weekly dosing likely to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partially 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fix compliance</a:t>
            </a:r>
            <a:r>
              <a:rPr dirty="0" sz="280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problems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9FC00"/>
              </a:buClr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556895" indent="-342900">
              <a:lnSpc>
                <a:spcPct val="100000"/>
              </a:lnSpc>
              <a:buClr>
                <a:srgbClr val="F9FC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Has same G6PD liability as  primaquine so need to have  measured G6PD status</a:t>
            </a:r>
            <a:r>
              <a:rPr dirty="0" sz="28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once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4800" y="5064252"/>
            <a:ext cx="557593" cy="731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32459" y="5032247"/>
            <a:ext cx="5487797" cy="7846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32459" y="5458955"/>
            <a:ext cx="5725541" cy="78468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32459" y="5885688"/>
            <a:ext cx="2878708" cy="78466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97840" y="5125923"/>
            <a:ext cx="5528310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F9FC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Other wise well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tolerated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and  most appropriate for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very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high  risk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travellers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27292" y="1850135"/>
            <a:ext cx="5664708" cy="42489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1156060" y="5851956"/>
            <a:ext cx="949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Krintafel</a:t>
            </a:r>
            <a:r>
              <a:rPr dirty="0" sz="1200" spc="-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GSK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" y="266750"/>
            <a:ext cx="10760710" cy="1116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9067" y="402081"/>
            <a:ext cx="1012444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Conclusions for Eliminating Vivax</a:t>
            </a:r>
            <a:r>
              <a:rPr dirty="0" sz="4000" spc="15"/>
              <a:t> </a:t>
            </a:r>
            <a:r>
              <a:rPr dirty="0" sz="4000" spc="-5"/>
              <a:t>Malaria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321563" y="1516329"/>
            <a:ext cx="557593" cy="731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9223" y="1484426"/>
            <a:ext cx="6300088" cy="7846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9223" y="1911146"/>
            <a:ext cx="5448046" cy="7846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1563" y="2967177"/>
            <a:ext cx="557593" cy="731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9223" y="2935274"/>
            <a:ext cx="5649341" cy="7846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833871" y="2935274"/>
            <a:ext cx="583514" cy="7846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49223" y="3361994"/>
            <a:ext cx="6240653" cy="7846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49223" y="3788714"/>
            <a:ext cx="5905246" cy="7846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1563" y="4844745"/>
            <a:ext cx="557593" cy="731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49223" y="4812791"/>
            <a:ext cx="6118606" cy="7846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49223" y="5239499"/>
            <a:ext cx="6278753" cy="7846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49223" y="5666219"/>
            <a:ext cx="5489321" cy="7846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14299" y="1577162"/>
            <a:ext cx="6103620" cy="46348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F9FC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Have to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kill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the hypnozoites in the  liver in order to stop</a:t>
            </a:r>
            <a:r>
              <a:rPr dirty="0" sz="28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relapses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9FC00"/>
              </a:buClr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66040" indent="-342900">
              <a:lnSpc>
                <a:spcPct val="100000"/>
              </a:lnSpc>
              <a:buClr>
                <a:srgbClr val="F9FC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Must find a better way to use </a:t>
            </a:r>
            <a:r>
              <a:rPr dirty="0" sz="2800" spc="15" b="1">
                <a:solidFill>
                  <a:srgbClr val="FFFFFF"/>
                </a:solidFill>
                <a:latin typeface="Arial"/>
                <a:cs typeface="Arial"/>
              </a:rPr>
              <a:t>8- 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aminoquinoline drugs as they are  the only ones stopping</a:t>
            </a:r>
            <a:r>
              <a:rPr dirty="0" sz="2800" spc="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relapses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9FC00"/>
              </a:buClr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26034" indent="-342900">
              <a:lnSpc>
                <a:spcPct val="100000"/>
              </a:lnSpc>
              <a:spcBef>
                <a:spcPts val="5"/>
              </a:spcBef>
              <a:buClr>
                <a:srgbClr val="F9FC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Tafenoquine in combination with  chloroquine is near to approval in  several Asia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Pacific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countries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551419" y="1709927"/>
            <a:ext cx="3494531" cy="514807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500" y="0"/>
            <a:ext cx="6511798" cy="1081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/>
              <a:t>Ack</a:t>
            </a:r>
            <a:r>
              <a:rPr dirty="0" spc="-20"/>
              <a:t>n</a:t>
            </a:r>
            <a:r>
              <a:rPr dirty="0"/>
              <a:t>owledgements</a:t>
            </a:r>
          </a:p>
        </p:txBody>
      </p:sp>
      <p:sp>
        <p:nvSpPr>
          <p:cNvPr id="4" name="object 4"/>
          <p:cNvSpPr/>
          <p:nvPr/>
        </p:nvSpPr>
        <p:spPr>
          <a:xfrm>
            <a:off x="353568" y="2741637"/>
            <a:ext cx="6684009" cy="674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3568" y="3180549"/>
            <a:ext cx="5801741" cy="674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3568" y="4058373"/>
            <a:ext cx="6662674" cy="674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6468" y="4497285"/>
            <a:ext cx="6781546" cy="6749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3568" y="5375147"/>
            <a:ext cx="7766050" cy="6749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3568" y="6252977"/>
            <a:ext cx="4498721" cy="6050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51603" y="6252977"/>
            <a:ext cx="1958086" cy="6050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94476" y="6252977"/>
            <a:ext cx="1587753" cy="6050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31977" y="2747895"/>
            <a:ext cx="7305040" cy="39763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085215">
              <a:lnSpc>
                <a:spcPct val="120000"/>
              </a:lnSpc>
              <a:spcBef>
                <a:spcPts val="95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US Armed Forces Research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Institute of the 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Medical Sciences, Bangkok,</a:t>
            </a:r>
            <a:r>
              <a:rPr dirty="0" sz="24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Thailand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355600" marR="561975" indent="-342900">
              <a:lnSpc>
                <a:spcPct val="120100"/>
              </a:lnSpc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Vietnam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People’s Army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Military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Institute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Preventive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Medicine (MIPM),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Hanoi,</a:t>
            </a:r>
            <a:r>
              <a:rPr dirty="0" sz="24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Vietnam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6909"/>
              </a:lnSpc>
              <a:spcBef>
                <a:spcPts val="905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United States Pacific Command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(US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INDOPACOM)  Photos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Dr Akira Kaneko, Karloinska</a:t>
            </a:r>
            <a:r>
              <a:rPr dirty="0" sz="2400" spc="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Institute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840211" y="4724399"/>
            <a:ext cx="1351788" cy="21335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519416" y="938783"/>
            <a:ext cx="1720596" cy="16367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937004" y="667547"/>
            <a:ext cx="1876144" cy="212697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576315" y="856551"/>
            <a:ext cx="1876145" cy="18305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5240" y="710183"/>
            <a:ext cx="1868424" cy="18379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835640" y="3276600"/>
            <a:ext cx="1331976" cy="14478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287256" y="2197607"/>
            <a:ext cx="1548383" cy="21000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457943" y="5494018"/>
            <a:ext cx="1357883" cy="129692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835640" y="2159507"/>
            <a:ext cx="1331976" cy="11170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256776" y="4317491"/>
            <a:ext cx="1578864" cy="46329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287256" y="4791455"/>
            <a:ext cx="1540763" cy="6553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781044" y="836675"/>
            <a:ext cx="1834896" cy="183489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273540" y="813816"/>
            <a:ext cx="2918459" cy="137769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351" y="609676"/>
            <a:ext cx="1095502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FFFF00"/>
                </a:solidFill>
                <a:latin typeface="Calibri"/>
                <a:cs typeface="Calibri"/>
              </a:rPr>
              <a:t>Killing </a:t>
            </a:r>
            <a:r>
              <a:rPr dirty="0" sz="4400" spc="-15">
                <a:solidFill>
                  <a:srgbClr val="FFFF00"/>
                </a:solidFill>
                <a:latin typeface="Calibri"/>
                <a:cs typeface="Calibri"/>
              </a:rPr>
              <a:t>Residual </a:t>
            </a:r>
            <a:r>
              <a:rPr dirty="0" sz="4400" spc="-5">
                <a:solidFill>
                  <a:srgbClr val="FFFF00"/>
                </a:solidFill>
                <a:latin typeface="Calibri"/>
                <a:cs typeface="Calibri"/>
              </a:rPr>
              <a:t>Hepatic </a:t>
            </a:r>
            <a:r>
              <a:rPr dirty="0" sz="4400" spc="-30">
                <a:solidFill>
                  <a:srgbClr val="FFFF00"/>
                </a:solidFill>
                <a:latin typeface="Calibri"/>
                <a:cs typeface="Calibri"/>
              </a:rPr>
              <a:t>Parasites</a:t>
            </a:r>
            <a:r>
              <a:rPr dirty="0" sz="4400" spc="-85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4400" spc="-15">
                <a:solidFill>
                  <a:srgbClr val="FFFF00"/>
                </a:solidFill>
                <a:latin typeface="Calibri"/>
                <a:cs typeface="Calibri"/>
              </a:rPr>
              <a:t>(Hypnozoites)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3813" y="1793189"/>
            <a:ext cx="5104765" cy="122047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Quiescent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post-sporozoite 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parasite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hepatocyte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able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reactivate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months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dirty="0" sz="2800" spc="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infection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3813" y="3584828"/>
            <a:ext cx="5175250" cy="301117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algn="just" marL="241300" marR="288925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8-aminoquinolines only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class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of  drug known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kill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hypnozoites; 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primaquine only drug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currently  available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clinical</a:t>
            </a:r>
            <a:r>
              <a:rPr dirty="0" sz="2800" spc="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20"/>
              </a:lnSpc>
              <a:spcBef>
                <a:spcPts val="18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Destruction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hypnozoites 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necessary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malaria</a:t>
            </a:r>
            <a:r>
              <a:rPr dirty="0" sz="2800" spc="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elimination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92367" y="1897379"/>
            <a:ext cx="6199632" cy="2817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064758" y="1930095"/>
            <a:ext cx="350392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1000" spc="-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Wells et al </a:t>
            </a:r>
            <a:r>
              <a:rPr dirty="0" u="heavy" sz="100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TIP </a:t>
            </a:r>
            <a:r>
              <a:rPr dirty="0" u="heavy" sz="1000" spc="-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Volume 26, Issue 3</a:t>
            </a:r>
            <a:r>
              <a:rPr dirty="0" sz="1000" spc="-5" b="1">
                <a:latin typeface="Arial"/>
                <a:cs typeface="Arial"/>
              </a:rPr>
              <a:t>, p145–151, March</a:t>
            </a:r>
            <a:r>
              <a:rPr dirty="0" sz="1000" spc="-9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2010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56" y="330758"/>
            <a:ext cx="8029829" cy="1116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437119" y="330758"/>
            <a:ext cx="4469764" cy="1116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247119" y="330758"/>
            <a:ext cx="828890" cy="11169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9824" y="466090"/>
            <a:ext cx="113760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Treatment Relapsing Malaria ( </a:t>
            </a:r>
            <a:r>
              <a:rPr dirty="0" sz="4000" spc="-5" i="1">
                <a:latin typeface="Arial"/>
                <a:cs typeface="Arial"/>
              </a:rPr>
              <a:t>P vivax, P</a:t>
            </a:r>
            <a:r>
              <a:rPr dirty="0" sz="4000" spc="100" i="1">
                <a:latin typeface="Arial"/>
                <a:cs typeface="Arial"/>
              </a:rPr>
              <a:t> </a:t>
            </a:r>
            <a:r>
              <a:rPr dirty="0" sz="4000" spc="-5" i="1">
                <a:latin typeface="Arial"/>
                <a:cs typeface="Arial"/>
              </a:rPr>
              <a:t>ovale</a:t>
            </a:r>
            <a:r>
              <a:rPr dirty="0" sz="4000" spc="-5"/>
              <a:t>)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5363" y="1644345"/>
            <a:ext cx="557593" cy="731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3023" y="1612442"/>
            <a:ext cx="5015230" cy="7846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3023" y="2039162"/>
            <a:ext cx="3590290" cy="7846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73023" y="2465882"/>
            <a:ext cx="4381246" cy="7846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5363" y="3521913"/>
            <a:ext cx="557593" cy="731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3023" y="3490010"/>
            <a:ext cx="3847846" cy="7846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73023" y="3916730"/>
            <a:ext cx="4657090" cy="7846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73023" y="4343450"/>
            <a:ext cx="4305046" cy="7846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37794" y="1705736"/>
            <a:ext cx="4818380" cy="31832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F9FC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Other treatment needed to  clear blood phase  (chloroquine, ACT</a:t>
            </a:r>
            <a:r>
              <a:rPr dirty="0" sz="2800" spc="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etc.)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9FC00"/>
              </a:buClr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361950" indent="-342900">
              <a:lnSpc>
                <a:spcPct val="100000"/>
              </a:lnSpc>
              <a:buClr>
                <a:srgbClr val="F9FC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300 mg single dose  tafenoquine when G6PD  status has been</a:t>
            </a:r>
            <a:r>
              <a:rPr dirty="0" sz="28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tested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5363" y="5399532"/>
            <a:ext cx="557593" cy="731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73023" y="5367528"/>
            <a:ext cx="5228590" cy="7846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73023" y="5794247"/>
            <a:ext cx="5550154" cy="7846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37794" y="5461812"/>
            <a:ext cx="545084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F9FC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Not superior to primaquine,  just a great deal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easier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8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give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76188" y="1789176"/>
            <a:ext cx="6099445" cy="42824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15319" y="5824524"/>
            <a:ext cx="13792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GSK </a:t>
            </a:r>
            <a:r>
              <a:rPr dirty="0" sz="1200" spc="-5">
                <a:latin typeface="Arial"/>
                <a:cs typeface="Arial"/>
              </a:rPr>
              <a:t>registration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file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251" y="312470"/>
            <a:ext cx="11181334" cy="1116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5019" y="447802"/>
            <a:ext cx="1054608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Directions to Use Prophylactic</a:t>
            </a:r>
            <a:r>
              <a:rPr dirty="0" sz="4000" spc="60"/>
              <a:t> </a:t>
            </a:r>
            <a:r>
              <a:rPr dirty="0" sz="4000" spc="-10"/>
              <a:t>Tafenoquine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458723" y="1991817"/>
            <a:ext cx="557593" cy="731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86383" y="1959914"/>
            <a:ext cx="5091430" cy="7846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86383" y="2386634"/>
            <a:ext cx="4875022" cy="7846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6383" y="2813354"/>
            <a:ext cx="3351022" cy="7846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8723" y="3869385"/>
            <a:ext cx="557593" cy="731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86383" y="3837482"/>
            <a:ext cx="4618990" cy="7846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86383" y="4264202"/>
            <a:ext cx="4103878" cy="7846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8723" y="5320284"/>
            <a:ext cx="557593" cy="731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86383" y="5288267"/>
            <a:ext cx="4100829" cy="7846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86383" y="5715000"/>
            <a:ext cx="4395089" cy="7846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52373" y="2053208"/>
            <a:ext cx="4893310" cy="42081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F9FC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Loading regimen of 200mg  x3 OD followed by 200mg  weekly for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adults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9FC00"/>
              </a:buClr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476250" indent="-342900">
              <a:lnSpc>
                <a:spcPct val="100000"/>
              </a:lnSpc>
              <a:buClr>
                <a:srgbClr val="F9FC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Best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taken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with food for  improved</a:t>
            </a:r>
            <a:r>
              <a:rPr dirty="0" sz="28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absorption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9FC00"/>
              </a:buClr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600075" indent="-342900">
              <a:lnSpc>
                <a:spcPct val="100000"/>
              </a:lnSpc>
              <a:spcBef>
                <a:spcPts val="5"/>
              </a:spcBef>
              <a:buClr>
                <a:srgbClr val="F9FC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Working on pediatric  formulation /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indication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82256" y="1883661"/>
            <a:ext cx="4604955" cy="49703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1687" y="321614"/>
            <a:ext cx="11237721" cy="1116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3541" y="456946"/>
            <a:ext cx="106038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Other Aspects of </a:t>
            </a:r>
            <a:r>
              <a:rPr dirty="0" sz="4000" spc="-10"/>
              <a:t>Tafenoquine </a:t>
            </a:r>
            <a:r>
              <a:rPr dirty="0" sz="4000" spc="-5"/>
              <a:t>Being</a:t>
            </a:r>
            <a:r>
              <a:rPr dirty="0" sz="4000" spc="80"/>
              <a:t> </a:t>
            </a:r>
            <a:r>
              <a:rPr dirty="0" sz="4000" spc="-5"/>
              <a:t>Tested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0" y="1391361"/>
            <a:ext cx="441769" cy="731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1836" y="1359458"/>
            <a:ext cx="6318376" cy="7846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2415489"/>
            <a:ext cx="441769" cy="731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1836" y="2383586"/>
            <a:ext cx="5588254" cy="7846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35523" y="2383586"/>
            <a:ext cx="583514" cy="7846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1836" y="2810306"/>
            <a:ext cx="5210429" cy="7846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957571" y="2810306"/>
            <a:ext cx="583514" cy="7846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76444" y="2810306"/>
            <a:ext cx="1337945" cy="7846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1836" y="3237026"/>
            <a:ext cx="4100829" cy="7846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4293057"/>
            <a:ext cx="441769" cy="731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1836" y="4261154"/>
            <a:ext cx="4218178" cy="7846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5317235"/>
            <a:ext cx="441769" cy="731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11836" y="5285219"/>
            <a:ext cx="4654042" cy="7846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7825" y="1452194"/>
            <a:ext cx="6221095" cy="4378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F9FC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Extend prevention from 6m to</a:t>
            </a:r>
            <a:r>
              <a:rPr dirty="0" sz="2800" spc="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12m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9FC00"/>
              </a:buClr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220345" indent="-342900">
              <a:lnSpc>
                <a:spcPct val="100000"/>
              </a:lnSpc>
              <a:buClr>
                <a:srgbClr val="F9FC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Monthly dosing regimens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(600- 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800mg) or single dose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short-term 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protection in</a:t>
            </a:r>
            <a:r>
              <a:rPr dirty="0" sz="28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Vietnam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9FC00"/>
              </a:buClr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F9FC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Pediatric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formulations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9FC00"/>
              </a:buClr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F9FC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Public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28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indications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26352" y="1645920"/>
            <a:ext cx="5565647" cy="36758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321614"/>
            <a:ext cx="11577574" cy="1116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465" y="456946"/>
            <a:ext cx="109435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Tafenoquine </a:t>
            </a:r>
            <a:r>
              <a:rPr dirty="0" sz="4000" spc="-5"/>
              <a:t>Tolerance Similar to</a:t>
            </a:r>
            <a:r>
              <a:rPr dirty="0" sz="4000" spc="90"/>
              <a:t> </a:t>
            </a:r>
            <a:r>
              <a:rPr dirty="0" sz="4000" spc="-5"/>
              <a:t>Primaquine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249936" y="1781505"/>
            <a:ext cx="557593" cy="731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7595" y="1749602"/>
            <a:ext cx="1214437" cy="7846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27403" y="1749602"/>
            <a:ext cx="583514" cy="7846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46275" y="1749602"/>
            <a:ext cx="3236722" cy="7846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7595" y="2176322"/>
            <a:ext cx="5268341" cy="7846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77595" y="2603042"/>
            <a:ext cx="5326253" cy="7846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9936" y="3659073"/>
            <a:ext cx="557593" cy="731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7595" y="3627170"/>
            <a:ext cx="5631053" cy="7846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77595" y="4053890"/>
            <a:ext cx="3191129" cy="7846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43585" y="1842897"/>
            <a:ext cx="5431790" cy="27565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208279" indent="-342900">
              <a:lnSpc>
                <a:spcPct val="100000"/>
              </a:lnSpc>
              <a:spcBef>
                <a:spcPts val="95"/>
              </a:spcBef>
              <a:buClr>
                <a:srgbClr val="F9FC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All 8-AQ cause some  hemolysis, 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both PQ and  TQ tolerated in G6PD</a:t>
            </a:r>
            <a:r>
              <a:rPr dirty="0" sz="2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normal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9FC00"/>
              </a:buClr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F9FC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Adverse events roughly equal  between</a:t>
            </a:r>
            <a:r>
              <a:rPr dirty="0" sz="28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groups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9936" y="5109971"/>
            <a:ext cx="557593" cy="731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77595" y="5077955"/>
            <a:ext cx="5647690" cy="7846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77595" y="5504675"/>
            <a:ext cx="4910074" cy="7846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43585" y="5171643"/>
            <a:ext cx="544830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F9FC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TQ is at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least as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well tolerated  as PQ in terms of GI upset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560819" y="1819655"/>
            <a:ext cx="5615222" cy="32826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0531856" y="4854955"/>
            <a:ext cx="13792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GSK </a:t>
            </a:r>
            <a:r>
              <a:rPr dirty="0" sz="1200" spc="-5">
                <a:latin typeface="Arial"/>
                <a:cs typeface="Arial"/>
              </a:rPr>
              <a:t>registration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file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352" y="257606"/>
            <a:ext cx="11921998" cy="1116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2119" y="392937"/>
            <a:ext cx="1128585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G6PD Deficiency Very </a:t>
            </a:r>
            <a:r>
              <a:rPr dirty="0" sz="4000" spc="-10"/>
              <a:t>Common </a:t>
            </a:r>
            <a:r>
              <a:rPr dirty="0" sz="4000" spc="-5"/>
              <a:t>in Vivax</a:t>
            </a:r>
            <a:r>
              <a:rPr dirty="0" sz="4000" spc="75"/>
              <a:t> </a:t>
            </a:r>
            <a:r>
              <a:rPr dirty="0" sz="4000" spc="-5"/>
              <a:t>Areas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85343" y="1644345"/>
            <a:ext cx="557593" cy="731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3004" y="1612442"/>
            <a:ext cx="6377686" cy="7846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3004" y="2039162"/>
            <a:ext cx="6892798" cy="7846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3004" y="2465882"/>
            <a:ext cx="4023233" cy="7846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71544" y="2465882"/>
            <a:ext cx="1691386" cy="7846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98364" y="2465882"/>
            <a:ext cx="583514" cy="7846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5343" y="3521913"/>
            <a:ext cx="557593" cy="731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3004" y="3490010"/>
            <a:ext cx="4498721" cy="7846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47032" y="3490010"/>
            <a:ext cx="898969" cy="7846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980432" y="3490010"/>
            <a:ext cx="2837434" cy="7846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3004" y="3916730"/>
            <a:ext cx="3963797" cy="7846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12108" y="3916730"/>
            <a:ext cx="1805686" cy="78468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355335" y="3916730"/>
            <a:ext cx="1632077" cy="78468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78993" y="1705736"/>
            <a:ext cx="7209790" cy="27565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20700" indent="-342900">
              <a:lnSpc>
                <a:spcPct val="100000"/>
              </a:lnSpc>
              <a:spcBef>
                <a:spcPts val="95"/>
              </a:spcBef>
              <a:buClr>
                <a:srgbClr val="F9FC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Hemolysis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from G6PDd must have  evolutionary importance in malarious  areas (primarily with </a:t>
            </a:r>
            <a:r>
              <a:rPr dirty="0" sz="2800" spc="-5" b="1" i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800" spc="1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FFFFFF"/>
                </a:solidFill>
                <a:latin typeface="Arial"/>
                <a:cs typeface="Arial"/>
              </a:rPr>
              <a:t>vivax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9FC00"/>
              </a:buClr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F9FC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Lower parasitemia with 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Pv not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seen with  Pf in G6PD deficient Mahidol</a:t>
            </a:r>
            <a:r>
              <a:rPr dirty="0" sz="2800" spc="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variant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5343" y="4972811"/>
            <a:ext cx="557593" cy="731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3004" y="4940795"/>
            <a:ext cx="6987285" cy="78468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3004" y="5367528"/>
            <a:ext cx="6659753" cy="78468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3004" y="5794247"/>
            <a:ext cx="3613277" cy="78466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78993" y="5034788"/>
            <a:ext cx="6790055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F9FC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Earlier 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hemolysis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may limit number of  relapses as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very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few G6PD deficient  people have</a:t>
            </a:r>
            <a:r>
              <a:rPr dirty="0" sz="280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vivax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001000" y="1152143"/>
            <a:ext cx="3758184" cy="570585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9024873" y="5995822"/>
            <a:ext cx="27400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000" spc="-10">
                <a:solidFill>
                  <a:srgbClr val="7A00E3"/>
                </a:solidFill>
                <a:uFill>
                  <a:solidFill>
                    <a:srgbClr val="7A00E3"/>
                  </a:solidFill>
                </a:uFill>
                <a:latin typeface="Arial"/>
                <a:cs typeface="Arial"/>
                <a:hlinkClick r:id="rId19"/>
              </a:rPr>
              <a:t>http://dx.doi.org/10.1371/journal.pmed.1001339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7042" y="443864"/>
            <a:ext cx="1071181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>
                <a:solidFill>
                  <a:srgbClr val="FFFF00"/>
                </a:solidFill>
                <a:latin typeface="Calibri"/>
                <a:cs typeface="Calibri"/>
              </a:rPr>
              <a:t>Increased </a:t>
            </a:r>
            <a:r>
              <a:rPr dirty="0" sz="4400" spc="-20">
                <a:solidFill>
                  <a:srgbClr val="FFFF00"/>
                </a:solidFill>
                <a:latin typeface="Calibri"/>
                <a:cs typeface="Calibri"/>
              </a:rPr>
              <a:t>Safety </a:t>
            </a:r>
            <a:r>
              <a:rPr dirty="0" sz="4400" spc="-15">
                <a:solidFill>
                  <a:srgbClr val="FFFF00"/>
                </a:solidFill>
                <a:latin typeface="Calibri"/>
                <a:cs typeface="Calibri"/>
              </a:rPr>
              <a:t>Margin </a:t>
            </a:r>
            <a:r>
              <a:rPr dirty="0" sz="4400" spc="-25">
                <a:solidFill>
                  <a:srgbClr val="FFFF00"/>
                </a:solidFill>
                <a:latin typeface="Calibri"/>
                <a:cs typeface="Calibri"/>
              </a:rPr>
              <a:t>for </a:t>
            </a:r>
            <a:r>
              <a:rPr dirty="0" sz="4400" i="1">
                <a:solidFill>
                  <a:srgbClr val="FFFF00"/>
                </a:solidFill>
                <a:latin typeface="Calibri"/>
                <a:cs typeface="Calibri"/>
              </a:rPr>
              <a:t>P </a:t>
            </a:r>
            <a:r>
              <a:rPr dirty="0" sz="4400" spc="-5" i="1">
                <a:solidFill>
                  <a:srgbClr val="FFFF00"/>
                </a:solidFill>
                <a:latin typeface="Calibri"/>
                <a:cs typeface="Calibri"/>
              </a:rPr>
              <a:t>vivax</a:t>
            </a:r>
            <a:r>
              <a:rPr dirty="0" sz="4400" spc="20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4400" spc="-40">
                <a:solidFill>
                  <a:srgbClr val="FFFF00"/>
                </a:solidFill>
                <a:latin typeface="Calibri"/>
                <a:cs typeface="Calibri"/>
              </a:rPr>
              <a:t>Treatment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1276" y="1603629"/>
            <a:ext cx="5479415" cy="301117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Regardless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of quality of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G6PD 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testing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some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deficient individuals 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will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mistakenly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receive</a:t>
            </a:r>
            <a:r>
              <a:rPr dirty="0" sz="28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tafenoquine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41300" marR="34925" indent="-228600">
              <a:lnSpc>
                <a:spcPct val="90000"/>
              </a:lnSpc>
              <a:spcBef>
                <a:spcPts val="177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If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tafenoquine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dose could be 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reduced to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100mg,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then it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may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be  possible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to treat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without G6PD</a:t>
            </a:r>
            <a:r>
              <a:rPr dirty="0" sz="2800" spc="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5" b="1">
                <a:solidFill>
                  <a:srgbClr val="FFFFFF"/>
                </a:solidFill>
                <a:latin typeface="Calibri"/>
                <a:cs typeface="Calibri"/>
              </a:rPr>
              <a:t>test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276" y="5185917"/>
            <a:ext cx="5465445" cy="121983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Will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eliminate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all hemolysis but  should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stop </a:t>
            </a:r>
            <a:r>
              <a:rPr dirty="0" sz="2800" spc="-25" b="1">
                <a:solidFill>
                  <a:srgbClr val="FFFFFF"/>
                </a:solidFill>
                <a:latin typeface="Calibri"/>
                <a:cs typeface="Calibri"/>
              </a:rPr>
              <a:t>any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massive reactions  (blackwater </a:t>
            </a:r>
            <a:r>
              <a:rPr dirty="0" sz="2800" spc="-25" b="1">
                <a:solidFill>
                  <a:srgbClr val="FFFFFF"/>
                </a:solidFill>
                <a:latin typeface="Calibri"/>
                <a:cs typeface="Calibri"/>
              </a:rPr>
              <a:t>fever</a:t>
            </a:r>
            <a:r>
              <a:rPr dirty="0" sz="2800" spc="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like)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95259" y="1647444"/>
            <a:ext cx="3264407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364216" y="5692850"/>
            <a:ext cx="6032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2020-09-11T11:47:42Z</dcterms:created>
  <dcterms:modified xsi:type="dcterms:W3CDTF">2020-09-11T11:47:42Z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2020-09-01T00:00:00Z</vt:filetime>
  </property>
  <property fmtid="{D5CDD505-2E9C-101B-9397-08002B2CF9AE}" pid="3" name="LastSaved">
    <vt:filetime>2020-09-11T00:00:00Z</vt:filetime>
  </property>
</Properties>
</file>