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sldIdLst>
    <p:sldId id="256" r:id="rId2"/>
    <p:sldId id="257" r:id="rId3"/>
    <p:sldId id="277" r:id="rId4"/>
    <p:sldId id="268" r:id="rId5"/>
    <p:sldId id="278" r:id="rId6"/>
    <p:sldId id="280" r:id="rId7"/>
    <p:sldId id="263" r:id="rId8"/>
    <p:sldId id="258" r:id="rId9"/>
    <p:sldId id="265" r:id="rId10"/>
    <p:sldId id="261" r:id="rId11"/>
    <p:sldId id="279" r:id="rId12"/>
    <p:sldId id="281" r:id="rId13"/>
    <p:sldId id="274" r:id="rId14"/>
    <p:sldId id="269" r:id="rId15"/>
    <p:sldId id="270" r:id="rId16"/>
    <p:sldId id="282" r:id="rId17"/>
    <p:sldId id="283" r:id="rId18"/>
    <p:sldId id="275" r:id="rId19"/>
  </p:sldIdLst>
  <p:sldSz cx="12192000" cy="6858000"/>
  <p:notesSz cx="6805613" cy="99393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335"/>
    <p:restoredTop sz="82222" autoAdjust="0"/>
  </p:normalViewPr>
  <p:slideViewPr>
    <p:cSldViewPr snapToGrid="0" snapToObjects="1">
      <p:cViewPr varScale="1">
        <p:scale>
          <a:sx n="82" d="100"/>
          <a:sy n="82" d="100"/>
        </p:scale>
        <p:origin x="86" y="10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C9A8B75-F718-46F2-87F5-E1BD1F789C74}"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3136A20A-8E46-4BE4-84B2-07E8EDE330B6}">
      <dgm:prSet phldrT="[Text]"/>
      <dgm:spPr/>
      <dgm:t>
        <a:bodyPr/>
        <a:lstStyle/>
        <a:p>
          <a:r>
            <a:rPr lang="en-US" b="1" dirty="0" smtClean="0"/>
            <a:t>Synergies of </a:t>
          </a:r>
          <a:r>
            <a:rPr lang="en-US" b="1" dirty="0" smtClean="0"/>
            <a:t>efforts </a:t>
          </a:r>
          <a:endParaRPr lang="en-US" b="1" dirty="0"/>
        </a:p>
      </dgm:t>
    </dgm:pt>
    <dgm:pt modelId="{D19CEC81-AFBA-4D55-86EB-232792DC4C74}" type="parTrans" cxnId="{F32A49B7-652D-43E2-B7DE-5E8FD74FFB4B}">
      <dgm:prSet/>
      <dgm:spPr/>
      <dgm:t>
        <a:bodyPr/>
        <a:lstStyle/>
        <a:p>
          <a:endParaRPr lang="en-US"/>
        </a:p>
      </dgm:t>
    </dgm:pt>
    <dgm:pt modelId="{929DE570-9369-42E4-9502-254B3C87DB3B}" type="sibTrans" cxnId="{F32A49B7-652D-43E2-B7DE-5E8FD74FFB4B}">
      <dgm:prSet/>
      <dgm:spPr/>
      <dgm:t>
        <a:bodyPr/>
        <a:lstStyle/>
        <a:p>
          <a:endParaRPr lang="en-US"/>
        </a:p>
      </dgm:t>
    </dgm:pt>
    <dgm:pt modelId="{DA93F7CE-3752-47BD-8508-679B6ABC1ACE}">
      <dgm:prSet phldrT="[Text]"/>
      <dgm:spPr/>
      <dgm:t>
        <a:bodyPr/>
        <a:lstStyle/>
        <a:p>
          <a:r>
            <a:rPr lang="en-US" b="1" dirty="0" smtClean="0"/>
            <a:t>New funding/resourcing opportunities</a:t>
          </a:r>
          <a:endParaRPr lang="en-US" b="1" dirty="0"/>
        </a:p>
      </dgm:t>
    </dgm:pt>
    <dgm:pt modelId="{92849E1E-E48E-442E-892C-036FD58683F2}" type="parTrans" cxnId="{4D525979-72CD-4745-890B-5548169DDA7D}">
      <dgm:prSet/>
      <dgm:spPr/>
      <dgm:t>
        <a:bodyPr/>
        <a:lstStyle/>
        <a:p>
          <a:endParaRPr lang="en-US"/>
        </a:p>
      </dgm:t>
    </dgm:pt>
    <dgm:pt modelId="{C2CF6160-AA7D-48C5-A0BC-CC7CE3B9F9EE}" type="sibTrans" cxnId="{4D525979-72CD-4745-890B-5548169DDA7D}">
      <dgm:prSet/>
      <dgm:spPr/>
      <dgm:t>
        <a:bodyPr/>
        <a:lstStyle/>
        <a:p>
          <a:endParaRPr lang="en-US"/>
        </a:p>
      </dgm:t>
    </dgm:pt>
    <dgm:pt modelId="{7E0294D2-8D34-4BC7-951F-09BB5A69B944}">
      <dgm:prSet phldrT="[Text]"/>
      <dgm:spPr/>
      <dgm:t>
        <a:bodyPr/>
        <a:lstStyle/>
        <a:p>
          <a:r>
            <a:rPr lang="en-US" b="1" dirty="0" smtClean="0"/>
            <a:t>Cost effectiveness/efficiencies</a:t>
          </a:r>
          <a:endParaRPr lang="en-US" b="1" dirty="0"/>
        </a:p>
      </dgm:t>
    </dgm:pt>
    <dgm:pt modelId="{41239880-F66C-4C78-80E2-65DA5C4ADD24}" type="parTrans" cxnId="{94719FFC-7789-423A-A644-202A8E158EAA}">
      <dgm:prSet/>
      <dgm:spPr/>
      <dgm:t>
        <a:bodyPr/>
        <a:lstStyle/>
        <a:p>
          <a:endParaRPr lang="en-US"/>
        </a:p>
      </dgm:t>
    </dgm:pt>
    <dgm:pt modelId="{FEA43A7A-8974-4C5C-8179-70C172948356}" type="sibTrans" cxnId="{94719FFC-7789-423A-A644-202A8E158EAA}">
      <dgm:prSet/>
      <dgm:spPr/>
      <dgm:t>
        <a:bodyPr/>
        <a:lstStyle/>
        <a:p>
          <a:endParaRPr lang="en-US"/>
        </a:p>
      </dgm:t>
    </dgm:pt>
    <dgm:pt modelId="{6F71B627-4BF6-40D2-BDAE-48D61E2CB55F}">
      <dgm:prSet phldrT="[Text]"/>
      <dgm:spPr/>
      <dgm:t>
        <a:bodyPr/>
        <a:lstStyle/>
        <a:p>
          <a:r>
            <a:rPr lang="en-US" b="1" dirty="0" smtClean="0"/>
            <a:t>Supports access to unreached populations e.g. mobile, remote</a:t>
          </a:r>
          <a:endParaRPr lang="en-US" b="1" dirty="0"/>
        </a:p>
      </dgm:t>
    </dgm:pt>
    <dgm:pt modelId="{F1C323D2-60CE-4E95-BC74-D2C9822F7184}" type="parTrans" cxnId="{9329E411-6EF6-421E-BBD6-10F96D4BF880}">
      <dgm:prSet/>
      <dgm:spPr/>
      <dgm:t>
        <a:bodyPr/>
        <a:lstStyle/>
        <a:p>
          <a:endParaRPr lang="en-US"/>
        </a:p>
      </dgm:t>
    </dgm:pt>
    <dgm:pt modelId="{E25F7DEC-E980-4653-AD61-E1B465B6924E}" type="sibTrans" cxnId="{9329E411-6EF6-421E-BBD6-10F96D4BF880}">
      <dgm:prSet/>
      <dgm:spPr/>
      <dgm:t>
        <a:bodyPr/>
        <a:lstStyle/>
        <a:p>
          <a:endParaRPr lang="en-US"/>
        </a:p>
      </dgm:t>
    </dgm:pt>
    <dgm:pt modelId="{33B33994-7FCE-4864-BFB5-09E0FBC74273}">
      <dgm:prSet phldrT="[Text]"/>
      <dgm:spPr/>
      <dgm:t>
        <a:bodyPr/>
        <a:lstStyle/>
        <a:p>
          <a:r>
            <a:rPr lang="en-US" b="1" dirty="0" smtClean="0"/>
            <a:t>Community needs and expectations of unified not siloes health system</a:t>
          </a:r>
          <a:endParaRPr lang="en-US" b="1" dirty="0"/>
        </a:p>
      </dgm:t>
    </dgm:pt>
    <dgm:pt modelId="{96A06BCB-DD4A-4A72-A841-4C65363F4F0C}" type="parTrans" cxnId="{492E7868-2A6A-4BC5-986F-1572608D820E}">
      <dgm:prSet/>
      <dgm:spPr/>
      <dgm:t>
        <a:bodyPr/>
        <a:lstStyle/>
        <a:p>
          <a:endParaRPr lang="en-US"/>
        </a:p>
      </dgm:t>
    </dgm:pt>
    <dgm:pt modelId="{9EE7ED29-EC57-45D2-8791-EBC1B0EA4415}" type="sibTrans" cxnId="{492E7868-2A6A-4BC5-986F-1572608D820E}">
      <dgm:prSet/>
      <dgm:spPr/>
      <dgm:t>
        <a:bodyPr/>
        <a:lstStyle/>
        <a:p>
          <a:endParaRPr lang="en-US"/>
        </a:p>
      </dgm:t>
    </dgm:pt>
    <dgm:pt modelId="{35427B13-32BB-4C7B-AAA4-F71BC75E43CE}" type="pres">
      <dgm:prSet presAssocID="{9C9A8B75-F718-46F2-87F5-E1BD1F789C74}" presName="diagram" presStyleCnt="0">
        <dgm:presLayoutVars>
          <dgm:dir/>
          <dgm:resizeHandles val="exact"/>
        </dgm:presLayoutVars>
      </dgm:prSet>
      <dgm:spPr/>
      <dgm:t>
        <a:bodyPr/>
        <a:lstStyle/>
        <a:p>
          <a:endParaRPr lang="en-US"/>
        </a:p>
      </dgm:t>
    </dgm:pt>
    <dgm:pt modelId="{455C4566-B50F-4BFC-9D53-3CC86F8819EF}" type="pres">
      <dgm:prSet presAssocID="{3136A20A-8E46-4BE4-84B2-07E8EDE330B6}" presName="node" presStyleLbl="node1" presStyleIdx="0" presStyleCnt="5">
        <dgm:presLayoutVars>
          <dgm:bulletEnabled val="1"/>
        </dgm:presLayoutVars>
      </dgm:prSet>
      <dgm:spPr/>
      <dgm:t>
        <a:bodyPr/>
        <a:lstStyle/>
        <a:p>
          <a:endParaRPr lang="en-US"/>
        </a:p>
      </dgm:t>
    </dgm:pt>
    <dgm:pt modelId="{A9AE527A-F8AB-4289-AA8F-3EA0B1791CFA}" type="pres">
      <dgm:prSet presAssocID="{929DE570-9369-42E4-9502-254B3C87DB3B}" presName="sibTrans" presStyleCnt="0"/>
      <dgm:spPr/>
    </dgm:pt>
    <dgm:pt modelId="{C8714D64-155F-4565-9B40-682D6D777F96}" type="pres">
      <dgm:prSet presAssocID="{DA93F7CE-3752-47BD-8508-679B6ABC1ACE}" presName="node" presStyleLbl="node1" presStyleIdx="1" presStyleCnt="5">
        <dgm:presLayoutVars>
          <dgm:bulletEnabled val="1"/>
        </dgm:presLayoutVars>
      </dgm:prSet>
      <dgm:spPr/>
      <dgm:t>
        <a:bodyPr/>
        <a:lstStyle/>
        <a:p>
          <a:endParaRPr lang="en-US"/>
        </a:p>
      </dgm:t>
    </dgm:pt>
    <dgm:pt modelId="{E12495BC-45BD-49C1-AF20-FA87F462B8C3}" type="pres">
      <dgm:prSet presAssocID="{C2CF6160-AA7D-48C5-A0BC-CC7CE3B9F9EE}" presName="sibTrans" presStyleCnt="0"/>
      <dgm:spPr/>
    </dgm:pt>
    <dgm:pt modelId="{2B23FAD7-1C9F-4799-BA6D-5C72565021CD}" type="pres">
      <dgm:prSet presAssocID="{7E0294D2-8D34-4BC7-951F-09BB5A69B944}" presName="node" presStyleLbl="node1" presStyleIdx="2" presStyleCnt="5">
        <dgm:presLayoutVars>
          <dgm:bulletEnabled val="1"/>
        </dgm:presLayoutVars>
      </dgm:prSet>
      <dgm:spPr/>
      <dgm:t>
        <a:bodyPr/>
        <a:lstStyle/>
        <a:p>
          <a:endParaRPr lang="en-US"/>
        </a:p>
      </dgm:t>
    </dgm:pt>
    <dgm:pt modelId="{CEC77BA9-9BD5-4ABF-AEFE-992598FCEA53}" type="pres">
      <dgm:prSet presAssocID="{FEA43A7A-8974-4C5C-8179-70C172948356}" presName="sibTrans" presStyleCnt="0"/>
      <dgm:spPr/>
    </dgm:pt>
    <dgm:pt modelId="{A6FACC19-BBE6-4346-BD3B-91B9516B69FB}" type="pres">
      <dgm:prSet presAssocID="{6F71B627-4BF6-40D2-BDAE-48D61E2CB55F}" presName="node" presStyleLbl="node1" presStyleIdx="3" presStyleCnt="5">
        <dgm:presLayoutVars>
          <dgm:bulletEnabled val="1"/>
        </dgm:presLayoutVars>
      </dgm:prSet>
      <dgm:spPr/>
      <dgm:t>
        <a:bodyPr/>
        <a:lstStyle/>
        <a:p>
          <a:endParaRPr lang="en-US"/>
        </a:p>
      </dgm:t>
    </dgm:pt>
    <dgm:pt modelId="{A926BDA8-1C6D-4892-BE95-E9F82548A450}" type="pres">
      <dgm:prSet presAssocID="{E25F7DEC-E980-4653-AD61-E1B465B6924E}" presName="sibTrans" presStyleCnt="0"/>
      <dgm:spPr/>
    </dgm:pt>
    <dgm:pt modelId="{B1AC0C1D-A9B7-4D31-AE88-2DB1D3BD5ED7}" type="pres">
      <dgm:prSet presAssocID="{33B33994-7FCE-4864-BFB5-09E0FBC74273}" presName="node" presStyleLbl="node1" presStyleIdx="4" presStyleCnt="5">
        <dgm:presLayoutVars>
          <dgm:bulletEnabled val="1"/>
        </dgm:presLayoutVars>
      </dgm:prSet>
      <dgm:spPr/>
      <dgm:t>
        <a:bodyPr/>
        <a:lstStyle/>
        <a:p>
          <a:endParaRPr lang="en-US"/>
        </a:p>
      </dgm:t>
    </dgm:pt>
  </dgm:ptLst>
  <dgm:cxnLst>
    <dgm:cxn modelId="{9329E411-6EF6-421E-BBD6-10F96D4BF880}" srcId="{9C9A8B75-F718-46F2-87F5-E1BD1F789C74}" destId="{6F71B627-4BF6-40D2-BDAE-48D61E2CB55F}" srcOrd="3" destOrd="0" parTransId="{F1C323D2-60CE-4E95-BC74-D2C9822F7184}" sibTransId="{E25F7DEC-E980-4653-AD61-E1B465B6924E}"/>
    <dgm:cxn modelId="{DF89468C-CC35-4B11-9199-B47E4BA7D1C0}" type="presOf" srcId="{7E0294D2-8D34-4BC7-951F-09BB5A69B944}" destId="{2B23FAD7-1C9F-4799-BA6D-5C72565021CD}" srcOrd="0" destOrd="0" presId="urn:microsoft.com/office/officeart/2005/8/layout/default"/>
    <dgm:cxn modelId="{B7A75800-04BE-46D4-9548-2DDA9F564F7C}" type="presOf" srcId="{DA93F7CE-3752-47BD-8508-679B6ABC1ACE}" destId="{C8714D64-155F-4565-9B40-682D6D777F96}" srcOrd="0" destOrd="0" presId="urn:microsoft.com/office/officeart/2005/8/layout/default"/>
    <dgm:cxn modelId="{94719FFC-7789-423A-A644-202A8E158EAA}" srcId="{9C9A8B75-F718-46F2-87F5-E1BD1F789C74}" destId="{7E0294D2-8D34-4BC7-951F-09BB5A69B944}" srcOrd="2" destOrd="0" parTransId="{41239880-F66C-4C78-80E2-65DA5C4ADD24}" sibTransId="{FEA43A7A-8974-4C5C-8179-70C172948356}"/>
    <dgm:cxn modelId="{492E7868-2A6A-4BC5-986F-1572608D820E}" srcId="{9C9A8B75-F718-46F2-87F5-E1BD1F789C74}" destId="{33B33994-7FCE-4864-BFB5-09E0FBC74273}" srcOrd="4" destOrd="0" parTransId="{96A06BCB-DD4A-4A72-A841-4C65363F4F0C}" sibTransId="{9EE7ED29-EC57-45D2-8791-EBC1B0EA4415}"/>
    <dgm:cxn modelId="{F32A49B7-652D-43E2-B7DE-5E8FD74FFB4B}" srcId="{9C9A8B75-F718-46F2-87F5-E1BD1F789C74}" destId="{3136A20A-8E46-4BE4-84B2-07E8EDE330B6}" srcOrd="0" destOrd="0" parTransId="{D19CEC81-AFBA-4D55-86EB-232792DC4C74}" sibTransId="{929DE570-9369-42E4-9502-254B3C87DB3B}"/>
    <dgm:cxn modelId="{549E89AA-1551-429A-9664-ED264A317F92}" type="presOf" srcId="{6F71B627-4BF6-40D2-BDAE-48D61E2CB55F}" destId="{A6FACC19-BBE6-4346-BD3B-91B9516B69FB}" srcOrd="0" destOrd="0" presId="urn:microsoft.com/office/officeart/2005/8/layout/default"/>
    <dgm:cxn modelId="{32B58DA2-1E5D-4320-A638-DAA7505E197B}" type="presOf" srcId="{3136A20A-8E46-4BE4-84B2-07E8EDE330B6}" destId="{455C4566-B50F-4BFC-9D53-3CC86F8819EF}" srcOrd="0" destOrd="0" presId="urn:microsoft.com/office/officeart/2005/8/layout/default"/>
    <dgm:cxn modelId="{AD70D1E6-CB36-4547-97ED-74889EA26C0A}" type="presOf" srcId="{33B33994-7FCE-4864-BFB5-09E0FBC74273}" destId="{B1AC0C1D-A9B7-4D31-AE88-2DB1D3BD5ED7}" srcOrd="0" destOrd="0" presId="urn:microsoft.com/office/officeart/2005/8/layout/default"/>
    <dgm:cxn modelId="{283BE973-76FF-434F-B771-5AFC17C38BE8}" type="presOf" srcId="{9C9A8B75-F718-46F2-87F5-E1BD1F789C74}" destId="{35427B13-32BB-4C7B-AAA4-F71BC75E43CE}" srcOrd="0" destOrd="0" presId="urn:microsoft.com/office/officeart/2005/8/layout/default"/>
    <dgm:cxn modelId="{4D525979-72CD-4745-890B-5548169DDA7D}" srcId="{9C9A8B75-F718-46F2-87F5-E1BD1F789C74}" destId="{DA93F7CE-3752-47BD-8508-679B6ABC1ACE}" srcOrd="1" destOrd="0" parTransId="{92849E1E-E48E-442E-892C-036FD58683F2}" sibTransId="{C2CF6160-AA7D-48C5-A0BC-CC7CE3B9F9EE}"/>
    <dgm:cxn modelId="{B01A0E24-263C-4F07-9F14-9F669906A5BC}" type="presParOf" srcId="{35427B13-32BB-4C7B-AAA4-F71BC75E43CE}" destId="{455C4566-B50F-4BFC-9D53-3CC86F8819EF}" srcOrd="0" destOrd="0" presId="urn:microsoft.com/office/officeart/2005/8/layout/default"/>
    <dgm:cxn modelId="{7015956A-182D-4F40-8EB9-476BFF903463}" type="presParOf" srcId="{35427B13-32BB-4C7B-AAA4-F71BC75E43CE}" destId="{A9AE527A-F8AB-4289-AA8F-3EA0B1791CFA}" srcOrd="1" destOrd="0" presId="urn:microsoft.com/office/officeart/2005/8/layout/default"/>
    <dgm:cxn modelId="{898E28C9-365C-43D5-BD20-1C9D2B7F4AFA}" type="presParOf" srcId="{35427B13-32BB-4C7B-AAA4-F71BC75E43CE}" destId="{C8714D64-155F-4565-9B40-682D6D777F96}" srcOrd="2" destOrd="0" presId="urn:microsoft.com/office/officeart/2005/8/layout/default"/>
    <dgm:cxn modelId="{93666990-F7B1-46C9-9B18-0E2C8515DE18}" type="presParOf" srcId="{35427B13-32BB-4C7B-AAA4-F71BC75E43CE}" destId="{E12495BC-45BD-49C1-AF20-FA87F462B8C3}" srcOrd="3" destOrd="0" presId="urn:microsoft.com/office/officeart/2005/8/layout/default"/>
    <dgm:cxn modelId="{0E000F64-F3E5-436A-B327-6030780B4FDE}" type="presParOf" srcId="{35427B13-32BB-4C7B-AAA4-F71BC75E43CE}" destId="{2B23FAD7-1C9F-4799-BA6D-5C72565021CD}" srcOrd="4" destOrd="0" presId="urn:microsoft.com/office/officeart/2005/8/layout/default"/>
    <dgm:cxn modelId="{969961B3-5F32-4209-B517-7E6043439B37}" type="presParOf" srcId="{35427B13-32BB-4C7B-AAA4-F71BC75E43CE}" destId="{CEC77BA9-9BD5-4ABF-AEFE-992598FCEA53}" srcOrd="5" destOrd="0" presId="urn:microsoft.com/office/officeart/2005/8/layout/default"/>
    <dgm:cxn modelId="{C1DE0790-9605-4F6E-BD0D-F23F7C690933}" type="presParOf" srcId="{35427B13-32BB-4C7B-AAA4-F71BC75E43CE}" destId="{A6FACC19-BBE6-4346-BD3B-91B9516B69FB}" srcOrd="6" destOrd="0" presId="urn:microsoft.com/office/officeart/2005/8/layout/default"/>
    <dgm:cxn modelId="{3DFC82B6-B2C8-43C4-99D5-BD16482A8D2B}" type="presParOf" srcId="{35427B13-32BB-4C7B-AAA4-F71BC75E43CE}" destId="{A926BDA8-1C6D-4892-BE95-E9F82548A450}" srcOrd="7" destOrd="0" presId="urn:microsoft.com/office/officeart/2005/8/layout/default"/>
    <dgm:cxn modelId="{7BB469C6-D1F7-42EF-A6ED-15979943D24F}" type="presParOf" srcId="{35427B13-32BB-4C7B-AAA4-F71BC75E43CE}" destId="{B1AC0C1D-A9B7-4D31-AE88-2DB1D3BD5ED7}"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C45E9FC-3A77-4FE7-80A4-EB73EBD80A5E}"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C78FE09F-1FF6-4827-99AF-E4C3EECEFAFB}">
      <dgm:prSet phldrT="[Text]"/>
      <dgm:spPr/>
      <dgm:t>
        <a:bodyPr/>
        <a:lstStyle/>
        <a:p>
          <a:r>
            <a:rPr lang="en-US" b="1" dirty="0" smtClean="0"/>
            <a:t>Leadership</a:t>
          </a:r>
          <a:endParaRPr lang="en-US" b="1" dirty="0"/>
        </a:p>
      </dgm:t>
    </dgm:pt>
    <dgm:pt modelId="{C4E3F66F-FF35-41B0-B084-7CCF8485183D}" type="parTrans" cxnId="{9C767F12-79F6-425E-A353-8ACC70B62A03}">
      <dgm:prSet/>
      <dgm:spPr/>
      <dgm:t>
        <a:bodyPr/>
        <a:lstStyle/>
        <a:p>
          <a:endParaRPr lang="en-US"/>
        </a:p>
      </dgm:t>
    </dgm:pt>
    <dgm:pt modelId="{1806D6F1-D279-407C-9F8F-5658F2227B7C}" type="sibTrans" cxnId="{9C767F12-79F6-425E-A353-8ACC70B62A03}">
      <dgm:prSet/>
      <dgm:spPr/>
      <dgm:t>
        <a:bodyPr/>
        <a:lstStyle/>
        <a:p>
          <a:endParaRPr lang="en-US"/>
        </a:p>
      </dgm:t>
    </dgm:pt>
    <dgm:pt modelId="{C1C72C96-5DD6-440C-9E85-9E5873C874D3}">
      <dgm:prSet phldrT="[Text]"/>
      <dgm:spPr/>
      <dgm:t>
        <a:bodyPr/>
        <a:lstStyle/>
        <a:p>
          <a:r>
            <a:rPr lang="en-US" b="1" dirty="0" smtClean="0"/>
            <a:t>Legislative/regulatory action</a:t>
          </a:r>
          <a:endParaRPr lang="en-US" b="1" dirty="0"/>
        </a:p>
      </dgm:t>
    </dgm:pt>
    <dgm:pt modelId="{7690E08B-7F7A-4745-BA26-EEC151931433}" type="parTrans" cxnId="{26E06F5B-C2C9-40C5-B228-B360E00AF837}">
      <dgm:prSet/>
      <dgm:spPr/>
      <dgm:t>
        <a:bodyPr/>
        <a:lstStyle/>
        <a:p>
          <a:endParaRPr lang="en-US"/>
        </a:p>
      </dgm:t>
    </dgm:pt>
    <dgm:pt modelId="{3D9A0A8C-8BF5-42C0-8A28-6A62139E9C42}" type="sibTrans" cxnId="{26E06F5B-C2C9-40C5-B228-B360E00AF837}">
      <dgm:prSet/>
      <dgm:spPr/>
      <dgm:t>
        <a:bodyPr/>
        <a:lstStyle/>
        <a:p>
          <a:endParaRPr lang="en-US"/>
        </a:p>
      </dgm:t>
    </dgm:pt>
    <dgm:pt modelId="{2FDDC69C-8C61-45C4-ABF6-2256442657EB}">
      <dgm:prSet phldrT="[Text]"/>
      <dgm:spPr/>
      <dgm:t>
        <a:bodyPr/>
        <a:lstStyle/>
        <a:p>
          <a:r>
            <a:rPr lang="en-US" b="1" dirty="0" smtClean="0"/>
            <a:t>Incentives</a:t>
          </a:r>
          <a:endParaRPr lang="en-US" b="1" dirty="0"/>
        </a:p>
      </dgm:t>
    </dgm:pt>
    <dgm:pt modelId="{1A2199D6-070E-48A5-B301-11FBD570D4AE}" type="parTrans" cxnId="{F6C21F8F-97A5-47F9-879B-C74FB19BE3C3}">
      <dgm:prSet/>
      <dgm:spPr/>
      <dgm:t>
        <a:bodyPr/>
        <a:lstStyle/>
        <a:p>
          <a:endParaRPr lang="en-US"/>
        </a:p>
      </dgm:t>
    </dgm:pt>
    <dgm:pt modelId="{AC2F70E8-731B-435D-8347-4CBFE121E9CB}" type="sibTrans" cxnId="{F6C21F8F-97A5-47F9-879B-C74FB19BE3C3}">
      <dgm:prSet/>
      <dgm:spPr/>
      <dgm:t>
        <a:bodyPr/>
        <a:lstStyle/>
        <a:p>
          <a:endParaRPr lang="en-US"/>
        </a:p>
      </dgm:t>
    </dgm:pt>
    <dgm:pt modelId="{2721E540-32A4-4D96-A88A-F4554C5487C2}">
      <dgm:prSet phldrT="[Text]"/>
      <dgm:spPr/>
      <dgm:t>
        <a:bodyPr/>
        <a:lstStyle/>
        <a:p>
          <a:r>
            <a:rPr lang="en-US" b="1" dirty="0" smtClean="0"/>
            <a:t>Business cases</a:t>
          </a:r>
          <a:endParaRPr lang="en-US" b="1" dirty="0"/>
        </a:p>
      </dgm:t>
    </dgm:pt>
    <dgm:pt modelId="{442EF802-0894-4010-A9AF-1F04F38C2E3C}" type="parTrans" cxnId="{29EAB1EA-BF7B-4C9B-BA04-30942EF9B000}">
      <dgm:prSet/>
      <dgm:spPr/>
      <dgm:t>
        <a:bodyPr/>
        <a:lstStyle/>
        <a:p>
          <a:endParaRPr lang="en-US"/>
        </a:p>
      </dgm:t>
    </dgm:pt>
    <dgm:pt modelId="{8011B827-0B25-4B47-90B4-93AD658A1070}" type="sibTrans" cxnId="{29EAB1EA-BF7B-4C9B-BA04-30942EF9B000}">
      <dgm:prSet/>
      <dgm:spPr/>
      <dgm:t>
        <a:bodyPr/>
        <a:lstStyle/>
        <a:p>
          <a:endParaRPr lang="en-US"/>
        </a:p>
      </dgm:t>
    </dgm:pt>
    <dgm:pt modelId="{9CCDC301-AE82-4299-9EEC-F1CC01744D46}">
      <dgm:prSet phldrT="[Text]"/>
      <dgm:spPr/>
      <dgm:t>
        <a:bodyPr/>
        <a:lstStyle/>
        <a:p>
          <a:r>
            <a:rPr lang="en-US" b="1" dirty="0" smtClean="0"/>
            <a:t>Partnerships and communication</a:t>
          </a:r>
          <a:endParaRPr lang="en-US" b="1" dirty="0"/>
        </a:p>
      </dgm:t>
    </dgm:pt>
    <dgm:pt modelId="{255995CA-2AD8-42D9-82F9-C19EDDAFBD1B}" type="parTrans" cxnId="{B00D11AB-B6F7-4CF6-B754-84643DC63A78}">
      <dgm:prSet/>
      <dgm:spPr/>
      <dgm:t>
        <a:bodyPr/>
        <a:lstStyle/>
        <a:p>
          <a:endParaRPr lang="en-US"/>
        </a:p>
      </dgm:t>
    </dgm:pt>
    <dgm:pt modelId="{E18B5F0F-837E-4680-A106-FC516351C973}" type="sibTrans" cxnId="{B00D11AB-B6F7-4CF6-B754-84643DC63A78}">
      <dgm:prSet/>
      <dgm:spPr/>
      <dgm:t>
        <a:bodyPr/>
        <a:lstStyle/>
        <a:p>
          <a:endParaRPr lang="en-US"/>
        </a:p>
      </dgm:t>
    </dgm:pt>
    <dgm:pt modelId="{5DE59083-A3D1-411F-870E-399DB8D3C809}">
      <dgm:prSet phldrT="[Text]"/>
      <dgm:spPr/>
      <dgm:t>
        <a:bodyPr/>
        <a:lstStyle/>
        <a:p>
          <a:r>
            <a:rPr lang="en-US" b="1" dirty="0" smtClean="0"/>
            <a:t>Policy action</a:t>
          </a:r>
          <a:endParaRPr lang="en-US" b="1" dirty="0"/>
        </a:p>
      </dgm:t>
    </dgm:pt>
    <dgm:pt modelId="{0601B240-19F6-4D1C-B8DC-3B9521BB6131}" type="parTrans" cxnId="{7F0C73B9-3C95-461D-B56A-B6C583C2302D}">
      <dgm:prSet/>
      <dgm:spPr/>
      <dgm:t>
        <a:bodyPr/>
        <a:lstStyle/>
        <a:p>
          <a:endParaRPr lang="en-US"/>
        </a:p>
      </dgm:t>
    </dgm:pt>
    <dgm:pt modelId="{D2AFFB66-5851-4862-BDBA-FB53D1874F73}" type="sibTrans" cxnId="{7F0C73B9-3C95-461D-B56A-B6C583C2302D}">
      <dgm:prSet/>
      <dgm:spPr/>
      <dgm:t>
        <a:bodyPr/>
        <a:lstStyle/>
        <a:p>
          <a:endParaRPr lang="en-US"/>
        </a:p>
      </dgm:t>
    </dgm:pt>
    <dgm:pt modelId="{CCC66F46-D9A6-4937-BB84-F0F676A8BDC0}" type="pres">
      <dgm:prSet presAssocID="{EC45E9FC-3A77-4FE7-80A4-EB73EBD80A5E}" presName="diagram" presStyleCnt="0">
        <dgm:presLayoutVars>
          <dgm:dir/>
          <dgm:resizeHandles val="exact"/>
        </dgm:presLayoutVars>
      </dgm:prSet>
      <dgm:spPr/>
      <dgm:t>
        <a:bodyPr/>
        <a:lstStyle/>
        <a:p>
          <a:endParaRPr lang="en-US"/>
        </a:p>
      </dgm:t>
    </dgm:pt>
    <dgm:pt modelId="{E40E4183-8E90-401A-94FF-461723E72E40}" type="pres">
      <dgm:prSet presAssocID="{C78FE09F-1FF6-4827-99AF-E4C3EECEFAFB}" presName="node" presStyleLbl="node1" presStyleIdx="0" presStyleCnt="6">
        <dgm:presLayoutVars>
          <dgm:bulletEnabled val="1"/>
        </dgm:presLayoutVars>
      </dgm:prSet>
      <dgm:spPr/>
      <dgm:t>
        <a:bodyPr/>
        <a:lstStyle/>
        <a:p>
          <a:endParaRPr lang="en-US"/>
        </a:p>
      </dgm:t>
    </dgm:pt>
    <dgm:pt modelId="{E1658C96-9DF3-4F12-8359-D4DF8C6D80D3}" type="pres">
      <dgm:prSet presAssocID="{1806D6F1-D279-407C-9F8F-5658F2227B7C}" presName="sibTrans" presStyleCnt="0"/>
      <dgm:spPr/>
    </dgm:pt>
    <dgm:pt modelId="{C7970623-C5FC-4C84-AD4E-442DAAACA316}" type="pres">
      <dgm:prSet presAssocID="{5DE59083-A3D1-411F-870E-399DB8D3C809}" presName="node" presStyleLbl="node1" presStyleIdx="1" presStyleCnt="6">
        <dgm:presLayoutVars>
          <dgm:bulletEnabled val="1"/>
        </dgm:presLayoutVars>
      </dgm:prSet>
      <dgm:spPr/>
      <dgm:t>
        <a:bodyPr/>
        <a:lstStyle/>
        <a:p>
          <a:endParaRPr lang="en-US"/>
        </a:p>
      </dgm:t>
    </dgm:pt>
    <dgm:pt modelId="{D80ED873-FCB5-48E1-A3F2-7926CA203148}" type="pres">
      <dgm:prSet presAssocID="{D2AFFB66-5851-4862-BDBA-FB53D1874F73}" presName="sibTrans" presStyleCnt="0"/>
      <dgm:spPr/>
    </dgm:pt>
    <dgm:pt modelId="{5104F07C-0C76-403F-A3BB-736F22226C02}" type="pres">
      <dgm:prSet presAssocID="{C1C72C96-5DD6-440C-9E85-9E5873C874D3}" presName="node" presStyleLbl="node1" presStyleIdx="2" presStyleCnt="6">
        <dgm:presLayoutVars>
          <dgm:bulletEnabled val="1"/>
        </dgm:presLayoutVars>
      </dgm:prSet>
      <dgm:spPr/>
      <dgm:t>
        <a:bodyPr/>
        <a:lstStyle/>
        <a:p>
          <a:endParaRPr lang="en-US"/>
        </a:p>
      </dgm:t>
    </dgm:pt>
    <dgm:pt modelId="{9B939A22-F52A-4C48-BD20-29002A33E524}" type="pres">
      <dgm:prSet presAssocID="{3D9A0A8C-8BF5-42C0-8A28-6A62139E9C42}" presName="sibTrans" presStyleCnt="0"/>
      <dgm:spPr/>
    </dgm:pt>
    <dgm:pt modelId="{D197CAB6-F259-474F-A4F8-1A7852561C8E}" type="pres">
      <dgm:prSet presAssocID="{2FDDC69C-8C61-45C4-ABF6-2256442657EB}" presName="node" presStyleLbl="node1" presStyleIdx="3" presStyleCnt="6">
        <dgm:presLayoutVars>
          <dgm:bulletEnabled val="1"/>
        </dgm:presLayoutVars>
      </dgm:prSet>
      <dgm:spPr/>
      <dgm:t>
        <a:bodyPr/>
        <a:lstStyle/>
        <a:p>
          <a:endParaRPr lang="en-US"/>
        </a:p>
      </dgm:t>
    </dgm:pt>
    <dgm:pt modelId="{F813A498-44D4-40B7-9E40-429825B772CC}" type="pres">
      <dgm:prSet presAssocID="{AC2F70E8-731B-435D-8347-4CBFE121E9CB}" presName="sibTrans" presStyleCnt="0"/>
      <dgm:spPr/>
    </dgm:pt>
    <dgm:pt modelId="{A883A028-284F-4D62-8A1C-B00062EEE481}" type="pres">
      <dgm:prSet presAssocID="{2721E540-32A4-4D96-A88A-F4554C5487C2}" presName="node" presStyleLbl="node1" presStyleIdx="4" presStyleCnt="6">
        <dgm:presLayoutVars>
          <dgm:bulletEnabled val="1"/>
        </dgm:presLayoutVars>
      </dgm:prSet>
      <dgm:spPr/>
      <dgm:t>
        <a:bodyPr/>
        <a:lstStyle/>
        <a:p>
          <a:endParaRPr lang="en-US"/>
        </a:p>
      </dgm:t>
    </dgm:pt>
    <dgm:pt modelId="{52DA70C4-659C-4860-8D52-AE9CD0C19343}" type="pres">
      <dgm:prSet presAssocID="{8011B827-0B25-4B47-90B4-93AD658A1070}" presName="sibTrans" presStyleCnt="0"/>
      <dgm:spPr/>
    </dgm:pt>
    <dgm:pt modelId="{ECEA7356-3D54-4CD8-92A9-502A4C97C211}" type="pres">
      <dgm:prSet presAssocID="{9CCDC301-AE82-4299-9EEC-F1CC01744D46}" presName="node" presStyleLbl="node1" presStyleIdx="5" presStyleCnt="6">
        <dgm:presLayoutVars>
          <dgm:bulletEnabled val="1"/>
        </dgm:presLayoutVars>
      </dgm:prSet>
      <dgm:spPr/>
      <dgm:t>
        <a:bodyPr/>
        <a:lstStyle/>
        <a:p>
          <a:endParaRPr lang="en-US"/>
        </a:p>
      </dgm:t>
    </dgm:pt>
  </dgm:ptLst>
  <dgm:cxnLst>
    <dgm:cxn modelId="{F12B2F58-8FAD-47C6-93B8-2EA545C614FB}" type="presOf" srcId="{2721E540-32A4-4D96-A88A-F4554C5487C2}" destId="{A883A028-284F-4D62-8A1C-B00062EEE481}" srcOrd="0" destOrd="0" presId="urn:microsoft.com/office/officeart/2005/8/layout/default"/>
    <dgm:cxn modelId="{CAC6DE45-A0B5-4652-A8B1-C83F77134BA5}" type="presOf" srcId="{C78FE09F-1FF6-4827-99AF-E4C3EECEFAFB}" destId="{E40E4183-8E90-401A-94FF-461723E72E40}" srcOrd="0" destOrd="0" presId="urn:microsoft.com/office/officeart/2005/8/layout/default"/>
    <dgm:cxn modelId="{F6C21F8F-97A5-47F9-879B-C74FB19BE3C3}" srcId="{EC45E9FC-3A77-4FE7-80A4-EB73EBD80A5E}" destId="{2FDDC69C-8C61-45C4-ABF6-2256442657EB}" srcOrd="3" destOrd="0" parTransId="{1A2199D6-070E-48A5-B301-11FBD570D4AE}" sibTransId="{AC2F70E8-731B-435D-8347-4CBFE121E9CB}"/>
    <dgm:cxn modelId="{29EAB1EA-BF7B-4C9B-BA04-30942EF9B000}" srcId="{EC45E9FC-3A77-4FE7-80A4-EB73EBD80A5E}" destId="{2721E540-32A4-4D96-A88A-F4554C5487C2}" srcOrd="4" destOrd="0" parTransId="{442EF802-0894-4010-A9AF-1F04F38C2E3C}" sibTransId="{8011B827-0B25-4B47-90B4-93AD658A1070}"/>
    <dgm:cxn modelId="{E480CDBF-E9FD-4A40-9121-657B12E42C40}" type="presOf" srcId="{EC45E9FC-3A77-4FE7-80A4-EB73EBD80A5E}" destId="{CCC66F46-D9A6-4937-BB84-F0F676A8BDC0}" srcOrd="0" destOrd="0" presId="urn:microsoft.com/office/officeart/2005/8/layout/default"/>
    <dgm:cxn modelId="{7F0C73B9-3C95-461D-B56A-B6C583C2302D}" srcId="{EC45E9FC-3A77-4FE7-80A4-EB73EBD80A5E}" destId="{5DE59083-A3D1-411F-870E-399DB8D3C809}" srcOrd="1" destOrd="0" parTransId="{0601B240-19F6-4D1C-B8DC-3B9521BB6131}" sibTransId="{D2AFFB66-5851-4862-BDBA-FB53D1874F73}"/>
    <dgm:cxn modelId="{9C767F12-79F6-425E-A353-8ACC70B62A03}" srcId="{EC45E9FC-3A77-4FE7-80A4-EB73EBD80A5E}" destId="{C78FE09F-1FF6-4827-99AF-E4C3EECEFAFB}" srcOrd="0" destOrd="0" parTransId="{C4E3F66F-FF35-41B0-B084-7CCF8485183D}" sibTransId="{1806D6F1-D279-407C-9F8F-5658F2227B7C}"/>
    <dgm:cxn modelId="{76DFA033-73BE-44B4-8C3F-2FA30013B0F8}" type="presOf" srcId="{5DE59083-A3D1-411F-870E-399DB8D3C809}" destId="{C7970623-C5FC-4C84-AD4E-442DAAACA316}" srcOrd="0" destOrd="0" presId="urn:microsoft.com/office/officeart/2005/8/layout/default"/>
    <dgm:cxn modelId="{DA3AD445-1B80-4B13-9B17-61AB951BBE4C}" type="presOf" srcId="{2FDDC69C-8C61-45C4-ABF6-2256442657EB}" destId="{D197CAB6-F259-474F-A4F8-1A7852561C8E}" srcOrd="0" destOrd="0" presId="urn:microsoft.com/office/officeart/2005/8/layout/default"/>
    <dgm:cxn modelId="{B1720028-4C57-4DE4-8FAB-E8525702A334}" type="presOf" srcId="{9CCDC301-AE82-4299-9EEC-F1CC01744D46}" destId="{ECEA7356-3D54-4CD8-92A9-502A4C97C211}" srcOrd="0" destOrd="0" presId="urn:microsoft.com/office/officeart/2005/8/layout/default"/>
    <dgm:cxn modelId="{B00D11AB-B6F7-4CF6-B754-84643DC63A78}" srcId="{EC45E9FC-3A77-4FE7-80A4-EB73EBD80A5E}" destId="{9CCDC301-AE82-4299-9EEC-F1CC01744D46}" srcOrd="5" destOrd="0" parTransId="{255995CA-2AD8-42D9-82F9-C19EDDAFBD1B}" sibTransId="{E18B5F0F-837E-4680-A106-FC516351C973}"/>
    <dgm:cxn modelId="{96393AD7-295E-417F-AA6B-31712A27AB45}" type="presOf" srcId="{C1C72C96-5DD6-440C-9E85-9E5873C874D3}" destId="{5104F07C-0C76-403F-A3BB-736F22226C02}" srcOrd="0" destOrd="0" presId="urn:microsoft.com/office/officeart/2005/8/layout/default"/>
    <dgm:cxn modelId="{26E06F5B-C2C9-40C5-B228-B360E00AF837}" srcId="{EC45E9FC-3A77-4FE7-80A4-EB73EBD80A5E}" destId="{C1C72C96-5DD6-440C-9E85-9E5873C874D3}" srcOrd="2" destOrd="0" parTransId="{7690E08B-7F7A-4745-BA26-EEC151931433}" sibTransId="{3D9A0A8C-8BF5-42C0-8A28-6A62139E9C42}"/>
    <dgm:cxn modelId="{ACD5A1E7-2D87-486C-871D-D0CAC20ECBAD}" type="presParOf" srcId="{CCC66F46-D9A6-4937-BB84-F0F676A8BDC0}" destId="{E40E4183-8E90-401A-94FF-461723E72E40}" srcOrd="0" destOrd="0" presId="urn:microsoft.com/office/officeart/2005/8/layout/default"/>
    <dgm:cxn modelId="{FF1B12B5-7114-43CA-861C-4C3994F63A78}" type="presParOf" srcId="{CCC66F46-D9A6-4937-BB84-F0F676A8BDC0}" destId="{E1658C96-9DF3-4F12-8359-D4DF8C6D80D3}" srcOrd="1" destOrd="0" presId="urn:microsoft.com/office/officeart/2005/8/layout/default"/>
    <dgm:cxn modelId="{BDC82CB6-D7D3-4123-9649-0549392F95FE}" type="presParOf" srcId="{CCC66F46-D9A6-4937-BB84-F0F676A8BDC0}" destId="{C7970623-C5FC-4C84-AD4E-442DAAACA316}" srcOrd="2" destOrd="0" presId="urn:microsoft.com/office/officeart/2005/8/layout/default"/>
    <dgm:cxn modelId="{9059DFCF-D489-45BB-89DC-7634B56DFAFA}" type="presParOf" srcId="{CCC66F46-D9A6-4937-BB84-F0F676A8BDC0}" destId="{D80ED873-FCB5-48E1-A3F2-7926CA203148}" srcOrd="3" destOrd="0" presId="urn:microsoft.com/office/officeart/2005/8/layout/default"/>
    <dgm:cxn modelId="{41815F5E-5200-453C-9477-2264B45F4493}" type="presParOf" srcId="{CCC66F46-D9A6-4937-BB84-F0F676A8BDC0}" destId="{5104F07C-0C76-403F-A3BB-736F22226C02}" srcOrd="4" destOrd="0" presId="urn:microsoft.com/office/officeart/2005/8/layout/default"/>
    <dgm:cxn modelId="{FD2CE875-4F15-4BBB-9863-0D607D183650}" type="presParOf" srcId="{CCC66F46-D9A6-4937-BB84-F0F676A8BDC0}" destId="{9B939A22-F52A-4C48-BD20-29002A33E524}" srcOrd="5" destOrd="0" presId="urn:microsoft.com/office/officeart/2005/8/layout/default"/>
    <dgm:cxn modelId="{5ED0CBF1-6B93-413E-8593-32755029F47F}" type="presParOf" srcId="{CCC66F46-D9A6-4937-BB84-F0F676A8BDC0}" destId="{D197CAB6-F259-474F-A4F8-1A7852561C8E}" srcOrd="6" destOrd="0" presId="urn:microsoft.com/office/officeart/2005/8/layout/default"/>
    <dgm:cxn modelId="{0E33AD20-0203-4216-A022-D261C2CF4854}" type="presParOf" srcId="{CCC66F46-D9A6-4937-BB84-F0F676A8BDC0}" destId="{F813A498-44D4-40B7-9E40-429825B772CC}" srcOrd="7" destOrd="0" presId="urn:microsoft.com/office/officeart/2005/8/layout/default"/>
    <dgm:cxn modelId="{10D03D26-589E-46EF-828D-6BF36F0B78FD}" type="presParOf" srcId="{CCC66F46-D9A6-4937-BB84-F0F676A8BDC0}" destId="{A883A028-284F-4D62-8A1C-B00062EEE481}" srcOrd="8" destOrd="0" presId="urn:microsoft.com/office/officeart/2005/8/layout/default"/>
    <dgm:cxn modelId="{1CE2B433-8E8B-4E63-BDF4-7F41BB68E5EA}" type="presParOf" srcId="{CCC66F46-D9A6-4937-BB84-F0F676A8BDC0}" destId="{52DA70C4-659C-4860-8D52-AE9CD0C19343}" srcOrd="9" destOrd="0" presId="urn:microsoft.com/office/officeart/2005/8/layout/default"/>
    <dgm:cxn modelId="{E3B89443-9141-4088-B883-BB1E221D8543}" type="presParOf" srcId="{CCC66F46-D9A6-4937-BB84-F0F676A8BDC0}" destId="{ECEA7356-3D54-4CD8-92A9-502A4C97C211}"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5C4566-B50F-4BFC-9D53-3CC86F8819EF}">
      <dsp:nvSpPr>
        <dsp:cNvPr id="0" name=""/>
        <dsp:cNvSpPr/>
      </dsp:nvSpPr>
      <dsp:spPr>
        <a:xfrm>
          <a:off x="0" y="312673"/>
          <a:ext cx="3356074" cy="201364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b="1" kern="1200" dirty="0" smtClean="0"/>
            <a:t>Synergies of </a:t>
          </a:r>
          <a:r>
            <a:rPr lang="en-US" sz="2300" b="1" kern="1200" dirty="0" smtClean="0"/>
            <a:t>efforts </a:t>
          </a:r>
          <a:endParaRPr lang="en-US" sz="2300" b="1" kern="1200" dirty="0"/>
        </a:p>
      </dsp:txBody>
      <dsp:txXfrm>
        <a:off x="0" y="312673"/>
        <a:ext cx="3356074" cy="2013644"/>
      </dsp:txXfrm>
    </dsp:sp>
    <dsp:sp modelId="{C8714D64-155F-4565-9B40-682D6D777F96}">
      <dsp:nvSpPr>
        <dsp:cNvPr id="0" name=""/>
        <dsp:cNvSpPr/>
      </dsp:nvSpPr>
      <dsp:spPr>
        <a:xfrm>
          <a:off x="3691681" y="312673"/>
          <a:ext cx="3356074" cy="201364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b="1" kern="1200" dirty="0" smtClean="0"/>
            <a:t>New funding/resourcing opportunities</a:t>
          </a:r>
          <a:endParaRPr lang="en-US" sz="2300" b="1" kern="1200" dirty="0"/>
        </a:p>
      </dsp:txBody>
      <dsp:txXfrm>
        <a:off x="3691681" y="312673"/>
        <a:ext cx="3356074" cy="2013644"/>
      </dsp:txXfrm>
    </dsp:sp>
    <dsp:sp modelId="{2B23FAD7-1C9F-4799-BA6D-5C72565021CD}">
      <dsp:nvSpPr>
        <dsp:cNvPr id="0" name=""/>
        <dsp:cNvSpPr/>
      </dsp:nvSpPr>
      <dsp:spPr>
        <a:xfrm>
          <a:off x="7383362" y="312673"/>
          <a:ext cx="3356074" cy="201364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b="1" kern="1200" dirty="0" smtClean="0"/>
            <a:t>Cost effectiveness/efficiencies</a:t>
          </a:r>
          <a:endParaRPr lang="en-US" sz="2300" b="1" kern="1200" dirty="0"/>
        </a:p>
      </dsp:txBody>
      <dsp:txXfrm>
        <a:off x="7383362" y="312673"/>
        <a:ext cx="3356074" cy="2013644"/>
      </dsp:txXfrm>
    </dsp:sp>
    <dsp:sp modelId="{A6FACC19-BBE6-4346-BD3B-91B9516B69FB}">
      <dsp:nvSpPr>
        <dsp:cNvPr id="0" name=""/>
        <dsp:cNvSpPr/>
      </dsp:nvSpPr>
      <dsp:spPr>
        <a:xfrm>
          <a:off x="1845840" y="2661925"/>
          <a:ext cx="3356074" cy="201364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b="1" kern="1200" dirty="0" smtClean="0"/>
            <a:t>Supports access to unreached populations e.g. mobile, remote</a:t>
          </a:r>
          <a:endParaRPr lang="en-US" sz="2300" b="1" kern="1200" dirty="0"/>
        </a:p>
      </dsp:txBody>
      <dsp:txXfrm>
        <a:off x="1845840" y="2661925"/>
        <a:ext cx="3356074" cy="2013644"/>
      </dsp:txXfrm>
    </dsp:sp>
    <dsp:sp modelId="{B1AC0C1D-A9B7-4D31-AE88-2DB1D3BD5ED7}">
      <dsp:nvSpPr>
        <dsp:cNvPr id="0" name=""/>
        <dsp:cNvSpPr/>
      </dsp:nvSpPr>
      <dsp:spPr>
        <a:xfrm>
          <a:off x="5537522" y="2661925"/>
          <a:ext cx="3356074" cy="201364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b="1" kern="1200" dirty="0" smtClean="0"/>
            <a:t>Community needs and expectations of unified not siloes health system</a:t>
          </a:r>
          <a:endParaRPr lang="en-US" sz="2300" b="1" kern="1200" dirty="0"/>
        </a:p>
      </dsp:txBody>
      <dsp:txXfrm>
        <a:off x="5537522" y="2661925"/>
        <a:ext cx="3356074" cy="201364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0E4183-8E90-401A-94FF-461723E72E40}">
      <dsp:nvSpPr>
        <dsp:cNvPr id="0" name=""/>
        <dsp:cNvSpPr/>
      </dsp:nvSpPr>
      <dsp:spPr>
        <a:xfrm>
          <a:off x="0" y="614425"/>
          <a:ext cx="3356074" cy="201364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b="1" kern="1200" dirty="0" smtClean="0"/>
            <a:t>Leadership</a:t>
          </a:r>
          <a:endParaRPr lang="en-US" sz="2700" b="1" kern="1200" dirty="0"/>
        </a:p>
      </dsp:txBody>
      <dsp:txXfrm>
        <a:off x="0" y="614425"/>
        <a:ext cx="3356074" cy="2013644"/>
      </dsp:txXfrm>
    </dsp:sp>
    <dsp:sp modelId="{C7970623-C5FC-4C84-AD4E-442DAAACA316}">
      <dsp:nvSpPr>
        <dsp:cNvPr id="0" name=""/>
        <dsp:cNvSpPr/>
      </dsp:nvSpPr>
      <dsp:spPr>
        <a:xfrm>
          <a:off x="3691681" y="614425"/>
          <a:ext cx="3356074" cy="201364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b="1" kern="1200" dirty="0" smtClean="0"/>
            <a:t>Policy action</a:t>
          </a:r>
          <a:endParaRPr lang="en-US" sz="2700" b="1" kern="1200" dirty="0"/>
        </a:p>
      </dsp:txBody>
      <dsp:txXfrm>
        <a:off x="3691681" y="614425"/>
        <a:ext cx="3356074" cy="2013644"/>
      </dsp:txXfrm>
    </dsp:sp>
    <dsp:sp modelId="{5104F07C-0C76-403F-A3BB-736F22226C02}">
      <dsp:nvSpPr>
        <dsp:cNvPr id="0" name=""/>
        <dsp:cNvSpPr/>
      </dsp:nvSpPr>
      <dsp:spPr>
        <a:xfrm>
          <a:off x="7383362" y="614425"/>
          <a:ext cx="3356074" cy="201364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b="1" kern="1200" dirty="0" smtClean="0"/>
            <a:t>Legislative/regulatory action</a:t>
          </a:r>
          <a:endParaRPr lang="en-US" sz="2700" b="1" kern="1200" dirty="0"/>
        </a:p>
      </dsp:txBody>
      <dsp:txXfrm>
        <a:off x="7383362" y="614425"/>
        <a:ext cx="3356074" cy="2013644"/>
      </dsp:txXfrm>
    </dsp:sp>
    <dsp:sp modelId="{D197CAB6-F259-474F-A4F8-1A7852561C8E}">
      <dsp:nvSpPr>
        <dsp:cNvPr id="0" name=""/>
        <dsp:cNvSpPr/>
      </dsp:nvSpPr>
      <dsp:spPr>
        <a:xfrm>
          <a:off x="0" y="2963677"/>
          <a:ext cx="3356074" cy="201364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b="1" kern="1200" dirty="0" smtClean="0"/>
            <a:t>Incentives</a:t>
          </a:r>
          <a:endParaRPr lang="en-US" sz="2700" b="1" kern="1200" dirty="0"/>
        </a:p>
      </dsp:txBody>
      <dsp:txXfrm>
        <a:off x="0" y="2963677"/>
        <a:ext cx="3356074" cy="2013644"/>
      </dsp:txXfrm>
    </dsp:sp>
    <dsp:sp modelId="{A883A028-284F-4D62-8A1C-B00062EEE481}">
      <dsp:nvSpPr>
        <dsp:cNvPr id="0" name=""/>
        <dsp:cNvSpPr/>
      </dsp:nvSpPr>
      <dsp:spPr>
        <a:xfrm>
          <a:off x="3691681" y="2963677"/>
          <a:ext cx="3356074" cy="201364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b="1" kern="1200" dirty="0" smtClean="0"/>
            <a:t>Business cases</a:t>
          </a:r>
          <a:endParaRPr lang="en-US" sz="2700" b="1" kern="1200" dirty="0"/>
        </a:p>
      </dsp:txBody>
      <dsp:txXfrm>
        <a:off x="3691681" y="2963677"/>
        <a:ext cx="3356074" cy="2013644"/>
      </dsp:txXfrm>
    </dsp:sp>
    <dsp:sp modelId="{ECEA7356-3D54-4CD8-92A9-502A4C97C211}">
      <dsp:nvSpPr>
        <dsp:cNvPr id="0" name=""/>
        <dsp:cNvSpPr/>
      </dsp:nvSpPr>
      <dsp:spPr>
        <a:xfrm>
          <a:off x="7383362" y="2963677"/>
          <a:ext cx="3356074" cy="201364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b="1" kern="1200" dirty="0" smtClean="0"/>
            <a:t>Partnerships and communication</a:t>
          </a:r>
          <a:endParaRPr lang="en-US" sz="2700" b="1" kern="1200" dirty="0"/>
        </a:p>
      </dsp:txBody>
      <dsp:txXfrm>
        <a:off x="7383362" y="2963677"/>
        <a:ext cx="3356074" cy="2013644"/>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869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4939" y="0"/>
            <a:ext cx="2949099" cy="498693"/>
          </a:xfrm>
          <a:prstGeom prst="rect">
            <a:avLst/>
          </a:prstGeom>
        </p:spPr>
        <p:txBody>
          <a:bodyPr vert="horz" lIns="91440" tIns="45720" rIns="91440" bIns="45720" rtlCol="0"/>
          <a:lstStyle>
            <a:lvl1pPr algn="r">
              <a:defRPr sz="1200"/>
            </a:lvl1pPr>
          </a:lstStyle>
          <a:p>
            <a:fld id="{C2B7AE47-E90F-0D4E-850E-4D6257624801}" type="datetimeFigureOut">
              <a:rPr lang="en-US" smtClean="0"/>
              <a:t>9/12/2020</a:t>
            </a:fld>
            <a:endParaRPr lang="en-US"/>
          </a:p>
        </p:txBody>
      </p:sp>
      <p:sp>
        <p:nvSpPr>
          <p:cNvPr id="4" name="Slide Image Placeholder 3"/>
          <p:cNvSpPr>
            <a:spLocks noGrp="1" noRot="1" noChangeAspect="1"/>
          </p:cNvSpPr>
          <p:nvPr>
            <p:ph type="sldImg" idx="2"/>
          </p:nvPr>
        </p:nvSpPr>
        <p:spPr>
          <a:xfrm>
            <a:off x="422275" y="1243013"/>
            <a:ext cx="5961063" cy="33543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0562" y="4783307"/>
            <a:ext cx="5444490" cy="3913614"/>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9440647"/>
            <a:ext cx="2949099" cy="49869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4939" y="9440647"/>
            <a:ext cx="2949099" cy="498692"/>
          </a:xfrm>
          <a:prstGeom prst="rect">
            <a:avLst/>
          </a:prstGeom>
        </p:spPr>
        <p:txBody>
          <a:bodyPr vert="horz" lIns="91440" tIns="45720" rIns="91440" bIns="45720" rtlCol="0" anchor="b"/>
          <a:lstStyle>
            <a:lvl1pPr algn="r">
              <a:defRPr sz="1200"/>
            </a:lvl1pPr>
          </a:lstStyle>
          <a:p>
            <a:fld id="{5CA03C00-7CAE-CC4F-8629-D9D077749CA5}" type="slidenum">
              <a:rPr lang="en-US" smtClean="0"/>
              <a:t>‹#›</a:t>
            </a:fld>
            <a:endParaRPr lang="en-US"/>
          </a:p>
        </p:txBody>
      </p:sp>
    </p:spTree>
    <p:extLst>
      <p:ext uri="{BB962C8B-B14F-4D97-AF65-F5344CB8AC3E}">
        <p14:creationId xmlns:p14="http://schemas.microsoft.com/office/powerpoint/2010/main" val="33634369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smtClean="0"/>
              <a:t>Acknowledge</a:t>
            </a:r>
            <a:r>
              <a:rPr lang="en-US" sz="1600" baseline="0" dirty="0" smtClean="0"/>
              <a:t> traditional owners.</a:t>
            </a:r>
          </a:p>
          <a:p>
            <a:r>
              <a:rPr lang="en-US" sz="1600" baseline="0" dirty="0" smtClean="0"/>
              <a:t>Thank you to organizers</a:t>
            </a:r>
          </a:p>
          <a:p>
            <a:r>
              <a:rPr lang="en-US" sz="1600" baseline="0" dirty="0" smtClean="0"/>
              <a:t>My pleasure to participate again – enjoy this event every year and supportive of and recognize the efforts of RAM – important work and an important partner</a:t>
            </a:r>
            <a:endParaRPr lang="en-AU" sz="1600" dirty="0"/>
          </a:p>
        </p:txBody>
      </p:sp>
      <p:sp>
        <p:nvSpPr>
          <p:cNvPr id="4" name="Slide Number Placeholder 3"/>
          <p:cNvSpPr>
            <a:spLocks noGrp="1"/>
          </p:cNvSpPr>
          <p:nvPr>
            <p:ph type="sldNum" sz="quarter" idx="10"/>
          </p:nvPr>
        </p:nvSpPr>
        <p:spPr/>
        <p:txBody>
          <a:bodyPr/>
          <a:lstStyle/>
          <a:p>
            <a:fld id="{5CA03C00-7CAE-CC4F-8629-D9D077749CA5}" type="slidenum">
              <a:rPr lang="en-US" smtClean="0"/>
              <a:t>1</a:t>
            </a:fld>
            <a:endParaRPr lang="en-US"/>
          </a:p>
        </p:txBody>
      </p:sp>
    </p:spTree>
    <p:extLst>
      <p:ext uri="{BB962C8B-B14F-4D97-AF65-F5344CB8AC3E}">
        <p14:creationId xmlns:p14="http://schemas.microsoft.com/office/powerpoint/2010/main" val="37572520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smtClean="0"/>
              <a:t>This matrix from AIM shows potential sector matches linked to different determinants of malaria . The table to quite large and I have only shown 2</a:t>
            </a:r>
            <a:r>
              <a:rPr lang="en-US" sz="1600" baseline="0" dirty="0" smtClean="0"/>
              <a:t> of the 4 clusters of determinants which are</a:t>
            </a:r>
          </a:p>
          <a:p>
            <a:r>
              <a:rPr lang="en-US" sz="1600" baseline="0" dirty="0" smtClean="0"/>
              <a:t>Societal, environmental, population level and household and individual level.</a:t>
            </a:r>
          </a:p>
          <a:p>
            <a:r>
              <a:rPr lang="en-US" sz="1600" baseline="0" dirty="0" smtClean="0"/>
              <a:t>The sectors are broad ranging – including foreign affairs, finance, food and agriculture, education, infrastructure, transport, water and sanitation and security.</a:t>
            </a:r>
          </a:p>
          <a:p>
            <a:endParaRPr lang="en-US" sz="1600" baseline="0" dirty="0" smtClean="0"/>
          </a:p>
          <a:p>
            <a:r>
              <a:rPr lang="en-US" sz="1600" baseline="0" dirty="0" smtClean="0"/>
              <a:t>Again I wont go through this in detail today but I think it serves to show the need for and opportunities for multisectoral engagement in malaria ( and health) programmes and that the benefits can be two way – win </a:t>
            </a:r>
            <a:r>
              <a:rPr lang="en-US" sz="1600" baseline="0" dirty="0" err="1" smtClean="0"/>
              <a:t>win</a:t>
            </a:r>
            <a:r>
              <a:rPr lang="en-US" sz="1600" baseline="0" dirty="0" smtClean="0"/>
              <a:t> the quote notes.</a:t>
            </a:r>
          </a:p>
          <a:p>
            <a:endParaRPr lang="en-US" sz="1600" baseline="0" dirty="0" smtClean="0"/>
          </a:p>
          <a:p>
            <a:r>
              <a:rPr lang="en-US" sz="1600" baseline="0" dirty="0" smtClean="0"/>
              <a:t>To reach elimination, we need this approach, and to sustain the resources required to meet elimination targets, we need to both build the investment cases for these partnerships and then maintain them.</a:t>
            </a:r>
          </a:p>
          <a:p>
            <a:endParaRPr lang="en-AU" sz="1600" dirty="0"/>
          </a:p>
        </p:txBody>
      </p:sp>
      <p:sp>
        <p:nvSpPr>
          <p:cNvPr id="4" name="Slide Number Placeholder 3"/>
          <p:cNvSpPr>
            <a:spLocks noGrp="1"/>
          </p:cNvSpPr>
          <p:nvPr>
            <p:ph type="sldNum" sz="quarter" idx="10"/>
          </p:nvPr>
        </p:nvSpPr>
        <p:spPr/>
        <p:txBody>
          <a:bodyPr/>
          <a:lstStyle/>
          <a:p>
            <a:fld id="{5CA03C00-7CAE-CC4F-8629-D9D077749CA5}" type="slidenum">
              <a:rPr lang="en-US" smtClean="0"/>
              <a:t>10</a:t>
            </a:fld>
            <a:endParaRPr lang="en-US"/>
          </a:p>
        </p:txBody>
      </p:sp>
    </p:spTree>
    <p:extLst>
      <p:ext uri="{BB962C8B-B14F-4D97-AF65-F5344CB8AC3E}">
        <p14:creationId xmlns:p14="http://schemas.microsoft.com/office/powerpoint/2010/main" val="40015291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5CA03C00-7CAE-CC4F-8629-D9D077749CA5}" type="slidenum">
              <a:rPr lang="en-US" smtClean="0"/>
              <a:t>11</a:t>
            </a:fld>
            <a:endParaRPr lang="en-US"/>
          </a:p>
        </p:txBody>
      </p:sp>
    </p:spTree>
    <p:extLst>
      <p:ext uri="{BB962C8B-B14F-4D97-AF65-F5344CB8AC3E}">
        <p14:creationId xmlns:p14="http://schemas.microsoft.com/office/powerpoint/2010/main" val="30746407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t>Functional regulatory bodies, coherent policies and community engagement are all essential elements for ensuring intersectoral action  for malaria control and elimination.</a:t>
            </a:r>
          </a:p>
          <a:p>
            <a:r>
              <a:rPr lang="en-US" sz="1400" dirty="0" smtClean="0"/>
              <a:t> for example decisions on major construction schemes need</a:t>
            </a:r>
            <a:r>
              <a:rPr lang="en-US" sz="1400" baseline="0" dirty="0" smtClean="0"/>
              <a:t> to account for changes in vector habitats and the health consequences of those changes; </a:t>
            </a:r>
          </a:p>
          <a:p>
            <a:r>
              <a:rPr lang="en-US" sz="1400" baseline="0" dirty="0" smtClean="0"/>
              <a:t>Civic bylaws can be used a san entry point to ensure compliance with precautions to prevent breeding locations for some vectors in urban parts of India ; OHS legislation can support ensuring workers attain malaria prevention and treatment.</a:t>
            </a:r>
          </a:p>
          <a:p>
            <a:endParaRPr lang="en-US" sz="1400" baseline="0" dirty="0" smtClean="0"/>
          </a:p>
          <a:p>
            <a:r>
              <a:rPr lang="en-US" sz="1400" baseline="0" dirty="0" smtClean="0"/>
              <a:t>These need leadership to drive these changes and sustain them – which can include third party groups like RAM, often equipped with investment cases to show the benefit to all parties, and sometimes may need incentives – like preconditions for issuing of occupancy certificates in India for new construction, or issuing of approval to go ahead with major development project after a good health impact assessment.</a:t>
            </a:r>
          </a:p>
          <a:p>
            <a:endParaRPr lang="en-US" sz="1400" baseline="0" dirty="0" smtClean="0"/>
          </a:p>
          <a:p>
            <a:r>
              <a:rPr lang="en-US" sz="1400" baseline="0" dirty="0" smtClean="0"/>
              <a:t>These partnerships need to be strong and well maintained to support these efforts. Ill explore this more soon.</a:t>
            </a:r>
            <a:endParaRPr lang="en-AU" sz="1400" dirty="0"/>
          </a:p>
        </p:txBody>
      </p:sp>
      <p:sp>
        <p:nvSpPr>
          <p:cNvPr id="4" name="Slide Number Placeholder 3"/>
          <p:cNvSpPr>
            <a:spLocks noGrp="1"/>
          </p:cNvSpPr>
          <p:nvPr>
            <p:ph type="sldNum" sz="quarter" idx="10"/>
          </p:nvPr>
        </p:nvSpPr>
        <p:spPr/>
        <p:txBody>
          <a:bodyPr/>
          <a:lstStyle/>
          <a:p>
            <a:fld id="{5CA03C00-7CAE-CC4F-8629-D9D077749CA5}" type="slidenum">
              <a:rPr lang="en-US" smtClean="0"/>
              <a:t>12</a:t>
            </a:fld>
            <a:endParaRPr lang="en-US"/>
          </a:p>
        </p:txBody>
      </p:sp>
    </p:spTree>
    <p:extLst>
      <p:ext uri="{BB962C8B-B14F-4D97-AF65-F5344CB8AC3E}">
        <p14:creationId xmlns:p14="http://schemas.microsoft.com/office/powerpoint/2010/main" val="13640008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t>Colleagues and I worked on two systematic reviews, funded by TDR at WHO – one to look at the importance of intersectoral action to reduce VBDS – we will come back to that one, ( for interest </a:t>
            </a:r>
            <a:r>
              <a:rPr lang="en-AU" sz="1400" b="0" i="0" u="none" strike="noStrike" kern="1200" baseline="0" dirty="0" smtClean="0">
                <a:solidFill>
                  <a:schemeClr val="tx1"/>
                </a:solidFill>
                <a:latin typeface="+mn-lt"/>
                <a:ea typeface="+mn-ea"/>
                <a:cs typeface="+mn-cs"/>
              </a:rPr>
              <a:t>resulted in 194 eligible </a:t>
            </a:r>
            <a:r>
              <a:rPr lang="en-US" sz="1400" b="0" i="0" u="none" strike="noStrike" kern="1200" baseline="0" dirty="0" smtClean="0">
                <a:solidFill>
                  <a:schemeClr val="tx1"/>
                </a:solidFill>
                <a:latin typeface="+mn-lt"/>
                <a:ea typeface="+mn-ea"/>
                <a:cs typeface="+mn-cs"/>
              </a:rPr>
              <a:t>titles/abstract/keywords for full text assessment. Further exclusion of non-peer reviewed articles, non-declaration of ethical clearance, reviews and expert opinion articles resulted in 50 articles finally being included for analysis with the extraction of data on outcome, factor/s influencing the effectiveness, indicators of collaboration and sustainability. Only 19 of moderate to high quality)</a:t>
            </a:r>
            <a:endParaRPr lang="en-US" sz="1400" dirty="0" smtClean="0"/>
          </a:p>
          <a:p>
            <a:r>
              <a:rPr lang="en-US" sz="1400" dirty="0" smtClean="0"/>
              <a:t> and </a:t>
            </a:r>
          </a:p>
          <a:p>
            <a:r>
              <a:rPr lang="en-US" sz="1400" dirty="0" smtClean="0"/>
              <a:t>the second to </a:t>
            </a:r>
            <a:r>
              <a:rPr lang="en-AU" sz="1400" b="0" i="0" u="none" strike="noStrike" kern="1200" baseline="0" dirty="0" smtClean="0">
                <a:solidFill>
                  <a:schemeClr val="tx1"/>
                </a:solidFill>
                <a:latin typeface="+mn-lt"/>
                <a:ea typeface="+mn-ea"/>
                <a:cs typeface="+mn-cs"/>
              </a:rPr>
              <a:t>identify which intersectoral </a:t>
            </a:r>
            <a:r>
              <a:rPr lang="en-US" sz="1400" b="0" i="0" u="none" strike="noStrike" kern="1200" baseline="0" dirty="0" smtClean="0">
                <a:solidFill>
                  <a:schemeClr val="tx1"/>
                </a:solidFill>
                <a:latin typeface="+mn-lt"/>
                <a:ea typeface="+mn-ea"/>
                <a:cs typeface="+mn-cs"/>
              </a:rPr>
              <a:t>actions have been taken and how they are applied to interventions targeted at the Migrant and mobile populations and also to assess the effect</a:t>
            </a:r>
          </a:p>
          <a:p>
            <a:r>
              <a:rPr lang="en-US" sz="1400" b="0" i="0" u="none" strike="noStrike" kern="1200" baseline="0" dirty="0" smtClean="0">
                <a:solidFill>
                  <a:schemeClr val="tx1"/>
                </a:solidFill>
                <a:latin typeface="+mn-lt"/>
                <a:ea typeface="+mn-ea"/>
                <a:cs typeface="+mn-cs"/>
              </a:rPr>
              <a:t>of interventions targeted to these special groups of population. </a:t>
            </a:r>
          </a:p>
          <a:p>
            <a:r>
              <a:rPr lang="en-US" sz="1400" dirty="0" smtClean="0"/>
              <a:t>This latter one we found that </a:t>
            </a:r>
            <a:r>
              <a:rPr lang="en-US" sz="1400" b="0" i="0" u="none" strike="noStrike" kern="1200" baseline="0" dirty="0" smtClean="0">
                <a:solidFill>
                  <a:schemeClr val="tx1"/>
                </a:solidFill>
                <a:latin typeface="+mn-lt"/>
                <a:ea typeface="+mn-ea"/>
                <a:cs typeface="+mn-cs"/>
              </a:rPr>
              <a:t>interventions supported by the multiple stakeholders had a significant impact on the reduction of malaria transmission amongst the targeted MMPs. (</a:t>
            </a:r>
            <a:r>
              <a:rPr lang="en-US" sz="1400" b="0" i="0" u="none" strike="noStrike" kern="1200" baseline="0" dirty="0" err="1" smtClean="0">
                <a:solidFill>
                  <a:schemeClr val="tx1"/>
                </a:solidFill>
                <a:latin typeface="+mn-lt"/>
                <a:ea typeface="+mn-ea"/>
                <a:cs typeface="+mn-cs"/>
              </a:rPr>
              <a:t>Naing</a:t>
            </a:r>
            <a:r>
              <a:rPr lang="en-US" sz="1400" b="0" i="0" u="none" strike="noStrike" kern="1200" baseline="0" dirty="0" smtClean="0">
                <a:solidFill>
                  <a:schemeClr val="tx1"/>
                </a:solidFill>
                <a:latin typeface="+mn-lt"/>
                <a:ea typeface="+mn-ea"/>
                <a:cs typeface="+mn-cs"/>
              </a:rPr>
              <a:t> et al 2018) (For interest only : The initial search yielded 174 citations. After the title and abstract screening, a total of 53 studies were considered and a final of 36 studies met </a:t>
            </a:r>
            <a:r>
              <a:rPr lang="en-AU" sz="1400" b="0" i="0" u="none" strike="noStrike" kern="1200" baseline="0" dirty="0" smtClean="0">
                <a:solidFill>
                  <a:schemeClr val="tx1"/>
                </a:solidFill>
                <a:latin typeface="+mn-lt"/>
                <a:ea typeface="+mn-ea"/>
                <a:cs typeface="+mn-cs"/>
              </a:rPr>
              <a:t>our inclusion criteria]</a:t>
            </a:r>
            <a:endParaRPr lang="en-US" sz="1400" b="0" i="0" u="none" strike="noStrike" kern="1200" baseline="0" dirty="0" smtClean="0">
              <a:solidFill>
                <a:schemeClr val="tx1"/>
              </a:solidFill>
              <a:latin typeface="+mn-lt"/>
              <a:ea typeface="+mn-ea"/>
              <a:cs typeface="+mn-cs"/>
            </a:endParaRPr>
          </a:p>
          <a:p>
            <a:endParaRPr lang="en-US" sz="1400" dirty="0" smtClean="0"/>
          </a:p>
          <a:p>
            <a:r>
              <a:rPr lang="en-US" sz="1400" dirty="0" smtClean="0"/>
              <a:t>This </a:t>
            </a:r>
            <a:r>
              <a:rPr lang="en-US" sz="1400" dirty="0" err="1" smtClean="0"/>
              <a:t>diagramme</a:t>
            </a:r>
            <a:r>
              <a:rPr lang="en-US" sz="1400" baseline="0" dirty="0" smtClean="0"/>
              <a:t> summarizes across the literature the strategic roles played by partners and the types of activities, the sectors involved , what enabled those roles and the levels and details of contributions made.</a:t>
            </a:r>
            <a:endParaRPr lang="en-AU" sz="1400" dirty="0"/>
          </a:p>
        </p:txBody>
      </p:sp>
      <p:sp>
        <p:nvSpPr>
          <p:cNvPr id="4" name="Slide Number Placeholder 3"/>
          <p:cNvSpPr>
            <a:spLocks noGrp="1"/>
          </p:cNvSpPr>
          <p:nvPr>
            <p:ph type="sldNum" sz="quarter" idx="10"/>
          </p:nvPr>
        </p:nvSpPr>
        <p:spPr/>
        <p:txBody>
          <a:bodyPr/>
          <a:lstStyle/>
          <a:p>
            <a:fld id="{5CA03C00-7CAE-CC4F-8629-D9D077749CA5}" type="slidenum">
              <a:rPr lang="en-US" smtClean="0"/>
              <a:t>13</a:t>
            </a:fld>
            <a:endParaRPr lang="en-US"/>
          </a:p>
        </p:txBody>
      </p:sp>
    </p:spTree>
    <p:extLst>
      <p:ext uri="{BB962C8B-B14F-4D97-AF65-F5344CB8AC3E}">
        <p14:creationId xmlns:p14="http://schemas.microsoft.com/office/powerpoint/2010/main" val="32822643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u="none" strike="noStrike" kern="1200" baseline="0" dirty="0" smtClean="0">
                <a:solidFill>
                  <a:schemeClr val="tx1"/>
                </a:solidFill>
                <a:latin typeface="+mn-lt"/>
                <a:ea typeface="+mn-ea"/>
                <a:cs typeface="+mn-cs"/>
              </a:rPr>
              <a:t>Coming back to the first study we identified the following factors for success in ISC – I have starred the top 5 % wise.</a:t>
            </a:r>
          </a:p>
          <a:p>
            <a:endParaRPr lang="en-AU" dirty="0"/>
          </a:p>
        </p:txBody>
      </p:sp>
      <p:sp>
        <p:nvSpPr>
          <p:cNvPr id="4" name="Slide Number Placeholder 3"/>
          <p:cNvSpPr>
            <a:spLocks noGrp="1"/>
          </p:cNvSpPr>
          <p:nvPr>
            <p:ph type="sldNum" sz="quarter" idx="10"/>
          </p:nvPr>
        </p:nvSpPr>
        <p:spPr/>
        <p:txBody>
          <a:bodyPr/>
          <a:lstStyle/>
          <a:p>
            <a:fld id="{5CA03C00-7CAE-CC4F-8629-D9D077749CA5}" type="slidenum">
              <a:rPr lang="en-US" smtClean="0"/>
              <a:t>14</a:t>
            </a:fld>
            <a:endParaRPr lang="en-US"/>
          </a:p>
        </p:txBody>
      </p:sp>
    </p:spTree>
    <p:extLst>
      <p:ext uri="{BB962C8B-B14F-4D97-AF65-F5344CB8AC3E}">
        <p14:creationId xmlns:p14="http://schemas.microsoft.com/office/powerpoint/2010/main" val="19889666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then what creates barriers – the top 5 again starred.</a:t>
            </a:r>
          </a:p>
          <a:p>
            <a:endParaRPr lang="en-AU" dirty="0"/>
          </a:p>
        </p:txBody>
      </p:sp>
      <p:sp>
        <p:nvSpPr>
          <p:cNvPr id="4" name="Slide Number Placeholder 3"/>
          <p:cNvSpPr>
            <a:spLocks noGrp="1"/>
          </p:cNvSpPr>
          <p:nvPr>
            <p:ph type="sldNum" sz="quarter" idx="10"/>
          </p:nvPr>
        </p:nvSpPr>
        <p:spPr/>
        <p:txBody>
          <a:bodyPr/>
          <a:lstStyle/>
          <a:p>
            <a:fld id="{5CA03C00-7CAE-CC4F-8629-D9D077749CA5}" type="slidenum">
              <a:rPr lang="en-US" smtClean="0"/>
              <a:t>15</a:t>
            </a:fld>
            <a:endParaRPr lang="en-US"/>
          </a:p>
        </p:txBody>
      </p:sp>
    </p:spTree>
    <p:extLst>
      <p:ext uri="{BB962C8B-B14F-4D97-AF65-F5344CB8AC3E}">
        <p14:creationId xmlns:p14="http://schemas.microsoft.com/office/powerpoint/2010/main" val="9852074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RAM is a partner in malaria, and </a:t>
            </a:r>
            <a:r>
              <a:rPr lang="en-US" smtClean="0"/>
              <a:t>can play </a:t>
            </a:r>
            <a:r>
              <a:rPr lang="en-US" dirty="0" smtClean="0"/>
              <a:t>roles </a:t>
            </a:r>
            <a:endParaRPr lang="en-AU" dirty="0"/>
          </a:p>
        </p:txBody>
      </p:sp>
      <p:sp>
        <p:nvSpPr>
          <p:cNvPr id="4" name="Slide Number Placeholder 3"/>
          <p:cNvSpPr>
            <a:spLocks noGrp="1"/>
          </p:cNvSpPr>
          <p:nvPr>
            <p:ph type="sldNum" sz="quarter" idx="10"/>
          </p:nvPr>
        </p:nvSpPr>
        <p:spPr/>
        <p:txBody>
          <a:bodyPr/>
          <a:lstStyle/>
          <a:p>
            <a:fld id="{5CA03C00-7CAE-CC4F-8629-D9D077749CA5}" type="slidenum">
              <a:rPr lang="en-US" smtClean="0"/>
              <a:t>16</a:t>
            </a:fld>
            <a:endParaRPr lang="en-US"/>
          </a:p>
        </p:txBody>
      </p:sp>
    </p:spTree>
    <p:extLst>
      <p:ext uri="{BB962C8B-B14F-4D97-AF65-F5344CB8AC3E}">
        <p14:creationId xmlns:p14="http://schemas.microsoft.com/office/powerpoint/2010/main" val="773807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5CA03C00-7CAE-CC4F-8629-D9D077749CA5}" type="slidenum">
              <a:rPr lang="en-US" smtClean="0"/>
              <a:t>17</a:t>
            </a:fld>
            <a:endParaRPr lang="en-US"/>
          </a:p>
        </p:txBody>
      </p:sp>
    </p:spTree>
    <p:extLst>
      <p:ext uri="{BB962C8B-B14F-4D97-AF65-F5344CB8AC3E}">
        <p14:creationId xmlns:p14="http://schemas.microsoft.com/office/powerpoint/2010/main" val="12578612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5CA03C00-7CAE-CC4F-8629-D9D077749CA5}" type="slidenum">
              <a:rPr lang="en-US" smtClean="0"/>
              <a:t>18</a:t>
            </a:fld>
            <a:endParaRPr lang="en-US"/>
          </a:p>
        </p:txBody>
      </p:sp>
    </p:spTree>
    <p:extLst>
      <p:ext uri="{BB962C8B-B14F-4D97-AF65-F5344CB8AC3E}">
        <p14:creationId xmlns:p14="http://schemas.microsoft.com/office/powerpoint/2010/main" val="14632489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smtClean="0"/>
              <a:t>The Action</a:t>
            </a:r>
            <a:r>
              <a:rPr lang="en-US" sz="1600" baseline="0" dirty="0" smtClean="0"/>
              <a:t> and Investment to defeat malaria 2016-2030 (AIM) – the companion piece to the Global Malaria Action plan for the same period noted the following:</a:t>
            </a:r>
          </a:p>
          <a:p>
            <a:r>
              <a:rPr lang="en-US" sz="1600" baseline="0" dirty="0" smtClean="0"/>
              <a:t>That strong multisectoral and intercountry partnerships will be essential for achieving the 2030 malaria goals</a:t>
            </a:r>
          </a:p>
          <a:p>
            <a:r>
              <a:rPr lang="en-US" sz="1600" baseline="0" dirty="0" smtClean="0"/>
              <a:t>And that</a:t>
            </a:r>
          </a:p>
          <a:p>
            <a:r>
              <a:rPr lang="en-US" sz="1600" baseline="0" dirty="0" smtClean="0"/>
              <a:t>The non- health sectors are critical to breaking the vicious cycle of malaria, low productivity and poverty.</a:t>
            </a:r>
          </a:p>
          <a:p>
            <a:r>
              <a:rPr lang="en-US" sz="1600" baseline="0" dirty="0" smtClean="0"/>
              <a:t>As you see in the illustration that signaled that the wider determinants of malaria – and Ill explore some of them soon, require a multisectoral response .</a:t>
            </a:r>
          </a:p>
          <a:p>
            <a:endParaRPr lang="en-US" sz="1600" baseline="0" dirty="0" smtClean="0"/>
          </a:p>
          <a:p>
            <a:r>
              <a:rPr lang="en-US" sz="1600" baseline="0" dirty="0" smtClean="0"/>
              <a:t>Today I am going to explore this theme through work in which I have been engaged : as a member of the AIM consultation and writing team; and research I have done in this field with colleagues.</a:t>
            </a:r>
            <a:endParaRPr lang="en-AU" sz="1600" dirty="0"/>
          </a:p>
        </p:txBody>
      </p:sp>
      <p:sp>
        <p:nvSpPr>
          <p:cNvPr id="4" name="Slide Number Placeholder 3"/>
          <p:cNvSpPr>
            <a:spLocks noGrp="1"/>
          </p:cNvSpPr>
          <p:nvPr>
            <p:ph type="sldNum" sz="quarter" idx="10"/>
          </p:nvPr>
        </p:nvSpPr>
        <p:spPr/>
        <p:txBody>
          <a:bodyPr/>
          <a:lstStyle/>
          <a:p>
            <a:fld id="{5CA03C00-7CAE-CC4F-8629-D9D077749CA5}" type="slidenum">
              <a:rPr lang="en-US" smtClean="0"/>
              <a:t>2</a:t>
            </a:fld>
            <a:endParaRPr lang="en-US"/>
          </a:p>
        </p:txBody>
      </p:sp>
    </p:spTree>
    <p:extLst>
      <p:ext uri="{BB962C8B-B14F-4D97-AF65-F5344CB8AC3E}">
        <p14:creationId xmlns:p14="http://schemas.microsoft.com/office/powerpoint/2010/main" val="21384129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smtClean="0"/>
              <a:t>So what is multisectoral?</a:t>
            </a:r>
            <a:endParaRPr lang="en-AU" sz="1600" dirty="0"/>
          </a:p>
        </p:txBody>
      </p:sp>
      <p:sp>
        <p:nvSpPr>
          <p:cNvPr id="4" name="Slide Number Placeholder 3"/>
          <p:cNvSpPr>
            <a:spLocks noGrp="1"/>
          </p:cNvSpPr>
          <p:nvPr>
            <p:ph type="sldNum" sz="quarter" idx="10"/>
          </p:nvPr>
        </p:nvSpPr>
        <p:spPr/>
        <p:txBody>
          <a:bodyPr/>
          <a:lstStyle/>
          <a:p>
            <a:fld id="{5CA03C00-7CAE-CC4F-8629-D9D077749CA5}" type="slidenum">
              <a:rPr lang="en-US" smtClean="0"/>
              <a:t>3</a:t>
            </a:fld>
            <a:endParaRPr lang="en-US"/>
          </a:p>
        </p:txBody>
      </p:sp>
    </p:spTree>
    <p:extLst>
      <p:ext uri="{BB962C8B-B14F-4D97-AF65-F5344CB8AC3E}">
        <p14:creationId xmlns:p14="http://schemas.microsoft.com/office/powerpoint/2010/main" val="18865844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smtClean="0"/>
              <a:t>In 1997, the concept of inter-sectoral action for health (IAH) promoted by WHO, was defined as </a:t>
            </a:r>
            <a:r>
              <a:rPr lang="en-US" sz="1600" b="1" i="1" dirty="0" smtClean="0">
                <a:solidFill>
                  <a:srgbClr val="0070C0"/>
                </a:solidFill>
              </a:rPr>
              <a:t>a </a:t>
            </a:r>
            <a:r>
              <a:rPr lang="en-US" sz="1600" b="1" i="1" dirty="0" err="1" smtClean="0">
                <a:solidFill>
                  <a:srgbClr val="0070C0"/>
                </a:solidFill>
              </a:rPr>
              <a:t>recognised</a:t>
            </a:r>
            <a:r>
              <a:rPr lang="en-US" sz="1600" b="1" i="1" dirty="0" smtClean="0">
                <a:solidFill>
                  <a:srgbClr val="0070C0"/>
                </a:solidFill>
              </a:rPr>
              <a:t> relationship between health sector and another sector to take action on an issue to achieve health outcome to be more effective</a:t>
            </a:r>
            <a:r>
              <a:rPr lang="en-US" sz="1600" b="1" dirty="0" smtClean="0">
                <a:solidFill>
                  <a:srgbClr val="0070C0"/>
                </a:solidFill>
              </a:rPr>
              <a:t>, </a:t>
            </a:r>
            <a:r>
              <a:rPr lang="en-US" sz="1600" b="1" i="1" dirty="0" smtClean="0">
                <a:solidFill>
                  <a:srgbClr val="0070C0"/>
                </a:solidFill>
              </a:rPr>
              <a:t>efficient or sustainable </a:t>
            </a:r>
            <a:r>
              <a:rPr lang="en-US" sz="1600" dirty="0" smtClean="0"/>
              <a:t>[WHO 1997)]. </a:t>
            </a:r>
          </a:p>
          <a:p>
            <a:pPr lvl="1"/>
            <a:r>
              <a:rPr lang="en-US" sz="1600" dirty="0" smtClean="0"/>
              <a:t>The IAH concept further emphasized that the collaboration should be a managed process not only a conceptual one. </a:t>
            </a:r>
          </a:p>
          <a:p>
            <a:r>
              <a:rPr lang="en-US" sz="1600" dirty="0" smtClean="0"/>
              <a:t>The 1998 WHO Health Promotion Glossary defined ISC as </a:t>
            </a:r>
            <a:r>
              <a:rPr lang="en-US" sz="1600" b="1" i="1" dirty="0" smtClean="0">
                <a:solidFill>
                  <a:srgbClr val="0070C0"/>
                </a:solidFill>
              </a:rPr>
              <a:t>cooperation between different sectors of society such as the public sector</a:t>
            </a:r>
            <a:r>
              <a:rPr lang="en-US" sz="1600" b="1" dirty="0" smtClean="0">
                <a:solidFill>
                  <a:srgbClr val="0070C0"/>
                </a:solidFill>
              </a:rPr>
              <a:t>, </a:t>
            </a:r>
            <a:r>
              <a:rPr lang="en-US" sz="1600" b="1" i="1" dirty="0" smtClean="0">
                <a:solidFill>
                  <a:srgbClr val="0070C0"/>
                </a:solidFill>
              </a:rPr>
              <a:t>civil society and the private sector</a:t>
            </a:r>
            <a:r>
              <a:rPr lang="en-US" sz="1600" b="1" dirty="0" smtClean="0">
                <a:solidFill>
                  <a:srgbClr val="0070C0"/>
                </a:solidFill>
              </a:rPr>
              <a:t> </a:t>
            </a:r>
            <a:r>
              <a:rPr lang="en-US" sz="1600" dirty="0" smtClean="0"/>
              <a:t>[WHO 1998].</a:t>
            </a:r>
            <a:endParaRPr lang="en-AU" sz="1600" dirty="0" smtClean="0"/>
          </a:p>
          <a:p>
            <a:endParaRPr lang="en-AU" dirty="0"/>
          </a:p>
        </p:txBody>
      </p:sp>
      <p:sp>
        <p:nvSpPr>
          <p:cNvPr id="4" name="Slide Number Placeholder 3"/>
          <p:cNvSpPr>
            <a:spLocks noGrp="1"/>
          </p:cNvSpPr>
          <p:nvPr>
            <p:ph type="sldNum" sz="quarter" idx="10"/>
          </p:nvPr>
        </p:nvSpPr>
        <p:spPr/>
        <p:txBody>
          <a:bodyPr/>
          <a:lstStyle/>
          <a:p>
            <a:fld id="{5CA03C00-7CAE-CC4F-8629-D9D077749CA5}" type="slidenum">
              <a:rPr lang="en-US" smtClean="0"/>
              <a:t>4</a:t>
            </a:fld>
            <a:endParaRPr lang="en-US"/>
          </a:p>
        </p:txBody>
      </p:sp>
    </p:spTree>
    <p:extLst>
      <p:ext uri="{BB962C8B-B14F-4D97-AF65-F5344CB8AC3E}">
        <p14:creationId xmlns:p14="http://schemas.microsoft.com/office/powerpoint/2010/main" val="8319980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smtClean="0"/>
              <a:t>Explore further the why?</a:t>
            </a:r>
            <a:endParaRPr lang="en-AU" sz="1600" dirty="0"/>
          </a:p>
        </p:txBody>
      </p:sp>
      <p:sp>
        <p:nvSpPr>
          <p:cNvPr id="4" name="Slide Number Placeholder 3"/>
          <p:cNvSpPr>
            <a:spLocks noGrp="1"/>
          </p:cNvSpPr>
          <p:nvPr>
            <p:ph type="sldNum" sz="quarter" idx="10"/>
          </p:nvPr>
        </p:nvSpPr>
        <p:spPr/>
        <p:txBody>
          <a:bodyPr/>
          <a:lstStyle/>
          <a:p>
            <a:fld id="{5CA03C00-7CAE-CC4F-8629-D9D077749CA5}" type="slidenum">
              <a:rPr lang="en-US" smtClean="0"/>
              <a:t>5</a:t>
            </a:fld>
            <a:endParaRPr lang="en-US"/>
          </a:p>
        </p:txBody>
      </p:sp>
    </p:spTree>
    <p:extLst>
      <p:ext uri="{BB962C8B-B14F-4D97-AF65-F5344CB8AC3E}">
        <p14:creationId xmlns:p14="http://schemas.microsoft.com/office/powerpoint/2010/main" val="32333161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t>As noted in the opening slide,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smtClean="0"/>
              <a:t>Synergies of efforts</a:t>
            </a:r>
            <a:r>
              <a:rPr lang="en-US" sz="1400" dirty="0" smtClean="0"/>
              <a:t>:</a:t>
            </a:r>
            <a:r>
              <a:rPr lang="en-AU" sz="1400" baseline="0" dirty="0" smtClean="0"/>
              <a:t> Ill briefly discuss in a later slide the concept of integrated vector management – where also these efforts not only address malaria but may be part of a programme to address other vector bor</a:t>
            </a:r>
            <a:r>
              <a:rPr lang="en-AU" sz="1400" baseline="0" dirty="0" smtClean="0"/>
              <a:t>ne infections’. And on the next slide we will look at the SGDGs and inter-relationships of efforts and outcomes;</a:t>
            </a:r>
          </a:p>
          <a:p>
            <a:r>
              <a:rPr lang="en-AU" sz="1400" b="1" baseline="0" dirty="0" smtClean="0"/>
              <a:t>New funding and resourcing opportunities</a:t>
            </a:r>
            <a:r>
              <a:rPr lang="en-AU" sz="1400" baseline="0" dirty="0" smtClean="0"/>
              <a:t>: a example form AIM is how Benin in 2011 was able to access form the World Bank funding ($32 million) for the fight against malaria  because of the joint submission by the Min of Finance and the Ministry of health showing the positive impact upon the GDP of the country through this effort. Many partnerships discussed in the report also point to resources available in logistics, accessibility, use of private sector clinics and labs </a:t>
            </a:r>
            <a:r>
              <a:rPr lang="en-AU" sz="1400" baseline="0" dirty="0" err="1" smtClean="0"/>
              <a:t>etc</a:t>
            </a:r>
            <a:r>
              <a:rPr lang="en-AU" sz="1400" baseline="0" dirty="0" smtClean="0"/>
              <a:t> to support the malaria programme efforts.</a:t>
            </a:r>
          </a:p>
          <a:p>
            <a:r>
              <a:rPr lang="en-US" sz="1400" b="1" baseline="0" dirty="0" smtClean="0"/>
              <a:t>Cost effectiveness./efficiency</a:t>
            </a:r>
            <a:r>
              <a:rPr lang="en-US" sz="1400" baseline="0" dirty="0" smtClean="0"/>
              <a:t>: by leveraging service delivery, logistical support , laboratory support for more than one disease, means that the total cost of the malaria programme is less than in a stand alone programme, but also there are other health benefits attained as outcomes – thereby making the whole health programme more effective and efficient. Requires careful planning  of the systems to ensure that the quality and coverage required e.g. for elimination of malaria are still attained. In this COVID-19 world - now and into the next 3 years, health programmes will need to be more efficient with lowered levels of funding due to global, national and private sector economic impacts, so a good approach to consider.</a:t>
            </a:r>
          </a:p>
          <a:p>
            <a:r>
              <a:rPr lang="en-US" sz="1400" baseline="0" dirty="0" smtClean="0"/>
              <a:t>This leveraging often also </a:t>
            </a:r>
            <a:r>
              <a:rPr lang="en-US" sz="1400" b="1" baseline="0" dirty="0" smtClean="0"/>
              <a:t>supports ease of access and improve cost effectiveness </a:t>
            </a:r>
            <a:r>
              <a:rPr lang="en-US" sz="1400" baseline="0" dirty="0" smtClean="0"/>
              <a:t>of delivering services to remote places or populations that are harder for health services to reach – and the leveraging may not just be on other health programmes, it may be on food delivery or education programmes or even animal services.</a:t>
            </a:r>
          </a:p>
          <a:p>
            <a:r>
              <a:rPr lang="en-US" sz="1400" baseline="0" dirty="0" smtClean="0"/>
              <a:t>At the </a:t>
            </a:r>
            <a:r>
              <a:rPr lang="en-US" sz="1400" b="1" baseline="0" dirty="0" smtClean="0"/>
              <a:t>community level </a:t>
            </a:r>
            <a:r>
              <a:rPr lang="en-US" sz="1400" baseline="0" dirty="0" smtClean="0"/>
              <a:t>– they see health and the needs related to holistically not in siloes of maternal health, child health, diabetes programmes and malaria. The opportunity costs to them of </a:t>
            </a:r>
            <a:r>
              <a:rPr lang="en-US" sz="1400" baseline="0" dirty="0" err="1" smtClean="0"/>
              <a:t>siloed</a:t>
            </a:r>
            <a:r>
              <a:rPr lang="en-US" sz="1400" baseline="0" dirty="0" smtClean="0"/>
              <a:t> services often reduce their utilization of them, as well as the frustration  or even reduced trust in a service that cannot meet other health needs. </a:t>
            </a:r>
            <a:endParaRPr lang="en-AU" sz="1400" baseline="0" dirty="0" smtClean="0"/>
          </a:p>
        </p:txBody>
      </p:sp>
      <p:sp>
        <p:nvSpPr>
          <p:cNvPr id="4" name="Slide Number Placeholder 3"/>
          <p:cNvSpPr>
            <a:spLocks noGrp="1"/>
          </p:cNvSpPr>
          <p:nvPr>
            <p:ph type="sldNum" sz="quarter" idx="10"/>
          </p:nvPr>
        </p:nvSpPr>
        <p:spPr/>
        <p:txBody>
          <a:bodyPr/>
          <a:lstStyle/>
          <a:p>
            <a:fld id="{5CA03C00-7CAE-CC4F-8629-D9D077749CA5}" type="slidenum">
              <a:rPr lang="en-US" smtClean="0"/>
              <a:t>6</a:t>
            </a:fld>
            <a:endParaRPr lang="en-US"/>
          </a:p>
        </p:txBody>
      </p:sp>
    </p:spTree>
    <p:extLst>
      <p:ext uri="{BB962C8B-B14F-4D97-AF65-F5344CB8AC3E}">
        <p14:creationId xmlns:p14="http://schemas.microsoft.com/office/powerpoint/2010/main" val="41747305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5CA03C00-7CAE-CC4F-8629-D9D077749CA5}" type="slidenum">
              <a:rPr lang="en-US" smtClean="0"/>
              <a:t>7</a:t>
            </a:fld>
            <a:endParaRPr lang="en-US"/>
          </a:p>
        </p:txBody>
      </p:sp>
    </p:spTree>
    <p:extLst>
      <p:ext uri="{BB962C8B-B14F-4D97-AF65-F5344CB8AC3E}">
        <p14:creationId xmlns:p14="http://schemas.microsoft.com/office/powerpoint/2010/main" val="39318429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t>Let’s take 3 examples:</a:t>
            </a:r>
          </a:p>
          <a:p>
            <a:r>
              <a:rPr lang="en-US" sz="1400" dirty="0" smtClean="0"/>
              <a:t>Goal 1 poverty. Sustained investment in health and malaria</a:t>
            </a:r>
            <a:r>
              <a:rPr lang="en-US" sz="1400" baseline="0" dirty="0" smtClean="0"/>
              <a:t> unlocks the potential of human capital to generate growth. We know a 10% reduction in malaria has been associated with a 0.3% rise in annual GDP. At a household level reducing malaria protects household income from lost earning sand costs of seeking care. By also we know poverty may mean people live in </a:t>
            </a:r>
            <a:r>
              <a:rPr lang="en-US" sz="1400" baseline="0" dirty="0" err="1" smtClean="0"/>
              <a:t>malarious</a:t>
            </a:r>
            <a:r>
              <a:rPr lang="en-US" sz="1400" baseline="0" dirty="0" smtClean="0"/>
              <a:t> areas, may not be able to afford protective screen</a:t>
            </a:r>
          </a:p>
          <a:p>
            <a:r>
              <a:rPr lang="en-AU" sz="1400" b="1" i="0" u="none" strike="noStrike" kern="1200" baseline="0" dirty="0" smtClean="0">
                <a:solidFill>
                  <a:schemeClr val="tx1"/>
                </a:solidFill>
                <a:latin typeface="+mn-lt"/>
                <a:ea typeface="+mn-ea"/>
                <a:cs typeface="+mn-cs"/>
              </a:rPr>
              <a:t>Goal 2: Zero Hunger. </a:t>
            </a:r>
            <a:r>
              <a:rPr lang="en-AU" sz="1400" b="0" i="0" u="none" strike="noStrike" kern="1200" baseline="0" dirty="0" smtClean="0">
                <a:solidFill>
                  <a:schemeClr val="tx1"/>
                </a:solidFill>
                <a:latin typeface="+mn-lt"/>
                <a:ea typeface="+mn-ea"/>
                <a:cs typeface="+mn-cs"/>
              </a:rPr>
              <a:t>Sustainable agricultural </a:t>
            </a:r>
            <a:r>
              <a:rPr lang="en-US" sz="1400" b="0" i="0" u="none" strike="noStrike" kern="1200" baseline="0" dirty="0" smtClean="0">
                <a:solidFill>
                  <a:schemeClr val="tx1"/>
                </a:solidFill>
                <a:latin typeface="+mn-lt"/>
                <a:ea typeface="+mn-ea"/>
                <a:cs typeface="+mn-cs"/>
              </a:rPr>
              <a:t>practices help reduce malaria. People who suffer less from malaria can work their fields more consistently, resulting in better harvests and </a:t>
            </a:r>
            <a:r>
              <a:rPr lang="en-US" sz="1400" b="1" i="0" u="none" strike="noStrike" kern="1200" baseline="0" dirty="0" smtClean="0">
                <a:solidFill>
                  <a:schemeClr val="tx1"/>
                </a:solidFill>
                <a:latin typeface="+mn-lt"/>
                <a:ea typeface="+mn-ea"/>
                <a:cs typeface="+mn-cs"/>
              </a:rPr>
              <a:t>improved food security.</a:t>
            </a:r>
            <a:r>
              <a:rPr lang="en-US" sz="1400" b="0" i="0" u="none" strike="noStrike" kern="1200" baseline="0" dirty="0" smtClean="0">
                <a:solidFill>
                  <a:schemeClr val="tx1"/>
                </a:solidFill>
                <a:latin typeface="+mn-lt"/>
                <a:ea typeface="+mn-ea"/>
                <a:cs typeface="+mn-cs"/>
              </a:rPr>
              <a:t>8 Well-nourished people, especially children, are better able to fight malaria. </a:t>
            </a:r>
            <a:r>
              <a:rPr lang="en-AU" sz="1400" b="0" i="0" u="none" strike="noStrike" kern="1200" baseline="0" dirty="0" smtClean="0">
                <a:solidFill>
                  <a:schemeClr val="tx1"/>
                </a:solidFill>
                <a:latin typeface="+mn-lt"/>
                <a:ea typeface="+mn-ea"/>
                <a:cs typeface="+mn-cs"/>
              </a:rPr>
              <a:t>Goal 4 Quality education . Reducing malaria enables children to </a:t>
            </a:r>
            <a:r>
              <a:rPr lang="en-AU" sz="1400" b="1" i="0" u="none" strike="noStrike" kern="1200" baseline="0" dirty="0" smtClean="0">
                <a:solidFill>
                  <a:schemeClr val="tx1"/>
                </a:solidFill>
                <a:latin typeface="+mn-lt"/>
                <a:ea typeface="+mn-ea"/>
                <a:cs typeface="+mn-cs"/>
              </a:rPr>
              <a:t>attend school regularly and learn more effectively. </a:t>
            </a:r>
            <a:r>
              <a:rPr lang="en-AU" sz="1400" b="0" i="0" u="none" strike="noStrike" kern="1200" baseline="0" dirty="0" smtClean="0">
                <a:solidFill>
                  <a:schemeClr val="tx1"/>
                </a:solidFill>
                <a:latin typeface="+mn-lt"/>
                <a:ea typeface="+mn-ea"/>
                <a:cs typeface="+mn-cs"/>
              </a:rPr>
              <a:t>This significantly improves their school performance, and later wage-earning capacity. As a</a:t>
            </a:r>
          </a:p>
          <a:p>
            <a:r>
              <a:rPr lang="en-US" sz="1400" b="0" i="0" u="none" strike="noStrike" kern="1200" baseline="0" dirty="0" smtClean="0">
                <a:solidFill>
                  <a:schemeClr val="tx1"/>
                </a:solidFill>
                <a:latin typeface="+mn-lt"/>
                <a:ea typeface="+mn-ea"/>
                <a:cs typeface="+mn-cs"/>
              </a:rPr>
              <a:t>mother’s or caregiver’s level of education increases, so do the </a:t>
            </a:r>
            <a:r>
              <a:rPr lang="en-AU" sz="1400" b="0" i="0" u="none" strike="noStrike" kern="1200" baseline="0" dirty="0" smtClean="0">
                <a:solidFill>
                  <a:schemeClr val="tx1"/>
                </a:solidFill>
                <a:latin typeface="+mn-lt"/>
                <a:ea typeface="+mn-ea"/>
                <a:cs typeface="+mn-cs"/>
              </a:rPr>
              <a:t>chances that their children will access malaria prevention and treatment services, and survive childhood.</a:t>
            </a:r>
            <a:r>
              <a:rPr lang="en-US" sz="1400" baseline="0" dirty="0" err="1" smtClean="0"/>
              <a:t>ings</a:t>
            </a:r>
            <a:r>
              <a:rPr lang="en-US" sz="1400" baseline="0" dirty="0" smtClean="0"/>
              <a:t>, nets, </a:t>
            </a:r>
            <a:r>
              <a:rPr lang="en-US" sz="1400" baseline="0" dirty="0" err="1" smtClean="0"/>
              <a:t>etc</a:t>
            </a:r>
            <a:r>
              <a:rPr lang="en-US" sz="1400" baseline="0" dirty="0" smtClean="0"/>
              <a:t> for their homes, and may not be able to afford the total costs of seeking care for a case of malaria. </a:t>
            </a:r>
            <a:endParaRPr lang="en-AU" sz="1400" dirty="0"/>
          </a:p>
        </p:txBody>
      </p:sp>
      <p:sp>
        <p:nvSpPr>
          <p:cNvPr id="4" name="Slide Number Placeholder 3"/>
          <p:cNvSpPr>
            <a:spLocks noGrp="1"/>
          </p:cNvSpPr>
          <p:nvPr>
            <p:ph type="sldNum" sz="quarter" idx="10"/>
          </p:nvPr>
        </p:nvSpPr>
        <p:spPr/>
        <p:txBody>
          <a:bodyPr/>
          <a:lstStyle/>
          <a:p>
            <a:fld id="{5CA03C00-7CAE-CC4F-8629-D9D077749CA5}" type="slidenum">
              <a:rPr lang="en-US" smtClean="0"/>
              <a:t>8</a:t>
            </a:fld>
            <a:endParaRPr lang="en-US"/>
          </a:p>
        </p:txBody>
      </p:sp>
    </p:spTree>
    <p:extLst>
      <p:ext uri="{BB962C8B-B14F-4D97-AF65-F5344CB8AC3E}">
        <p14:creationId xmlns:p14="http://schemas.microsoft.com/office/powerpoint/2010/main" val="16139935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smtClean="0"/>
              <a:t>I earlier</a:t>
            </a:r>
            <a:r>
              <a:rPr lang="en-US" sz="1600" baseline="0" dirty="0" smtClean="0"/>
              <a:t> mentioned integrated vector management which is defined by WHO as </a:t>
            </a:r>
            <a:r>
              <a:rPr lang="en-US" sz="1600" dirty="0" smtClean="0"/>
              <a:t> </a:t>
            </a:r>
            <a:r>
              <a:rPr lang="en-US" sz="1600" i="1" dirty="0" smtClean="0">
                <a:solidFill>
                  <a:srgbClr val="0070C0"/>
                </a:solidFill>
              </a:rPr>
              <a:t>rational decision-making process for the optimal use of resources for vector control </a:t>
            </a:r>
          </a:p>
          <a:p>
            <a:r>
              <a:rPr lang="en-US" sz="1600" i="0" dirty="0" smtClean="0">
                <a:solidFill>
                  <a:srgbClr val="0070C0"/>
                </a:solidFill>
              </a:rPr>
              <a:t>So</a:t>
            </a:r>
            <a:r>
              <a:rPr lang="en-US" sz="1600" i="0" baseline="0" dirty="0" smtClean="0">
                <a:solidFill>
                  <a:srgbClr val="0070C0"/>
                </a:solidFill>
              </a:rPr>
              <a:t> in essence </a:t>
            </a:r>
            <a:r>
              <a:rPr lang="en-US" sz="1600" dirty="0" smtClean="0"/>
              <a:t>IVM aims to plan, deliver, monitor and evaluate cost-effective interventions, as well as to use combinations of vector control measures can be effective and efficient solution to control several diseases at the same time  Key elements is </a:t>
            </a:r>
            <a:r>
              <a:rPr lang="en-US" sz="1600" b="1" dirty="0" smtClean="0"/>
              <a:t>collaboration between intra-health sector/s and non-health (inter-) sector/s</a:t>
            </a:r>
            <a:endParaRPr lang="en-AU" sz="1600" b="1" dirty="0" smtClean="0"/>
          </a:p>
          <a:p>
            <a:endParaRPr lang="en-AU" dirty="0"/>
          </a:p>
        </p:txBody>
      </p:sp>
      <p:sp>
        <p:nvSpPr>
          <p:cNvPr id="4" name="Slide Number Placeholder 3"/>
          <p:cNvSpPr>
            <a:spLocks noGrp="1"/>
          </p:cNvSpPr>
          <p:nvPr>
            <p:ph type="sldNum" sz="quarter" idx="10"/>
          </p:nvPr>
        </p:nvSpPr>
        <p:spPr/>
        <p:txBody>
          <a:bodyPr/>
          <a:lstStyle/>
          <a:p>
            <a:fld id="{5CA03C00-7CAE-CC4F-8629-D9D077749CA5}" type="slidenum">
              <a:rPr lang="en-US" smtClean="0"/>
              <a:t>9</a:t>
            </a:fld>
            <a:endParaRPr lang="en-US"/>
          </a:p>
        </p:txBody>
      </p:sp>
    </p:spTree>
    <p:extLst>
      <p:ext uri="{BB962C8B-B14F-4D97-AF65-F5344CB8AC3E}">
        <p14:creationId xmlns:p14="http://schemas.microsoft.com/office/powerpoint/2010/main" val="2392431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F1B6BC-D639-F449-A88A-1DFC5F88DFCF}"/>
              </a:ext>
            </a:extLst>
          </p:cNvPr>
          <p:cNvSpPr>
            <a:spLocks noGrp="1"/>
          </p:cNvSpPr>
          <p:nvPr>
            <p:ph type="ctrTitle"/>
          </p:nvPr>
        </p:nvSpPr>
        <p:spPr>
          <a:xfrm>
            <a:off x="1524000" y="1122363"/>
            <a:ext cx="9144000" cy="2387600"/>
          </a:xfrm>
          <a:prstGeom prst="rect">
            <a:avLst/>
          </a:prstGeom>
        </p:spPr>
        <p:txBody>
          <a:bodyPr anchor="b"/>
          <a:lstStyle>
            <a:lvl1pPr algn="ctr">
              <a:defRPr sz="4800" b="0" i="0">
                <a:latin typeface="Playfair Display" pitchFamily="2" charset="77"/>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FF801EE0-34F8-494E-BC45-9C050EC0F4F8}"/>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b="0" i="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6" name="Slide Number Placeholder 5">
            <a:extLst>
              <a:ext uri="{FF2B5EF4-FFF2-40B4-BE49-F238E27FC236}">
                <a16:creationId xmlns:a16="http://schemas.microsoft.com/office/drawing/2014/main" id="{21C40B2B-396F-0249-8F87-909001602541}"/>
              </a:ext>
            </a:extLst>
          </p:cNvPr>
          <p:cNvSpPr>
            <a:spLocks noGrp="1"/>
          </p:cNvSpPr>
          <p:nvPr>
            <p:ph type="sldNum" sz="quarter" idx="12"/>
          </p:nvPr>
        </p:nvSpPr>
        <p:spPr>
          <a:xfrm>
            <a:off x="211069" y="167237"/>
            <a:ext cx="460570" cy="342562"/>
          </a:xfrm>
          <a:prstGeom prst="rect">
            <a:avLst/>
          </a:prstGeom>
        </p:spPr>
        <p:txBody>
          <a:bodyPr/>
          <a:lstStyle>
            <a:lvl1pPr>
              <a:defRPr sz="1400" b="0" i="0">
                <a:latin typeface="Arial" panose="020B0604020202020204" pitchFamily="34" charset="0"/>
                <a:cs typeface="Arial" panose="020B0604020202020204" pitchFamily="34" charset="0"/>
              </a:defRPr>
            </a:lvl1pPr>
          </a:lstStyle>
          <a:p>
            <a:fld id="{9BA6F528-5FD8-2D4C-A50E-2D0CF89D053C}" type="slidenum">
              <a:rPr lang="en-US" smtClean="0"/>
              <a:pPr/>
              <a:t>‹#›</a:t>
            </a:fld>
            <a:endParaRPr lang="en-US" dirty="0"/>
          </a:p>
        </p:txBody>
      </p:sp>
    </p:spTree>
    <p:extLst>
      <p:ext uri="{BB962C8B-B14F-4D97-AF65-F5344CB8AC3E}">
        <p14:creationId xmlns:p14="http://schemas.microsoft.com/office/powerpoint/2010/main" val="1498501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53C16-3122-744A-B8BA-42789E1BBD0D}"/>
              </a:ext>
            </a:extLst>
          </p:cNvPr>
          <p:cNvSpPr>
            <a:spLocks noGrp="1"/>
          </p:cNvSpPr>
          <p:nvPr>
            <p:ph type="title"/>
          </p:nvPr>
        </p:nvSpPr>
        <p:spPr>
          <a:xfrm>
            <a:off x="614995" y="388418"/>
            <a:ext cx="10738805" cy="1302270"/>
          </a:xfrm>
          <a:prstGeom prst="rect">
            <a:avLst/>
          </a:prstGeom>
        </p:spPr>
        <p:txBody>
          <a:bodyPr/>
          <a:lstStyle>
            <a:lvl1pPr>
              <a:defRPr sz="4000" b="0" i="0">
                <a:latin typeface="Playfair Display" pitchFamily="2" charset="77"/>
              </a:defRPr>
            </a:lvl1p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BF395964-BB91-6E44-A211-96CF27C79446}"/>
              </a:ext>
            </a:extLst>
          </p:cNvPr>
          <p:cNvSpPr>
            <a:spLocks noGrp="1"/>
          </p:cNvSpPr>
          <p:nvPr>
            <p:ph type="body" orient="vert" idx="1"/>
          </p:nvPr>
        </p:nvSpPr>
        <p:spPr>
          <a:xfrm>
            <a:off x="614995" y="1796433"/>
            <a:ext cx="10738805" cy="3261090"/>
          </a:xfrm>
          <a:prstGeom prst="rect">
            <a:avLst/>
          </a:prstGeom>
        </p:spPr>
        <p:txBody>
          <a:bodyPr vert="eaVert"/>
          <a:lstStyle>
            <a:lvl1pPr>
              <a:defRPr b="0" i="0">
                <a:latin typeface="Arial" panose="020B0604020202020204" pitchFamily="34" charset="0"/>
                <a:cs typeface="Arial" panose="020B0604020202020204" pitchFamily="34" charset="0"/>
              </a:defRPr>
            </a:lvl1pPr>
            <a:lvl2pPr>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a:extLst>
              <a:ext uri="{FF2B5EF4-FFF2-40B4-BE49-F238E27FC236}">
                <a16:creationId xmlns:a16="http://schemas.microsoft.com/office/drawing/2014/main" id="{10F38C46-8726-914A-96E5-57E150F454EC}"/>
              </a:ext>
            </a:extLst>
          </p:cNvPr>
          <p:cNvSpPr txBox="1">
            <a:spLocks/>
          </p:cNvSpPr>
          <p:nvPr userDrawn="1"/>
        </p:nvSpPr>
        <p:spPr>
          <a:xfrm>
            <a:off x="211069" y="167237"/>
            <a:ext cx="460570" cy="342562"/>
          </a:xfrm>
          <a:prstGeom prst="rect">
            <a:avLst/>
          </a:prstGeom>
        </p:spPr>
        <p:txBody>
          <a:bodyPr/>
          <a:lstStyle>
            <a:defPPr>
              <a:defRPr lang="en-US"/>
            </a:defPPr>
            <a:lvl1pPr marL="0" algn="l" defTabSz="914400" rtl="0" eaLnBrk="1" latinLnBrk="0" hangingPunct="1">
              <a:defRPr sz="1400" b="0" i="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BA6F528-5FD8-2D4C-A50E-2D0CF89D053C}" type="slidenum">
              <a:rPr lang="en-US" smtClean="0"/>
              <a:pPr/>
              <a:t>‹#›</a:t>
            </a:fld>
            <a:endParaRPr lang="en-US" dirty="0"/>
          </a:p>
        </p:txBody>
      </p:sp>
    </p:spTree>
    <p:extLst>
      <p:ext uri="{BB962C8B-B14F-4D97-AF65-F5344CB8AC3E}">
        <p14:creationId xmlns:p14="http://schemas.microsoft.com/office/powerpoint/2010/main" val="7116538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6CD1E26-AAFD-DC4D-9727-ED2AD57526E7}"/>
              </a:ext>
            </a:extLst>
          </p:cNvPr>
          <p:cNvSpPr>
            <a:spLocks noGrp="1"/>
          </p:cNvSpPr>
          <p:nvPr>
            <p:ph type="title" orient="vert"/>
          </p:nvPr>
        </p:nvSpPr>
        <p:spPr>
          <a:xfrm>
            <a:off x="8724900" y="509799"/>
            <a:ext cx="2628900" cy="4499171"/>
          </a:xfrm>
          <a:prstGeom prst="rect">
            <a:avLst/>
          </a:prstGeom>
        </p:spPr>
        <p:txBody>
          <a:bodyPr vert="eaVert"/>
          <a:lstStyle>
            <a:lvl1pPr>
              <a:defRPr sz="4000" b="0" i="0">
                <a:latin typeface="Playfair Display" pitchFamily="2" charset="77"/>
              </a:defRPr>
            </a:lvl1p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DD204AA2-651F-2C42-8394-969AE264FDC7}"/>
              </a:ext>
            </a:extLst>
          </p:cNvPr>
          <p:cNvSpPr>
            <a:spLocks noGrp="1"/>
          </p:cNvSpPr>
          <p:nvPr>
            <p:ph type="body" orient="vert" idx="1"/>
          </p:nvPr>
        </p:nvSpPr>
        <p:spPr>
          <a:xfrm>
            <a:off x="838200" y="509799"/>
            <a:ext cx="7734300" cy="5667164"/>
          </a:xfrm>
          <a:prstGeom prst="rect">
            <a:avLst/>
          </a:prstGeom>
        </p:spPr>
        <p:txBody>
          <a:bodyPr vert="eaVert"/>
          <a:lstStyle>
            <a:lvl1pPr>
              <a:defRPr b="0" i="0">
                <a:latin typeface="Arial" panose="020B0604020202020204" pitchFamily="34" charset="0"/>
                <a:cs typeface="Arial" panose="020B0604020202020204" pitchFamily="34" charset="0"/>
              </a:defRPr>
            </a:lvl1pPr>
            <a:lvl2pPr>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a:extLst>
              <a:ext uri="{FF2B5EF4-FFF2-40B4-BE49-F238E27FC236}">
                <a16:creationId xmlns:a16="http://schemas.microsoft.com/office/drawing/2014/main" id="{5DD65D45-F446-4742-84B6-5FBB07CC139D}"/>
              </a:ext>
            </a:extLst>
          </p:cNvPr>
          <p:cNvSpPr txBox="1">
            <a:spLocks/>
          </p:cNvSpPr>
          <p:nvPr userDrawn="1"/>
        </p:nvSpPr>
        <p:spPr>
          <a:xfrm>
            <a:off x="211069" y="167237"/>
            <a:ext cx="460570" cy="342562"/>
          </a:xfrm>
          <a:prstGeom prst="rect">
            <a:avLst/>
          </a:prstGeom>
        </p:spPr>
        <p:txBody>
          <a:bodyPr/>
          <a:lstStyle>
            <a:defPPr>
              <a:defRPr lang="en-US"/>
            </a:defPPr>
            <a:lvl1pPr marL="0" algn="l" defTabSz="914400" rtl="0" eaLnBrk="1" latinLnBrk="0" hangingPunct="1">
              <a:defRPr sz="1400" b="0" i="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BA6F528-5FD8-2D4C-A50E-2D0CF89D053C}" type="slidenum">
              <a:rPr lang="en-US" smtClean="0"/>
              <a:pPr/>
              <a:t>‹#›</a:t>
            </a:fld>
            <a:endParaRPr lang="en-US" dirty="0"/>
          </a:p>
        </p:txBody>
      </p:sp>
    </p:spTree>
    <p:extLst>
      <p:ext uri="{BB962C8B-B14F-4D97-AF65-F5344CB8AC3E}">
        <p14:creationId xmlns:p14="http://schemas.microsoft.com/office/powerpoint/2010/main" val="25803148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EDA715-AC41-AF40-B8C0-6EBCEFE7D610}"/>
              </a:ext>
            </a:extLst>
          </p:cNvPr>
          <p:cNvSpPr>
            <a:spLocks noGrp="1"/>
          </p:cNvSpPr>
          <p:nvPr>
            <p:ph type="title"/>
          </p:nvPr>
        </p:nvSpPr>
        <p:spPr>
          <a:xfrm>
            <a:off x="614995" y="582627"/>
            <a:ext cx="10738805" cy="1108061"/>
          </a:xfrm>
          <a:prstGeom prst="rect">
            <a:avLst/>
          </a:prstGeom>
        </p:spPr>
        <p:txBody>
          <a:bodyPr/>
          <a:lstStyle>
            <a:lvl1pPr>
              <a:defRPr sz="4000" b="0" i="0">
                <a:latin typeface="Playfair Display" pitchFamily="2" charset="77"/>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9C808C3-5F10-8943-AFE3-F9FE50DE4E15}"/>
              </a:ext>
            </a:extLst>
          </p:cNvPr>
          <p:cNvSpPr>
            <a:spLocks noGrp="1"/>
          </p:cNvSpPr>
          <p:nvPr>
            <p:ph idx="1"/>
          </p:nvPr>
        </p:nvSpPr>
        <p:spPr>
          <a:xfrm>
            <a:off x="614995" y="1925903"/>
            <a:ext cx="10738805" cy="4251059"/>
          </a:xfrm>
          <a:prstGeom prst="rect">
            <a:avLst/>
          </a:prstGeom>
        </p:spPr>
        <p:txBody>
          <a:bodyPr/>
          <a:lstStyle>
            <a:lvl1pPr>
              <a:defRPr b="0" i="0">
                <a:latin typeface="Arial" panose="020B0604020202020204" pitchFamily="34" charset="0"/>
                <a:cs typeface="Arial" panose="020B0604020202020204" pitchFamily="34" charset="0"/>
              </a:defRPr>
            </a:lvl1pPr>
            <a:lvl2pPr>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a:extLst>
              <a:ext uri="{FF2B5EF4-FFF2-40B4-BE49-F238E27FC236}">
                <a16:creationId xmlns:a16="http://schemas.microsoft.com/office/drawing/2014/main" id="{913D5C1F-B630-214F-9A2B-48246003F226}"/>
              </a:ext>
            </a:extLst>
          </p:cNvPr>
          <p:cNvSpPr>
            <a:spLocks noGrp="1"/>
          </p:cNvSpPr>
          <p:nvPr>
            <p:ph type="sldNum" sz="quarter" idx="12"/>
          </p:nvPr>
        </p:nvSpPr>
        <p:spPr>
          <a:xfrm>
            <a:off x="211069" y="167237"/>
            <a:ext cx="460570" cy="342562"/>
          </a:xfrm>
          <a:prstGeom prst="rect">
            <a:avLst/>
          </a:prstGeom>
        </p:spPr>
        <p:txBody>
          <a:bodyPr/>
          <a:lstStyle>
            <a:lvl1pPr>
              <a:defRPr sz="1400" b="0" i="0">
                <a:latin typeface="Arial" panose="020B0604020202020204" pitchFamily="34" charset="0"/>
                <a:cs typeface="Arial" panose="020B0604020202020204" pitchFamily="34" charset="0"/>
              </a:defRPr>
            </a:lvl1pPr>
          </a:lstStyle>
          <a:p>
            <a:fld id="{9BA6F528-5FD8-2D4C-A50E-2D0CF89D053C}" type="slidenum">
              <a:rPr lang="en-US" smtClean="0"/>
              <a:pPr/>
              <a:t>‹#›</a:t>
            </a:fld>
            <a:endParaRPr lang="en-US" dirty="0"/>
          </a:p>
        </p:txBody>
      </p:sp>
    </p:spTree>
    <p:extLst>
      <p:ext uri="{BB962C8B-B14F-4D97-AF65-F5344CB8AC3E}">
        <p14:creationId xmlns:p14="http://schemas.microsoft.com/office/powerpoint/2010/main" val="23419901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3E16DF-0EC1-F346-80D4-05F77DFC9610}"/>
              </a:ext>
            </a:extLst>
          </p:cNvPr>
          <p:cNvSpPr>
            <a:spLocks noGrp="1"/>
          </p:cNvSpPr>
          <p:nvPr>
            <p:ph type="title"/>
          </p:nvPr>
        </p:nvSpPr>
        <p:spPr>
          <a:xfrm>
            <a:off x="614995" y="1523622"/>
            <a:ext cx="10572244" cy="2852737"/>
          </a:xfrm>
          <a:prstGeom prst="rect">
            <a:avLst/>
          </a:prstGeom>
        </p:spPr>
        <p:txBody>
          <a:bodyPr anchor="b"/>
          <a:lstStyle>
            <a:lvl1pPr>
              <a:defRPr sz="4000" b="0" i="0">
                <a:latin typeface="Playfair Display" pitchFamily="2" charset="77"/>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4185FF31-AF75-F14B-B569-24216365F649}"/>
              </a:ext>
            </a:extLst>
          </p:cNvPr>
          <p:cNvSpPr>
            <a:spLocks noGrp="1"/>
          </p:cNvSpPr>
          <p:nvPr>
            <p:ph type="body" idx="1"/>
          </p:nvPr>
        </p:nvSpPr>
        <p:spPr>
          <a:xfrm>
            <a:off x="614995" y="4531541"/>
            <a:ext cx="10732455" cy="1558110"/>
          </a:xfrm>
          <a:prstGeom prst="rect">
            <a:avLst/>
          </a:prstGeom>
        </p:spPr>
        <p:txBody>
          <a:bodyPr/>
          <a:lstStyle>
            <a:lvl1pPr marL="0" indent="0">
              <a:buNone/>
              <a:defRPr sz="2400" b="0" i="0">
                <a:solidFill>
                  <a:schemeClr val="tx1">
                    <a:tint val="75000"/>
                  </a:schemeClr>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5" name="Slide Number Placeholder 5">
            <a:extLst>
              <a:ext uri="{FF2B5EF4-FFF2-40B4-BE49-F238E27FC236}">
                <a16:creationId xmlns:a16="http://schemas.microsoft.com/office/drawing/2014/main" id="{8117A05C-902F-C442-AF33-2BF2685695D6}"/>
              </a:ext>
            </a:extLst>
          </p:cNvPr>
          <p:cNvSpPr>
            <a:spLocks noGrp="1"/>
          </p:cNvSpPr>
          <p:nvPr>
            <p:ph type="sldNum" sz="quarter" idx="12"/>
          </p:nvPr>
        </p:nvSpPr>
        <p:spPr>
          <a:xfrm>
            <a:off x="211069" y="167237"/>
            <a:ext cx="460570" cy="342562"/>
          </a:xfrm>
          <a:prstGeom prst="rect">
            <a:avLst/>
          </a:prstGeom>
        </p:spPr>
        <p:txBody>
          <a:bodyPr/>
          <a:lstStyle>
            <a:lvl1pPr>
              <a:defRPr sz="1400" b="0" i="0">
                <a:latin typeface="Arial" panose="020B0604020202020204" pitchFamily="34" charset="0"/>
                <a:cs typeface="Arial" panose="020B0604020202020204" pitchFamily="34" charset="0"/>
              </a:defRPr>
            </a:lvl1pPr>
          </a:lstStyle>
          <a:p>
            <a:fld id="{9BA6F528-5FD8-2D4C-A50E-2D0CF89D053C}" type="slidenum">
              <a:rPr lang="en-US" smtClean="0"/>
              <a:pPr/>
              <a:t>‹#›</a:t>
            </a:fld>
            <a:endParaRPr lang="en-US" dirty="0"/>
          </a:p>
        </p:txBody>
      </p:sp>
    </p:spTree>
    <p:extLst>
      <p:ext uri="{BB962C8B-B14F-4D97-AF65-F5344CB8AC3E}">
        <p14:creationId xmlns:p14="http://schemas.microsoft.com/office/powerpoint/2010/main" val="29442219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06DEC3-DB74-434A-99CE-E20838897CBE}"/>
              </a:ext>
            </a:extLst>
          </p:cNvPr>
          <p:cNvSpPr>
            <a:spLocks noGrp="1"/>
          </p:cNvSpPr>
          <p:nvPr>
            <p:ph type="title"/>
          </p:nvPr>
        </p:nvSpPr>
        <p:spPr>
          <a:xfrm>
            <a:off x="614995" y="509799"/>
            <a:ext cx="10738805" cy="1180889"/>
          </a:xfrm>
          <a:prstGeom prst="rect">
            <a:avLst/>
          </a:prstGeom>
        </p:spPr>
        <p:txBody>
          <a:bodyPr/>
          <a:lstStyle>
            <a:lvl1pPr>
              <a:defRPr b="0" i="0">
                <a:latin typeface="Playfair Display" pitchFamily="2" charset="77"/>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C555A9C3-FA74-C049-8D0D-92679EF7627E}"/>
              </a:ext>
            </a:extLst>
          </p:cNvPr>
          <p:cNvSpPr>
            <a:spLocks noGrp="1"/>
          </p:cNvSpPr>
          <p:nvPr>
            <p:ph sz="half" idx="1"/>
          </p:nvPr>
        </p:nvSpPr>
        <p:spPr>
          <a:xfrm>
            <a:off x="614995" y="1830542"/>
            <a:ext cx="5181600" cy="4351338"/>
          </a:xfrm>
          <a:prstGeom prst="rect">
            <a:avLst/>
          </a:prstGeom>
        </p:spPr>
        <p:txBody>
          <a:bodyPr/>
          <a:lstStyle>
            <a:lvl1pPr>
              <a:defRPr b="0" i="0">
                <a:latin typeface="Arial" panose="020B0604020202020204" pitchFamily="34" charset="0"/>
                <a:cs typeface="Arial" panose="020B0604020202020204" pitchFamily="34" charset="0"/>
              </a:defRPr>
            </a:lvl1pPr>
            <a:lvl2pPr>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17647BE7-FEA8-C044-AA55-4F1B16D7F87D}"/>
              </a:ext>
            </a:extLst>
          </p:cNvPr>
          <p:cNvSpPr>
            <a:spLocks noGrp="1"/>
          </p:cNvSpPr>
          <p:nvPr>
            <p:ph sz="half" idx="2"/>
          </p:nvPr>
        </p:nvSpPr>
        <p:spPr>
          <a:xfrm>
            <a:off x="6044750" y="1830541"/>
            <a:ext cx="5211946" cy="4346421"/>
          </a:xfrm>
          <a:prstGeom prst="rect">
            <a:avLst/>
          </a:prstGeom>
        </p:spPr>
        <p:txBody>
          <a:bodyPr/>
          <a:lstStyle>
            <a:lvl1pPr>
              <a:defRPr b="0" i="0">
                <a:latin typeface="Arial" panose="020B0604020202020204" pitchFamily="34" charset="0"/>
                <a:cs typeface="Arial" panose="020B0604020202020204" pitchFamily="34" charset="0"/>
              </a:defRPr>
            </a:lvl1pPr>
            <a:lvl2pPr>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EA50D2B1-0A8C-4444-9139-2E9BC5555F5D}"/>
              </a:ext>
            </a:extLst>
          </p:cNvPr>
          <p:cNvSpPr>
            <a:spLocks noGrp="1"/>
          </p:cNvSpPr>
          <p:nvPr>
            <p:ph type="sldNum" sz="quarter" idx="12"/>
          </p:nvPr>
        </p:nvSpPr>
        <p:spPr>
          <a:xfrm>
            <a:off x="211069" y="167237"/>
            <a:ext cx="460570" cy="342562"/>
          </a:xfrm>
          <a:prstGeom prst="rect">
            <a:avLst/>
          </a:prstGeom>
        </p:spPr>
        <p:txBody>
          <a:bodyPr/>
          <a:lstStyle>
            <a:lvl1pPr>
              <a:defRPr sz="1400" b="0" i="0">
                <a:latin typeface="Arial" panose="020B0604020202020204" pitchFamily="34" charset="0"/>
                <a:cs typeface="Arial" panose="020B0604020202020204" pitchFamily="34" charset="0"/>
              </a:defRPr>
            </a:lvl1pPr>
          </a:lstStyle>
          <a:p>
            <a:fld id="{9BA6F528-5FD8-2D4C-A50E-2D0CF89D053C}" type="slidenum">
              <a:rPr lang="en-US" smtClean="0"/>
              <a:pPr/>
              <a:t>‹#›</a:t>
            </a:fld>
            <a:endParaRPr lang="en-US" dirty="0"/>
          </a:p>
        </p:txBody>
      </p:sp>
    </p:spTree>
    <p:extLst>
      <p:ext uri="{BB962C8B-B14F-4D97-AF65-F5344CB8AC3E}">
        <p14:creationId xmlns:p14="http://schemas.microsoft.com/office/powerpoint/2010/main" val="25067463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3E0A46-B6AC-CA44-8FED-236329A383D6}"/>
              </a:ext>
            </a:extLst>
          </p:cNvPr>
          <p:cNvSpPr>
            <a:spLocks noGrp="1"/>
          </p:cNvSpPr>
          <p:nvPr>
            <p:ph type="title"/>
          </p:nvPr>
        </p:nvSpPr>
        <p:spPr>
          <a:xfrm>
            <a:off x="598811" y="436970"/>
            <a:ext cx="10756577" cy="1253718"/>
          </a:xfrm>
          <a:prstGeom prst="rect">
            <a:avLst/>
          </a:prstGeom>
        </p:spPr>
        <p:txBody>
          <a:bodyPr/>
          <a:lstStyle>
            <a:lvl1pPr>
              <a:defRPr b="0" i="0">
                <a:latin typeface="Playfair Display" pitchFamily="2" charset="77"/>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A179E8D-58C2-B84E-B4A4-FF3225334774}"/>
              </a:ext>
            </a:extLst>
          </p:cNvPr>
          <p:cNvSpPr>
            <a:spLocks noGrp="1"/>
          </p:cNvSpPr>
          <p:nvPr>
            <p:ph type="body" idx="1"/>
          </p:nvPr>
        </p:nvSpPr>
        <p:spPr>
          <a:xfrm>
            <a:off x="598811" y="1690688"/>
            <a:ext cx="5157787" cy="823912"/>
          </a:xfrm>
          <a:prstGeom prst="rect">
            <a:avLst/>
          </a:prstGeom>
        </p:spPr>
        <p:txBody>
          <a:bodyPr anchor="b"/>
          <a:lstStyle>
            <a:lvl1pPr marL="0" indent="0">
              <a:buNone/>
              <a:defRPr sz="2400" b="1" i="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B9D5F59-537F-104A-A0AF-F6DEB164736F}"/>
              </a:ext>
            </a:extLst>
          </p:cNvPr>
          <p:cNvSpPr>
            <a:spLocks noGrp="1"/>
          </p:cNvSpPr>
          <p:nvPr>
            <p:ph sz="half" idx="2"/>
          </p:nvPr>
        </p:nvSpPr>
        <p:spPr>
          <a:xfrm>
            <a:off x="598811" y="2535420"/>
            <a:ext cx="5157787" cy="3684588"/>
          </a:xfrm>
          <a:prstGeom prst="rect">
            <a:avLst/>
          </a:prstGeom>
        </p:spPr>
        <p:txBody>
          <a:bodyPr/>
          <a:lstStyle>
            <a:lvl1pPr>
              <a:defRPr b="0" i="0">
                <a:latin typeface="Arial" panose="020B0604020202020204" pitchFamily="34" charset="0"/>
                <a:cs typeface="Arial" panose="020B0604020202020204" pitchFamily="34" charset="0"/>
              </a:defRPr>
            </a:lvl1pPr>
            <a:lvl2pPr>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9D88B79F-1690-964F-945B-6D16F0711CFA}"/>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i="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BCEF02C-EDB8-D744-9198-D3E08AC33BDD}"/>
              </a:ext>
            </a:extLst>
          </p:cNvPr>
          <p:cNvSpPr>
            <a:spLocks noGrp="1"/>
          </p:cNvSpPr>
          <p:nvPr>
            <p:ph sz="quarter" idx="4"/>
          </p:nvPr>
        </p:nvSpPr>
        <p:spPr>
          <a:xfrm>
            <a:off x="6172200" y="2535420"/>
            <a:ext cx="5183188" cy="3684588"/>
          </a:xfrm>
          <a:prstGeom prst="rect">
            <a:avLst/>
          </a:prstGeom>
        </p:spPr>
        <p:txBody>
          <a:bodyPr/>
          <a:lstStyle>
            <a:lvl1pPr>
              <a:defRPr b="0" i="0">
                <a:latin typeface="Arial" panose="020B0604020202020204" pitchFamily="34" charset="0"/>
                <a:cs typeface="Arial" panose="020B0604020202020204" pitchFamily="34" charset="0"/>
              </a:defRPr>
            </a:lvl1pPr>
            <a:lvl2pPr>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5">
            <a:extLst>
              <a:ext uri="{FF2B5EF4-FFF2-40B4-BE49-F238E27FC236}">
                <a16:creationId xmlns:a16="http://schemas.microsoft.com/office/drawing/2014/main" id="{F488B019-B37C-2542-9ABA-83674F139371}"/>
              </a:ext>
            </a:extLst>
          </p:cNvPr>
          <p:cNvSpPr txBox="1">
            <a:spLocks/>
          </p:cNvSpPr>
          <p:nvPr userDrawn="1"/>
        </p:nvSpPr>
        <p:spPr>
          <a:xfrm>
            <a:off x="211069" y="167237"/>
            <a:ext cx="460570" cy="342562"/>
          </a:xfrm>
          <a:prstGeom prst="rect">
            <a:avLst/>
          </a:prstGeom>
        </p:spPr>
        <p:txBody>
          <a:bodyPr/>
          <a:lstStyle>
            <a:defPPr>
              <a:defRPr lang="en-US"/>
            </a:defPPr>
            <a:lvl1pPr marL="0" algn="l" defTabSz="914400" rtl="0" eaLnBrk="1" latinLnBrk="0" hangingPunct="1">
              <a:defRPr sz="1400" b="0" i="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BA6F528-5FD8-2D4C-A50E-2D0CF89D053C}" type="slidenum">
              <a:rPr lang="en-US" smtClean="0"/>
              <a:pPr/>
              <a:t>‹#›</a:t>
            </a:fld>
            <a:endParaRPr lang="en-US" dirty="0"/>
          </a:p>
        </p:txBody>
      </p:sp>
    </p:spTree>
    <p:extLst>
      <p:ext uri="{BB962C8B-B14F-4D97-AF65-F5344CB8AC3E}">
        <p14:creationId xmlns:p14="http://schemas.microsoft.com/office/powerpoint/2010/main" val="7277832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CD3725-15E3-8649-B88C-78066B51FA92}"/>
              </a:ext>
            </a:extLst>
          </p:cNvPr>
          <p:cNvSpPr>
            <a:spLocks noGrp="1"/>
          </p:cNvSpPr>
          <p:nvPr>
            <p:ph type="title"/>
          </p:nvPr>
        </p:nvSpPr>
        <p:spPr>
          <a:xfrm>
            <a:off x="611624" y="446045"/>
            <a:ext cx="10515600" cy="1325563"/>
          </a:xfrm>
          <a:prstGeom prst="rect">
            <a:avLst/>
          </a:prstGeom>
        </p:spPr>
        <p:txBody>
          <a:bodyPr/>
          <a:lstStyle>
            <a:lvl1pPr>
              <a:defRPr sz="4000" b="0" i="0">
                <a:latin typeface="Playfair Display" pitchFamily="2" charset="77"/>
              </a:defRPr>
            </a:lvl1pPr>
          </a:lstStyle>
          <a:p>
            <a:r>
              <a:rPr lang="en-US"/>
              <a:t>Click to edit Master title style</a:t>
            </a:r>
            <a:endParaRPr lang="en-US" dirty="0"/>
          </a:p>
        </p:txBody>
      </p:sp>
      <p:sp>
        <p:nvSpPr>
          <p:cNvPr id="4" name="Slide Number Placeholder 5">
            <a:extLst>
              <a:ext uri="{FF2B5EF4-FFF2-40B4-BE49-F238E27FC236}">
                <a16:creationId xmlns:a16="http://schemas.microsoft.com/office/drawing/2014/main" id="{A3315374-D8C3-5D41-A27C-0BD5FEEC22E6}"/>
              </a:ext>
            </a:extLst>
          </p:cNvPr>
          <p:cNvSpPr>
            <a:spLocks noGrp="1"/>
          </p:cNvSpPr>
          <p:nvPr>
            <p:ph type="sldNum" sz="quarter" idx="12"/>
          </p:nvPr>
        </p:nvSpPr>
        <p:spPr>
          <a:xfrm>
            <a:off x="211069" y="167237"/>
            <a:ext cx="460570" cy="342562"/>
          </a:xfrm>
          <a:prstGeom prst="rect">
            <a:avLst/>
          </a:prstGeom>
        </p:spPr>
        <p:txBody>
          <a:bodyPr/>
          <a:lstStyle>
            <a:lvl1pPr>
              <a:defRPr sz="1400" b="0" i="0">
                <a:latin typeface="Arial" panose="020B0604020202020204" pitchFamily="34" charset="0"/>
                <a:cs typeface="Arial" panose="020B0604020202020204" pitchFamily="34" charset="0"/>
              </a:defRPr>
            </a:lvl1pPr>
          </a:lstStyle>
          <a:p>
            <a:fld id="{9BA6F528-5FD8-2D4C-A50E-2D0CF89D053C}" type="slidenum">
              <a:rPr lang="en-US" smtClean="0"/>
              <a:pPr/>
              <a:t>‹#›</a:t>
            </a:fld>
            <a:endParaRPr lang="en-US" dirty="0"/>
          </a:p>
        </p:txBody>
      </p:sp>
    </p:spTree>
    <p:extLst>
      <p:ext uri="{BB962C8B-B14F-4D97-AF65-F5344CB8AC3E}">
        <p14:creationId xmlns:p14="http://schemas.microsoft.com/office/powerpoint/2010/main" val="39473910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7A75C58E-35AC-D944-AE15-81D225480CE8}"/>
              </a:ext>
            </a:extLst>
          </p:cNvPr>
          <p:cNvSpPr txBox="1">
            <a:spLocks/>
          </p:cNvSpPr>
          <p:nvPr userDrawn="1"/>
        </p:nvSpPr>
        <p:spPr>
          <a:xfrm>
            <a:off x="211069" y="167237"/>
            <a:ext cx="460570" cy="342562"/>
          </a:xfrm>
          <a:prstGeom prst="rect">
            <a:avLst/>
          </a:prstGeom>
        </p:spPr>
        <p:txBody>
          <a:bodyPr/>
          <a:lstStyle>
            <a:defPPr>
              <a:defRPr lang="en-US"/>
            </a:defPPr>
            <a:lvl1pPr marL="0" algn="l" defTabSz="914400" rtl="0" eaLnBrk="1" latinLnBrk="0" hangingPunct="1">
              <a:defRPr sz="1400" b="0" i="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BA6F528-5FD8-2D4C-A50E-2D0CF89D053C}" type="slidenum">
              <a:rPr lang="en-US" smtClean="0"/>
              <a:pPr/>
              <a:t>‹#›</a:t>
            </a:fld>
            <a:endParaRPr lang="en-US" dirty="0"/>
          </a:p>
        </p:txBody>
      </p:sp>
    </p:spTree>
    <p:extLst>
      <p:ext uri="{BB962C8B-B14F-4D97-AF65-F5344CB8AC3E}">
        <p14:creationId xmlns:p14="http://schemas.microsoft.com/office/powerpoint/2010/main" val="26441027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40DC8-600A-B347-99F9-628BF10FDF6E}"/>
              </a:ext>
            </a:extLst>
          </p:cNvPr>
          <p:cNvSpPr>
            <a:spLocks noGrp="1"/>
          </p:cNvSpPr>
          <p:nvPr>
            <p:ph type="title"/>
          </p:nvPr>
        </p:nvSpPr>
        <p:spPr>
          <a:xfrm>
            <a:off x="613212" y="457200"/>
            <a:ext cx="3932237" cy="1600200"/>
          </a:xfrm>
          <a:prstGeom prst="rect">
            <a:avLst/>
          </a:prstGeom>
        </p:spPr>
        <p:txBody>
          <a:bodyPr anchor="b"/>
          <a:lstStyle>
            <a:lvl1pPr>
              <a:defRPr sz="3200">
                <a:latin typeface="Playfair Display" pitchFamily="2" charset="77"/>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7A24867-BF7D-5345-91E8-72C585FA8F99}"/>
              </a:ext>
            </a:extLst>
          </p:cNvPr>
          <p:cNvSpPr>
            <a:spLocks noGrp="1"/>
          </p:cNvSpPr>
          <p:nvPr>
            <p:ph idx="1"/>
          </p:nvPr>
        </p:nvSpPr>
        <p:spPr>
          <a:xfrm>
            <a:off x="5183188" y="987425"/>
            <a:ext cx="6172200" cy="4873625"/>
          </a:xfrm>
          <a:prstGeom prst="rect">
            <a:avLst/>
          </a:prstGeom>
        </p:spPr>
        <p:txBody>
          <a:bodyPr/>
          <a:lstStyle>
            <a:lvl1pPr>
              <a:defRPr sz="3200" b="0" i="0">
                <a:latin typeface="Arial" panose="020B0604020202020204" pitchFamily="34" charset="0"/>
                <a:cs typeface="Arial" panose="020B0604020202020204" pitchFamily="34" charset="0"/>
              </a:defRPr>
            </a:lvl1pPr>
            <a:lvl2pPr>
              <a:defRPr sz="2800" b="0" i="0">
                <a:latin typeface="Arial" panose="020B0604020202020204" pitchFamily="34" charset="0"/>
                <a:cs typeface="Arial" panose="020B0604020202020204" pitchFamily="34" charset="0"/>
              </a:defRPr>
            </a:lvl2pPr>
            <a:lvl3pPr>
              <a:defRPr sz="2400" b="0" i="0">
                <a:latin typeface="Arial" panose="020B0604020202020204" pitchFamily="34" charset="0"/>
                <a:cs typeface="Arial" panose="020B0604020202020204" pitchFamily="34" charset="0"/>
              </a:defRPr>
            </a:lvl3pPr>
            <a:lvl4pPr>
              <a:defRPr sz="2000" b="0" i="0">
                <a:latin typeface="Arial" panose="020B0604020202020204" pitchFamily="34" charset="0"/>
                <a:cs typeface="Arial" panose="020B0604020202020204" pitchFamily="34" charset="0"/>
              </a:defRPr>
            </a:lvl4pPr>
            <a:lvl5pPr>
              <a:defRPr sz="2000" b="0" i="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2E986158-1487-C743-89F6-4F5C47886B10}"/>
              </a:ext>
            </a:extLst>
          </p:cNvPr>
          <p:cNvSpPr>
            <a:spLocks noGrp="1"/>
          </p:cNvSpPr>
          <p:nvPr>
            <p:ph type="body" sz="half" idx="2"/>
          </p:nvPr>
        </p:nvSpPr>
        <p:spPr>
          <a:xfrm>
            <a:off x="613212" y="2057400"/>
            <a:ext cx="3932237" cy="3811588"/>
          </a:xfrm>
          <a:prstGeom prst="rect">
            <a:avLst/>
          </a:prstGeom>
        </p:spPr>
        <p:txBody>
          <a:bodyPr/>
          <a:lstStyle>
            <a:lvl1pPr marL="0" indent="0">
              <a:buNone/>
              <a:defRPr sz="1600" b="0" i="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Slide Number Placeholder 5">
            <a:extLst>
              <a:ext uri="{FF2B5EF4-FFF2-40B4-BE49-F238E27FC236}">
                <a16:creationId xmlns:a16="http://schemas.microsoft.com/office/drawing/2014/main" id="{13AA6B29-1A50-B64D-B308-0BB317B295C8}"/>
              </a:ext>
            </a:extLst>
          </p:cNvPr>
          <p:cNvSpPr txBox="1">
            <a:spLocks/>
          </p:cNvSpPr>
          <p:nvPr userDrawn="1"/>
        </p:nvSpPr>
        <p:spPr>
          <a:xfrm>
            <a:off x="211069" y="167237"/>
            <a:ext cx="460570" cy="342562"/>
          </a:xfrm>
          <a:prstGeom prst="rect">
            <a:avLst/>
          </a:prstGeom>
        </p:spPr>
        <p:txBody>
          <a:bodyPr/>
          <a:lstStyle>
            <a:defPPr>
              <a:defRPr lang="en-US"/>
            </a:defPPr>
            <a:lvl1pPr marL="0" algn="l" defTabSz="914400" rtl="0" eaLnBrk="1" latinLnBrk="0" hangingPunct="1">
              <a:defRPr sz="1400" b="0" i="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BA6F528-5FD8-2D4C-A50E-2D0CF89D053C}" type="slidenum">
              <a:rPr lang="en-US" smtClean="0"/>
              <a:pPr/>
              <a:t>‹#›</a:t>
            </a:fld>
            <a:endParaRPr lang="en-US" dirty="0"/>
          </a:p>
        </p:txBody>
      </p:sp>
    </p:spTree>
    <p:extLst>
      <p:ext uri="{BB962C8B-B14F-4D97-AF65-F5344CB8AC3E}">
        <p14:creationId xmlns:p14="http://schemas.microsoft.com/office/powerpoint/2010/main" val="39904022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73FE4-50E5-4E48-B22E-548BD09839E0}"/>
              </a:ext>
            </a:extLst>
          </p:cNvPr>
          <p:cNvSpPr>
            <a:spLocks noGrp="1"/>
          </p:cNvSpPr>
          <p:nvPr>
            <p:ph type="title"/>
          </p:nvPr>
        </p:nvSpPr>
        <p:spPr>
          <a:xfrm>
            <a:off x="597028" y="457200"/>
            <a:ext cx="3932237" cy="1600200"/>
          </a:xfrm>
          <a:prstGeom prst="rect">
            <a:avLst/>
          </a:prstGeom>
        </p:spPr>
        <p:txBody>
          <a:bodyPr anchor="b"/>
          <a:lstStyle>
            <a:lvl1pPr>
              <a:defRPr sz="3200" b="0" i="0">
                <a:latin typeface="Playfair Display" pitchFamily="2" charset="77"/>
              </a:defRPr>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DF307AEE-60E2-7E43-A304-F490370BE0CE}"/>
              </a:ext>
            </a:extLst>
          </p:cNvPr>
          <p:cNvSpPr>
            <a:spLocks noGrp="1"/>
          </p:cNvSpPr>
          <p:nvPr>
            <p:ph type="pic" idx="1"/>
          </p:nvPr>
        </p:nvSpPr>
        <p:spPr>
          <a:xfrm>
            <a:off x="5183188" y="987426"/>
            <a:ext cx="5312182" cy="384352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6BEF2D99-0A04-9242-AB1E-FF89268B9D91}"/>
              </a:ext>
            </a:extLst>
          </p:cNvPr>
          <p:cNvSpPr>
            <a:spLocks noGrp="1"/>
          </p:cNvSpPr>
          <p:nvPr>
            <p:ph type="body" sz="half" idx="2"/>
          </p:nvPr>
        </p:nvSpPr>
        <p:spPr>
          <a:xfrm>
            <a:off x="597028" y="2057400"/>
            <a:ext cx="3932237" cy="3811588"/>
          </a:xfrm>
          <a:prstGeom prst="rect">
            <a:avLst/>
          </a:prstGeom>
        </p:spPr>
        <p:txBody>
          <a:bodyPr/>
          <a:lstStyle>
            <a:lvl1pPr marL="0" indent="0">
              <a:buNone/>
              <a:defRPr sz="1600" b="0" i="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Slide Number Placeholder 5">
            <a:extLst>
              <a:ext uri="{FF2B5EF4-FFF2-40B4-BE49-F238E27FC236}">
                <a16:creationId xmlns:a16="http://schemas.microsoft.com/office/drawing/2014/main" id="{00DD0B8E-8217-A24F-B169-2F02A946266B}"/>
              </a:ext>
            </a:extLst>
          </p:cNvPr>
          <p:cNvSpPr txBox="1">
            <a:spLocks/>
          </p:cNvSpPr>
          <p:nvPr userDrawn="1"/>
        </p:nvSpPr>
        <p:spPr>
          <a:xfrm>
            <a:off x="211069" y="167237"/>
            <a:ext cx="460570" cy="342562"/>
          </a:xfrm>
          <a:prstGeom prst="rect">
            <a:avLst/>
          </a:prstGeom>
        </p:spPr>
        <p:txBody>
          <a:bodyPr/>
          <a:lstStyle>
            <a:defPPr>
              <a:defRPr lang="en-US"/>
            </a:defPPr>
            <a:lvl1pPr marL="0" algn="l" defTabSz="914400" rtl="0" eaLnBrk="1" latinLnBrk="0" hangingPunct="1">
              <a:defRPr sz="1400" b="0" i="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BA6F528-5FD8-2D4C-A50E-2D0CF89D053C}" type="slidenum">
              <a:rPr lang="en-US" smtClean="0"/>
              <a:pPr/>
              <a:t>‹#›</a:t>
            </a:fld>
            <a:endParaRPr lang="en-US" dirty="0"/>
          </a:p>
        </p:txBody>
      </p:sp>
    </p:spTree>
    <p:extLst>
      <p:ext uri="{BB962C8B-B14F-4D97-AF65-F5344CB8AC3E}">
        <p14:creationId xmlns:p14="http://schemas.microsoft.com/office/powerpoint/2010/main" val="19734344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2419C5CC-3137-954E-83D4-4E5FB8C4F059}"/>
              </a:ext>
            </a:extLst>
          </p:cNvPr>
          <p:cNvSpPr txBox="1"/>
          <p:nvPr userDrawn="1"/>
        </p:nvSpPr>
        <p:spPr>
          <a:xfrm>
            <a:off x="516596" y="6377340"/>
            <a:ext cx="1121869" cy="276999"/>
          </a:xfrm>
          <a:prstGeom prst="rect">
            <a:avLst/>
          </a:prstGeom>
          <a:noFill/>
        </p:spPr>
        <p:txBody>
          <a:bodyPr wrap="square" rtlCol="0">
            <a:spAutoFit/>
          </a:bodyPr>
          <a:lstStyle/>
          <a:p>
            <a:r>
              <a:rPr lang="en-US" sz="1200" b="1" i="0" dirty="0" err="1">
                <a:solidFill>
                  <a:srgbClr val="0070C0"/>
                </a:solidFill>
                <a:latin typeface="Arial" panose="020B0604020202020204" pitchFamily="34" charset="0"/>
                <a:cs typeface="Arial" panose="020B0604020202020204" pitchFamily="34" charset="0"/>
              </a:rPr>
              <a:t>jcu.edu.au</a:t>
            </a:r>
            <a:endParaRPr lang="en-US" sz="1200" b="1" i="0" dirty="0">
              <a:solidFill>
                <a:srgbClr val="0070C0"/>
              </a:solidFill>
              <a:latin typeface="Arial" panose="020B0604020202020204" pitchFamily="34" charset="0"/>
              <a:cs typeface="Arial" panose="020B0604020202020204" pitchFamily="34" charset="0"/>
            </a:endParaRPr>
          </a:p>
        </p:txBody>
      </p:sp>
      <p:cxnSp>
        <p:nvCxnSpPr>
          <p:cNvPr id="3" name="Straight Connector 2">
            <a:extLst>
              <a:ext uri="{FF2B5EF4-FFF2-40B4-BE49-F238E27FC236}">
                <a16:creationId xmlns:a16="http://schemas.microsoft.com/office/drawing/2014/main" id="{2A4646C2-BB5E-9745-9C68-2E5294FDAF85}"/>
              </a:ext>
            </a:extLst>
          </p:cNvPr>
          <p:cNvCxnSpPr>
            <a:cxnSpLocks/>
          </p:cNvCxnSpPr>
          <p:nvPr userDrawn="1"/>
        </p:nvCxnSpPr>
        <p:spPr>
          <a:xfrm>
            <a:off x="1488935" y="6566005"/>
            <a:ext cx="8281230" cy="0"/>
          </a:xfrm>
          <a:prstGeom prst="line">
            <a:avLst/>
          </a:prstGeom>
          <a:ln>
            <a:solidFill>
              <a:srgbClr val="00B0F0"/>
            </a:solidFill>
          </a:ln>
        </p:spPr>
        <p:style>
          <a:lnRef idx="1">
            <a:schemeClr val="dk1"/>
          </a:lnRef>
          <a:fillRef idx="0">
            <a:schemeClr val="dk1"/>
          </a:fillRef>
          <a:effectRef idx="0">
            <a:schemeClr val="dk1"/>
          </a:effectRef>
          <a:fontRef idx="minor">
            <a:schemeClr val="tx1"/>
          </a:fontRef>
        </p:style>
      </p:cxnSp>
      <p:cxnSp>
        <p:nvCxnSpPr>
          <p:cNvPr id="7" name="Straight Connector 6">
            <a:extLst>
              <a:ext uri="{FF2B5EF4-FFF2-40B4-BE49-F238E27FC236}">
                <a16:creationId xmlns:a16="http://schemas.microsoft.com/office/drawing/2014/main" id="{C0A8F343-C29C-EE4E-969B-E4F68C3196A0}"/>
              </a:ext>
            </a:extLst>
          </p:cNvPr>
          <p:cNvCxnSpPr>
            <a:cxnSpLocks/>
          </p:cNvCxnSpPr>
          <p:nvPr userDrawn="1"/>
        </p:nvCxnSpPr>
        <p:spPr>
          <a:xfrm>
            <a:off x="605608" y="320291"/>
            <a:ext cx="11314300" cy="0"/>
          </a:xfrm>
          <a:prstGeom prst="line">
            <a:avLst/>
          </a:prstGeom>
          <a:ln>
            <a:solidFill>
              <a:srgbClr val="00B0F0"/>
            </a:solidFill>
          </a:ln>
        </p:spPr>
        <p:style>
          <a:lnRef idx="1">
            <a:schemeClr val="dk1"/>
          </a:lnRef>
          <a:fillRef idx="0">
            <a:schemeClr val="dk1"/>
          </a:fillRef>
          <a:effectRef idx="0">
            <a:schemeClr val="dk1"/>
          </a:effectRef>
          <a:fontRef idx="minor">
            <a:schemeClr val="tx1"/>
          </a:fontRef>
        </p:style>
      </p:cxnSp>
      <p:pic>
        <p:nvPicPr>
          <p:cNvPr id="6" name="Picture 5">
            <a:extLst>
              <a:ext uri="{FF2B5EF4-FFF2-40B4-BE49-F238E27FC236}">
                <a16:creationId xmlns:a16="http://schemas.microsoft.com/office/drawing/2014/main" id="{92A01B83-1089-B04E-AA48-6A06AFB5656E}"/>
              </a:ext>
            </a:extLst>
          </p:cNvPr>
          <p:cNvPicPr>
            <a:picLocks noChangeAspect="1"/>
          </p:cNvPicPr>
          <p:nvPr userDrawn="1"/>
        </p:nvPicPr>
        <p:blipFill>
          <a:blip r:embed="rId13"/>
          <a:stretch>
            <a:fillRect/>
          </a:stretch>
        </p:blipFill>
        <p:spPr>
          <a:xfrm>
            <a:off x="9677400" y="4749800"/>
            <a:ext cx="2514600" cy="2108200"/>
          </a:xfrm>
          <a:prstGeom prst="rect">
            <a:avLst/>
          </a:prstGeom>
        </p:spPr>
      </p:pic>
    </p:spTree>
    <p:extLst>
      <p:ext uri="{BB962C8B-B14F-4D97-AF65-F5344CB8AC3E}">
        <p14:creationId xmlns:p14="http://schemas.microsoft.com/office/powerpoint/2010/main" val="34421941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1.emf"/></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hyperlink" Target="https://doi.org/10.1371/journal.pone.0204659"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hyperlink" Target="http://www.who.int/healthpromotion/about/HPR%20Glossary%201998.pdf" TargetMode="External"/><Relationship Id="rId4" Type="http://schemas.openxmlformats.org/officeDocument/2006/relationships/hyperlink" Target="https://doi.org/10.1186/s12936-018-2562-4"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emf"/><Relationship Id="rId4" Type="http://schemas.openxmlformats.org/officeDocument/2006/relationships/image" Target="../media/image3.emf"/></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emf"/></Relationships>
</file>

<file path=ppt/slides/_rels/slide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AU" b="1" dirty="0" smtClean="0">
                <a:solidFill>
                  <a:srgbClr val="0070C0"/>
                </a:solidFill>
              </a:rPr>
              <a:t>Intersectoral </a:t>
            </a:r>
            <a:r>
              <a:rPr lang="en-AU" b="1" dirty="0">
                <a:solidFill>
                  <a:srgbClr val="0070C0"/>
                </a:solidFill>
              </a:rPr>
              <a:t>C</a:t>
            </a:r>
            <a:r>
              <a:rPr lang="en-AU" b="1" dirty="0" smtClean="0">
                <a:solidFill>
                  <a:srgbClr val="0070C0"/>
                </a:solidFill>
              </a:rPr>
              <a:t>ollaboration </a:t>
            </a:r>
            <a:r>
              <a:rPr lang="en-AU" b="1" dirty="0">
                <a:solidFill>
                  <a:srgbClr val="0070C0"/>
                </a:solidFill>
              </a:rPr>
              <a:t>for </a:t>
            </a:r>
            <a:r>
              <a:rPr lang="en-AU" b="1" dirty="0" smtClean="0">
                <a:solidFill>
                  <a:srgbClr val="0070C0"/>
                </a:solidFill>
              </a:rPr>
              <a:t>Malaria </a:t>
            </a:r>
            <a:r>
              <a:rPr lang="en-AU" b="1" dirty="0">
                <a:solidFill>
                  <a:srgbClr val="0070C0"/>
                </a:solidFill>
              </a:rPr>
              <a:t>E</a:t>
            </a:r>
            <a:r>
              <a:rPr lang="en-AU" b="1" dirty="0" smtClean="0">
                <a:solidFill>
                  <a:srgbClr val="0070C0"/>
                </a:solidFill>
              </a:rPr>
              <a:t>limination </a:t>
            </a:r>
            <a:r>
              <a:rPr lang="en-AU" b="1" dirty="0">
                <a:solidFill>
                  <a:srgbClr val="0070C0"/>
                </a:solidFill>
              </a:rPr>
              <a:t> - </a:t>
            </a:r>
            <a:r>
              <a:rPr lang="en-AU" b="1" dirty="0" smtClean="0">
                <a:solidFill>
                  <a:srgbClr val="0070C0"/>
                </a:solidFill>
              </a:rPr>
              <a:t>What is it </a:t>
            </a:r>
            <a:r>
              <a:rPr lang="en-AU" b="1" dirty="0">
                <a:solidFill>
                  <a:srgbClr val="0070C0"/>
                </a:solidFill>
              </a:rPr>
              <a:t>and W</a:t>
            </a:r>
            <a:r>
              <a:rPr lang="en-AU" b="1" dirty="0" smtClean="0">
                <a:solidFill>
                  <a:srgbClr val="0070C0"/>
                </a:solidFill>
              </a:rPr>
              <a:t>hat are the </a:t>
            </a:r>
            <a:r>
              <a:rPr lang="en-AU" b="1" dirty="0">
                <a:solidFill>
                  <a:srgbClr val="0070C0"/>
                </a:solidFill>
              </a:rPr>
              <a:t>benefits?</a:t>
            </a:r>
          </a:p>
        </p:txBody>
      </p:sp>
      <p:sp>
        <p:nvSpPr>
          <p:cNvPr id="3" name="Subtitle 2"/>
          <p:cNvSpPr>
            <a:spLocks noGrp="1"/>
          </p:cNvSpPr>
          <p:nvPr>
            <p:ph type="subTitle" idx="1"/>
          </p:nvPr>
        </p:nvSpPr>
        <p:spPr/>
        <p:txBody>
          <a:bodyPr/>
          <a:lstStyle/>
          <a:p>
            <a:r>
              <a:rPr lang="en-US" dirty="0" smtClean="0"/>
              <a:t>Maxine Whittaker</a:t>
            </a:r>
          </a:p>
          <a:p>
            <a:r>
              <a:rPr lang="en-US" dirty="0" smtClean="0"/>
              <a:t>Dean College of Public Health, Medical and Veterinary Sciences, James Cook University</a:t>
            </a:r>
          </a:p>
          <a:p>
            <a:r>
              <a:rPr lang="en-US" sz="2800" dirty="0" smtClean="0"/>
              <a:t>Presentation to Rotary Against Malaria Annual Meeting</a:t>
            </a:r>
          </a:p>
          <a:p>
            <a:r>
              <a:rPr lang="en-US" sz="2800" dirty="0" smtClean="0"/>
              <a:t>5-6 September 2020</a:t>
            </a:r>
          </a:p>
          <a:p>
            <a:r>
              <a:rPr lang="en-US" dirty="0" smtClean="0"/>
              <a:t> </a:t>
            </a:r>
            <a:endParaRPr lang="en-AU" dirty="0"/>
          </a:p>
        </p:txBody>
      </p:sp>
    </p:spTree>
    <p:extLst>
      <p:ext uri="{BB962C8B-B14F-4D97-AF65-F5344CB8AC3E}">
        <p14:creationId xmlns:p14="http://schemas.microsoft.com/office/powerpoint/2010/main" val="733214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pic>
        <p:nvPicPr>
          <p:cNvPr id="5" name="Picture 4"/>
          <p:cNvPicPr>
            <a:picLocks noChangeAspect="1"/>
          </p:cNvPicPr>
          <p:nvPr/>
        </p:nvPicPr>
        <p:blipFill>
          <a:blip r:embed="rId3"/>
          <a:stretch>
            <a:fillRect/>
          </a:stretch>
        </p:blipFill>
        <p:spPr>
          <a:xfrm>
            <a:off x="9373225" y="421228"/>
            <a:ext cx="2373549" cy="2538919"/>
          </a:xfrm>
          <a:prstGeom prst="rect">
            <a:avLst/>
          </a:prstGeom>
        </p:spPr>
      </p:pic>
      <p:sp>
        <p:nvSpPr>
          <p:cNvPr id="6" name="TextBox 5"/>
          <p:cNvSpPr txBox="1"/>
          <p:nvPr/>
        </p:nvSpPr>
        <p:spPr>
          <a:xfrm>
            <a:off x="7480800" y="6365796"/>
            <a:ext cx="1207382" cy="369332"/>
          </a:xfrm>
          <a:prstGeom prst="rect">
            <a:avLst/>
          </a:prstGeom>
          <a:noFill/>
        </p:spPr>
        <p:txBody>
          <a:bodyPr wrap="none" rtlCol="0">
            <a:spAutoFit/>
          </a:bodyPr>
          <a:lstStyle/>
          <a:p>
            <a:r>
              <a:rPr lang="en-US" dirty="0" smtClean="0"/>
              <a:t>WHO 2015</a:t>
            </a:r>
            <a:endParaRPr lang="en-AU" dirty="0"/>
          </a:p>
        </p:txBody>
      </p:sp>
      <p:pic>
        <p:nvPicPr>
          <p:cNvPr id="7" name="Picture 6"/>
          <p:cNvPicPr>
            <a:picLocks noChangeAspect="1"/>
          </p:cNvPicPr>
          <p:nvPr/>
        </p:nvPicPr>
        <p:blipFill>
          <a:blip r:embed="rId4"/>
          <a:stretch>
            <a:fillRect/>
          </a:stretch>
        </p:blipFill>
        <p:spPr>
          <a:xfrm>
            <a:off x="155448" y="75767"/>
            <a:ext cx="8668512" cy="6659361"/>
          </a:xfrm>
          <a:prstGeom prst="rect">
            <a:avLst/>
          </a:prstGeom>
        </p:spPr>
      </p:pic>
      <p:sp>
        <p:nvSpPr>
          <p:cNvPr id="9" name="TextBox 8"/>
          <p:cNvSpPr txBox="1"/>
          <p:nvPr/>
        </p:nvSpPr>
        <p:spPr>
          <a:xfrm>
            <a:off x="9373225" y="2872036"/>
            <a:ext cx="1744388" cy="369332"/>
          </a:xfrm>
          <a:prstGeom prst="rect">
            <a:avLst/>
          </a:prstGeom>
          <a:noFill/>
        </p:spPr>
        <p:txBody>
          <a:bodyPr wrap="none" rtlCol="0">
            <a:spAutoFit/>
          </a:bodyPr>
          <a:lstStyle/>
          <a:p>
            <a:r>
              <a:rPr lang="en-US" dirty="0" smtClean="0"/>
              <a:t>WHO/RBM 2015</a:t>
            </a:r>
            <a:endParaRPr lang="en-AU" dirty="0"/>
          </a:p>
        </p:txBody>
      </p:sp>
    </p:spTree>
    <p:extLst>
      <p:ext uri="{BB962C8B-B14F-4D97-AF65-F5344CB8AC3E}">
        <p14:creationId xmlns:p14="http://schemas.microsoft.com/office/powerpoint/2010/main" val="2443898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smtClean="0">
                <a:solidFill>
                  <a:srgbClr val="0070C0"/>
                </a:solidFill>
              </a:rPr>
              <a:t>How?</a:t>
            </a:r>
            <a:endParaRPr lang="en-AU" b="1" dirty="0">
              <a:solidFill>
                <a:srgbClr val="0070C0"/>
              </a:solidFill>
            </a:endParaRPr>
          </a:p>
        </p:txBody>
      </p:sp>
      <p:sp>
        <p:nvSpPr>
          <p:cNvPr id="6" name="Text Placeholder 5"/>
          <p:cNvSpPr>
            <a:spLocks noGrp="1"/>
          </p:cNvSpPr>
          <p:nvPr>
            <p:ph type="body" idx="1"/>
          </p:nvPr>
        </p:nvSpPr>
        <p:spPr/>
        <p:txBody>
          <a:bodyPr/>
          <a:lstStyle/>
          <a:p>
            <a:endParaRPr lang="en-AU"/>
          </a:p>
        </p:txBody>
      </p:sp>
      <p:pic>
        <p:nvPicPr>
          <p:cNvPr id="7" name="Picture 2" descr="4 Benefits of Cross-Departmental Train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02842" y="310345"/>
            <a:ext cx="3748405" cy="2116189"/>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404216" y="6331042"/>
            <a:ext cx="8284640" cy="261610"/>
          </a:xfrm>
          <a:prstGeom prst="rect">
            <a:avLst/>
          </a:prstGeom>
          <a:noFill/>
        </p:spPr>
        <p:txBody>
          <a:bodyPr wrap="none" rtlCol="0">
            <a:spAutoFit/>
          </a:bodyPr>
          <a:lstStyle/>
          <a:p>
            <a:r>
              <a:rPr lang="en-US" sz="1100" dirty="0"/>
              <a:t>Image from https://www.asaecenter.org/association-careerhq/career/articles/talent-management/4-benefits-of-cross-departmental-training</a:t>
            </a:r>
            <a:endParaRPr lang="en-AU" sz="1100" dirty="0"/>
          </a:p>
        </p:txBody>
      </p:sp>
    </p:spTree>
    <p:extLst>
      <p:ext uri="{BB962C8B-B14F-4D97-AF65-F5344CB8AC3E}">
        <p14:creationId xmlns:p14="http://schemas.microsoft.com/office/powerpoint/2010/main" val="25660527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3509130071"/>
              </p:ext>
            </p:extLst>
          </p:nvPr>
        </p:nvGraphicFramePr>
        <p:xfrm>
          <a:off x="614363" y="585216"/>
          <a:ext cx="10739437" cy="55917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852061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idx="1"/>
          </p:nvPr>
        </p:nvSpPr>
        <p:spPr/>
        <p:txBody>
          <a:bodyPr/>
          <a:lstStyle/>
          <a:p>
            <a:endParaRPr lang="en-AU"/>
          </a:p>
        </p:txBody>
      </p:sp>
      <p:pic>
        <p:nvPicPr>
          <p:cNvPr id="4" name="Picture 3"/>
          <p:cNvPicPr>
            <a:picLocks noChangeAspect="1"/>
          </p:cNvPicPr>
          <p:nvPr/>
        </p:nvPicPr>
        <p:blipFill>
          <a:blip r:embed="rId3"/>
          <a:stretch>
            <a:fillRect/>
          </a:stretch>
        </p:blipFill>
        <p:spPr>
          <a:xfrm>
            <a:off x="-129959" y="0"/>
            <a:ext cx="12510935" cy="6858000"/>
          </a:xfrm>
          <a:prstGeom prst="rect">
            <a:avLst/>
          </a:prstGeom>
        </p:spPr>
      </p:pic>
      <p:sp>
        <p:nvSpPr>
          <p:cNvPr id="5" name="TextBox 4"/>
          <p:cNvSpPr txBox="1"/>
          <p:nvPr/>
        </p:nvSpPr>
        <p:spPr>
          <a:xfrm>
            <a:off x="10076688" y="6463022"/>
            <a:ext cx="2023696" cy="369332"/>
          </a:xfrm>
          <a:prstGeom prst="rect">
            <a:avLst/>
          </a:prstGeom>
          <a:noFill/>
        </p:spPr>
        <p:txBody>
          <a:bodyPr wrap="none" rtlCol="0">
            <a:spAutoFit/>
          </a:bodyPr>
          <a:lstStyle/>
          <a:p>
            <a:r>
              <a:rPr lang="en-US" dirty="0" smtClean="0"/>
              <a:t>Herdiana et al 2017</a:t>
            </a:r>
            <a:endParaRPr lang="en-AU" dirty="0"/>
          </a:p>
        </p:txBody>
      </p:sp>
      <p:sp>
        <p:nvSpPr>
          <p:cNvPr id="7" name="Rectangular Callout 6"/>
          <p:cNvSpPr/>
          <p:nvPr/>
        </p:nvSpPr>
        <p:spPr>
          <a:xfrm>
            <a:off x="9994392" y="2845676"/>
            <a:ext cx="1847088" cy="821067"/>
          </a:xfrm>
          <a:prstGeom prst="wedgeRectCallout">
            <a:avLst>
              <a:gd name="adj1" fmla="val -127051"/>
              <a:gd name="adj2" fmla="val 17281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t>Naing et al 2018 Improved access to MMP</a:t>
            </a:r>
            <a:endParaRPr lang="en-AU" dirty="0"/>
          </a:p>
        </p:txBody>
      </p:sp>
    </p:spTree>
    <p:extLst>
      <p:ext uri="{BB962C8B-B14F-4D97-AF65-F5344CB8AC3E}">
        <p14:creationId xmlns:p14="http://schemas.microsoft.com/office/powerpoint/2010/main" val="13676348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dirty="0"/>
          </a:p>
        </p:txBody>
      </p:sp>
      <p:sp>
        <p:nvSpPr>
          <p:cNvPr id="3" name="Content Placeholder 2"/>
          <p:cNvSpPr>
            <a:spLocks noGrp="1"/>
          </p:cNvSpPr>
          <p:nvPr>
            <p:ph idx="1"/>
          </p:nvPr>
        </p:nvSpPr>
        <p:spPr/>
        <p:txBody>
          <a:bodyPr/>
          <a:lstStyle/>
          <a:p>
            <a:endParaRPr lang="en-AU" dirty="0"/>
          </a:p>
        </p:txBody>
      </p:sp>
      <p:pic>
        <p:nvPicPr>
          <p:cNvPr id="4" name="Picture 3"/>
          <p:cNvPicPr>
            <a:picLocks noChangeAspect="1"/>
          </p:cNvPicPr>
          <p:nvPr/>
        </p:nvPicPr>
        <p:blipFill>
          <a:blip r:embed="rId3"/>
          <a:stretch>
            <a:fillRect/>
          </a:stretch>
        </p:blipFill>
        <p:spPr>
          <a:xfrm>
            <a:off x="95155" y="96714"/>
            <a:ext cx="9875321" cy="6761285"/>
          </a:xfrm>
          <a:prstGeom prst="rect">
            <a:avLst/>
          </a:prstGeom>
        </p:spPr>
      </p:pic>
      <p:sp>
        <p:nvSpPr>
          <p:cNvPr id="5" name="5-Point Star 4"/>
          <p:cNvSpPr/>
          <p:nvPr/>
        </p:nvSpPr>
        <p:spPr>
          <a:xfrm>
            <a:off x="9723588" y="684848"/>
            <a:ext cx="246888" cy="27527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5-Point Star 5"/>
          <p:cNvSpPr/>
          <p:nvPr/>
        </p:nvSpPr>
        <p:spPr>
          <a:xfrm>
            <a:off x="9748440" y="3875109"/>
            <a:ext cx="246888" cy="27527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5-Point Star 6"/>
          <p:cNvSpPr/>
          <p:nvPr/>
        </p:nvSpPr>
        <p:spPr>
          <a:xfrm>
            <a:off x="9738066" y="3612505"/>
            <a:ext cx="246888" cy="27527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5-Point Star 7"/>
          <p:cNvSpPr/>
          <p:nvPr/>
        </p:nvSpPr>
        <p:spPr>
          <a:xfrm>
            <a:off x="9752544" y="4122992"/>
            <a:ext cx="246888" cy="27527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5-Point Star 8"/>
          <p:cNvSpPr/>
          <p:nvPr/>
        </p:nvSpPr>
        <p:spPr>
          <a:xfrm>
            <a:off x="9738066" y="2509086"/>
            <a:ext cx="246888" cy="27527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5-Point Star 10"/>
          <p:cNvSpPr/>
          <p:nvPr/>
        </p:nvSpPr>
        <p:spPr>
          <a:xfrm>
            <a:off x="9765672" y="4843811"/>
            <a:ext cx="246888" cy="27527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5-Point Star 11"/>
          <p:cNvSpPr/>
          <p:nvPr/>
        </p:nvSpPr>
        <p:spPr>
          <a:xfrm>
            <a:off x="9748440" y="2756969"/>
            <a:ext cx="246888" cy="27527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5-Point Star 12"/>
          <p:cNvSpPr/>
          <p:nvPr/>
        </p:nvSpPr>
        <p:spPr>
          <a:xfrm>
            <a:off x="9748440" y="4338468"/>
            <a:ext cx="246888" cy="27527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 name="TextBox 14"/>
          <p:cNvSpPr txBox="1"/>
          <p:nvPr/>
        </p:nvSpPr>
        <p:spPr>
          <a:xfrm>
            <a:off x="10012560" y="1623630"/>
            <a:ext cx="2023696" cy="369332"/>
          </a:xfrm>
          <a:prstGeom prst="rect">
            <a:avLst/>
          </a:prstGeom>
          <a:noFill/>
        </p:spPr>
        <p:txBody>
          <a:bodyPr wrap="none" rtlCol="0">
            <a:spAutoFit/>
          </a:bodyPr>
          <a:lstStyle/>
          <a:p>
            <a:r>
              <a:rPr lang="en-US" dirty="0" smtClean="0"/>
              <a:t>Herdiana et al 2017</a:t>
            </a:r>
            <a:endParaRPr lang="en-AU" dirty="0"/>
          </a:p>
        </p:txBody>
      </p:sp>
    </p:spTree>
    <p:extLst>
      <p:ext uri="{BB962C8B-B14F-4D97-AF65-F5344CB8AC3E}">
        <p14:creationId xmlns:p14="http://schemas.microsoft.com/office/powerpoint/2010/main" val="38941958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idx="1"/>
          </p:nvPr>
        </p:nvSpPr>
        <p:spPr/>
        <p:txBody>
          <a:bodyPr/>
          <a:lstStyle/>
          <a:p>
            <a:endParaRPr lang="en-AU"/>
          </a:p>
        </p:txBody>
      </p:sp>
      <p:pic>
        <p:nvPicPr>
          <p:cNvPr id="4" name="Picture 3"/>
          <p:cNvPicPr>
            <a:picLocks noChangeAspect="1"/>
          </p:cNvPicPr>
          <p:nvPr/>
        </p:nvPicPr>
        <p:blipFill>
          <a:blip r:embed="rId3"/>
          <a:stretch>
            <a:fillRect/>
          </a:stretch>
        </p:blipFill>
        <p:spPr>
          <a:xfrm>
            <a:off x="498293" y="333636"/>
            <a:ext cx="9480976" cy="6013003"/>
          </a:xfrm>
          <a:prstGeom prst="rect">
            <a:avLst/>
          </a:prstGeom>
        </p:spPr>
      </p:pic>
      <p:sp>
        <p:nvSpPr>
          <p:cNvPr id="5" name="5-Point Star 4"/>
          <p:cNvSpPr/>
          <p:nvPr/>
        </p:nvSpPr>
        <p:spPr>
          <a:xfrm>
            <a:off x="9723588" y="1047532"/>
            <a:ext cx="246888" cy="27527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5-Point Star 5"/>
          <p:cNvSpPr/>
          <p:nvPr/>
        </p:nvSpPr>
        <p:spPr>
          <a:xfrm>
            <a:off x="9727104" y="1332170"/>
            <a:ext cx="246888" cy="27527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5-Point Star 6"/>
          <p:cNvSpPr/>
          <p:nvPr/>
        </p:nvSpPr>
        <p:spPr>
          <a:xfrm>
            <a:off x="9739296" y="1670660"/>
            <a:ext cx="246888" cy="27527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5-Point Star 7"/>
          <p:cNvSpPr/>
          <p:nvPr/>
        </p:nvSpPr>
        <p:spPr>
          <a:xfrm>
            <a:off x="9739296" y="1961268"/>
            <a:ext cx="246888" cy="27527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5-Point Star 8"/>
          <p:cNvSpPr/>
          <p:nvPr/>
        </p:nvSpPr>
        <p:spPr>
          <a:xfrm>
            <a:off x="9739296" y="2236540"/>
            <a:ext cx="246888" cy="27527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TextBox 9"/>
          <p:cNvSpPr txBox="1"/>
          <p:nvPr/>
        </p:nvSpPr>
        <p:spPr>
          <a:xfrm>
            <a:off x="9970476" y="43618"/>
            <a:ext cx="1709507" cy="369332"/>
          </a:xfrm>
          <a:prstGeom prst="rect">
            <a:avLst/>
          </a:prstGeom>
          <a:noFill/>
        </p:spPr>
        <p:txBody>
          <a:bodyPr wrap="none" rtlCol="0">
            <a:spAutoFit/>
          </a:bodyPr>
          <a:lstStyle/>
          <a:p>
            <a:r>
              <a:rPr lang="en-US" dirty="0" err="1" smtClean="0"/>
              <a:t>Naing</a:t>
            </a:r>
            <a:r>
              <a:rPr lang="en-US" dirty="0" smtClean="0"/>
              <a:t> et al 2018</a:t>
            </a:r>
            <a:endParaRPr lang="en-AU" dirty="0"/>
          </a:p>
        </p:txBody>
      </p:sp>
      <p:sp>
        <p:nvSpPr>
          <p:cNvPr id="11" name="TextBox 10"/>
          <p:cNvSpPr txBox="1"/>
          <p:nvPr/>
        </p:nvSpPr>
        <p:spPr>
          <a:xfrm>
            <a:off x="10076688" y="1643182"/>
            <a:ext cx="2023696" cy="369332"/>
          </a:xfrm>
          <a:prstGeom prst="rect">
            <a:avLst/>
          </a:prstGeom>
          <a:noFill/>
        </p:spPr>
        <p:txBody>
          <a:bodyPr wrap="none" rtlCol="0">
            <a:spAutoFit/>
          </a:bodyPr>
          <a:lstStyle/>
          <a:p>
            <a:r>
              <a:rPr lang="en-US" dirty="0" smtClean="0"/>
              <a:t>Herdiana et al 2017</a:t>
            </a:r>
            <a:endParaRPr lang="en-AU" dirty="0"/>
          </a:p>
        </p:txBody>
      </p:sp>
    </p:spTree>
    <p:extLst>
      <p:ext uri="{BB962C8B-B14F-4D97-AF65-F5344CB8AC3E}">
        <p14:creationId xmlns:p14="http://schemas.microsoft.com/office/powerpoint/2010/main" val="182983595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AU" b="1" dirty="0">
              <a:solidFill>
                <a:srgbClr val="0070C0"/>
              </a:solidFill>
            </a:endParaRPr>
          </a:p>
        </p:txBody>
      </p:sp>
      <p:sp>
        <p:nvSpPr>
          <p:cNvPr id="5" name="Text Placeholder 4"/>
          <p:cNvSpPr>
            <a:spLocks noGrp="1"/>
          </p:cNvSpPr>
          <p:nvPr>
            <p:ph type="body" idx="1"/>
          </p:nvPr>
        </p:nvSpPr>
        <p:spPr/>
        <p:txBody>
          <a:bodyPr/>
          <a:lstStyle/>
          <a:p>
            <a:endParaRPr lang="en-AU"/>
          </a:p>
        </p:txBody>
      </p:sp>
      <p:pic>
        <p:nvPicPr>
          <p:cNvPr id="6" name="Picture 5"/>
          <p:cNvPicPr>
            <a:picLocks noChangeAspect="1"/>
          </p:cNvPicPr>
          <p:nvPr/>
        </p:nvPicPr>
        <p:blipFill>
          <a:blip r:embed="rId3"/>
          <a:stretch>
            <a:fillRect/>
          </a:stretch>
        </p:blipFill>
        <p:spPr>
          <a:xfrm>
            <a:off x="614995" y="384048"/>
            <a:ext cx="6263640" cy="5705603"/>
          </a:xfrm>
          <a:prstGeom prst="rect">
            <a:avLst/>
          </a:prstGeom>
        </p:spPr>
      </p:pic>
      <p:sp>
        <p:nvSpPr>
          <p:cNvPr id="7" name="TextBox 6"/>
          <p:cNvSpPr txBox="1"/>
          <p:nvPr/>
        </p:nvSpPr>
        <p:spPr>
          <a:xfrm>
            <a:off x="1693102" y="6251672"/>
            <a:ext cx="1744388" cy="369332"/>
          </a:xfrm>
          <a:prstGeom prst="rect">
            <a:avLst/>
          </a:prstGeom>
          <a:noFill/>
        </p:spPr>
        <p:txBody>
          <a:bodyPr wrap="none" rtlCol="0">
            <a:spAutoFit/>
          </a:bodyPr>
          <a:lstStyle/>
          <a:p>
            <a:r>
              <a:rPr lang="en-US" dirty="0" smtClean="0"/>
              <a:t>WHO/RBM 2015</a:t>
            </a:r>
            <a:endParaRPr lang="en-AU" dirty="0"/>
          </a:p>
        </p:txBody>
      </p:sp>
      <p:sp>
        <p:nvSpPr>
          <p:cNvPr id="2" name="Oval Callout 1"/>
          <p:cNvSpPr/>
          <p:nvPr/>
        </p:nvSpPr>
        <p:spPr>
          <a:xfrm>
            <a:off x="6456784" y="384048"/>
            <a:ext cx="5467738" cy="5414726"/>
          </a:xfrm>
          <a:prstGeom prst="wedgeEllipseCallout">
            <a:avLst>
              <a:gd name="adj1" fmla="val -69935"/>
              <a:gd name="adj2" fmla="val -32970"/>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RAM</a:t>
            </a:r>
            <a:endParaRPr lang="en-US" b="1" dirty="0" smtClean="0"/>
          </a:p>
          <a:p>
            <a:pPr marL="742950" lvl="1" indent="-285750">
              <a:buFont typeface="Arial" panose="020B0604020202020204" pitchFamily="34" charset="0"/>
              <a:buChar char="•"/>
            </a:pPr>
            <a:r>
              <a:rPr lang="en-US" b="1" dirty="0" smtClean="0"/>
              <a:t>Leadership, </a:t>
            </a:r>
          </a:p>
          <a:p>
            <a:pPr marL="742950" lvl="1" indent="-285750">
              <a:buFont typeface="Arial" panose="020B0604020202020204" pitchFamily="34" charset="0"/>
              <a:buChar char="•"/>
            </a:pPr>
            <a:r>
              <a:rPr lang="en-US" b="1" dirty="0" smtClean="0"/>
              <a:t>Advocacy, </a:t>
            </a:r>
          </a:p>
          <a:p>
            <a:pPr marL="742950" lvl="1" indent="-285750">
              <a:buFont typeface="Arial" panose="020B0604020202020204" pitchFamily="34" charset="0"/>
              <a:buChar char="•"/>
            </a:pPr>
            <a:r>
              <a:rPr lang="en-US" b="1" dirty="0" smtClean="0"/>
              <a:t>Social mobiliser</a:t>
            </a:r>
          </a:p>
          <a:p>
            <a:pPr marL="742950" lvl="1" indent="-285750">
              <a:buFont typeface="Arial" panose="020B0604020202020204" pitchFamily="34" charset="0"/>
              <a:buChar char="•"/>
            </a:pPr>
            <a:r>
              <a:rPr lang="en-US" b="1" dirty="0" smtClean="0"/>
              <a:t>Working with multisectoral partners </a:t>
            </a:r>
          </a:p>
          <a:p>
            <a:pPr marL="742950" lvl="1" indent="-285750">
              <a:buFont typeface="Arial" panose="020B0604020202020204" pitchFamily="34" charset="0"/>
              <a:buChar char="•"/>
            </a:pPr>
            <a:r>
              <a:rPr lang="en-US" b="1" dirty="0" smtClean="0"/>
              <a:t>Rotary writ large can contribute across its various platforms and members capacities (including business case development)</a:t>
            </a:r>
          </a:p>
          <a:p>
            <a:pPr marL="742950" lvl="1" indent="-285750">
              <a:buFont typeface="Arial" panose="020B0604020202020204" pitchFamily="34" charset="0"/>
              <a:buChar char="•"/>
            </a:pPr>
            <a:r>
              <a:rPr lang="en-US" b="1" dirty="0" smtClean="0"/>
              <a:t>Funder</a:t>
            </a:r>
          </a:p>
          <a:p>
            <a:pPr marL="742950" lvl="1" indent="-285750">
              <a:buFont typeface="Arial" panose="020B0604020202020204" pitchFamily="34" charset="0"/>
              <a:buChar char="•"/>
            </a:pPr>
            <a:r>
              <a:rPr lang="en-US" b="1" dirty="0" smtClean="0"/>
              <a:t>Implementation partner e.g. </a:t>
            </a:r>
            <a:r>
              <a:rPr lang="en-US" b="1" dirty="0" err="1" smtClean="0"/>
              <a:t>bednet</a:t>
            </a:r>
            <a:r>
              <a:rPr lang="en-US" b="1" dirty="0" smtClean="0"/>
              <a:t> distribution, environmental management</a:t>
            </a:r>
          </a:p>
          <a:p>
            <a:pPr marL="742950" lvl="1" indent="-285750">
              <a:buFont typeface="Arial" panose="020B0604020202020204" pitchFamily="34" charset="0"/>
              <a:buChar char="•"/>
            </a:pPr>
            <a:r>
              <a:rPr lang="en-US" b="1" dirty="0" smtClean="0"/>
              <a:t>Coalitions</a:t>
            </a:r>
          </a:p>
          <a:p>
            <a:pPr marL="742950" lvl="1" indent="-285750">
              <a:buFont typeface="Arial" panose="020B0604020202020204" pitchFamily="34" charset="0"/>
              <a:buChar char="•"/>
            </a:pPr>
            <a:r>
              <a:rPr lang="en-US" b="1" dirty="0" smtClean="0"/>
              <a:t>Various levels – local, national and global</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AU" dirty="0"/>
          </a:p>
        </p:txBody>
      </p:sp>
    </p:spTree>
    <p:extLst>
      <p:ext uri="{BB962C8B-B14F-4D97-AF65-F5344CB8AC3E}">
        <p14:creationId xmlns:p14="http://schemas.microsoft.com/office/powerpoint/2010/main" val="2452375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solidFill>
                  <a:srgbClr val="0070C0"/>
                </a:solidFill>
              </a:rPr>
              <a:t>Thank you</a:t>
            </a:r>
            <a:endParaRPr lang="en-AU" b="1" dirty="0">
              <a:solidFill>
                <a:srgbClr val="0070C0"/>
              </a:solidFill>
            </a:endParaRPr>
          </a:p>
        </p:txBody>
      </p:sp>
      <p:sp>
        <p:nvSpPr>
          <p:cNvPr id="5" name="Text Placeholder 4"/>
          <p:cNvSpPr>
            <a:spLocks noGrp="1"/>
          </p:cNvSpPr>
          <p:nvPr>
            <p:ph type="body" idx="1"/>
          </p:nvPr>
        </p:nvSpPr>
        <p:spPr/>
        <p:txBody>
          <a:bodyPr/>
          <a:lstStyle/>
          <a:p>
            <a:endParaRPr lang="en-AU"/>
          </a:p>
        </p:txBody>
      </p:sp>
      <p:sp>
        <p:nvSpPr>
          <p:cNvPr id="7" name="TextBox 6"/>
          <p:cNvSpPr txBox="1"/>
          <p:nvPr/>
        </p:nvSpPr>
        <p:spPr>
          <a:xfrm>
            <a:off x="5661598" y="6060167"/>
            <a:ext cx="1744388" cy="369332"/>
          </a:xfrm>
          <a:prstGeom prst="rect">
            <a:avLst/>
          </a:prstGeom>
          <a:noFill/>
        </p:spPr>
        <p:txBody>
          <a:bodyPr wrap="none" rtlCol="0">
            <a:spAutoFit/>
          </a:bodyPr>
          <a:lstStyle/>
          <a:p>
            <a:r>
              <a:rPr lang="en-US" dirty="0" smtClean="0"/>
              <a:t>WHO/RBM 2015</a:t>
            </a:r>
            <a:endParaRPr lang="en-AU" dirty="0"/>
          </a:p>
        </p:txBody>
      </p:sp>
    </p:spTree>
    <p:extLst>
      <p:ext uri="{BB962C8B-B14F-4D97-AF65-F5344CB8AC3E}">
        <p14:creationId xmlns:p14="http://schemas.microsoft.com/office/powerpoint/2010/main" val="25696821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4994" y="317451"/>
            <a:ext cx="10738805" cy="523797"/>
          </a:xfrm>
        </p:spPr>
        <p:txBody>
          <a:bodyPr/>
          <a:lstStyle/>
          <a:p>
            <a:r>
              <a:rPr lang="en-US" b="1" dirty="0" smtClean="0">
                <a:solidFill>
                  <a:srgbClr val="0070C0"/>
                </a:solidFill>
              </a:rPr>
              <a:t>References</a:t>
            </a:r>
            <a:endParaRPr lang="en-AU" b="1" dirty="0">
              <a:solidFill>
                <a:srgbClr val="0070C0"/>
              </a:solidFill>
            </a:endParaRPr>
          </a:p>
        </p:txBody>
      </p:sp>
      <p:sp>
        <p:nvSpPr>
          <p:cNvPr id="3" name="Content Placeholder 2"/>
          <p:cNvSpPr>
            <a:spLocks noGrp="1"/>
          </p:cNvSpPr>
          <p:nvPr>
            <p:ph idx="1"/>
          </p:nvPr>
        </p:nvSpPr>
        <p:spPr>
          <a:xfrm>
            <a:off x="386395" y="1057223"/>
            <a:ext cx="9736013" cy="4251059"/>
          </a:xfrm>
        </p:spPr>
        <p:txBody>
          <a:bodyPr/>
          <a:lstStyle/>
          <a:p>
            <a:r>
              <a:rPr lang="en-US" sz="2000" dirty="0"/>
              <a:t>Herdiana H, Sari JFK, Whittaker M (2018) Intersectoral collaboration for the prevention and control of vector borne diseases to support the implementation of a global strategy: A systematic review. </a:t>
            </a:r>
            <a:r>
              <a:rPr lang="en-US" sz="2000" dirty="0" err="1"/>
              <a:t>PLoS</a:t>
            </a:r>
            <a:r>
              <a:rPr lang="en-US" sz="2000" dirty="0"/>
              <a:t> ONE 13(10): e0204659. </a:t>
            </a:r>
            <a:r>
              <a:rPr lang="en-US" sz="2000" dirty="0">
                <a:hlinkClick r:id="rId3"/>
              </a:rPr>
              <a:t>https://</a:t>
            </a:r>
            <a:r>
              <a:rPr lang="en-US" sz="2000" dirty="0" smtClean="0">
                <a:hlinkClick r:id="rId3"/>
              </a:rPr>
              <a:t>doi.org/10.1371/journal.pone.0204659</a:t>
            </a:r>
            <a:endParaRPr lang="en-US" sz="2000" dirty="0" smtClean="0"/>
          </a:p>
          <a:p>
            <a:r>
              <a:rPr lang="en-US" sz="2000" dirty="0" err="1"/>
              <a:t>Naing</a:t>
            </a:r>
            <a:r>
              <a:rPr lang="en-US" sz="2000" dirty="0"/>
              <a:t>, C., Whittaker, M.A. &amp; Tanner, M. Inter-sectoral approaches for the prevention and control of malaria among the mobile and migrant populations: a scoping review. </a:t>
            </a:r>
            <a:r>
              <a:rPr lang="en-US" sz="2000" i="1" dirty="0"/>
              <a:t>Malar J</a:t>
            </a:r>
            <a:r>
              <a:rPr lang="en-US" sz="2000" dirty="0"/>
              <a:t> </a:t>
            </a:r>
            <a:r>
              <a:rPr lang="en-US" sz="2000" b="1" dirty="0"/>
              <a:t>17, </a:t>
            </a:r>
            <a:r>
              <a:rPr lang="en-US" sz="2000" dirty="0"/>
              <a:t>430 (2018). </a:t>
            </a:r>
            <a:r>
              <a:rPr lang="en-US" sz="2000" dirty="0">
                <a:hlinkClick r:id="rId4"/>
              </a:rPr>
              <a:t>https://</a:t>
            </a:r>
            <a:r>
              <a:rPr lang="en-US" sz="2000" dirty="0" smtClean="0">
                <a:hlinkClick r:id="rId4"/>
              </a:rPr>
              <a:t>doi.org/10.1186/s12936-018-2562-4</a:t>
            </a:r>
            <a:endParaRPr lang="en-US" sz="2000" dirty="0" smtClean="0"/>
          </a:p>
          <a:p>
            <a:r>
              <a:rPr lang="en-US" sz="2000" dirty="0" smtClean="0"/>
              <a:t>WHO/RBM 2015 Action and Investment to defeat malaria 2016-2030. For a Malaria Free World Geneva: WHO</a:t>
            </a:r>
          </a:p>
          <a:p>
            <a:r>
              <a:rPr lang="en-US" sz="2000" dirty="0"/>
              <a:t>WHO 1998. Health Promotion Glossary. WHO/HPR/HEP/98.1. Geneva: World Health Organization; </a:t>
            </a:r>
            <a:br>
              <a:rPr lang="en-US" sz="2000" dirty="0"/>
            </a:br>
            <a:r>
              <a:rPr lang="en-AU" sz="2000" dirty="0">
                <a:hlinkClick r:id="rId5"/>
              </a:rPr>
              <a:t>http://www.who.int/healthpromotion/about/HPR%20Glossary%201998.pdf</a:t>
            </a:r>
            <a:r>
              <a:rPr lang="en-AU" sz="2000" dirty="0"/>
              <a:t> .</a:t>
            </a:r>
          </a:p>
          <a:p>
            <a:r>
              <a:rPr lang="en-US" sz="2000" dirty="0" smtClean="0"/>
              <a:t>WHO 1997 . </a:t>
            </a:r>
            <a:r>
              <a:rPr lang="en-US" sz="2000" dirty="0"/>
              <a:t>Intersectoral action for health: a cornerstone for health-for-all in the twenty-first century. In International</a:t>
            </a:r>
            <a:br>
              <a:rPr lang="en-US" sz="2000" dirty="0"/>
            </a:br>
            <a:r>
              <a:rPr lang="en-US" sz="2000" dirty="0"/>
              <a:t>Conference on Intersectoral Action for Health; Halifax, Canada. World Health Organization</a:t>
            </a:r>
            <a:r>
              <a:rPr lang="en-US" sz="2000" dirty="0" smtClean="0"/>
              <a:t>; </a:t>
            </a:r>
            <a:r>
              <a:rPr lang="en-AU" sz="2000" dirty="0" smtClean="0"/>
              <a:t>April.</a:t>
            </a:r>
          </a:p>
        </p:txBody>
      </p:sp>
    </p:spTree>
    <p:extLst>
      <p:ext uri="{BB962C8B-B14F-4D97-AF65-F5344CB8AC3E}">
        <p14:creationId xmlns:p14="http://schemas.microsoft.com/office/powerpoint/2010/main" val="1947836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0002131" y="422979"/>
            <a:ext cx="2023353" cy="3005847"/>
          </a:xfrm>
          <a:prstGeom prst="rect">
            <a:avLst/>
          </a:prstGeom>
        </p:spPr>
      </p:pic>
      <p:pic>
        <p:nvPicPr>
          <p:cNvPr id="4" name="Picture 3"/>
          <p:cNvPicPr>
            <a:picLocks noChangeAspect="1"/>
          </p:cNvPicPr>
          <p:nvPr/>
        </p:nvPicPr>
        <p:blipFill>
          <a:blip r:embed="rId4"/>
          <a:stretch>
            <a:fillRect/>
          </a:stretch>
        </p:blipFill>
        <p:spPr>
          <a:xfrm>
            <a:off x="2194560" y="329184"/>
            <a:ext cx="7690104" cy="6254496"/>
          </a:xfrm>
          <a:prstGeom prst="rect">
            <a:avLst/>
          </a:prstGeom>
        </p:spPr>
      </p:pic>
      <p:pic>
        <p:nvPicPr>
          <p:cNvPr id="7" name="Picture 6"/>
          <p:cNvPicPr>
            <a:picLocks noChangeAspect="1"/>
          </p:cNvPicPr>
          <p:nvPr/>
        </p:nvPicPr>
        <p:blipFill>
          <a:blip r:embed="rId5"/>
          <a:stretch>
            <a:fillRect/>
          </a:stretch>
        </p:blipFill>
        <p:spPr>
          <a:xfrm>
            <a:off x="232576" y="1885764"/>
            <a:ext cx="2062264" cy="2821021"/>
          </a:xfrm>
          <a:prstGeom prst="rect">
            <a:avLst/>
          </a:prstGeom>
        </p:spPr>
      </p:pic>
      <p:sp>
        <p:nvSpPr>
          <p:cNvPr id="2" name="TextBox 1"/>
          <p:cNvSpPr txBox="1"/>
          <p:nvPr/>
        </p:nvSpPr>
        <p:spPr>
          <a:xfrm>
            <a:off x="394654" y="6021734"/>
            <a:ext cx="1744388" cy="369332"/>
          </a:xfrm>
          <a:prstGeom prst="rect">
            <a:avLst/>
          </a:prstGeom>
          <a:noFill/>
        </p:spPr>
        <p:txBody>
          <a:bodyPr wrap="none" rtlCol="0">
            <a:spAutoFit/>
          </a:bodyPr>
          <a:lstStyle/>
          <a:p>
            <a:r>
              <a:rPr lang="en-US" dirty="0" smtClean="0"/>
              <a:t>WHO/RBM 2015</a:t>
            </a:r>
            <a:endParaRPr lang="en-AU" dirty="0"/>
          </a:p>
        </p:txBody>
      </p:sp>
    </p:spTree>
    <p:extLst>
      <p:ext uri="{BB962C8B-B14F-4D97-AF65-F5344CB8AC3E}">
        <p14:creationId xmlns:p14="http://schemas.microsoft.com/office/powerpoint/2010/main" val="21194464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solidFill>
                  <a:srgbClr val="0070C0"/>
                </a:solidFill>
              </a:rPr>
              <a:t>What</a:t>
            </a:r>
            <a:r>
              <a:rPr lang="en-US" dirty="0" smtClean="0">
                <a:solidFill>
                  <a:srgbClr val="0070C0"/>
                </a:solidFill>
              </a:rPr>
              <a:t>?</a:t>
            </a:r>
            <a:endParaRPr lang="en-AU" dirty="0">
              <a:solidFill>
                <a:srgbClr val="0070C0"/>
              </a:solidFill>
            </a:endParaRPr>
          </a:p>
        </p:txBody>
      </p:sp>
      <p:sp>
        <p:nvSpPr>
          <p:cNvPr id="5" name="Text Placeholder 4"/>
          <p:cNvSpPr>
            <a:spLocks noGrp="1"/>
          </p:cNvSpPr>
          <p:nvPr>
            <p:ph type="body" idx="1"/>
          </p:nvPr>
        </p:nvSpPr>
        <p:spPr/>
        <p:txBody>
          <a:bodyPr/>
          <a:lstStyle/>
          <a:p>
            <a:endParaRPr lang="en-AU"/>
          </a:p>
        </p:txBody>
      </p:sp>
      <p:pic>
        <p:nvPicPr>
          <p:cNvPr id="6" name="Picture 2" descr="4 Benefits of Cross-Departmental Train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9045" y="310345"/>
            <a:ext cx="3748405" cy="211618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404216" y="6331042"/>
            <a:ext cx="8284640" cy="261610"/>
          </a:xfrm>
          <a:prstGeom prst="rect">
            <a:avLst/>
          </a:prstGeom>
          <a:noFill/>
        </p:spPr>
        <p:txBody>
          <a:bodyPr wrap="none" rtlCol="0">
            <a:spAutoFit/>
          </a:bodyPr>
          <a:lstStyle/>
          <a:p>
            <a:r>
              <a:rPr lang="en-US" sz="1100" dirty="0"/>
              <a:t>Image from https://www.asaecenter.org/association-careerhq/career/articles/talent-management/4-benefits-of-cross-departmental-training</a:t>
            </a:r>
            <a:endParaRPr lang="en-AU" sz="1100" dirty="0"/>
          </a:p>
        </p:txBody>
      </p:sp>
    </p:spTree>
    <p:extLst>
      <p:ext uri="{BB962C8B-B14F-4D97-AF65-F5344CB8AC3E}">
        <p14:creationId xmlns:p14="http://schemas.microsoft.com/office/powerpoint/2010/main" val="10688018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4995" y="773759"/>
            <a:ext cx="9534845" cy="4251059"/>
          </a:xfrm>
        </p:spPr>
        <p:txBody>
          <a:bodyPr/>
          <a:lstStyle/>
          <a:p>
            <a:r>
              <a:rPr lang="en-US" dirty="0"/>
              <a:t>In 1997, the concept of inter-sectoral action for </a:t>
            </a:r>
            <a:r>
              <a:rPr lang="en-US" dirty="0" smtClean="0"/>
              <a:t>health (</a:t>
            </a:r>
            <a:r>
              <a:rPr lang="en-US" dirty="0"/>
              <a:t>IAH) promoted by WHO, was defined as </a:t>
            </a:r>
            <a:r>
              <a:rPr lang="en-US" b="1" i="1" dirty="0" smtClean="0">
                <a:solidFill>
                  <a:srgbClr val="0070C0"/>
                </a:solidFill>
              </a:rPr>
              <a:t>a </a:t>
            </a:r>
            <a:r>
              <a:rPr lang="en-US" b="1" i="1" dirty="0" err="1">
                <a:solidFill>
                  <a:srgbClr val="0070C0"/>
                </a:solidFill>
              </a:rPr>
              <a:t>recognised</a:t>
            </a:r>
            <a:r>
              <a:rPr lang="en-US" b="1" i="1" dirty="0">
                <a:solidFill>
                  <a:srgbClr val="0070C0"/>
                </a:solidFill>
              </a:rPr>
              <a:t> </a:t>
            </a:r>
            <a:r>
              <a:rPr lang="en-US" b="1" i="1" dirty="0" smtClean="0">
                <a:solidFill>
                  <a:srgbClr val="0070C0"/>
                </a:solidFill>
              </a:rPr>
              <a:t>relationship </a:t>
            </a:r>
            <a:r>
              <a:rPr lang="en-US" b="1" i="1" dirty="0">
                <a:solidFill>
                  <a:srgbClr val="0070C0"/>
                </a:solidFill>
              </a:rPr>
              <a:t>between health sector </a:t>
            </a:r>
            <a:r>
              <a:rPr lang="en-US" b="1" i="1" dirty="0" smtClean="0">
                <a:solidFill>
                  <a:srgbClr val="0070C0"/>
                </a:solidFill>
              </a:rPr>
              <a:t>and another </a:t>
            </a:r>
            <a:r>
              <a:rPr lang="en-US" b="1" i="1" dirty="0">
                <a:solidFill>
                  <a:srgbClr val="0070C0"/>
                </a:solidFill>
              </a:rPr>
              <a:t>sector to take action on an issue to achieve health outcome to be more effective</a:t>
            </a:r>
            <a:r>
              <a:rPr lang="en-US" b="1" dirty="0">
                <a:solidFill>
                  <a:srgbClr val="0070C0"/>
                </a:solidFill>
              </a:rPr>
              <a:t>, </a:t>
            </a:r>
            <a:r>
              <a:rPr lang="en-US" b="1" i="1" dirty="0" smtClean="0">
                <a:solidFill>
                  <a:srgbClr val="0070C0"/>
                </a:solidFill>
              </a:rPr>
              <a:t>efficient or sustainable </a:t>
            </a:r>
            <a:r>
              <a:rPr lang="en-US" dirty="0" smtClean="0"/>
              <a:t>[WHO 1997)]. </a:t>
            </a:r>
          </a:p>
          <a:p>
            <a:pPr lvl="1"/>
            <a:r>
              <a:rPr lang="en-US" dirty="0" smtClean="0"/>
              <a:t>The </a:t>
            </a:r>
            <a:r>
              <a:rPr lang="en-US" dirty="0"/>
              <a:t>IAH concept further emphasized that the collaboration should be </a:t>
            </a:r>
            <a:r>
              <a:rPr lang="en-US" dirty="0" smtClean="0"/>
              <a:t>a managed </a:t>
            </a:r>
            <a:r>
              <a:rPr lang="en-US" dirty="0"/>
              <a:t>process not only a conceptual one. </a:t>
            </a:r>
            <a:endParaRPr lang="en-US" dirty="0" smtClean="0"/>
          </a:p>
          <a:p>
            <a:r>
              <a:rPr lang="en-US" dirty="0" smtClean="0"/>
              <a:t>The </a:t>
            </a:r>
            <a:r>
              <a:rPr lang="en-US" dirty="0"/>
              <a:t>1998 WHO Health Promotion </a:t>
            </a:r>
            <a:r>
              <a:rPr lang="en-US" dirty="0" smtClean="0"/>
              <a:t>Glossary defined </a:t>
            </a:r>
            <a:r>
              <a:rPr lang="en-US" dirty="0"/>
              <a:t>ISC as </a:t>
            </a:r>
            <a:r>
              <a:rPr lang="en-US" b="1" i="1" dirty="0" smtClean="0">
                <a:solidFill>
                  <a:srgbClr val="0070C0"/>
                </a:solidFill>
              </a:rPr>
              <a:t>cooperation </a:t>
            </a:r>
            <a:r>
              <a:rPr lang="en-US" b="1" i="1" dirty="0">
                <a:solidFill>
                  <a:srgbClr val="0070C0"/>
                </a:solidFill>
              </a:rPr>
              <a:t>between different sectors of society such as the public sector</a:t>
            </a:r>
            <a:r>
              <a:rPr lang="en-US" b="1" dirty="0">
                <a:solidFill>
                  <a:srgbClr val="0070C0"/>
                </a:solidFill>
              </a:rPr>
              <a:t>, </a:t>
            </a:r>
            <a:r>
              <a:rPr lang="en-US" b="1" i="1" dirty="0">
                <a:solidFill>
                  <a:srgbClr val="0070C0"/>
                </a:solidFill>
              </a:rPr>
              <a:t>civil </a:t>
            </a:r>
            <a:r>
              <a:rPr lang="en-US" b="1" i="1" dirty="0" smtClean="0">
                <a:solidFill>
                  <a:srgbClr val="0070C0"/>
                </a:solidFill>
              </a:rPr>
              <a:t>society and </a:t>
            </a:r>
            <a:r>
              <a:rPr lang="en-US" b="1" i="1" dirty="0">
                <a:solidFill>
                  <a:srgbClr val="0070C0"/>
                </a:solidFill>
              </a:rPr>
              <a:t>the private </a:t>
            </a:r>
            <a:r>
              <a:rPr lang="en-US" b="1" i="1" dirty="0" smtClean="0">
                <a:solidFill>
                  <a:srgbClr val="0070C0"/>
                </a:solidFill>
              </a:rPr>
              <a:t>sector</a:t>
            </a:r>
            <a:r>
              <a:rPr lang="en-US" b="1" dirty="0">
                <a:solidFill>
                  <a:srgbClr val="0070C0"/>
                </a:solidFill>
              </a:rPr>
              <a:t> </a:t>
            </a:r>
            <a:r>
              <a:rPr lang="en-US" dirty="0" smtClean="0"/>
              <a:t>[WHO 1998].</a:t>
            </a:r>
            <a:endParaRPr lang="en-AU" dirty="0"/>
          </a:p>
        </p:txBody>
      </p:sp>
    </p:spTree>
    <p:extLst>
      <p:ext uri="{BB962C8B-B14F-4D97-AF65-F5344CB8AC3E}">
        <p14:creationId xmlns:p14="http://schemas.microsoft.com/office/powerpoint/2010/main" val="4024910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solidFill>
                  <a:srgbClr val="0070C0"/>
                </a:solidFill>
              </a:rPr>
              <a:t>Why?</a:t>
            </a:r>
            <a:endParaRPr lang="en-AU" b="1" dirty="0">
              <a:solidFill>
                <a:srgbClr val="0070C0"/>
              </a:solidFill>
            </a:endParaRPr>
          </a:p>
        </p:txBody>
      </p:sp>
      <p:sp>
        <p:nvSpPr>
          <p:cNvPr id="5" name="Text Placeholder 4"/>
          <p:cNvSpPr>
            <a:spLocks noGrp="1"/>
          </p:cNvSpPr>
          <p:nvPr>
            <p:ph type="body" idx="1"/>
          </p:nvPr>
        </p:nvSpPr>
        <p:spPr/>
        <p:txBody>
          <a:bodyPr/>
          <a:lstStyle/>
          <a:p>
            <a:endParaRPr lang="en-AU"/>
          </a:p>
        </p:txBody>
      </p:sp>
      <p:pic>
        <p:nvPicPr>
          <p:cNvPr id="1026" name="Picture 2" descr="4 Benefits of Cross-Departmental Train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9045" y="310345"/>
            <a:ext cx="3748405" cy="211618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404216" y="6331042"/>
            <a:ext cx="8284640" cy="261610"/>
          </a:xfrm>
          <a:prstGeom prst="rect">
            <a:avLst/>
          </a:prstGeom>
          <a:noFill/>
        </p:spPr>
        <p:txBody>
          <a:bodyPr wrap="none" rtlCol="0">
            <a:spAutoFit/>
          </a:bodyPr>
          <a:lstStyle/>
          <a:p>
            <a:r>
              <a:rPr lang="en-US" sz="1100" dirty="0"/>
              <a:t>Image from https://www.asaecenter.org/association-careerhq/career/articles/talent-management/4-benefits-of-cross-departmental-training</a:t>
            </a:r>
            <a:endParaRPr lang="en-AU" sz="1100" dirty="0"/>
          </a:p>
        </p:txBody>
      </p:sp>
    </p:spTree>
    <p:extLst>
      <p:ext uri="{BB962C8B-B14F-4D97-AF65-F5344CB8AC3E}">
        <p14:creationId xmlns:p14="http://schemas.microsoft.com/office/powerpoint/2010/main" val="31784515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14363" y="320728"/>
            <a:ext cx="10738805" cy="523797"/>
          </a:xfrm>
        </p:spPr>
        <p:txBody>
          <a:bodyPr/>
          <a:lstStyle/>
          <a:p>
            <a:r>
              <a:rPr lang="en-US" b="1" dirty="0" smtClean="0">
                <a:solidFill>
                  <a:srgbClr val="0070C0"/>
                </a:solidFill>
              </a:rPr>
              <a:t>Why?</a:t>
            </a:r>
            <a:endParaRPr lang="en-AU" b="1" dirty="0">
              <a:solidFill>
                <a:srgbClr val="0070C0"/>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363958927"/>
              </p:ext>
            </p:extLst>
          </p:nvPr>
        </p:nvGraphicFramePr>
        <p:xfrm>
          <a:off x="614363" y="1188720"/>
          <a:ext cx="10739437" cy="49882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949102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idx="1"/>
          </p:nvPr>
        </p:nvSpPr>
        <p:spPr/>
        <p:txBody>
          <a:bodyPr/>
          <a:lstStyle/>
          <a:p>
            <a:endParaRPr lang="en-AU" dirty="0"/>
          </a:p>
        </p:txBody>
      </p:sp>
      <p:pic>
        <p:nvPicPr>
          <p:cNvPr id="4" name="Picture 3"/>
          <p:cNvPicPr>
            <a:picLocks noChangeAspect="1"/>
          </p:cNvPicPr>
          <p:nvPr/>
        </p:nvPicPr>
        <p:blipFill>
          <a:blip r:embed="rId3"/>
          <a:stretch>
            <a:fillRect/>
          </a:stretch>
        </p:blipFill>
        <p:spPr>
          <a:xfrm>
            <a:off x="349940" y="0"/>
            <a:ext cx="6653719" cy="6770451"/>
          </a:xfrm>
          <a:prstGeom prst="rect">
            <a:avLst/>
          </a:prstGeom>
        </p:spPr>
      </p:pic>
      <p:pic>
        <p:nvPicPr>
          <p:cNvPr id="5" name="Picture 4"/>
          <p:cNvPicPr>
            <a:picLocks noChangeAspect="1"/>
          </p:cNvPicPr>
          <p:nvPr/>
        </p:nvPicPr>
        <p:blipFill>
          <a:blip r:embed="rId4"/>
          <a:stretch>
            <a:fillRect/>
          </a:stretch>
        </p:blipFill>
        <p:spPr>
          <a:xfrm>
            <a:off x="7759047" y="377885"/>
            <a:ext cx="2217906" cy="4863830"/>
          </a:xfrm>
          <a:prstGeom prst="rect">
            <a:avLst/>
          </a:prstGeom>
        </p:spPr>
      </p:pic>
      <p:sp>
        <p:nvSpPr>
          <p:cNvPr id="6" name="TextBox 5"/>
          <p:cNvSpPr txBox="1"/>
          <p:nvPr/>
        </p:nvSpPr>
        <p:spPr>
          <a:xfrm>
            <a:off x="7839576" y="5824342"/>
            <a:ext cx="1744388" cy="369332"/>
          </a:xfrm>
          <a:prstGeom prst="rect">
            <a:avLst/>
          </a:prstGeom>
          <a:noFill/>
        </p:spPr>
        <p:txBody>
          <a:bodyPr wrap="none" rtlCol="0">
            <a:spAutoFit/>
          </a:bodyPr>
          <a:lstStyle/>
          <a:p>
            <a:r>
              <a:rPr lang="en-US" dirty="0" smtClean="0"/>
              <a:t>WHO/RBM 2015</a:t>
            </a:r>
            <a:endParaRPr lang="en-AU" dirty="0"/>
          </a:p>
        </p:txBody>
      </p:sp>
      <p:sp>
        <p:nvSpPr>
          <p:cNvPr id="7" name="Oval 6"/>
          <p:cNvSpPr/>
          <p:nvPr/>
        </p:nvSpPr>
        <p:spPr>
          <a:xfrm>
            <a:off x="7003659" y="3654460"/>
            <a:ext cx="3168377" cy="1627170"/>
          </a:xfrm>
          <a:prstGeom prst="ellipse">
            <a:avLst/>
          </a:prstGeom>
          <a:noFill/>
          <a:ln w="444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8864198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pic>
        <p:nvPicPr>
          <p:cNvPr id="4" name="Content Placeholder 3"/>
          <p:cNvPicPr>
            <a:picLocks noGrp="1" noChangeAspect="1"/>
          </p:cNvPicPr>
          <p:nvPr>
            <p:ph idx="1"/>
          </p:nvPr>
        </p:nvPicPr>
        <p:blipFill>
          <a:blip r:embed="rId3"/>
          <a:stretch>
            <a:fillRect/>
          </a:stretch>
        </p:blipFill>
        <p:spPr>
          <a:xfrm rot="5400000">
            <a:off x="2625852" y="-2625852"/>
            <a:ext cx="6858000" cy="12109704"/>
          </a:xfrm>
          <a:prstGeom prst="rect">
            <a:avLst/>
          </a:prstGeom>
        </p:spPr>
      </p:pic>
      <p:sp>
        <p:nvSpPr>
          <p:cNvPr id="5" name="TextBox 4"/>
          <p:cNvSpPr txBox="1"/>
          <p:nvPr/>
        </p:nvSpPr>
        <p:spPr>
          <a:xfrm>
            <a:off x="9942696" y="6193674"/>
            <a:ext cx="1744388" cy="369332"/>
          </a:xfrm>
          <a:prstGeom prst="rect">
            <a:avLst/>
          </a:prstGeom>
          <a:noFill/>
        </p:spPr>
        <p:txBody>
          <a:bodyPr wrap="none" rtlCol="0">
            <a:spAutoFit/>
          </a:bodyPr>
          <a:lstStyle/>
          <a:p>
            <a:r>
              <a:rPr lang="en-US" dirty="0" smtClean="0"/>
              <a:t>WHO/RBM 2015</a:t>
            </a:r>
            <a:endParaRPr lang="en-AU" dirty="0"/>
          </a:p>
        </p:txBody>
      </p:sp>
      <p:sp>
        <p:nvSpPr>
          <p:cNvPr id="3" name="Down Arrow 2"/>
          <p:cNvSpPr/>
          <p:nvPr/>
        </p:nvSpPr>
        <p:spPr>
          <a:xfrm>
            <a:off x="4416552" y="1252728"/>
            <a:ext cx="347472" cy="53949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Down Arrow 5"/>
          <p:cNvSpPr/>
          <p:nvPr/>
        </p:nvSpPr>
        <p:spPr>
          <a:xfrm>
            <a:off x="7540752" y="211343"/>
            <a:ext cx="347472" cy="53949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Down Arrow 6"/>
          <p:cNvSpPr/>
          <p:nvPr/>
        </p:nvSpPr>
        <p:spPr>
          <a:xfrm rot="16200000">
            <a:off x="7065264" y="1990344"/>
            <a:ext cx="347472" cy="53949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082243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4995" y="393679"/>
            <a:ext cx="10738805" cy="1180889"/>
          </a:xfrm>
        </p:spPr>
        <p:txBody>
          <a:bodyPr/>
          <a:lstStyle/>
          <a:p>
            <a:r>
              <a:rPr lang="en-US" sz="4000" b="1" dirty="0" smtClean="0">
                <a:solidFill>
                  <a:srgbClr val="0070C0"/>
                </a:solidFill>
              </a:rPr>
              <a:t>IVM = Integrated Vector Management</a:t>
            </a:r>
            <a:endParaRPr lang="en-AU" sz="4000" b="1" dirty="0">
              <a:solidFill>
                <a:srgbClr val="0070C0"/>
              </a:solidFill>
            </a:endParaRPr>
          </a:p>
        </p:txBody>
      </p:sp>
      <p:sp>
        <p:nvSpPr>
          <p:cNvPr id="5" name="Content Placeholder 4"/>
          <p:cNvSpPr>
            <a:spLocks noGrp="1"/>
          </p:cNvSpPr>
          <p:nvPr>
            <p:ph sz="half" idx="1"/>
          </p:nvPr>
        </p:nvSpPr>
        <p:spPr>
          <a:xfrm>
            <a:off x="499296" y="1867562"/>
            <a:ext cx="3606712" cy="4351338"/>
          </a:xfrm>
        </p:spPr>
        <p:txBody>
          <a:bodyPr/>
          <a:lstStyle/>
          <a:p>
            <a:endParaRPr lang="en-AU"/>
          </a:p>
        </p:txBody>
      </p:sp>
      <p:sp>
        <p:nvSpPr>
          <p:cNvPr id="6" name="Content Placeholder 5"/>
          <p:cNvSpPr>
            <a:spLocks noGrp="1"/>
          </p:cNvSpPr>
          <p:nvPr>
            <p:ph sz="half" idx="2"/>
          </p:nvPr>
        </p:nvSpPr>
        <p:spPr>
          <a:xfrm>
            <a:off x="4510454" y="1281575"/>
            <a:ext cx="6261178" cy="4346421"/>
          </a:xfrm>
        </p:spPr>
        <p:txBody>
          <a:bodyPr/>
          <a:lstStyle/>
          <a:p>
            <a:r>
              <a:rPr lang="en-US" sz="2400" dirty="0" smtClean="0"/>
              <a:t>Definition: </a:t>
            </a:r>
            <a:r>
              <a:rPr lang="en-US" sz="2400" i="1" dirty="0" smtClean="0">
                <a:solidFill>
                  <a:srgbClr val="0070C0"/>
                </a:solidFill>
              </a:rPr>
              <a:t>rational </a:t>
            </a:r>
            <a:r>
              <a:rPr lang="en-US" sz="2400" i="1" dirty="0">
                <a:solidFill>
                  <a:srgbClr val="0070C0"/>
                </a:solidFill>
              </a:rPr>
              <a:t>decision-making process for the optimal use of resources for vector </a:t>
            </a:r>
            <a:r>
              <a:rPr lang="en-US" sz="2400" i="1" dirty="0" smtClean="0">
                <a:solidFill>
                  <a:srgbClr val="0070C0"/>
                </a:solidFill>
              </a:rPr>
              <a:t>control</a:t>
            </a:r>
          </a:p>
          <a:p>
            <a:pPr lvl="1"/>
            <a:r>
              <a:rPr lang="en-US" dirty="0"/>
              <a:t>IVM aims to plan, deliver, monitor and evaluate cost-effective </a:t>
            </a:r>
            <a:r>
              <a:rPr lang="en-US" dirty="0" smtClean="0"/>
              <a:t>interventions, </a:t>
            </a:r>
            <a:r>
              <a:rPr lang="en-US" dirty="0"/>
              <a:t>as well as to </a:t>
            </a:r>
            <a:r>
              <a:rPr lang="en-US" dirty="0" smtClean="0"/>
              <a:t>use combinations </a:t>
            </a:r>
            <a:r>
              <a:rPr lang="en-US" dirty="0"/>
              <a:t>of vector control </a:t>
            </a:r>
            <a:r>
              <a:rPr lang="en-US" dirty="0" smtClean="0"/>
              <a:t>measures</a:t>
            </a:r>
          </a:p>
          <a:p>
            <a:pPr lvl="1"/>
            <a:r>
              <a:rPr lang="en-US" dirty="0"/>
              <a:t>C</a:t>
            </a:r>
            <a:r>
              <a:rPr lang="en-US" dirty="0" smtClean="0"/>
              <a:t>an </a:t>
            </a:r>
            <a:r>
              <a:rPr lang="en-US" dirty="0"/>
              <a:t>be </a:t>
            </a:r>
            <a:r>
              <a:rPr lang="en-US" dirty="0" smtClean="0"/>
              <a:t>effective and </a:t>
            </a:r>
            <a:r>
              <a:rPr lang="en-US" dirty="0"/>
              <a:t>efficient solution to control several diseases at the same time </a:t>
            </a:r>
            <a:endParaRPr lang="en-US" dirty="0" smtClean="0"/>
          </a:p>
          <a:p>
            <a:r>
              <a:rPr lang="en-US" sz="2400" dirty="0" smtClean="0"/>
              <a:t>Key elements is </a:t>
            </a:r>
            <a:r>
              <a:rPr lang="en-US" sz="2400" b="1" dirty="0"/>
              <a:t>collaboration between </a:t>
            </a:r>
            <a:r>
              <a:rPr lang="en-US" sz="2400" b="1" dirty="0" smtClean="0"/>
              <a:t>intra-health sector/s </a:t>
            </a:r>
            <a:r>
              <a:rPr lang="en-US" sz="2400" b="1" dirty="0"/>
              <a:t>and non-health (inter-) </a:t>
            </a:r>
            <a:r>
              <a:rPr lang="en-US" sz="2400" b="1" dirty="0" smtClean="0"/>
              <a:t>sector/s</a:t>
            </a:r>
            <a:endParaRPr lang="en-AU" sz="2400" b="1" dirty="0"/>
          </a:p>
        </p:txBody>
      </p:sp>
      <p:pic>
        <p:nvPicPr>
          <p:cNvPr id="4" name="Picture 3"/>
          <p:cNvPicPr>
            <a:picLocks noChangeAspect="1"/>
          </p:cNvPicPr>
          <p:nvPr/>
        </p:nvPicPr>
        <p:blipFill>
          <a:blip r:embed="rId3"/>
          <a:stretch>
            <a:fillRect/>
          </a:stretch>
        </p:blipFill>
        <p:spPr>
          <a:xfrm>
            <a:off x="173592" y="1281575"/>
            <a:ext cx="4011158" cy="4935223"/>
          </a:xfrm>
          <a:prstGeom prst="rect">
            <a:avLst/>
          </a:prstGeom>
        </p:spPr>
      </p:pic>
      <p:sp>
        <p:nvSpPr>
          <p:cNvPr id="3" name="Rectangle 2"/>
          <p:cNvSpPr/>
          <p:nvPr/>
        </p:nvSpPr>
        <p:spPr>
          <a:xfrm>
            <a:off x="3474134" y="6279565"/>
            <a:ext cx="6096000" cy="523220"/>
          </a:xfrm>
          <a:prstGeom prst="rect">
            <a:avLst/>
          </a:prstGeom>
        </p:spPr>
        <p:txBody>
          <a:bodyPr>
            <a:spAutoFit/>
          </a:bodyPr>
          <a:lstStyle/>
          <a:p>
            <a:r>
              <a:rPr lang="en-AU" sz="1400" dirty="0"/>
              <a:t>https://apps.who.int/iris/bitstream/handle/10665/44766/9789241502795_eng.pdf;jsessionid=19FB647C054D6D464C169AD5045DEFEC?sequence=1</a:t>
            </a:r>
          </a:p>
        </p:txBody>
      </p:sp>
    </p:spTree>
    <p:extLst>
      <p:ext uri="{BB962C8B-B14F-4D97-AF65-F5344CB8AC3E}">
        <p14:creationId xmlns:p14="http://schemas.microsoft.com/office/powerpoint/2010/main" val="74014984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CU PPoint Template Master 2018 2" id="{DDAAE718-2A89-A646-93F7-A73FD446939E}" vid="{D3D5146B-945E-5B41-97C2-7ED23DDB1F7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377</TotalTime>
  <Words>2157</Words>
  <Application>Microsoft Office PowerPoint</Application>
  <PresentationFormat>Widescreen</PresentationFormat>
  <Paragraphs>131</Paragraphs>
  <Slides>18</Slides>
  <Notes>18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Playfair Display</vt:lpstr>
      <vt:lpstr>Office Theme</vt:lpstr>
      <vt:lpstr>Intersectoral Collaboration for Malaria Elimination  - What is it and What are the benefits?</vt:lpstr>
      <vt:lpstr>PowerPoint Presentation</vt:lpstr>
      <vt:lpstr>What?</vt:lpstr>
      <vt:lpstr>PowerPoint Presentation</vt:lpstr>
      <vt:lpstr>Why?</vt:lpstr>
      <vt:lpstr>Why?</vt:lpstr>
      <vt:lpstr>PowerPoint Presentation</vt:lpstr>
      <vt:lpstr>PowerPoint Presentation</vt:lpstr>
      <vt:lpstr>IVM = Integrated Vector Management</vt:lpstr>
      <vt:lpstr>PowerPoint Presentation</vt:lpstr>
      <vt:lpstr>How?</vt:lpstr>
      <vt:lpstr>PowerPoint Presentation</vt:lpstr>
      <vt:lpstr>PowerPoint Presentation</vt:lpstr>
      <vt:lpstr>PowerPoint Presentation</vt:lpstr>
      <vt:lpstr>PowerPoint Presentation</vt:lpstr>
      <vt:lpstr>PowerPoint Presentation</vt:lpstr>
      <vt:lpstr>Thank you</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LeBherz, Cameron</dc:creator>
  <cp:lastModifiedBy>Maxine Whittaker</cp:lastModifiedBy>
  <cp:revision>29</cp:revision>
  <cp:lastPrinted>2020-09-11T23:20:35Z</cp:lastPrinted>
  <dcterms:created xsi:type="dcterms:W3CDTF">2018-11-01T05:09:29Z</dcterms:created>
  <dcterms:modified xsi:type="dcterms:W3CDTF">2020-09-11T23:20:42Z</dcterms:modified>
</cp:coreProperties>
</file>