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7" r:id="rId10"/>
    <p:sldId id="268" r:id="rId11"/>
  </p:sldIdLst>
  <p:sldSz cx="9144000" cy="6858000" type="screen4x3"/>
  <p:notesSz cx="6858000" cy="9144000"/>
  <p:defaultTextStyle>
    <a:lvl1pPr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1pPr>
    <a:lvl2pPr indent="457200"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2pPr>
    <a:lvl3pPr indent="914400"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3pPr>
    <a:lvl4pPr indent="1371600"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4pPr>
    <a:lvl5pPr indent="1828800"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5pPr>
    <a:lvl6pPr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6pPr>
    <a:lvl7pPr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7pPr>
    <a:lvl8pPr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8pPr>
    <a:lvl9pPr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B693-6BA8-4EF7-95EF-771CD78675F5}" type="datetimeFigureOut">
              <a:rPr lang="en-AU" smtClean="0"/>
              <a:t>13/09/20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3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B693-6BA8-4EF7-95EF-771CD78675F5}" type="datetimeFigureOut">
              <a:rPr lang="en-AU" smtClean="0"/>
              <a:t>13/09/20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B693-6BA8-4EF7-95EF-771CD78675F5}" type="datetimeFigureOut">
              <a:rPr lang="en-AU" smtClean="0"/>
              <a:t>13/09/20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B693-6BA8-4EF7-95EF-771CD78675F5}" type="datetimeFigureOut">
              <a:rPr lang="en-AU" smtClean="0"/>
              <a:t>13/09/20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8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B693-6BA8-4EF7-95EF-771CD78675F5}" type="datetimeFigureOut">
              <a:rPr lang="en-AU" smtClean="0"/>
              <a:t>13/09/20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5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B693-6BA8-4EF7-95EF-771CD78675F5}" type="datetimeFigureOut">
              <a:rPr lang="en-AU" smtClean="0"/>
              <a:t>13/09/20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8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B693-6BA8-4EF7-95EF-771CD78675F5}" type="datetimeFigureOut">
              <a:rPr lang="en-AU" smtClean="0"/>
              <a:t>13/09/20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9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B693-6BA8-4EF7-95EF-771CD78675F5}" type="datetimeFigureOut">
              <a:rPr lang="en-AU" smtClean="0"/>
              <a:t>13/09/20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B693-6BA8-4EF7-95EF-771CD78675F5}" type="datetimeFigureOut">
              <a:rPr lang="en-AU" smtClean="0"/>
              <a:t>13/09/20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1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B693-6BA8-4EF7-95EF-771CD78675F5}" type="datetimeFigureOut">
              <a:rPr lang="en-AU" smtClean="0"/>
              <a:t>13/09/20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8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B693-6BA8-4EF7-95EF-771CD78675F5}" type="datetimeFigureOut">
              <a:rPr lang="en-AU" smtClean="0"/>
              <a:t>13/09/20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B693-6BA8-4EF7-95EF-771CD78675F5}" type="datetimeFigureOut">
              <a:rPr lang="en-AU" smtClean="0"/>
              <a:t>13/09/20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0" y="6087889"/>
            <a:ext cx="4819188" cy="734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73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35793"/>
            <a:ext cx="9143999" cy="147002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RAM Virtual Conference 2020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1188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Jenny Kerrison PhD, </a:t>
            </a:r>
            <a:r>
              <a:rPr lang="en-US" dirty="0" err="1" smtClean="0">
                <a:solidFill>
                  <a:srgbClr val="0000FF"/>
                </a:solidFill>
              </a:rPr>
              <a:t>D.Ed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National RAM Manager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RC North Hobart D9830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1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4427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7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invest in Malaria </a:t>
            </a:r>
            <a:r>
              <a:rPr lang="en-US" dirty="0"/>
              <a:t>Elimination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1743"/>
            <a:ext cx="9144000" cy="2931695"/>
          </a:xfrm>
          <a:solidFill>
            <a:srgbClr val="C6D9F1"/>
          </a:solidFill>
        </p:spPr>
        <p:txBody>
          <a:bodyPr>
            <a:normAutofit/>
          </a:bodyPr>
          <a:lstStyle/>
          <a:p>
            <a:r>
              <a:rPr lang="en-US" dirty="0" smtClean="0"/>
              <a:t>Health contributes to Economic growth &amp; Peace</a:t>
            </a:r>
          </a:p>
          <a:p>
            <a:r>
              <a:rPr lang="en-US" dirty="0" smtClean="0"/>
              <a:t>Health a human right</a:t>
            </a:r>
          </a:p>
          <a:p>
            <a:pPr marL="0" indent="0">
              <a:buNone/>
            </a:pPr>
            <a:r>
              <a:rPr lang="en-US" dirty="0" smtClean="0"/>
              <a:t>(e.g. Professor Maxine Whittaker’s presentation on the Sustainable Development Goals: </a:t>
            </a:r>
            <a:r>
              <a:rPr lang="en-AU" dirty="0"/>
              <a:t>Poverty, Hunger and health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8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375"/>
            <a:ext cx="8229600" cy="779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invest in Malaria Elimination?</a:t>
            </a:r>
            <a:br>
              <a:rPr lang="en-US" dirty="0" smtClean="0"/>
            </a:br>
            <a:r>
              <a:rPr lang="en-US" sz="3600" dirty="0" smtClean="0"/>
              <a:t>APLMA Return on Investment (ROI)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3047"/>
            <a:ext cx="9144000" cy="473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0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World Health </a:t>
            </a:r>
            <a:r>
              <a:rPr lang="en-US" dirty="0" err="1" smtClean="0"/>
              <a:t>Organisation</a:t>
            </a:r>
            <a:r>
              <a:rPr lang="en-US" dirty="0" smtClean="0"/>
              <a:t> Global Technical Strategy (GTS) 2016 - 2030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52599"/>
            <a:ext cx="9144000" cy="2460559"/>
          </a:xfrm>
          <a:solidFill>
            <a:srgbClr val="C6D9F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WHO Goals by 2030:</a:t>
            </a:r>
          </a:p>
          <a:p>
            <a:r>
              <a:rPr lang="en-AU" dirty="0" smtClean="0"/>
              <a:t>countries </a:t>
            </a:r>
            <a:r>
              <a:rPr lang="en-AU" dirty="0"/>
              <a:t>need to reduce malaria by 90% from 2015 figures. </a:t>
            </a:r>
            <a:endParaRPr lang="en-AU" dirty="0" smtClean="0"/>
          </a:p>
          <a:p>
            <a:r>
              <a:rPr lang="en-AU" dirty="0" smtClean="0"/>
              <a:t>zero </a:t>
            </a:r>
            <a:r>
              <a:rPr lang="en-AU" dirty="0"/>
              <a:t>indigenous malaria in at least 35 countries.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053"/>
            <a:ext cx="9037054" cy="100737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Our Partner Countries’ Goals: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5899"/>
            <a:ext cx="9144000" cy="4112734"/>
          </a:xfrm>
          <a:solidFill>
            <a:srgbClr val="C6D9F1"/>
          </a:solidFill>
        </p:spPr>
        <p:txBody>
          <a:bodyPr>
            <a:normAutofit/>
          </a:bodyPr>
          <a:lstStyle/>
          <a:p>
            <a:pPr lvl="0"/>
            <a:r>
              <a:rPr lang="en-AU" dirty="0" smtClean="0"/>
              <a:t>Timor </a:t>
            </a:r>
            <a:r>
              <a:rPr lang="en-AU" dirty="0" err="1" smtClean="0"/>
              <a:t>Leste</a:t>
            </a:r>
            <a:r>
              <a:rPr lang="en-AU" dirty="0" smtClean="0"/>
              <a:t>: </a:t>
            </a:r>
          </a:p>
          <a:p>
            <a:pPr lvl="1"/>
            <a:r>
              <a:rPr lang="en-AU" dirty="0" smtClean="0"/>
              <a:t>zero </a:t>
            </a:r>
            <a:r>
              <a:rPr lang="en-AU" dirty="0"/>
              <a:t>indigenous malaria </a:t>
            </a:r>
            <a:r>
              <a:rPr lang="en-AU" dirty="0" smtClean="0"/>
              <a:t>since July 2017 </a:t>
            </a:r>
          </a:p>
          <a:p>
            <a:pPr lvl="1"/>
            <a:r>
              <a:rPr lang="en-AU" dirty="0" smtClean="0"/>
              <a:t>WHO certification in 2021</a:t>
            </a:r>
          </a:p>
          <a:p>
            <a:pPr lvl="0"/>
            <a:r>
              <a:rPr lang="en-AU" dirty="0" smtClean="0"/>
              <a:t>West </a:t>
            </a:r>
            <a:r>
              <a:rPr lang="en-AU" dirty="0"/>
              <a:t>Timor (NTT </a:t>
            </a:r>
            <a:r>
              <a:rPr lang="en-AU" dirty="0" smtClean="0"/>
              <a:t>Province, Indonesia):</a:t>
            </a:r>
          </a:p>
          <a:p>
            <a:pPr lvl="1"/>
            <a:r>
              <a:rPr lang="en-AU" dirty="0" smtClean="0"/>
              <a:t>Zero </a:t>
            </a:r>
            <a:r>
              <a:rPr lang="en-AU" dirty="0"/>
              <a:t>indigenous malaria by </a:t>
            </a:r>
            <a:r>
              <a:rPr lang="en-AU" dirty="0" smtClean="0"/>
              <a:t>2023</a:t>
            </a:r>
          </a:p>
          <a:p>
            <a:pPr lvl="0"/>
            <a:r>
              <a:rPr lang="en-AU" dirty="0" smtClean="0"/>
              <a:t>Vanuatu:</a:t>
            </a:r>
          </a:p>
          <a:p>
            <a:pPr lvl="1"/>
            <a:r>
              <a:rPr lang="en-AU" dirty="0" smtClean="0"/>
              <a:t>zero </a:t>
            </a:r>
            <a:r>
              <a:rPr lang="en-AU" dirty="0"/>
              <a:t>indigenous malaria by 2023 </a:t>
            </a:r>
            <a:endParaRPr lang="en-AU" dirty="0"/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76782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6" y="1600201"/>
            <a:ext cx="9023684" cy="3680326"/>
          </a:xfrm>
          <a:solidFill>
            <a:srgbClr val="C6D9F1"/>
          </a:solidFill>
        </p:spPr>
        <p:txBody>
          <a:bodyPr/>
          <a:lstStyle/>
          <a:p>
            <a:pPr lvl="0"/>
            <a:r>
              <a:rPr lang="en-AU" dirty="0" smtClean="0"/>
              <a:t>Papua New Guinea:</a:t>
            </a:r>
          </a:p>
          <a:p>
            <a:pPr lvl="1"/>
            <a:r>
              <a:rPr lang="en-AU" dirty="0" smtClean="0"/>
              <a:t>Annual Parasite Incidence (API) </a:t>
            </a:r>
            <a:r>
              <a:rPr lang="en-AU" dirty="0"/>
              <a:t>160 per </a:t>
            </a:r>
            <a:r>
              <a:rPr lang="en-AU" dirty="0" smtClean="0"/>
              <a:t>1,000</a:t>
            </a:r>
          </a:p>
          <a:p>
            <a:pPr lvl="1"/>
            <a:r>
              <a:rPr lang="en-AU" dirty="0" smtClean="0"/>
              <a:t>API </a:t>
            </a:r>
            <a:r>
              <a:rPr lang="en-AU" dirty="0"/>
              <a:t>&lt; 0.5 cases per 1,000 by 2030 </a:t>
            </a:r>
          </a:p>
          <a:p>
            <a:pPr lvl="0"/>
            <a:r>
              <a:rPr lang="en-AU" dirty="0"/>
              <a:t>Solomon </a:t>
            </a:r>
            <a:r>
              <a:rPr lang="en-AU" dirty="0" smtClean="0"/>
              <a:t>Islands:</a:t>
            </a:r>
          </a:p>
          <a:p>
            <a:pPr lvl="1"/>
            <a:r>
              <a:rPr lang="en-AU" dirty="0" smtClean="0"/>
              <a:t>API 107 </a:t>
            </a:r>
            <a:r>
              <a:rPr lang="en-AU" dirty="0"/>
              <a:t>in </a:t>
            </a:r>
            <a:r>
              <a:rPr lang="en-AU" dirty="0" smtClean="0"/>
              <a:t>2019</a:t>
            </a:r>
          </a:p>
          <a:p>
            <a:pPr lvl="1"/>
            <a:r>
              <a:rPr lang="en-AU" dirty="0" smtClean="0"/>
              <a:t>malaria </a:t>
            </a:r>
            <a:r>
              <a:rPr lang="en-AU" dirty="0"/>
              <a:t>elimination by 2034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0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RAM Rotarians’ Social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3691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Rotarians Against Malaria (RAM) Australia must have </a:t>
            </a:r>
            <a:r>
              <a:rPr lang="en-AU" b="1" dirty="0"/>
              <a:t>h</a:t>
            </a:r>
            <a:r>
              <a:rPr lang="en-AU" b="1" dirty="0" smtClean="0"/>
              <a:t>uman &amp;</a:t>
            </a:r>
            <a:r>
              <a:rPr lang="en-AU" b="1" dirty="0"/>
              <a:t> </a:t>
            </a:r>
            <a:r>
              <a:rPr lang="en-AU" b="1" dirty="0" smtClean="0"/>
              <a:t>financial </a:t>
            </a:r>
            <a:r>
              <a:rPr lang="en-AU" b="1" dirty="0"/>
              <a:t>capacity </a:t>
            </a:r>
            <a:endParaRPr lang="en-AU" b="1" dirty="0" smtClean="0"/>
          </a:p>
          <a:p>
            <a:r>
              <a:rPr lang="en-AU" dirty="0" smtClean="0"/>
              <a:t>Define our “</a:t>
            </a:r>
            <a:r>
              <a:rPr lang="en-AU" b="1" dirty="0" smtClean="0"/>
              <a:t>core business</a:t>
            </a:r>
            <a:r>
              <a:rPr lang="en-AU" dirty="0" smtClean="0"/>
              <a:t>” malaria and malaria strategies so that we support effective evidence based strategies</a:t>
            </a:r>
            <a:endParaRPr lang="en-AU" dirty="0"/>
          </a:p>
          <a:p>
            <a:r>
              <a:rPr lang="en-AU" dirty="0" smtClean="0"/>
              <a:t>Contribute to setting the </a:t>
            </a:r>
            <a:r>
              <a:rPr lang="en-AU" b="1" dirty="0" smtClean="0"/>
              <a:t>global </a:t>
            </a:r>
            <a:r>
              <a:rPr lang="en-AU" b="1" dirty="0"/>
              <a:t>agenda </a:t>
            </a:r>
            <a:r>
              <a:rPr lang="en-AU" dirty="0"/>
              <a:t>for malaria elimination </a:t>
            </a:r>
            <a:r>
              <a:rPr lang="en-AU" dirty="0" smtClean="0"/>
              <a:t>&amp; eradication by </a:t>
            </a:r>
            <a:r>
              <a:rPr lang="en-AU" dirty="0"/>
              <a:t>working closely with RAM-Global Rotary Action Group</a:t>
            </a:r>
            <a:r>
              <a:rPr lang="en-AU" dirty="0" smtClean="0"/>
              <a:t>.</a:t>
            </a:r>
          </a:p>
          <a:p>
            <a:r>
              <a:rPr lang="en-AU" dirty="0" smtClean="0"/>
              <a:t>Work within challenges such as </a:t>
            </a:r>
            <a:r>
              <a:rPr lang="en-AU" dirty="0" err="1" smtClean="0"/>
              <a:t>Covid</a:t>
            </a:r>
            <a:r>
              <a:rPr lang="en-AU" dirty="0" smtClean="0"/>
              <a:t> 19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503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7" t="3944" b="20270"/>
          <a:stretch/>
        </p:blipFill>
        <p:spPr bwMode="auto">
          <a:xfrm>
            <a:off x="0" y="122890"/>
            <a:ext cx="9143999" cy="673510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843" y="5528826"/>
            <a:ext cx="2914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Professor Maxine Whittaker, Dean, College of Public Health, JCU,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Townsville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7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6879"/>
            <a:ext cx="9144000" cy="961941"/>
          </a:xfrm>
          <a:solidFill>
            <a:srgbClr val="C6D9F1"/>
          </a:solidFill>
        </p:spPr>
        <p:txBody>
          <a:bodyPr/>
          <a:lstStyle/>
          <a:p>
            <a:r>
              <a:rPr lang="en-US" dirty="0" smtClean="0"/>
              <a:t>Call to Action: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885"/>
            <a:ext cx="8229600" cy="5204326"/>
          </a:xfrm>
        </p:spPr>
        <p:txBody>
          <a:bodyPr/>
          <a:lstStyle/>
          <a:p>
            <a:r>
              <a:rPr lang="en-US" dirty="0" smtClean="0"/>
              <a:t>Permission to contact all Participants</a:t>
            </a:r>
          </a:p>
          <a:p>
            <a:r>
              <a:rPr lang="en-US" dirty="0" smtClean="0"/>
              <a:t>RAM need your help – we need more Rotarians to join our District RAM Supervisors in all Districts in our 5 Regions:</a:t>
            </a:r>
          </a:p>
          <a:p>
            <a:pPr lvl="1"/>
            <a:r>
              <a:rPr lang="en-US" dirty="0" smtClean="0"/>
              <a:t>Northern – Dr. Russ Stephenson D9600</a:t>
            </a:r>
          </a:p>
          <a:p>
            <a:pPr lvl="1"/>
            <a:r>
              <a:rPr lang="en-US" dirty="0" smtClean="0"/>
              <a:t>Eastern – AG Andrea Grosvenor D9705</a:t>
            </a:r>
          </a:p>
          <a:p>
            <a:pPr lvl="1"/>
            <a:r>
              <a:rPr lang="en-US" dirty="0" smtClean="0"/>
              <a:t>Central – </a:t>
            </a:r>
            <a:r>
              <a:rPr lang="en-US" dirty="0" err="1" smtClean="0"/>
              <a:t>Cherilyn</a:t>
            </a:r>
            <a:r>
              <a:rPr lang="en-US" dirty="0" smtClean="0"/>
              <a:t> Fleming D9520</a:t>
            </a:r>
          </a:p>
          <a:p>
            <a:pPr lvl="1"/>
            <a:r>
              <a:rPr lang="en-US" dirty="0" smtClean="0"/>
              <a:t>Southern – Christine Williams D9820</a:t>
            </a:r>
          </a:p>
          <a:p>
            <a:pPr lvl="1"/>
            <a:r>
              <a:rPr lang="en-US" dirty="0" smtClean="0"/>
              <a:t>Western – Peter McKenzie D9455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328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86</TotalTime>
  <Words>311</Words>
  <Application>Microsoft Macintosh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Theme</vt:lpstr>
      <vt:lpstr>RAM Virtual Conference 2020 Call to Action</vt:lpstr>
      <vt:lpstr>Why invest in Malaria Elimination?</vt:lpstr>
      <vt:lpstr>Why invest in Malaria Elimination? APLMA Return on Investment (ROI)</vt:lpstr>
      <vt:lpstr>World Health Organisation Global Technical Strategy (GTS) 2016 - 2030</vt:lpstr>
      <vt:lpstr>Our Partner Countries’ Goals:</vt:lpstr>
      <vt:lpstr>Delayed </vt:lpstr>
      <vt:lpstr>RAM Rotarians’ Social Responsibilities</vt:lpstr>
      <vt:lpstr>PowerPoint Presentation</vt:lpstr>
      <vt:lpstr>Call to Action:</vt:lpstr>
      <vt:lpstr>Thank you!</vt:lpstr>
    </vt:vector>
  </TitlesOfParts>
  <Company>MNCH Consultant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 Virtual Conference 2020 Call to Action</dc:title>
  <dc:creator>Dr. Jenny Kerrison</dc:creator>
  <cp:lastModifiedBy>Dr. Jenny Kerrison</cp:lastModifiedBy>
  <cp:revision>9</cp:revision>
  <dcterms:created xsi:type="dcterms:W3CDTF">2020-09-12T21:48:43Z</dcterms:created>
  <dcterms:modified xsi:type="dcterms:W3CDTF">2020-09-12T23:15:23Z</dcterms:modified>
</cp:coreProperties>
</file>