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312" r:id="rId3"/>
    <p:sldId id="301" r:id="rId4"/>
    <p:sldId id="314" r:id="rId5"/>
    <p:sldId id="299" r:id="rId6"/>
    <p:sldId id="315" r:id="rId7"/>
    <p:sldId id="296" r:id="rId8"/>
    <p:sldId id="308" r:id="rId9"/>
    <p:sldId id="307" r:id="rId10"/>
    <p:sldId id="300" r:id="rId11"/>
    <p:sldId id="289" r:id="rId12"/>
    <p:sldId id="310" r:id="rId13"/>
    <p:sldId id="304" r:id="rId14"/>
    <p:sldId id="292" r:id="rId15"/>
    <p:sldId id="305" r:id="rId16"/>
    <p:sldId id="295" r:id="rId17"/>
    <p:sldId id="311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3608" autoAdjust="0"/>
  </p:normalViewPr>
  <p:slideViewPr>
    <p:cSldViewPr>
      <p:cViewPr varScale="1">
        <p:scale>
          <a:sx n="88" d="100"/>
          <a:sy n="88" d="100"/>
        </p:scale>
        <p:origin x="66" y="27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610DC-B47B-4F87-9C50-A7C3877F4AAF}" type="datetimeFigureOut">
              <a:rPr lang="en-GB" smtClean="0"/>
              <a:pPr/>
              <a:t>04/09/2019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5E695-1E2C-48A5-9059-5F066C466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7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695-1E2C-48A5-9059-5F066C46687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695-1E2C-48A5-9059-5F066C46687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695-1E2C-48A5-9059-5F066C46687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7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695-1E2C-48A5-9059-5F066C46687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695-1E2C-48A5-9059-5F066C46687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8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695-1E2C-48A5-9059-5F066C46687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0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5E695-1E2C-48A5-9059-5F066C46687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6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3316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791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27682" cy="5851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439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542079"/>
            <a:ext cx="4080591" cy="4309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542079"/>
            <a:ext cx="4080591" cy="4309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47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C95B-E774-451B-9A3F-BA696CED74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0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248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9648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0" y="1542079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542079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96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300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567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081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4595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4907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542079"/>
            <a:ext cx="8291501" cy="430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277146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endParaRPr lang="en-GB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l" defTabSz="914179"/>
            <a:endParaRPr lang="en-GB" sz="1400">
              <a:solidFill>
                <a:schemeClr val="bg1"/>
              </a:solidFill>
              <a:latin typeface="Calibri" pitchFamily="34" charset="0"/>
              <a:ea typeface="Gulim" pitchFamily="34" charset="-127"/>
            </a:endParaRPr>
          </a:p>
        </p:txBody>
      </p:sp>
      <p:pic>
        <p:nvPicPr>
          <p:cNvPr id="1030" name="Picture 17" descr="WHO-EN-white-H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751" y="6040166"/>
            <a:ext cx="2207266" cy="7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ftr="0" dt="0"/>
  <p:txStyles>
    <p:titleStyle>
      <a:lvl1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736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295" indent="-342295" algn="l" defTabSz="914179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5646" indent="-282464" algn="l" defTabSz="914179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6474" indent="-269940" algn="l" defTabSz="914179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4167" indent="-226806" algn="l" defTabSz="914179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8374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9109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/>
          <a:lstStyle/>
          <a:p>
            <a:r>
              <a:rPr lang="en-US" sz="4000" dirty="0"/>
              <a:t>Progress Against Malaria                                        in Vanuatu and beyond:</a:t>
            </a:r>
            <a:br>
              <a:rPr lang="en-US" sz="4000" dirty="0"/>
            </a:br>
            <a:r>
              <a:rPr lang="en-US" sz="4000" b="0" i="1" dirty="0"/>
              <a:t>lessons from history</a:t>
            </a:r>
            <a:endParaRPr lang="en-GB" sz="40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528" y="3645024"/>
            <a:ext cx="8208912" cy="1752600"/>
          </a:xfrm>
        </p:spPr>
        <p:txBody>
          <a:bodyPr/>
          <a:lstStyle/>
          <a:p>
            <a:r>
              <a:rPr lang="en-AU" dirty="0"/>
              <a:t>Dr Tessa Knox</a:t>
            </a:r>
          </a:p>
          <a:p>
            <a:r>
              <a:rPr lang="en-AU" dirty="0"/>
              <a:t>Technical Advisor                                                                     Malaria and Other Vector-Borne and Parasitic Diseases</a:t>
            </a:r>
          </a:p>
          <a:p>
            <a:r>
              <a:rPr lang="en-AU" dirty="0"/>
              <a:t>WHO Country Liaison Office, Vanuatu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C95B-E774-451B-9A3F-BA696CED74C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816A-679D-41A4-AA64-341DFBB0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39" y="1542079"/>
            <a:ext cx="2905325" cy="4309467"/>
          </a:xfrm>
        </p:spPr>
        <p:txBody>
          <a:bodyPr/>
          <a:lstStyle/>
          <a:p>
            <a:r>
              <a:rPr lang="en-US" sz="2400" dirty="0"/>
              <a:t>Malaria easily roars back after control efforts are reduced</a:t>
            </a:r>
          </a:p>
          <a:p>
            <a:r>
              <a:rPr lang="en-US" sz="2400" dirty="0"/>
              <a:t>Populations with little to no immunity can suffer serious outbreaks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Sustained effort is essential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1E962-E8E0-4244-9568-1FB91A2A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584913"/>
            <a:ext cx="5544617" cy="422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1CEF0-520C-43A9-9D08-84838BEC3127}"/>
              </a:ext>
            </a:extLst>
          </p:cNvPr>
          <p:cNvSpPr txBox="1"/>
          <p:nvPr/>
        </p:nvSpPr>
        <p:spPr>
          <a:xfrm>
            <a:off x="117077" y="5682734"/>
            <a:ext cx="330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Cohen </a:t>
            </a:r>
            <a:r>
              <a:rPr lang="en-US" sz="1600" i="1" dirty="0"/>
              <a:t>et al. Malaria Journal </a:t>
            </a:r>
            <a:r>
              <a:rPr lang="en-US" sz="16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9318182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9EA8A-81AC-4E77-8C7F-9A11C4FC2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32656"/>
            <a:ext cx="61825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10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D4B3E9-B9F4-4D4C-BB75-13CAB9835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808"/>
            <a:ext cx="9144000" cy="39452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816A-679D-41A4-AA64-341DFBB0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39" y="1412776"/>
            <a:ext cx="5209581" cy="4309467"/>
          </a:xfrm>
        </p:spPr>
        <p:txBody>
          <a:bodyPr/>
          <a:lstStyle/>
          <a:p>
            <a:r>
              <a:rPr lang="en-US" sz="2400" dirty="0"/>
              <a:t>Gains can be lost rapidly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must not stop too soon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1CEF0-520C-43A9-9D08-84838BEC3127}"/>
              </a:ext>
            </a:extLst>
          </p:cNvPr>
          <p:cNvSpPr txBox="1"/>
          <p:nvPr/>
        </p:nvSpPr>
        <p:spPr>
          <a:xfrm>
            <a:off x="117077" y="5682734"/>
            <a:ext cx="330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Raouf </a:t>
            </a:r>
            <a:r>
              <a:rPr lang="en-US" sz="1600" i="1" dirty="0"/>
              <a:t>et al. </a:t>
            </a:r>
            <a:r>
              <a:rPr lang="en-US" sz="1600" i="1" dirty="0" err="1"/>
              <a:t>Clin</a:t>
            </a:r>
            <a:r>
              <a:rPr lang="en-US" sz="1600" i="1" dirty="0"/>
              <a:t> Infect Dis </a:t>
            </a:r>
            <a:r>
              <a:rPr lang="en-US" sz="16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9511650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businesscard&#10;&#10;Description generated with high confidence">
            <a:extLst>
              <a:ext uri="{FF2B5EF4-FFF2-40B4-BE49-F238E27FC236}">
                <a16:creationId xmlns:a16="http://schemas.microsoft.com/office/drawing/2014/main" id="{EEB32B13-2490-4420-AE00-4A2E7E93D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367" y="1290017"/>
            <a:ext cx="5553266" cy="555326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4D51B79-FD0B-4B63-9BEC-1DE601CAC2FA}"/>
              </a:ext>
            </a:extLst>
          </p:cNvPr>
          <p:cNvSpPr txBox="1">
            <a:spLocks/>
          </p:cNvSpPr>
          <p:nvPr/>
        </p:nvSpPr>
        <p:spPr bwMode="auto">
          <a:xfrm>
            <a:off x="152400" y="3049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00736"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801472"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202207"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602943"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kern="0" dirty="0"/>
              <a:t>Overall progress is cause for positivity</a:t>
            </a:r>
          </a:p>
        </p:txBody>
      </p:sp>
    </p:spTree>
    <p:extLst>
      <p:ext uri="{BB962C8B-B14F-4D97-AF65-F5344CB8AC3E}">
        <p14:creationId xmlns:p14="http://schemas.microsoft.com/office/powerpoint/2010/main" val="20247946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36" y="-185534"/>
            <a:ext cx="9144000" cy="1238270"/>
          </a:xfrm>
        </p:spPr>
        <p:txBody>
          <a:bodyPr/>
          <a:lstStyle/>
          <a:p>
            <a:r>
              <a:rPr lang="en-AU" dirty="0"/>
              <a:t>Effective partnerships are essential</a:t>
            </a:r>
          </a:p>
        </p:txBody>
      </p:sp>
      <p:pic>
        <p:nvPicPr>
          <p:cNvPr id="9" name="Picture 8" descr="WHO outreach">
            <a:extLst>
              <a:ext uri="{FF2B5EF4-FFF2-40B4-BE49-F238E27FC236}">
                <a16:creationId xmlns:a16="http://schemas.microsoft.com/office/drawing/2014/main" id="{B92E9953-626A-451F-82DE-E6F8D8D263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9384"/>
            <a:ext cx="91440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BA145D-180A-4F91-B5E0-CECD040C9945}"/>
              </a:ext>
            </a:extLst>
          </p:cNvPr>
          <p:cNvSpPr txBox="1"/>
          <p:nvPr/>
        </p:nvSpPr>
        <p:spPr>
          <a:xfrm>
            <a:off x="323528" y="596147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>
                <a:solidFill>
                  <a:schemeClr val="bg1"/>
                </a:solidFill>
              </a:rPr>
              <a:t>“If you want to go fast, go alone. </a:t>
            </a:r>
          </a:p>
          <a:p>
            <a:r>
              <a:rPr lang="en-AU" sz="2000" i="1" dirty="0">
                <a:solidFill>
                  <a:schemeClr val="bg1"/>
                </a:solidFill>
              </a:rPr>
              <a:t>If you want to go far, go together.” </a:t>
            </a:r>
          </a:p>
        </p:txBody>
      </p:sp>
    </p:spTree>
    <p:extLst>
      <p:ext uri="{BB962C8B-B14F-4D97-AF65-F5344CB8AC3E}">
        <p14:creationId xmlns:p14="http://schemas.microsoft.com/office/powerpoint/2010/main" val="7438799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High level commitment is critical</a:t>
            </a:r>
          </a:p>
        </p:txBody>
      </p:sp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DB7D1B0-83CE-4758-A135-393F9B9CF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72" y="1791648"/>
            <a:ext cx="8676456" cy="421991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382C630-2C70-414D-8435-AD23C2F7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284171"/>
            <a:ext cx="8928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Prime Ministers of the Republic of Vanuatu, Papua New Guinea, and Solomon Islands with the Australian Minister for International Development and the Pacific, Malaria Summit London, April 2018 (© APMEN)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620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9816A-679D-41A4-AA64-341DFBB0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sz="2400" dirty="0"/>
              <a:t>Global Fund have committed to a Malaria Elimination in Melanesia and Timor-Leste Initiative - “MEMTI” 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Up to US$25 million for 2021-2023 in 4 countries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Additional to country grants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Expected to leverage other support (Asia Development Bank, World Bank)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7F4BF9-D464-44F3-80BC-EDBAAFD5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Good news for malaria elimination                              in our region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0EE67-B4D5-46D4-B64F-55741B391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39" y="4050710"/>
            <a:ext cx="8796322" cy="2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27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4502-AA93-4FFA-B943-4788547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Celebrate the gains!</a:t>
            </a:r>
          </a:p>
        </p:txBody>
      </p:sp>
      <p:pic>
        <p:nvPicPr>
          <p:cNvPr id="5" name="Picture 4" descr="A group of people posing for a picture&#10;&#10;Description generated with very high confidence">
            <a:extLst>
              <a:ext uri="{FF2B5EF4-FFF2-40B4-BE49-F238E27FC236}">
                <a16:creationId xmlns:a16="http://schemas.microsoft.com/office/drawing/2014/main" id="{580200CA-2AA9-4C7C-840F-C1D692AD83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6408712" cy="461849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00D6C3D-D8BD-4E9C-8685-4B67941F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1356156"/>
            <a:ext cx="216024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Celebration of declaration of elimination of malaria from </a:t>
            </a:r>
            <a:r>
              <a:rPr lang="en-US" alt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Tafea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Province, November 2017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(© UNDP/Donald </a:t>
            </a:r>
            <a:r>
              <a:rPr lang="en-US" altLang="en-US" sz="1200" dirty="0" err="1">
                <a:latin typeface="Arial" panose="020B0604020202020204" pitchFamily="34" charset="0"/>
                <a:ea typeface="Calibri" panose="020F0502020204030204" pitchFamily="34" charset="0"/>
              </a:rPr>
              <a:t>Wouloseje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791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8D36-BD5F-4CAA-9111-C1CE1AF4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9A26DDAF-80B0-413D-BB39-D2D1B7081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" y="19329"/>
            <a:ext cx="9168301" cy="6001959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8140C8-00DC-4F32-876F-C6842D83EEA2}"/>
              </a:ext>
            </a:extLst>
          </p:cNvPr>
          <p:cNvSpPr txBox="1">
            <a:spLocks/>
          </p:cNvSpPr>
          <p:nvPr/>
        </p:nvSpPr>
        <p:spPr bwMode="auto">
          <a:xfrm>
            <a:off x="442539" y="4365104"/>
            <a:ext cx="47775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295" indent="-342295" algn="l" defTabSz="914179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5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5646" indent="-282464" algn="l" defTabSz="91417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100">
                <a:solidFill>
                  <a:srgbClr val="000066"/>
                </a:solidFill>
                <a:latin typeface="+mn-lt"/>
                <a:cs typeface="+mn-cs"/>
              </a:defRPr>
            </a:lvl2pPr>
            <a:lvl3pPr marL="1256474" indent="-269940" algn="l" defTabSz="91417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1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664167" indent="-226806" algn="l" defTabSz="91417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1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1988374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5pPr>
            <a:lvl6pPr marL="2389109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2789845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190581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591317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sz="2000" kern="0" dirty="0">
              <a:solidFill>
                <a:schemeClr val="bg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000" kern="0" dirty="0">
                <a:solidFill>
                  <a:schemeClr val="bg1"/>
                </a:solidFill>
              </a:rPr>
              <a:t>“Malaria is not just a task to be performed; it is a problem to be solved”. </a:t>
            </a:r>
            <a:endParaRPr lang="en-AU" sz="2000" kern="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F0FC62-01C1-48A9-9F29-6DBE75452184}"/>
              </a:ext>
            </a:extLst>
          </p:cNvPr>
          <p:cNvSpPr txBox="1">
            <a:spLocks/>
          </p:cNvSpPr>
          <p:nvPr/>
        </p:nvSpPr>
        <p:spPr bwMode="auto">
          <a:xfrm>
            <a:off x="4788024" y="953263"/>
            <a:ext cx="47775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295" indent="-342295" algn="l" defTabSz="914179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5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05646" indent="-282464" algn="l" defTabSz="91417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100">
                <a:solidFill>
                  <a:srgbClr val="000066"/>
                </a:solidFill>
                <a:latin typeface="+mn-lt"/>
                <a:cs typeface="+mn-cs"/>
              </a:defRPr>
            </a:lvl2pPr>
            <a:lvl3pPr marL="1256474" indent="-269940" algn="l" defTabSz="91417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1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664167" indent="-226806" algn="l" defTabSz="91417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1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1988374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5pPr>
            <a:lvl6pPr marL="2389109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2789845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190581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591317" indent="-144710" algn="r" defTabSz="914179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kern="0" dirty="0">
                <a:solidFill>
                  <a:schemeClr val="bg1"/>
                </a:solidFill>
              </a:rPr>
              <a:t>Thank you for your attention</a:t>
            </a:r>
            <a:endParaRPr lang="en-AU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49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9D1-6CD2-44C3-AF84-BB7E67D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Elimination is possible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8E6F6C-8A39-4C7A-A9DB-59D5A3674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412776"/>
            <a:ext cx="7848872" cy="44730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D480B6-DE42-4DF6-8850-2E04C08676CC}"/>
              </a:ext>
            </a:extLst>
          </p:cNvPr>
          <p:cNvSpPr/>
          <p:nvPr/>
        </p:nvSpPr>
        <p:spPr bwMode="auto">
          <a:xfrm>
            <a:off x="6876256" y="5568692"/>
            <a:ext cx="165618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9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944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9D1-6CD2-44C3-AF84-BB7E67D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Pick the low hanging fruit</a:t>
            </a:r>
            <a:br>
              <a:rPr lang="en-AU" dirty="0"/>
            </a:br>
            <a:r>
              <a:rPr lang="en-AU" dirty="0"/>
              <a:t>- and learn by doing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5C6E7-F0BF-4F8B-89DA-8BA49960D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38" y="1542078"/>
            <a:ext cx="3409381" cy="4045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310D2-0EDD-4C1D-A852-8E0663180240}"/>
              </a:ext>
            </a:extLst>
          </p:cNvPr>
          <p:cNvSpPr txBox="1"/>
          <p:nvPr/>
        </p:nvSpPr>
        <p:spPr>
          <a:xfrm>
            <a:off x="442539" y="5589240"/>
            <a:ext cx="2041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/>
              <a:t>Source: </a:t>
            </a:r>
            <a:r>
              <a:rPr lang="en-AU" sz="1200" i="1" dirty="0" err="1"/>
              <a:t>Feachem</a:t>
            </a:r>
            <a:r>
              <a:rPr lang="en-AU" sz="1200" i="1" dirty="0"/>
              <a:t>, 2014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86BA0-36B6-417C-980F-80989A836F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40"/>
          <a:stretch/>
        </p:blipFill>
        <p:spPr>
          <a:xfrm>
            <a:off x="5580112" y="1542078"/>
            <a:ext cx="2880320" cy="411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DE962F-D28B-438B-9BD9-7FB8816E8C1C}"/>
              </a:ext>
            </a:extLst>
          </p:cNvPr>
          <p:cNvSpPr txBox="1"/>
          <p:nvPr/>
        </p:nvSpPr>
        <p:spPr>
          <a:xfrm>
            <a:off x="5580112" y="5643045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/>
              <a:t>2018 API: annual parasite incidence</a:t>
            </a:r>
          </a:p>
        </p:txBody>
      </p:sp>
    </p:spTree>
    <p:extLst>
      <p:ext uri="{BB962C8B-B14F-4D97-AF65-F5344CB8AC3E}">
        <p14:creationId xmlns:p14="http://schemas.microsoft.com/office/powerpoint/2010/main" val="37117835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9A37F-871E-4D49-AB36-FD1962E75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AU" sz="2400" b="1" dirty="0"/>
              <a:t>TAFEA approach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Indoor residual spraying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Increased mosquito net coverage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Selective larval breeding site management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Universal access to diagnosis and treatment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Enhanced surveillance and rapid response</a:t>
            </a:r>
          </a:p>
          <a:p>
            <a:pPr marL="920551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case finding, case investigation, directly observed treatment, household screen, follow-up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Large team: Elimination Officers, volunteers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spcBef>
                <a:spcPts val="600"/>
              </a:spcBef>
            </a:pPr>
            <a:endParaRPr lang="en-AU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“whatever it takes” approach is needed</a:t>
            </a:r>
          </a:p>
        </p:txBody>
      </p:sp>
    </p:spTree>
    <p:extLst>
      <p:ext uri="{BB962C8B-B14F-4D97-AF65-F5344CB8AC3E}">
        <p14:creationId xmlns:p14="http://schemas.microsoft.com/office/powerpoint/2010/main" val="33977845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A9366D8-1977-4566-81C4-08E1C238AF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8560" y="1340768"/>
            <a:ext cx="654841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12" descr="A close up of a coral&#10;&#10;Description generated with high confidence">
            <a:extLst>
              <a:ext uri="{FF2B5EF4-FFF2-40B4-BE49-F238E27FC236}">
                <a16:creationId xmlns:a16="http://schemas.microsoft.com/office/drawing/2014/main" id="{7546C7DF-C56B-418D-93A3-0C58D9D27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806" y="1916832"/>
            <a:ext cx="3600706" cy="35283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True community participation is essential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37FAC-037D-4C7A-8191-F5CFBAD5F591}"/>
              </a:ext>
            </a:extLst>
          </p:cNvPr>
          <p:cNvSpPr/>
          <p:nvPr/>
        </p:nvSpPr>
        <p:spPr bwMode="auto">
          <a:xfrm>
            <a:off x="4139952" y="5445224"/>
            <a:ext cx="1656184" cy="4417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9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764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D4EA4B-E8C6-446C-A280-F7481D8768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1484784"/>
            <a:ext cx="9144000" cy="4248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True community participation is essential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10C66-D459-4B37-B63C-0FFCC30EBB30}"/>
              </a:ext>
            </a:extLst>
          </p:cNvPr>
          <p:cNvSpPr txBox="1"/>
          <p:nvPr/>
        </p:nvSpPr>
        <p:spPr>
          <a:xfrm>
            <a:off x="5364088" y="5641216"/>
            <a:ext cx="3662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Watanabe </a:t>
            </a:r>
            <a:r>
              <a:rPr lang="en-US" sz="1600" i="1" dirty="0"/>
              <a:t>et al. Malaria Journal </a:t>
            </a:r>
            <a:r>
              <a:rPr lang="en-US" sz="16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8512315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oat on the beach&#10;&#10;Description generated with very high confidence">
            <a:extLst>
              <a:ext uri="{FF2B5EF4-FFF2-40B4-BE49-F238E27FC236}">
                <a16:creationId xmlns:a16="http://schemas.microsoft.com/office/drawing/2014/main" id="{990D0FFE-810F-4C27-9145-CBAD902F1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" y="1384758"/>
            <a:ext cx="8875684" cy="442050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5110E5-4861-4043-8205-80C34B49EC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8064896" cy="95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6F9E5AB-AA72-4313-B682-782B76C5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AU" dirty="0"/>
              <a:t>True community participation is essential</a:t>
            </a:r>
          </a:p>
        </p:txBody>
      </p:sp>
    </p:spTree>
    <p:extLst>
      <p:ext uri="{BB962C8B-B14F-4D97-AF65-F5344CB8AC3E}">
        <p14:creationId xmlns:p14="http://schemas.microsoft.com/office/powerpoint/2010/main" val="8720482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 goals – and expectations – carefully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0D76B-87E5-4595-BFA9-0058FA582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412776"/>
            <a:ext cx="3096344" cy="436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F8CF6-5FC0-4357-B379-F7AD3012B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16850"/>
            <a:ext cx="4572000" cy="24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31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F205-4849-4CFE-AEA2-7D55917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Identify and mitigate against threats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10817-1498-4E11-99A6-D11B97146F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86958"/>
            <a:ext cx="7848872" cy="5331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A7E6C-0AA8-4757-8115-8B7B548CFAED}"/>
              </a:ext>
            </a:extLst>
          </p:cNvPr>
          <p:cNvSpPr txBox="1"/>
          <p:nvPr/>
        </p:nvSpPr>
        <p:spPr>
          <a:xfrm>
            <a:off x="-72516" y="53732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WHO 2018</a:t>
            </a:r>
          </a:p>
        </p:txBody>
      </p:sp>
    </p:spTree>
    <p:extLst>
      <p:ext uri="{BB962C8B-B14F-4D97-AF65-F5344CB8AC3E}">
        <p14:creationId xmlns:p14="http://schemas.microsoft.com/office/powerpoint/2010/main" val="8322976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WPRO introduction (Aug 2015)</Template>
  <TotalTime>967</TotalTime>
  <Words>366</Words>
  <Application>Microsoft Office PowerPoint</Application>
  <PresentationFormat>On-screen Show (4:3)</PresentationFormat>
  <Paragraphs>73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Gulim</vt:lpstr>
      <vt:lpstr>Arial</vt:lpstr>
      <vt:lpstr>Arial Narrow</vt:lpstr>
      <vt:lpstr>Calibri</vt:lpstr>
      <vt:lpstr>Wingdings</vt:lpstr>
      <vt:lpstr>master</vt:lpstr>
      <vt:lpstr>Progress Against Malaria                                        in Vanuatu and beyond: lessons from history</vt:lpstr>
      <vt:lpstr>Elimination is possible</vt:lpstr>
      <vt:lpstr>Pick the low hanging fruit - and learn by doing</vt:lpstr>
      <vt:lpstr>A “whatever it takes” approach is needed</vt:lpstr>
      <vt:lpstr>True community participation is essential</vt:lpstr>
      <vt:lpstr>True community participation is essential</vt:lpstr>
      <vt:lpstr>True community participation is essential</vt:lpstr>
      <vt:lpstr>Set goals – and expectations – carefully</vt:lpstr>
      <vt:lpstr>Identify and mitigate against threats</vt:lpstr>
      <vt:lpstr>Sustained effort is essential</vt:lpstr>
      <vt:lpstr>Content</vt:lpstr>
      <vt:lpstr>We must not stop too soon</vt:lpstr>
      <vt:lpstr>PowerPoint Presentation</vt:lpstr>
      <vt:lpstr>Effective partnerships are essential</vt:lpstr>
      <vt:lpstr>High level commitment is critical</vt:lpstr>
      <vt:lpstr>Good news for malaria elimination                              in our region</vt:lpstr>
      <vt:lpstr>Celebrate the gains!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Excel 2010</dc:title>
  <dc:creator>ADMINISTRATOR</dc:creator>
  <cp:lastModifiedBy>KNOX, Tessa Bellamy</cp:lastModifiedBy>
  <cp:revision>129</cp:revision>
  <dcterms:created xsi:type="dcterms:W3CDTF">2015-09-01T21:37:22Z</dcterms:created>
  <dcterms:modified xsi:type="dcterms:W3CDTF">2019-09-03T22:24:36Z</dcterms:modified>
</cp:coreProperties>
</file>