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51" r:id="rId2"/>
    <p:sldId id="357" r:id="rId3"/>
    <p:sldId id="285" r:id="rId4"/>
    <p:sldId id="379" r:id="rId5"/>
    <p:sldId id="352" r:id="rId6"/>
    <p:sldId id="256" r:id="rId7"/>
    <p:sldId id="376" r:id="rId8"/>
    <p:sldId id="366" r:id="rId9"/>
    <p:sldId id="371" r:id="rId10"/>
    <p:sldId id="372" r:id="rId11"/>
    <p:sldId id="383" r:id="rId12"/>
    <p:sldId id="382" r:id="rId13"/>
    <p:sldId id="3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in Karunajeewa" initials="HK" lastIdx="3" clrIdx="0">
    <p:extLst>
      <p:ext uri="{19B8F6BF-5375-455C-9EA6-DF929625EA0E}">
        <p15:presenceInfo xmlns:p15="http://schemas.microsoft.com/office/powerpoint/2012/main" userId="d21f15bd50b8abe7" providerId="Windows Live"/>
      </p:ext>
    </p:extLst>
  </p:cmAuthor>
  <p:cmAuthor id="2" name="Harin Karunajeewa" initials="HK [2]" lastIdx="1" clrIdx="1">
    <p:extLst>
      <p:ext uri="{19B8F6BF-5375-455C-9EA6-DF929625EA0E}">
        <p15:presenceInfo xmlns:p15="http://schemas.microsoft.com/office/powerpoint/2012/main" userId="S::karunajeewa.h@wehi.edu.au::96b3ec18-158f-4e74-ba73-0f10e6bc88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89"/>
    <p:restoredTop sz="95337"/>
  </p:normalViewPr>
  <p:slideViewPr>
    <p:cSldViewPr snapToGrid="0" snapToObjects="1">
      <p:cViewPr varScale="1">
        <p:scale>
          <a:sx n="121" d="100"/>
          <a:sy n="121" d="100"/>
        </p:scale>
        <p:origin x="184"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55599-E07B-794B-9405-0270ECD657AC}" type="datetimeFigureOut">
              <a:rPr lang="en-US" smtClean="0"/>
              <a:t>9/4/19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521D7-3F7F-6E45-A7D2-16BC99A52B81}" type="slidenum">
              <a:rPr lang="en-US" smtClean="0"/>
              <a:t>‹#›</a:t>
            </a:fld>
            <a:endParaRPr lang="en-US"/>
          </a:p>
        </p:txBody>
      </p:sp>
    </p:spTree>
    <p:extLst>
      <p:ext uri="{BB962C8B-B14F-4D97-AF65-F5344CB8AC3E}">
        <p14:creationId xmlns:p14="http://schemas.microsoft.com/office/powerpoint/2010/main" val="8379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Rob and good morning, </a:t>
            </a:r>
          </a:p>
        </p:txBody>
      </p:sp>
      <p:sp>
        <p:nvSpPr>
          <p:cNvPr id="4" name="Slide Number Placeholder 3"/>
          <p:cNvSpPr>
            <a:spLocks noGrp="1"/>
          </p:cNvSpPr>
          <p:nvPr>
            <p:ph type="sldNum" sz="quarter" idx="5"/>
          </p:nvPr>
        </p:nvSpPr>
        <p:spPr/>
        <p:txBody>
          <a:bodyPr/>
          <a:lstStyle/>
          <a:p>
            <a:fld id="{C89521D7-3F7F-6E45-A7D2-16BC99A52B81}" type="slidenum">
              <a:rPr lang="en-US" smtClean="0"/>
              <a:t>1</a:t>
            </a:fld>
            <a:endParaRPr lang="en-US"/>
          </a:p>
        </p:txBody>
      </p:sp>
    </p:spTree>
    <p:extLst>
      <p:ext uri="{BB962C8B-B14F-4D97-AF65-F5344CB8AC3E}">
        <p14:creationId xmlns:p14="http://schemas.microsoft.com/office/powerpoint/2010/main" val="305329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context here as that although we have seen enormous improvements in malaria control since the 90’s, these achievements have faltered in recent years, especially for vivax which has now become the dominant malaria species. </a:t>
            </a:r>
          </a:p>
        </p:txBody>
      </p:sp>
      <p:sp>
        <p:nvSpPr>
          <p:cNvPr id="4" name="Slide Number Placeholder 3"/>
          <p:cNvSpPr>
            <a:spLocks noGrp="1"/>
          </p:cNvSpPr>
          <p:nvPr>
            <p:ph type="sldNum" sz="quarter" idx="5"/>
          </p:nvPr>
        </p:nvSpPr>
        <p:spPr/>
        <p:txBody>
          <a:bodyPr/>
          <a:lstStyle/>
          <a:p>
            <a:fld id="{C89521D7-3F7F-6E45-A7D2-16BC99A52B81}" type="slidenum">
              <a:rPr lang="en-US" smtClean="0"/>
              <a:t>5</a:t>
            </a:fld>
            <a:endParaRPr lang="en-US"/>
          </a:p>
        </p:txBody>
      </p:sp>
    </p:spTree>
    <p:extLst>
      <p:ext uri="{BB962C8B-B14F-4D97-AF65-F5344CB8AC3E}">
        <p14:creationId xmlns:p14="http://schemas.microsoft.com/office/powerpoint/2010/main" val="419585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Rob has given the global overview, I’m now going to concentrate specifically on the situation in the South Pacific where we deal with the Chesson strain of vivax.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 I’m presenting a study conducted here on the Island of Guadalcanal in the Solomon Islands which has amongst the region’s highest P.vivax transmission. </a:t>
            </a:r>
          </a:p>
        </p:txBody>
      </p:sp>
      <p:sp>
        <p:nvSpPr>
          <p:cNvPr id="4" name="Slide Number Placeholder 3"/>
          <p:cNvSpPr>
            <a:spLocks noGrp="1"/>
          </p:cNvSpPr>
          <p:nvPr>
            <p:ph type="sldNum" sz="quarter" idx="5"/>
          </p:nvPr>
        </p:nvSpPr>
        <p:spPr/>
        <p:txBody>
          <a:bodyPr/>
          <a:lstStyle/>
          <a:p>
            <a:fld id="{C89521D7-3F7F-6E45-A7D2-16BC99A52B81}" type="slidenum">
              <a:rPr lang="en-US" smtClean="0"/>
              <a:t>6</a:t>
            </a:fld>
            <a:endParaRPr lang="en-US"/>
          </a:p>
        </p:txBody>
      </p:sp>
    </p:spTree>
    <p:extLst>
      <p:ext uri="{BB962C8B-B14F-4D97-AF65-F5344CB8AC3E}">
        <p14:creationId xmlns:p14="http://schemas.microsoft.com/office/powerpoint/2010/main" val="263914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C7C4-787F-7C4B-9DBA-D198E77E9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3FBBD2-EA06-B346-A8B8-FA27C82C8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67F142-C4F0-C648-B4AD-A00D93B2368D}"/>
              </a:ext>
            </a:extLst>
          </p:cNvPr>
          <p:cNvSpPr>
            <a:spLocks noGrp="1"/>
          </p:cNvSpPr>
          <p:nvPr>
            <p:ph type="dt" sz="half" idx="10"/>
          </p:nvPr>
        </p:nvSpPr>
        <p:spPr/>
        <p:txBody>
          <a:bodyPr/>
          <a:lstStyle/>
          <a:p>
            <a:fld id="{8C1969CC-3314-554F-9133-5B682B98D735}" type="datetime1">
              <a:rPr lang="en-US" smtClean="0"/>
              <a:t>9/4/19</a:t>
            </a:fld>
            <a:endParaRPr lang="en-US"/>
          </a:p>
        </p:txBody>
      </p:sp>
      <p:sp>
        <p:nvSpPr>
          <p:cNvPr id="5" name="Footer Placeholder 4">
            <a:extLst>
              <a:ext uri="{FF2B5EF4-FFF2-40B4-BE49-F238E27FC236}">
                <a16:creationId xmlns:a16="http://schemas.microsoft.com/office/drawing/2014/main" id="{2B2A959A-D637-864A-9209-30387486B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7F5A3-52CA-7A4D-9B87-E75B5B66B583}"/>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62181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713A-F5F3-3548-B8D2-F0B1DE22D7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806F98-2CE1-9F4B-A6B5-880077B2F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8D934-472A-654B-8AC5-6681BE39775F}"/>
              </a:ext>
            </a:extLst>
          </p:cNvPr>
          <p:cNvSpPr>
            <a:spLocks noGrp="1"/>
          </p:cNvSpPr>
          <p:nvPr>
            <p:ph type="dt" sz="half" idx="10"/>
          </p:nvPr>
        </p:nvSpPr>
        <p:spPr/>
        <p:txBody>
          <a:bodyPr/>
          <a:lstStyle/>
          <a:p>
            <a:fld id="{A9AC816B-747E-5C4A-B432-ECCEF88EAC9D}" type="datetime1">
              <a:rPr lang="en-US" smtClean="0"/>
              <a:t>9/4/19</a:t>
            </a:fld>
            <a:endParaRPr lang="en-US"/>
          </a:p>
        </p:txBody>
      </p:sp>
      <p:sp>
        <p:nvSpPr>
          <p:cNvPr id="5" name="Footer Placeholder 4">
            <a:extLst>
              <a:ext uri="{FF2B5EF4-FFF2-40B4-BE49-F238E27FC236}">
                <a16:creationId xmlns:a16="http://schemas.microsoft.com/office/drawing/2014/main" id="{F15E9EF3-C0DB-BE4E-9711-A3B3FDCCF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62245-0938-D143-90E9-3E4A2B39E0A5}"/>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102580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DE57-2BCB-DE48-88A5-A33EF2CB8E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2DFAE0-60FB-1C45-9864-7B0B37EAC7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6178F-68C7-6646-886F-6BBB77D2F13A}"/>
              </a:ext>
            </a:extLst>
          </p:cNvPr>
          <p:cNvSpPr>
            <a:spLocks noGrp="1"/>
          </p:cNvSpPr>
          <p:nvPr>
            <p:ph type="dt" sz="half" idx="10"/>
          </p:nvPr>
        </p:nvSpPr>
        <p:spPr/>
        <p:txBody>
          <a:bodyPr/>
          <a:lstStyle/>
          <a:p>
            <a:fld id="{8481FB0C-27F3-8241-807E-9DDA02A040C3}" type="datetime1">
              <a:rPr lang="en-US" smtClean="0"/>
              <a:t>9/4/19</a:t>
            </a:fld>
            <a:endParaRPr lang="en-US"/>
          </a:p>
        </p:txBody>
      </p:sp>
      <p:sp>
        <p:nvSpPr>
          <p:cNvPr id="5" name="Footer Placeholder 4">
            <a:extLst>
              <a:ext uri="{FF2B5EF4-FFF2-40B4-BE49-F238E27FC236}">
                <a16:creationId xmlns:a16="http://schemas.microsoft.com/office/drawing/2014/main" id="{691A58D3-9CDF-2E44-836B-2D52E7588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2F79C-AF08-7945-8AC4-884B8144BBD3}"/>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356662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ED0C-62F8-3247-B999-BB0B71B67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2D593-5933-8543-8702-3297FB58D3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E2BE5-4BBB-6640-BD3A-34C6063A8A04}"/>
              </a:ext>
            </a:extLst>
          </p:cNvPr>
          <p:cNvSpPr>
            <a:spLocks noGrp="1"/>
          </p:cNvSpPr>
          <p:nvPr>
            <p:ph type="dt" sz="half" idx="10"/>
          </p:nvPr>
        </p:nvSpPr>
        <p:spPr/>
        <p:txBody>
          <a:bodyPr/>
          <a:lstStyle/>
          <a:p>
            <a:fld id="{0727408B-4AEA-5545-BEC6-CFD1566E62D4}" type="datetime1">
              <a:rPr lang="en-US" smtClean="0"/>
              <a:t>9/4/19</a:t>
            </a:fld>
            <a:endParaRPr lang="en-US"/>
          </a:p>
        </p:txBody>
      </p:sp>
      <p:sp>
        <p:nvSpPr>
          <p:cNvPr id="5" name="Footer Placeholder 4">
            <a:extLst>
              <a:ext uri="{FF2B5EF4-FFF2-40B4-BE49-F238E27FC236}">
                <a16:creationId xmlns:a16="http://schemas.microsoft.com/office/drawing/2014/main" id="{389FCB79-DCA6-C144-B458-B07D12D18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3C4D3-A1C2-BA4C-8236-50FD3F0E8310}"/>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114041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9249-13BF-6F48-83DE-1F384309BF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C92A00-F4FE-2F4A-B683-115FE9C3B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A5353A-2871-EE4E-86F0-71C2C9CFA352}"/>
              </a:ext>
            </a:extLst>
          </p:cNvPr>
          <p:cNvSpPr>
            <a:spLocks noGrp="1"/>
          </p:cNvSpPr>
          <p:nvPr>
            <p:ph type="dt" sz="half" idx="10"/>
          </p:nvPr>
        </p:nvSpPr>
        <p:spPr/>
        <p:txBody>
          <a:bodyPr/>
          <a:lstStyle/>
          <a:p>
            <a:fld id="{20906274-A46B-9242-BB51-222AF41C92F2}" type="datetime1">
              <a:rPr lang="en-US" smtClean="0"/>
              <a:t>9/4/19</a:t>
            </a:fld>
            <a:endParaRPr lang="en-US"/>
          </a:p>
        </p:txBody>
      </p:sp>
      <p:sp>
        <p:nvSpPr>
          <p:cNvPr id="5" name="Footer Placeholder 4">
            <a:extLst>
              <a:ext uri="{FF2B5EF4-FFF2-40B4-BE49-F238E27FC236}">
                <a16:creationId xmlns:a16="http://schemas.microsoft.com/office/drawing/2014/main" id="{58AF4263-AC3F-9744-A53B-1DC59FA30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2E4DA-9145-BF49-817A-D9B18B8FBF53}"/>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315221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93AA-AD37-B145-B92D-397A2AA21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00A1C-2FB9-E447-9C43-BB2A2C7CA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45EEC6-61E0-B246-9DB2-56C078C823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A0DB9-CE6E-E84F-81AD-5D985318A3F9}"/>
              </a:ext>
            </a:extLst>
          </p:cNvPr>
          <p:cNvSpPr>
            <a:spLocks noGrp="1"/>
          </p:cNvSpPr>
          <p:nvPr>
            <p:ph type="dt" sz="half" idx="10"/>
          </p:nvPr>
        </p:nvSpPr>
        <p:spPr/>
        <p:txBody>
          <a:bodyPr/>
          <a:lstStyle/>
          <a:p>
            <a:fld id="{F9BEBCF0-CA1A-1C44-8738-ED498C79B901}" type="datetime1">
              <a:rPr lang="en-US" smtClean="0"/>
              <a:t>9/4/19</a:t>
            </a:fld>
            <a:endParaRPr lang="en-US"/>
          </a:p>
        </p:txBody>
      </p:sp>
      <p:sp>
        <p:nvSpPr>
          <p:cNvPr id="6" name="Footer Placeholder 5">
            <a:extLst>
              <a:ext uri="{FF2B5EF4-FFF2-40B4-BE49-F238E27FC236}">
                <a16:creationId xmlns:a16="http://schemas.microsoft.com/office/drawing/2014/main" id="{47B745A0-2F53-1B4E-A588-EB3C4C4EE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6CA08-41B0-254B-823E-F28305512215}"/>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236571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05A2-E28F-ED40-9393-A867A1578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51175-4973-184B-BC1B-9AC17B8B9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8E9ECC-32EE-5A41-BD10-364DC5FFCB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01FE0-B8A3-8A48-816F-E33CA099A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F3083E-B88A-5941-A08F-D210361ABF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726825-4A04-E844-9662-ECD6370F4053}"/>
              </a:ext>
            </a:extLst>
          </p:cNvPr>
          <p:cNvSpPr>
            <a:spLocks noGrp="1"/>
          </p:cNvSpPr>
          <p:nvPr>
            <p:ph type="dt" sz="half" idx="10"/>
          </p:nvPr>
        </p:nvSpPr>
        <p:spPr/>
        <p:txBody>
          <a:bodyPr/>
          <a:lstStyle/>
          <a:p>
            <a:fld id="{683D0125-DDC0-6E46-84EA-04398D9920C0}" type="datetime1">
              <a:rPr lang="en-US" smtClean="0"/>
              <a:t>9/4/19</a:t>
            </a:fld>
            <a:endParaRPr lang="en-US"/>
          </a:p>
        </p:txBody>
      </p:sp>
      <p:sp>
        <p:nvSpPr>
          <p:cNvPr id="8" name="Footer Placeholder 7">
            <a:extLst>
              <a:ext uri="{FF2B5EF4-FFF2-40B4-BE49-F238E27FC236}">
                <a16:creationId xmlns:a16="http://schemas.microsoft.com/office/drawing/2014/main" id="{9119F30B-A0E1-9E40-BAE4-7F3A5D11B9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F4EA1-C72B-3A44-8042-C73B68571DE4}"/>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37981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6B0F-3F32-2448-BAF1-A6F780FDCB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79FE0-72C7-EB44-BD11-58BCA59E0590}"/>
              </a:ext>
            </a:extLst>
          </p:cNvPr>
          <p:cNvSpPr>
            <a:spLocks noGrp="1"/>
          </p:cNvSpPr>
          <p:nvPr>
            <p:ph type="dt" sz="half" idx="10"/>
          </p:nvPr>
        </p:nvSpPr>
        <p:spPr/>
        <p:txBody>
          <a:bodyPr/>
          <a:lstStyle/>
          <a:p>
            <a:fld id="{6324BAED-8010-3F4A-9364-1946BFB0651E}" type="datetime1">
              <a:rPr lang="en-US" smtClean="0"/>
              <a:t>9/4/19</a:t>
            </a:fld>
            <a:endParaRPr lang="en-US"/>
          </a:p>
        </p:txBody>
      </p:sp>
      <p:sp>
        <p:nvSpPr>
          <p:cNvPr id="4" name="Footer Placeholder 3">
            <a:extLst>
              <a:ext uri="{FF2B5EF4-FFF2-40B4-BE49-F238E27FC236}">
                <a16:creationId xmlns:a16="http://schemas.microsoft.com/office/drawing/2014/main" id="{A58DA356-6155-8F4C-BB39-950F5BFB28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C9ADDF-FB3C-6C44-9780-CAB095A80B29}"/>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419118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400CD-4306-C54F-BA7D-B54FD47017AB}"/>
              </a:ext>
            </a:extLst>
          </p:cNvPr>
          <p:cNvSpPr>
            <a:spLocks noGrp="1"/>
          </p:cNvSpPr>
          <p:nvPr>
            <p:ph type="dt" sz="half" idx="10"/>
          </p:nvPr>
        </p:nvSpPr>
        <p:spPr/>
        <p:txBody>
          <a:bodyPr/>
          <a:lstStyle/>
          <a:p>
            <a:fld id="{CAA62CF8-D031-CD46-ABFE-3E2332D11BB2}" type="datetime1">
              <a:rPr lang="en-US" smtClean="0"/>
              <a:t>9/4/19</a:t>
            </a:fld>
            <a:endParaRPr lang="en-US"/>
          </a:p>
        </p:txBody>
      </p:sp>
      <p:sp>
        <p:nvSpPr>
          <p:cNvPr id="3" name="Footer Placeholder 2">
            <a:extLst>
              <a:ext uri="{FF2B5EF4-FFF2-40B4-BE49-F238E27FC236}">
                <a16:creationId xmlns:a16="http://schemas.microsoft.com/office/drawing/2014/main" id="{469B5EAD-FBBC-BC4B-B2CC-0F9A0A9B1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364964-639B-5646-BD90-926C93D356C7}"/>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35449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9796-4978-734E-8E17-F88755955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62B762-A58A-1A48-8DE6-05F070FD2D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42C1CC-AA06-6947-9A6B-77F76A5CC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F69FC-340C-6144-AE6D-4D89D07E33E4}"/>
              </a:ext>
            </a:extLst>
          </p:cNvPr>
          <p:cNvSpPr>
            <a:spLocks noGrp="1"/>
          </p:cNvSpPr>
          <p:nvPr>
            <p:ph type="dt" sz="half" idx="10"/>
          </p:nvPr>
        </p:nvSpPr>
        <p:spPr/>
        <p:txBody>
          <a:bodyPr/>
          <a:lstStyle/>
          <a:p>
            <a:fld id="{29305879-C7F4-A144-9B82-B067FA1385D8}" type="datetime1">
              <a:rPr lang="en-US" smtClean="0"/>
              <a:t>9/4/19</a:t>
            </a:fld>
            <a:endParaRPr lang="en-US"/>
          </a:p>
        </p:txBody>
      </p:sp>
      <p:sp>
        <p:nvSpPr>
          <p:cNvPr id="6" name="Footer Placeholder 5">
            <a:extLst>
              <a:ext uri="{FF2B5EF4-FFF2-40B4-BE49-F238E27FC236}">
                <a16:creationId xmlns:a16="http://schemas.microsoft.com/office/drawing/2014/main" id="{578A05EF-CDBC-5D45-B6E0-301C67E7C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8734D-5DC4-F64E-BB4D-132EF9055684}"/>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180636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8139-A88E-8744-B447-54C7ADAE9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525427-266C-E749-9397-07B55D4A9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9B822C-D3FE-FA47-A1D0-7BA64DCC2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635B6-2662-774F-AA6C-1DACF7E9B225}"/>
              </a:ext>
            </a:extLst>
          </p:cNvPr>
          <p:cNvSpPr>
            <a:spLocks noGrp="1"/>
          </p:cNvSpPr>
          <p:nvPr>
            <p:ph type="dt" sz="half" idx="10"/>
          </p:nvPr>
        </p:nvSpPr>
        <p:spPr/>
        <p:txBody>
          <a:bodyPr/>
          <a:lstStyle/>
          <a:p>
            <a:fld id="{B19DE917-B93B-8142-BEB6-D69FABD8DCD3}" type="datetime1">
              <a:rPr lang="en-US" smtClean="0"/>
              <a:t>9/4/19</a:t>
            </a:fld>
            <a:endParaRPr lang="en-US"/>
          </a:p>
        </p:txBody>
      </p:sp>
      <p:sp>
        <p:nvSpPr>
          <p:cNvPr id="6" name="Footer Placeholder 5">
            <a:extLst>
              <a:ext uri="{FF2B5EF4-FFF2-40B4-BE49-F238E27FC236}">
                <a16:creationId xmlns:a16="http://schemas.microsoft.com/office/drawing/2014/main" id="{CE7BE99D-073F-8C48-907C-EA3981661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377C3-E648-4342-82E4-2E15FEDBEE33}"/>
              </a:ext>
            </a:extLst>
          </p:cNvPr>
          <p:cNvSpPr>
            <a:spLocks noGrp="1"/>
          </p:cNvSpPr>
          <p:nvPr>
            <p:ph type="sldNum" sz="quarter" idx="12"/>
          </p:nvPr>
        </p:nvSpPr>
        <p:spPr/>
        <p:txBody>
          <a:bodyPr/>
          <a:lstStyle/>
          <a:p>
            <a:fld id="{237ADB28-6FC8-0E49-8F07-532A5848A240}" type="slidenum">
              <a:rPr lang="en-US" smtClean="0"/>
              <a:t>‹#›</a:t>
            </a:fld>
            <a:endParaRPr lang="en-US"/>
          </a:p>
        </p:txBody>
      </p:sp>
    </p:spTree>
    <p:extLst>
      <p:ext uri="{BB962C8B-B14F-4D97-AF65-F5344CB8AC3E}">
        <p14:creationId xmlns:p14="http://schemas.microsoft.com/office/powerpoint/2010/main" val="222974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08FA6-3EDE-D241-8244-864E5D93A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1D678F-BB0B-5948-B52A-9F3D166CE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C2D80-2F6A-1E4B-9330-ED72DF25F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D7F0A-9423-2C4D-9B24-9041A71FDCDE}" type="datetime1">
              <a:rPr lang="en-US" smtClean="0"/>
              <a:t>9/4/19</a:t>
            </a:fld>
            <a:endParaRPr lang="en-US"/>
          </a:p>
        </p:txBody>
      </p:sp>
      <p:sp>
        <p:nvSpPr>
          <p:cNvPr id="5" name="Footer Placeholder 4">
            <a:extLst>
              <a:ext uri="{FF2B5EF4-FFF2-40B4-BE49-F238E27FC236}">
                <a16:creationId xmlns:a16="http://schemas.microsoft.com/office/drawing/2014/main" id="{70665718-2284-BE47-9B77-23B970F12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59B48-E0E8-384C-98E3-33CDE5C97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ADB28-6FC8-0E49-8F07-532A5848A240}" type="slidenum">
              <a:rPr lang="en-US" smtClean="0"/>
              <a:t>‹#›</a:t>
            </a:fld>
            <a:endParaRPr lang="en-US"/>
          </a:p>
        </p:txBody>
      </p:sp>
    </p:spTree>
    <p:extLst>
      <p:ext uri="{BB962C8B-B14F-4D97-AF65-F5344CB8AC3E}">
        <p14:creationId xmlns:p14="http://schemas.microsoft.com/office/powerpoint/2010/main" val="88060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E9FFB16-0F7B-D847-9923-CCFF0F724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8782" y="212402"/>
            <a:ext cx="2416005" cy="737765"/>
          </a:xfrm>
          <a:prstGeom prst="rect">
            <a:avLst/>
          </a:prstGeom>
          <a:solidFill>
            <a:schemeClr val="bg1"/>
          </a:solidFill>
        </p:spPr>
      </p:pic>
      <p:pic>
        <p:nvPicPr>
          <p:cNvPr id="6" name="Picture 5">
            <a:extLst>
              <a:ext uri="{FF2B5EF4-FFF2-40B4-BE49-F238E27FC236}">
                <a16:creationId xmlns:a16="http://schemas.microsoft.com/office/drawing/2014/main" id="{62348FAC-4D82-B143-83D0-AE57AAF786C0}"/>
              </a:ext>
            </a:extLst>
          </p:cNvPr>
          <p:cNvPicPr>
            <a:picLocks noChangeAspect="1"/>
          </p:cNvPicPr>
          <p:nvPr/>
        </p:nvPicPr>
        <p:blipFill>
          <a:blip r:embed="rId4"/>
          <a:stretch>
            <a:fillRect/>
          </a:stretch>
        </p:blipFill>
        <p:spPr>
          <a:xfrm>
            <a:off x="10351679" y="5363308"/>
            <a:ext cx="1643440" cy="1238183"/>
          </a:xfrm>
          <a:prstGeom prst="rect">
            <a:avLst/>
          </a:prstGeom>
        </p:spPr>
      </p:pic>
      <p:pic>
        <p:nvPicPr>
          <p:cNvPr id="3" name="Picture 2">
            <a:extLst>
              <a:ext uri="{FF2B5EF4-FFF2-40B4-BE49-F238E27FC236}">
                <a16:creationId xmlns:a16="http://schemas.microsoft.com/office/drawing/2014/main" id="{4D12114A-79C8-0E44-80A6-1B9CF3FD8AAB}"/>
              </a:ext>
            </a:extLst>
          </p:cNvPr>
          <p:cNvPicPr>
            <a:picLocks noChangeAspect="1"/>
          </p:cNvPicPr>
          <p:nvPr/>
        </p:nvPicPr>
        <p:blipFill>
          <a:blip r:embed="rId5"/>
          <a:stretch>
            <a:fillRect/>
          </a:stretch>
        </p:blipFill>
        <p:spPr>
          <a:xfrm>
            <a:off x="10533184" y="3136012"/>
            <a:ext cx="1551603" cy="586582"/>
          </a:xfrm>
          <a:prstGeom prst="rect">
            <a:avLst/>
          </a:prstGeom>
        </p:spPr>
      </p:pic>
      <p:pic>
        <p:nvPicPr>
          <p:cNvPr id="12" name="Picture 11">
            <a:extLst>
              <a:ext uri="{FF2B5EF4-FFF2-40B4-BE49-F238E27FC236}">
                <a16:creationId xmlns:a16="http://schemas.microsoft.com/office/drawing/2014/main" id="{DF4A28E4-A888-5748-BD0D-456BA7EF7DE4}"/>
              </a:ext>
            </a:extLst>
          </p:cNvPr>
          <p:cNvPicPr>
            <a:picLocks noChangeAspect="1"/>
          </p:cNvPicPr>
          <p:nvPr/>
        </p:nvPicPr>
        <p:blipFill>
          <a:blip r:embed="rId6"/>
          <a:stretch>
            <a:fillRect/>
          </a:stretch>
        </p:blipFill>
        <p:spPr>
          <a:xfrm>
            <a:off x="10533184" y="1165929"/>
            <a:ext cx="1461933" cy="1754321"/>
          </a:xfrm>
          <a:prstGeom prst="rect">
            <a:avLst/>
          </a:prstGeom>
        </p:spPr>
      </p:pic>
      <p:sp>
        <p:nvSpPr>
          <p:cNvPr id="5" name="Title 4">
            <a:extLst>
              <a:ext uri="{FF2B5EF4-FFF2-40B4-BE49-F238E27FC236}">
                <a16:creationId xmlns:a16="http://schemas.microsoft.com/office/drawing/2014/main" id="{075B1B68-96BB-8849-A9E1-E5CF286EA9CD}"/>
              </a:ext>
            </a:extLst>
          </p:cNvPr>
          <p:cNvSpPr>
            <a:spLocks noGrp="1"/>
          </p:cNvSpPr>
          <p:nvPr>
            <p:ph type="title"/>
          </p:nvPr>
        </p:nvSpPr>
        <p:spPr>
          <a:xfrm>
            <a:off x="175087" y="212402"/>
            <a:ext cx="8669975" cy="2369861"/>
          </a:xfrm>
        </p:spPr>
        <p:txBody>
          <a:bodyPr>
            <a:normAutofit/>
          </a:bodyPr>
          <a:lstStyle/>
          <a:p>
            <a:r>
              <a:rPr lang="en-US" sz="4000" b="1" dirty="0">
                <a:latin typeface="+mn-lt"/>
              </a:rPr>
              <a:t>Update on studies of primaquine for vivax malaria in the Solomon Islands</a:t>
            </a:r>
            <a:br>
              <a:rPr lang="en-US" sz="4000" b="1" dirty="0">
                <a:latin typeface="+mn-lt"/>
              </a:rPr>
            </a:br>
            <a:r>
              <a:rPr lang="en-US" sz="3200" dirty="0" err="1">
                <a:solidFill>
                  <a:schemeClr val="accent3"/>
                </a:solidFill>
                <a:latin typeface="+mn-lt"/>
              </a:rPr>
              <a:t>Harin</a:t>
            </a:r>
            <a:r>
              <a:rPr lang="en-US" sz="3200" dirty="0">
                <a:solidFill>
                  <a:schemeClr val="accent3"/>
                </a:solidFill>
                <a:latin typeface="+mn-lt"/>
              </a:rPr>
              <a:t> Karunajeewa</a:t>
            </a:r>
            <a:endParaRPr lang="en-US" dirty="0">
              <a:solidFill>
                <a:schemeClr val="accent3"/>
              </a:solidFill>
              <a:latin typeface="+mn-lt"/>
            </a:endParaRPr>
          </a:p>
        </p:txBody>
      </p:sp>
      <p:sp>
        <p:nvSpPr>
          <p:cNvPr id="10" name="TextBox 9">
            <a:extLst>
              <a:ext uri="{FF2B5EF4-FFF2-40B4-BE49-F238E27FC236}">
                <a16:creationId xmlns:a16="http://schemas.microsoft.com/office/drawing/2014/main" id="{97548A6C-441C-F74D-9790-16325991BE3F}"/>
              </a:ext>
            </a:extLst>
          </p:cNvPr>
          <p:cNvSpPr txBox="1"/>
          <p:nvPr/>
        </p:nvSpPr>
        <p:spPr>
          <a:xfrm>
            <a:off x="492369" y="5982399"/>
            <a:ext cx="9562623" cy="369332"/>
          </a:xfrm>
          <a:prstGeom prst="rect">
            <a:avLst/>
          </a:prstGeom>
          <a:noFill/>
        </p:spPr>
        <p:txBody>
          <a:bodyPr wrap="square" rtlCol="0">
            <a:spAutoFit/>
          </a:bodyPr>
          <a:lstStyle/>
          <a:p>
            <a:r>
              <a:rPr lang="en-US" dirty="0"/>
              <a:t>Rotary Against Malaria Annual Conference, Melbourne, 2019</a:t>
            </a:r>
          </a:p>
        </p:txBody>
      </p:sp>
      <p:pic>
        <p:nvPicPr>
          <p:cNvPr id="2" name="Picture 1">
            <a:extLst>
              <a:ext uri="{FF2B5EF4-FFF2-40B4-BE49-F238E27FC236}">
                <a16:creationId xmlns:a16="http://schemas.microsoft.com/office/drawing/2014/main" id="{800E99B1-2F9C-794C-95CB-BCF97D8DB0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08780" y="3949007"/>
            <a:ext cx="1129238" cy="1129238"/>
          </a:xfrm>
          <a:prstGeom prst="rect">
            <a:avLst/>
          </a:prstGeom>
        </p:spPr>
      </p:pic>
    </p:spTree>
    <p:extLst>
      <p:ext uri="{BB962C8B-B14F-4D97-AF65-F5344CB8AC3E}">
        <p14:creationId xmlns:p14="http://schemas.microsoft.com/office/powerpoint/2010/main" val="121392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1B3A-51EB-C34E-A032-560A8F5E1FE7}"/>
              </a:ext>
            </a:extLst>
          </p:cNvPr>
          <p:cNvSpPr>
            <a:spLocks noGrp="1"/>
          </p:cNvSpPr>
          <p:nvPr>
            <p:ph type="title"/>
          </p:nvPr>
        </p:nvSpPr>
        <p:spPr/>
        <p:txBody>
          <a:bodyPr/>
          <a:lstStyle/>
          <a:p>
            <a:r>
              <a:rPr lang="en-US" b="1" dirty="0"/>
              <a:t>G6PD testing: Pharmacovigilance</a:t>
            </a:r>
          </a:p>
        </p:txBody>
      </p:sp>
      <p:sp>
        <p:nvSpPr>
          <p:cNvPr id="4" name="Footer Placeholder 3">
            <a:extLst>
              <a:ext uri="{FF2B5EF4-FFF2-40B4-BE49-F238E27FC236}">
                <a16:creationId xmlns:a16="http://schemas.microsoft.com/office/drawing/2014/main" id="{4224D771-4BC0-274F-B3C4-782FE8F6E96C}"/>
              </a:ext>
            </a:extLst>
          </p:cNvPr>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2829FB86-DBD2-0B4C-A9F3-AF93FA26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1686478"/>
            <a:ext cx="5002972" cy="3529495"/>
          </a:xfrm>
          <a:prstGeom prst="rect">
            <a:avLst/>
          </a:prstGeom>
        </p:spPr>
      </p:pic>
      <p:pic>
        <p:nvPicPr>
          <p:cNvPr id="6" name="Picture 5">
            <a:extLst>
              <a:ext uri="{FF2B5EF4-FFF2-40B4-BE49-F238E27FC236}">
                <a16:creationId xmlns:a16="http://schemas.microsoft.com/office/drawing/2014/main" id="{13B1E985-F7DB-C44C-AC7B-5040024B4C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1624" y="2004219"/>
            <a:ext cx="4852761" cy="3211754"/>
          </a:xfrm>
          <a:prstGeom prst="rect">
            <a:avLst/>
          </a:prstGeom>
        </p:spPr>
      </p:pic>
    </p:spTree>
    <p:extLst>
      <p:ext uri="{BB962C8B-B14F-4D97-AF65-F5344CB8AC3E}">
        <p14:creationId xmlns:p14="http://schemas.microsoft.com/office/powerpoint/2010/main" val="225395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7DAA4F-C22E-0C41-9F43-4C4846D8021F}"/>
              </a:ext>
            </a:extLst>
          </p:cNvPr>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83819DF6-438B-BD4A-A542-F79F692BB2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639"/>
          <a:stretch/>
        </p:blipFill>
        <p:spPr>
          <a:xfrm>
            <a:off x="2314575" y="325157"/>
            <a:ext cx="7850254" cy="6204231"/>
          </a:xfrm>
          <a:prstGeom prst="rect">
            <a:avLst/>
          </a:prstGeom>
        </p:spPr>
      </p:pic>
    </p:spTree>
    <p:extLst>
      <p:ext uri="{BB962C8B-B14F-4D97-AF65-F5344CB8AC3E}">
        <p14:creationId xmlns:p14="http://schemas.microsoft.com/office/powerpoint/2010/main" val="180289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7BA9B0-5738-F54B-8D16-67469513C588}"/>
              </a:ext>
            </a:extLst>
          </p:cNvPr>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CCA2DCBE-C649-9D4F-83B9-DDB43A3C7B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946" y="209550"/>
            <a:ext cx="2709831" cy="3563756"/>
          </a:xfrm>
          <a:prstGeom prst="rect">
            <a:avLst/>
          </a:prstGeom>
        </p:spPr>
      </p:pic>
      <p:pic>
        <p:nvPicPr>
          <p:cNvPr id="6" name="Picture 5">
            <a:extLst>
              <a:ext uri="{FF2B5EF4-FFF2-40B4-BE49-F238E27FC236}">
                <a16:creationId xmlns:a16="http://schemas.microsoft.com/office/drawing/2014/main" id="{41CB921B-0889-FB43-894A-3D3279DED1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0023" y="209550"/>
            <a:ext cx="3406377" cy="2270918"/>
          </a:xfrm>
          <a:prstGeom prst="rect">
            <a:avLst/>
          </a:prstGeom>
        </p:spPr>
      </p:pic>
      <p:pic>
        <p:nvPicPr>
          <p:cNvPr id="8" name="Picture 7">
            <a:extLst>
              <a:ext uri="{FF2B5EF4-FFF2-40B4-BE49-F238E27FC236}">
                <a16:creationId xmlns:a16="http://schemas.microsoft.com/office/drawing/2014/main" id="{14387BC3-C9B5-7144-BEB0-A9BEC69717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2575" y="2742713"/>
            <a:ext cx="2603825" cy="3905737"/>
          </a:xfrm>
          <a:prstGeom prst="rect">
            <a:avLst/>
          </a:prstGeom>
        </p:spPr>
      </p:pic>
      <p:pic>
        <p:nvPicPr>
          <p:cNvPr id="10" name="Picture 9">
            <a:extLst>
              <a:ext uri="{FF2B5EF4-FFF2-40B4-BE49-F238E27FC236}">
                <a16:creationId xmlns:a16="http://schemas.microsoft.com/office/drawing/2014/main" id="{C3F44885-88FE-9145-9662-8FD54C670D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9119" y="209550"/>
            <a:ext cx="2234281" cy="3351421"/>
          </a:xfrm>
          <a:prstGeom prst="rect">
            <a:avLst/>
          </a:prstGeom>
        </p:spPr>
      </p:pic>
      <p:pic>
        <p:nvPicPr>
          <p:cNvPr id="12" name="Picture 11">
            <a:extLst>
              <a:ext uri="{FF2B5EF4-FFF2-40B4-BE49-F238E27FC236}">
                <a16:creationId xmlns:a16="http://schemas.microsoft.com/office/drawing/2014/main" id="{1140BB8D-E325-C142-BBFF-D2153D231B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9940" y="4086225"/>
            <a:ext cx="3843336" cy="2562225"/>
          </a:xfrm>
          <a:prstGeom prst="rect">
            <a:avLst/>
          </a:prstGeom>
        </p:spPr>
      </p:pic>
      <p:pic>
        <p:nvPicPr>
          <p:cNvPr id="14" name="Picture 13">
            <a:extLst>
              <a:ext uri="{FF2B5EF4-FFF2-40B4-BE49-F238E27FC236}">
                <a16:creationId xmlns:a16="http://schemas.microsoft.com/office/drawing/2014/main" id="{BD0EBE53-D816-DB4E-BA4E-2B1DF6CE09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349" y="4086225"/>
            <a:ext cx="3910994" cy="2562225"/>
          </a:xfrm>
          <a:prstGeom prst="rect">
            <a:avLst/>
          </a:prstGeom>
        </p:spPr>
      </p:pic>
      <p:pic>
        <p:nvPicPr>
          <p:cNvPr id="16" name="Picture 15">
            <a:extLst>
              <a:ext uri="{FF2B5EF4-FFF2-40B4-BE49-F238E27FC236}">
                <a16:creationId xmlns:a16="http://schemas.microsoft.com/office/drawing/2014/main" id="{218816CD-2A1A-674A-B09B-ACDC6B0458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48341" y="738188"/>
            <a:ext cx="2045239" cy="2690812"/>
          </a:xfrm>
          <a:prstGeom prst="rect">
            <a:avLst/>
          </a:prstGeom>
        </p:spPr>
      </p:pic>
    </p:spTree>
    <p:extLst>
      <p:ext uri="{BB962C8B-B14F-4D97-AF65-F5344CB8AC3E}">
        <p14:creationId xmlns:p14="http://schemas.microsoft.com/office/powerpoint/2010/main" val="162850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7C39F6-BBB6-6E4B-8BAA-1A18744EBC99}"/>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E8ADE25B-B7E3-3C45-985C-33DC3E1338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650" y="857250"/>
            <a:ext cx="11442700" cy="5143500"/>
          </a:xfrm>
          <a:prstGeom prst="rect">
            <a:avLst/>
          </a:prstGeom>
        </p:spPr>
      </p:pic>
    </p:spTree>
    <p:extLst>
      <p:ext uri="{BB962C8B-B14F-4D97-AF65-F5344CB8AC3E}">
        <p14:creationId xmlns:p14="http://schemas.microsoft.com/office/powerpoint/2010/main" val="4483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A15F-EC82-5B4A-A707-FBE6F0D45AD3}"/>
              </a:ext>
            </a:extLst>
          </p:cNvPr>
          <p:cNvSpPr>
            <a:spLocks noGrp="1"/>
          </p:cNvSpPr>
          <p:nvPr>
            <p:ph type="title"/>
          </p:nvPr>
        </p:nvSpPr>
        <p:spPr/>
        <p:txBody>
          <a:bodyPr/>
          <a:lstStyle/>
          <a:p>
            <a:r>
              <a:rPr lang="en-US" b="1" dirty="0"/>
              <a:t>Overview</a:t>
            </a:r>
          </a:p>
        </p:txBody>
      </p:sp>
      <p:sp>
        <p:nvSpPr>
          <p:cNvPr id="3" name="Content Placeholder 2">
            <a:extLst>
              <a:ext uri="{FF2B5EF4-FFF2-40B4-BE49-F238E27FC236}">
                <a16:creationId xmlns:a16="http://schemas.microsoft.com/office/drawing/2014/main" id="{2D2F3731-6281-C649-BE6D-04C54268BE26}"/>
              </a:ext>
            </a:extLst>
          </p:cNvPr>
          <p:cNvSpPr>
            <a:spLocks noGrp="1"/>
          </p:cNvSpPr>
          <p:nvPr>
            <p:ph idx="1"/>
          </p:nvPr>
        </p:nvSpPr>
        <p:spPr>
          <a:xfrm>
            <a:off x="468923" y="1445996"/>
            <a:ext cx="6730663" cy="4351338"/>
          </a:xfrm>
        </p:spPr>
        <p:txBody>
          <a:bodyPr/>
          <a:lstStyle/>
          <a:p>
            <a:pPr marL="514350" indent="-514350">
              <a:buFont typeface="+mj-lt"/>
              <a:buAutoNum type="arabicPeriod"/>
            </a:pPr>
            <a:r>
              <a:rPr lang="en-US" dirty="0"/>
              <a:t>Recap of study rationale and objectives</a:t>
            </a:r>
          </a:p>
          <a:p>
            <a:pPr marL="514350" indent="-514350">
              <a:buFont typeface="+mj-lt"/>
              <a:buAutoNum type="arabicPeriod"/>
            </a:pPr>
            <a:r>
              <a:rPr lang="en-US" dirty="0"/>
              <a:t>Update on progress</a:t>
            </a:r>
          </a:p>
          <a:p>
            <a:pPr marL="514350" indent="-514350">
              <a:buFont typeface="+mj-lt"/>
              <a:buAutoNum type="arabicPeriod"/>
            </a:pPr>
            <a:r>
              <a:rPr lang="en-US" dirty="0"/>
              <a:t>Preliminary results</a:t>
            </a:r>
          </a:p>
          <a:p>
            <a:pPr marL="514350" indent="-514350">
              <a:buFont typeface="+mj-lt"/>
              <a:buAutoNum type="arabicPeriod"/>
            </a:pPr>
            <a:r>
              <a:rPr lang="en-US" dirty="0"/>
              <a:t>G6PD issues</a:t>
            </a:r>
          </a:p>
          <a:p>
            <a:pPr marL="514350" indent="-514350">
              <a:buFont typeface="+mj-lt"/>
              <a:buAutoNum type="arabicPeriod"/>
            </a:pPr>
            <a:r>
              <a:rPr lang="en-US" dirty="0"/>
              <a:t>Discussion of implications</a:t>
            </a:r>
          </a:p>
          <a:p>
            <a:pPr marL="514350" indent="-514350">
              <a:buFont typeface="+mj-lt"/>
              <a:buAutoNum type="arabicPeriod"/>
            </a:pPr>
            <a:endParaRPr lang="en-US" dirty="0"/>
          </a:p>
          <a:p>
            <a:endParaRPr lang="en-US" dirty="0"/>
          </a:p>
        </p:txBody>
      </p:sp>
      <p:sp>
        <p:nvSpPr>
          <p:cNvPr id="5" name="TextBox 4">
            <a:extLst>
              <a:ext uri="{FF2B5EF4-FFF2-40B4-BE49-F238E27FC236}">
                <a16:creationId xmlns:a16="http://schemas.microsoft.com/office/drawing/2014/main" id="{BF03C6D9-5D08-D143-8D2F-443A59AB84D6}"/>
              </a:ext>
            </a:extLst>
          </p:cNvPr>
          <p:cNvSpPr txBox="1"/>
          <p:nvPr/>
        </p:nvSpPr>
        <p:spPr>
          <a:xfrm>
            <a:off x="8534400" y="6533470"/>
            <a:ext cx="2480441" cy="276999"/>
          </a:xfrm>
          <a:prstGeom prst="rect">
            <a:avLst/>
          </a:prstGeom>
          <a:noFill/>
        </p:spPr>
        <p:txBody>
          <a:bodyPr wrap="square" rtlCol="0">
            <a:spAutoFit/>
          </a:bodyPr>
          <a:lstStyle/>
          <a:p>
            <a:r>
              <a:rPr lang="en-US" sz="1200" dirty="0"/>
              <a:t>Photographed with permission</a:t>
            </a:r>
          </a:p>
        </p:txBody>
      </p:sp>
    </p:spTree>
    <p:extLst>
      <p:ext uri="{BB962C8B-B14F-4D97-AF65-F5344CB8AC3E}">
        <p14:creationId xmlns:p14="http://schemas.microsoft.com/office/powerpoint/2010/main" val="419511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358" y="342900"/>
            <a:ext cx="8763000" cy="1143000"/>
          </a:xfrm>
        </p:spPr>
        <p:txBody>
          <a:bodyPr>
            <a:normAutofit/>
          </a:bodyPr>
          <a:lstStyle/>
          <a:p>
            <a:r>
              <a:rPr lang="en-US" i="1" dirty="0"/>
              <a:t> </a:t>
            </a:r>
            <a:r>
              <a:rPr lang="en-US" b="1" dirty="0"/>
              <a:t>The challenge of </a:t>
            </a:r>
            <a:r>
              <a:rPr lang="en-US" b="1" i="1" dirty="0"/>
              <a:t>P. vivax</a:t>
            </a:r>
            <a:endParaRPr lang="en-US" b="1" dirty="0"/>
          </a:p>
        </p:txBody>
      </p:sp>
      <p:pic>
        <p:nvPicPr>
          <p:cNvPr id="7" name="Picture 6" descr="gr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3379" y="1949669"/>
            <a:ext cx="5770784" cy="3962400"/>
          </a:xfrm>
          <a:prstGeom prst="rect">
            <a:avLst/>
          </a:prstGeom>
        </p:spPr>
      </p:pic>
      <p:sp>
        <p:nvSpPr>
          <p:cNvPr id="8" name="Oval 7"/>
          <p:cNvSpPr/>
          <p:nvPr/>
        </p:nvSpPr>
        <p:spPr bwMode="auto">
          <a:xfrm>
            <a:off x="2296510" y="3838903"/>
            <a:ext cx="838200" cy="838200"/>
          </a:xfrm>
          <a:prstGeom prst="ellipse">
            <a:avLst/>
          </a:prstGeom>
          <a:noFill/>
          <a:ln w="4127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a typeface="ＭＳ Ｐゴシック" charset="0"/>
            </a:endParaRPr>
          </a:p>
        </p:txBody>
      </p:sp>
      <p:sp>
        <p:nvSpPr>
          <p:cNvPr id="5" name="TextBox 4">
            <a:extLst>
              <a:ext uri="{FF2B5EF4-FFF2-40B4-BE49-F238E27FC236}">
                <a16:creationId xmlns:a16="http://schemas.microsoft.com/office/drawing/2014/main" id="{2CADD3DB-655D-6447-9C5F-4FBAE7CBC34B}"/>
              </a:ext>
            </a:extLst>
          </p:cNvPr>
          <p:cNvSpPr txBox="1"/>
          <p:nvPr/>
        </p:nvSpPr>
        <p:spPr>
          <a:xfrm>
            <a:off x="6823840" y="1951672"/>
            <a:ext cx="4926725" cy="2954655"/>
          </a:xfrm>
          <a:prstGeom prst="rect">
            <a:avLst/>
          </a:prstGeom>
          <a:noFill/>
          <a:ln>
            <a:solidFill>
              <a:schemeClr val="tx1"/>
            </a:solidFill>
          </a:ln>
        </p:spPr>
        <p:txBody>
          <a:bodyPr wrap="square" rtlCol="0">
            <a:spAutoFit/>
          </a:bodyPr>
          <a:lstStyle/>
          <a:p>
            <a:pPr algn="ctr"/>
            <a:r>
              <a:rPr lang="en-US" sz="2800" b="1" dirty="0">
                <a:latin typeface="+mj-lt"/>
              </a:rPr>
              <a:t>Fact: </a:t>
            </a:r>
          </a:p>
          <a:p>
            <a:pPr algn="ctr"/>
            <a:endParaRPr lang="en-US" sz="2800" dirty="0">
              <a:latin typeface="+mj-lt"/>
            </a:endParaRPr>
          </a:p>
          <a:p>
            <a:pPr algn="ctr"/>
            <a:r>
              <a:rPr lang="en-US" sz="2800" dirty="0">
                <a:latin typeface="+mj-lt"/>
              </a:rPr>
              <a:t>In Southwest Pacific, </a:t>
            </a:r>
            <a:r>
              <a:rPr lang="en-US" sz="2800" u="sng" dirty="0">
                <a:latin typeface="+mj-lt"/>
              </a:rPr>
              <a:t>4 out of every 5 </a:t>
            </a:r>
            <a:r>
              <a:rPr lang="en-US" sz="2800" dirty="0">
                <a:latin typeface="+mj-lt"/>
              </a:rPr>
              <a:t>episodes of </a:t>
            </a:r>
            <a:r>
              <a:rPr lang="en-US" sz="2800" i="1" dirty="0" err="1">
                <a:latin typeface="+mj-lt"/>
              </a:rPr>
              <a:t>P.vivax</a:t>
            </a:r>
            <a:r>
              <a:rPr lang="en-US" sz="2800" dirty="0">
                <a:latin typeface="+mj-lt"/>
              </a:rPr>
              <a:t> are due to </a:t>
            </a:r>
            <a:r>
              <a:rPr lang="en-US" sz="2800" dirty="0" err="1">
                <a:latin typeface="+mj-lt"/>
              </a:rPr>
              <a:t>hypnozoite</a:t>
            </a:r>
            <a:r>
              <a:rPr lang="en-US" sz="2800" dirty="0">
                <a:latin typeface="+mj-lt"/>
              </a:rPr>
              <a:t> relapse.</a:t>
            </a:r>
          </a:p>
          <a:p>
            <a:pPr algn="ctr"/>
            <a:endParaRPr lang="en-US" sz="2800" dirty="0">
              <a:latin typeface="+mj-lt"/>
            </a:endParaRPr>
          </a:p>
          <a:p>
            <a:pPr algn="ctr"/>
            <a:r>
              <a:rPr lang="en-US" dirty="0">
                <a:latin typeface="+mj-lt"/>
              </a:rPr>
              <a:t>Robinson </a:t>
            </a:r>
            <a:r>
              <a:rPr lang="en-US" i="1" dirty="0">
                <a:latin typeface="+mj-lt"/>
              </a:rPr>
              <a:t>et al. </a:t>
            </a:r>
            <a:r>
              <a:rPr lang="en-US" dirty="0" err="1">
                <a:latin typeface="+mj-lt"/>
              </a:rPr>
              <a:t>PLoS</a:t>
            </a:r>
            <a:r>
              <a:rPr lang="en-US" dirty="0">
                <a:latin typeface="+mj-lt"/>
              </a:rPr>
              <a:t> Medicine 2015</a:t>
            </a:r>
          </a:p>
        </p:txBody>
      </p:sp>
    </p:spTree>
    <p:extLst>
      <p:ext uri="{BB962C8B-B14F-4D97-AF65-F5344CB8AC3E}">
        <p14:creationId xmlns:p14="http://schemas.microsoft.com/office/powerpoint/2010/main" val="69895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94" y="1304732"/>
            <a:ext cx="7181494" cy="1895668"/>
          </a:xfrm>
        </p:spPr>
        <p:txBody>
          <a:bodyPr>
            <a:noAutofit/>
          </a:bodyPr>
          <a:lstStyle/>
          <a:p>
            <a:r>
              <a:rPr lang="en-AU" sz="2800" dirty="0"/>
              <a:t>A comparison of two </a:t>
            </a:r>
            <a:r>
              <a:rPr lang="en-AU" sz="2800" dirty="0" err="1"/>
              <a:t>artemisinin</a:t>
            </a:r>
            <a:r>
              <a:rPr lang="en-AU" sz="2800" dirty="0"/>
              <a:t> combination therapies (</a:t>
            </a:r>
            <a:r>
              <a:rPr lang="en-AU" sz="2800" u="sng" dirty="0"/>
              <a:t>ACT</a:t>
            </a:r>
            <a:r>
              <a:rPr lang="en-AU" sz="2800" dirty="0"/>
              <a:t>s) in combination with </a:t>
            </a:r>
            <a:r>
              <a:rPr lang="en-AU" sz="2800" dirty="0" err="1"/>
              <a:t>primaquine</a:t>
            </a:r>
            <a:r>
              <a:rPr lang="en-AU" sz="2800" dirty="0"/>
              <a:t> for </a:t>
            </a:r>
            <a:r>
              <a:rPr lang="en-AU" sz="2800" u="sng" dirty="0"/>
              <a:t>radica</a:t>
            </a:r>
            <a:r>
              <a:rPr lang="en-AU" sz="2800" dirty="0"/>
              <a:t>l cure of </a:t>
            </a:r>
            <a:r>
              <a:rPr lang="en-AU" sz="2800" i="1" dirty="0"/>
              <a:t>Plasmodium </a:t>
            </a:r>
            <a:r>
              <a:rPr lang="en-AU" sz="2800" i="1" dirty="0" err="1"/>
              <a:t>vivax</a:t>
            </a:r>
            <a:r>
              <a:rPr lang="en-AU" sz="2800" dirty="0"/>
              <a:t> malaria in the Solomon Islands: the “ACT-radical” study. </a:t>
            </a:r>
            <a:br>
              <a:rPr lang="en-AU" sz="2000" b="1" dirty="0"/>
            </a:br>
            <a:endParaRPr lang="en-AU" sz="2000" dirty="0"/>
          </a:p>
        </p:txBody>
      </p:sp>
      <p:sp>
        <p:nvSpPr>
          <p:cNvPr id="12" name="TextBox 11"/>
          <p:cNvSpPr txBox="1"/>
          <p:nvPr/>
        </p:nvSpPr>
        <p:spPr>
          <a:xfrm>
            <a:off x="1726442" y="3149545"/>
            <a:ext cx="5031546" cy="400110"/>
          </a:xfrm>
          <a:prstGeom prst="rect">
            <a:avLst/>
          </a:prstGeom>
          <a:noFill/>
        </p:spPr>
        <p:txBody>
          <a:bodyPr wrap="square" rtlCol="0">
            <a:spAutoFit/>
          </a:bodyPr>
          <a:lstStyle/>
          <a:p>
            <a:r>
              <a:rPr lang="en-US" dirty="0"/>
              <a:t> </a:t>
            </a:r>
            <a:r>
              <a:rPr lang="en-US" sz="2000" dirty="0">
                <a:solidFill>
                  <a:schemeClr val="bg1">
                    <a:lumMod val="65000"/>
                  </a:schemeClr>
                </a:solidFill>
              </a:rPr>
              <a:t>PIs: Karunajeewa H, Baird J.K &amp; Mueller I</a:t>
            </a:r>
            <a:endParaRPr lang="en-US" sz="1600" dirty="0">
              <a:solidFill>
                <a:schemeClr val="bg1">
                  <a:lumMod val="65000"/>
                </a:schemeClr>
              </a:solidFill>
            </a:endParaRPr>
          </a:p>
        </p:txBody>
      </p:sp>
      <p:pic>
        <p:nvPicPr>
          <p:cNvPr id="11" name="Picture 10" descr="WEHI 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45970" y="3962400"/>
            <a:ext cx="3293650" cy="730710"/>
          </a:xfrm>
          <a:prstGeom prst="rect">
            <a:avLst/>
          </a:prstGeom>
        </p:spPr>
      </p:pic>
      <p:pic>
        <p:nvPicPr>
          <p:cNvPr id="13" name="Picture 12" descr="SI 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1213" y="4824680"/>
            <a:ext cx="1350929" cy="1200826"/>
          </a:xfrm>
          <a:prstGeom prst="rect">
            <a:avLst/>
          </a:prstGeom>
        </p:spPr>
      </p:pic>
      <p:pic>
        <p:nvPicPr>
          <p:cNvPr id="14" name="Picture 13" descr="Eijkmann logo.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03551" y="4899920"/>
            <a:ext cx="1385679" cy="1110379"/>
          </a:xfrm>
          <a:prstGeom prst="rect">
            <a:avLst/>
          </a:prstGeom>
        </p:spPr>
      </p:pic>
      <p:pic>
        <p:nvPicPr>
          <p:cNvPr id="4" name="Picture 3" descr="BMGF.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2069" y="3962400"/>
            <a:ext cx="2800147" cy="580518"/>
          </a:xfrm>
          <a:prstGeom prst="rect">
            <a:avLst/>
          </a:prstGeom>
        </p:spPr>
      </p:pic>
      <p:pic>
        <p:nvPicPr>
          <p:cNvPr id="10" name="Picture 9">
            <a:extLst>
              <a:ext uri="{FF2B5EF4-FFF2-40B4-BE49-F238E27FC236}">
                <a16:creationId xmlns:a16="http://schemas.microsoft.com/office/drawing/2014/main" id="{2BF75FEC-3685-2047-9B40-57185426008B}"/>
              </a:ext>
            </a:extLst>
          </p:cNvPr>
          <p:cNvPicPr>
            <a:picLocks noChangeAspect="1"/>
          </p:cNvPicPr>
          <p:nvPr/>
        </p:nvPicPr>
        <p:blipFill>
          <a:blip r:embed="rId6"/>
          <a:stretch>
            <a:fillRect/>
          </a:stretch>
        </p:blipFill>
        <p:spPr>
          <a:xfrm>
            <a:off x="5575422" y="5045213"/>
            <a:ext cx="1551603" cy="586582"/>
          </a:xfrm>
          <a:prstGeom prst="rect">
            <a:avLst/>
          </a:prstGeom>
        </p:spPr>
      </p:pic>
      <p:sp>
        <p:nvSpPr>
          <p:cNvPr id="15" name="TextBox 14">
            <a:extLst>
              <a:ext uri="{FF2B5EF4-FFF2-40B4-BE49-F238E27FC236}">
                <a16:creationId xmlns:a16="http://schemas.microsoft.com/office/drawing/2014/main" id="{EBB8FC62-2D5C-2D42-BA9C-D6B7A19F8169}"/>
              </a:ext>
            </a:extLst>
          </p:cNvPr>
          <p:cNvSpPr txBox="1"/>
          <p:nvPr/>
        </p:nvSpPr>
        <p:spPr>
          <a:xfrm>
            <a:off x="8839200" y="6434235"/>
            <a:ext cx="2480441" cy="276999"/>
          </a:xfrm>
          <a:prstGeom prst="rect">
            <a:avLst/>
          </a:prstGeom>
          <a:noFill/>
        </p:spPr>
        <p:txBody>
          <a:bodyPr wrap="square" rtlCol="0">
            <a:spAutoFit/>
          </a:bodyPr>
          <a:lstStyle/>
          <a:p>
            <a:r>
              <a:rPr lang="en-US" sz="1200" dirty="0"/>
              <a:t>Photographed with permission</a:t>
            </a:r>
          </a:p>
        </p:txBody>
      </p:sp>
    </p:spTree>
    <p:extLst>
      <p:ext uri="{BB962C8B-B14F-4D97-AF65-F5344CB8AC3E}">
        <p14:creationId xmlns:p14="http://schemas.microsoft.com/office/powerpoint/2010/main" val="175350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8091F4-DC69-D844-BDE2-A942D5E1D4F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8514" y="1136040"/>
            <a:ext cx="5932188" cy="4082152"/>
          </a:xfrm>
        </p:spPr>
      </p:pic>
      <p:pic>
        <p:nvPicPr>
          <p:cNvPr id="8" name="Picture 7">
            <a:extLst>
              <a:ext uri="{FF2B5EF4-FFF2-40B4-BE49-F238E27FC236}">
                <a16:creationId xmlns:a16="http://schemas.microsoft.com/office/drawing/2014/main" id="{BBDEEE60-BF6A-5744-9844-512E4DA11769}"/>
              </a:ext>
            </a:extLst>
          </p:cNvPr>
          <p:cNvPicPr>
            <a:picLocks noChangeAspect="1"/>
          </p:cNvPicPr>
          <p:nvPr/>
        </p:nvPicPr>
        <p:blipFill>
          <a:blip r:embed="rId4"/>
          <a:stretch>
            <a:fillRect/>
          </a:stretch>
        </p:blipFill>
        <p:spPr>
          <a:xfrm>
            <a:off x="5960677" y="1136040"/>
            <a:ext cx="6231323" cy="4082152"/>
          </a:xfrm>
          <a:prstGeom prst="rect">
            <a:avLst/>
          </a:prstGeom>
        </p:spPr>
      </p:pic>
      <p:sp>
        <p:nvSpPr>
          <p:cNvPr id="9" name="TextBox 8">
            <a:extLst>
              <a:ext uri="{FF2B5EF4-FFF2-40B4-BE49-F238E27FC236}">
                <a16:creationId xmlns:a16="http://schemas.microsoft.com/office/drawing/2014/main" id="{D9EF1C25-0AB6-5440-97AA-03F10929D782}"/>
              </a:ext>
            </a:extLst>
          </p:cNvPr>
          <p:cNvSpPr txBox="1"/>
          <p:nvPr/>
        </p:nvSpPr>
        <p:spPr>
          <a:xfrm>
            <a:off x="3994174" y="6169709"/>
            <a:ext cx="4203651" cy="646331"/>
          </a:xfrm>
          <a:prstGeom prst="rect">
            <a:avLst/>
          </a:prstGeom>
          <a:noFill/>
        </p:spPr>
        <p:txBody>
          <a:bodyPr wrap="none" rtlCol="0">
            <a:spAutoFit/>
          </a:bodyPr>
          <a:lstStyle/>
          <a:p>
            <a:r>
              <a:rPr lang="en-US" dirty="0"/>
              <a:t>Malaria Atlas Project: https://</a:t>
            </a:r>
            <a:r>
              <a:rPr lang="en-US" dirty="0" err="1"/>
              <a:t>map.ox.ac.uk</a:t>
            </a:r>
            <a:endParaRPr lang="en-US" dirty="0"/>
          </a:p>
          <a:p>
            <a:endParaRPr lang="en-US" dirty="0"/>
          </a:p>
        </p:txBody>
      </p:sp>
      <p:pic>
        <p:nvPicPr>
          <p:cNvPr id="6" name="Picture 5">
            <a:extLst>
              <a:ext uri="{FF2B5EF4-FFF2-40B4-BE49-F238E27FC236}">
                <a16:creationId xmlns:a16="http://schemas.microsoft.com/office/drawing/2014/main" id="{DE63DDE2-65E5-7F4D-AFF1-41BCE04F60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76338" y="6169709"/>
            <a:ext cx="2268053" cy="532992"/>
          </a:xfrm>
          <a:prstGeom prst="rect">
            <a:avLst/>
          </a:prstGeom>
        </p:spPr>
      </p:pic>
      <p:sp>
        <p:nvSpPr>
          <p:cNvPr id="7" name="Title 1">
            <a:extLst>
              <a:ext uri="{FF2B5EF4-FFF2-40B4-BE49-F238E27FC236}">
                <a16:creationId xmlns:a16="http://schemas.microsoft.com/office/drawing/2014/main" id="{D89D5BE4-9829-9742-8DD5-B6C29A95B4DD}"/>
              </a:ext>
            </a:extLst>
          </p:cNvPr>
          <p:cNvSpPr>
            <a:spLocks noGrp="1"/>
          </p:cNvSpPr>
          <p:nvPr>
            <p:ph type="title"/>
          </p:nvPr>
        </p:nvSpPr>
        <p:spPr>
          <a:xfrm>
            <a:off x="828791" y="41960"/>
            <a:ext cx="10515600" cy="1325563"/>
          </a:xfrm>
        </p:spPr>
        <p:txBody>
          <a:bodyPr>
            <a:noAutofit/>
          </a:bodyPr>
          <a:lstStyle/>
          <a:p>
            <a:pPr algn="ctr"/>
            <a:r>
              <a:rPr lang="en-US" sz="3200" b="1" dirty="0"/>
              <a:t>Malaria incidence rates Solomon Islands 2000-2017</a:t>
            </a:r>
          </a:p>
        </p:txBody>
      </p:sp>
      <p:sp>
        <p:nvSpPr>
          <p:cNvPr id="2" name="Footer Placeholder 1">
            <a:extLst>
              <a:ext uri="{FF2B5EF4-FFF2-40B4-BE49-F238E27FC236}">
                <a16:creationId xmlns:a16="http://schemas.microsoft.com/office/drawing/2014/main" id="{833DDF22-B525-8D47-A27B-37868103AF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3580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3680FF-5F88-F842-B696-BA0FEAFF13D2}"/>
              </a:ext>
            </a:extLst>
          </p:cNvPr>
          <p:cNvPicPr>
            <a:picLocks noChangeAspect="1"/>
          </p:cNvPicPr>
          <p:nvPr/>
        </p:nvPicPr>
        <p:blipFill>
          <a:blip r:embed="rId3"/>
          <a:stretch>
            <a:fillRect/>
          </a:stretch>
        </p:blipFill>
        <p:spPr>
          <a:xfrm>
            <a:off x="368856" y="236916"/>
            <a:ext cx="11454287" cy="6041484"/>
          </a:xfrm>
          <a:prstGeom prst="rect">
            <a:avLst/>
          </a:prstGeom>
        </p:spPr>
      </p:pic>
      <p:pic>
        <p:nvPicPr>
          <p:cNvPr id="6" name="Picture 5">
            <a:extLst>
              <a:ext uri="{FF2B5EF4-FFF2-40B4-BE49-F238E27FC236}">
                <a16:creationId xmlns:a16="http://schemas.microsoft.com/office/drawing/2014/main" id="{0AA8BE0C-6D79-8C4B-B0CE-A675E4835E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28260" y="6278400"/>
            <a:ext cx="2268053" cy="532992"/>
          </a:xfrm>
          <a:prstGeom prst="rect">
            <a:avLst/>
          </a:prstGeom>
        </p:spPr>
      </p:pic>
      <p:sp>
        <p:nvSpPr>
          <p:cNvPr id="7" name="TextBox 6">
            <a:extLst>
              <a:ext uri="{FF2B5EF4-FFF2-40B4-BE49-F238E27FC236}">
                <a16:creationId xmlns:a16="http://schemas.microsoft.com/office/drawing/2014/main" id="{28D24098-183E-F146-B004-B28A0FDD02F0}"/>
              </a:ext>
            </a:extLst>
          </p:cNvPr>
          <p:cNvSpPr txBox="1"/>
          <p:nvPr/>
        </p:nvSpPr>
        <p:spPr>
          <a:xfrm>
            <a:off x="3499004" y="6374596"/>
            <a:ext cx="8204886" cy="369332"/>
          </a:xfrm>
          <a:prstGeom prst="rect">
            <a:avLst/>
          </a:prstGeom>
          <a:noFill/>
        </p:spPr>
        <p:txBody>
          <a:bodyPr wrap="square" rtlCol="0">
            <a:spAutoFit/>
          </a:bodyPr>
          <a:lstStyle/>
          <a:p>
            <a:r>
              <a:rPr lang="en-US" dirty="0"/>
              <a:t>Malaria Atlas Project: https://</a:t>
            </a:r>
            <a:r>
              <a:rPr lang="en-US" dirty="0" err="1"/>
              <a:t>map.ox.ac.uk</a:t>
            </a:r>
            <a:endParaRPr lang="en-US" dirty="0"/>
          </a:p>
        </p:txBody>
      </p:sp>
      <p:cxnSp>
        <p:nvCxnSpPr>
          <p:cNvPr id="9" name="Straight Arrow Connector 8">
            <a:extLst>
              <a:ext uri="{FF2B5EF4-FFF2-40B4-BE49-F238E27FC236}">
                <a16:creationId xmlns:a16="http://schemas.microsoft.com/office/drawing/2014/main" id="{0D91BFB0-C2A9-3E42-BAB1-9619DE7896A9}"/>
              </a:ext>
            </a:extLst>
          </p:cNvPr>
          <p:cNvCxnSpPr>
            <a:cxnSpLocks/>
          </p:cNvCxnSpPr>
          <p:nvPr/>
        </p:nvCxnSpPr>
        <p:spPr>
          <a:xfrm flipH="1">
            <a:off x="7371707" y="2007863"/>
            <a:ext cx="778475" cy="605485"/>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53D3F8-6070-F34A-B1A8-2F5D2EEB270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556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AE1F184-2198-DD40-870E-68BEB8CCE132}"/>
              </a:ext>
            </a:extLst>
          </p:cNvPr>
          <p:cNvSpPr>
            <a:spLocks noGrp="1"/>
          </p:cNvSpPr>
          <p:nvPr>
            <p:ph type="ftr" sz="quarter" idx="11"/>
          </p:nvPr>
        </p:nvSpPr>
        <p:spPr/>
        <p:txBody>
          <a:bodyPr/>
          <a:lstStyle/>
          <a:p>
            <a:endParaRPr lang="en-US"/>
          </a:p>
        </p:txBody>
      </p:sp>
      <p:pic>
        <p:nvPicPr>
          <p:cNvPr id="5" name="Content Placeholder 5">
            <a:extLst>
              <a:ext uri="{FF2B5EF4-FFF2-40B4-BE49-F238E27FC236}">
                <a16:creationId xmlns:a16="http://schemas.microsoft.com/office/drawing/2014/main" id="{2FE9169F-8935-9246-92FD-E66D9E1C7C1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86130" y="3516922"/>
            <a:ext cx="4973996" cy="2797873"/>
          </a:xfrm>
        </p:spPr>
      </p:pic>
      <p:pic>
        <p:nvPicPr>
          <p:cNvPr id="6" name="Content Placeholder 3">
            <a:extLst>
              <a:ext uri="{FF2B5EF4-FFF2-40B4-BE49-F238E27FC236}">
                <a16:creationId xmlns:a16="http://schemas.microsoft.com/office/drawing/2014/main" id="{82B51F25-7721-7444-9CAC-F97F622C4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111" y="498763"/>
            <a:ext cx="4802910" cy="2701637"/>
          </a:xfrm>
          <a:prstGeom prst="rect">
            <a:avLst/>
          </a:prstGeom>
        </p:spPr>
      </p:pic>
      <p:pic>
        <p:nvPicPr>
          <p:cNvPr id="7" name="Content Placeholder 3">
            <a:extLst>
              <a:ext uri="{FF2B5EF4-FFF2-40B4-BE49-F238E27FC236}">
                <a16:creationId xmlns:a16="http://schemas.microsoft.com/office/drawing/2014/main" id="{7A463427-524D-4847-983A-9C045EB202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9400" y="453691"/>
            <a:ext cx="5152620" cy="5861105"/>
          </a:xfrm>
          <a:prstGeom prst="rect">
            <a:avLst/>
          </a:prstGeom>
        </p:spPr>
      </p:pic>
    </p:spTree>
    <p:extLst>
      <p:ext uri="{BB962C8B-B14F-4D97-AF65-F5344CB8AC3E}">
        <p14:creationId xmlns:p14="http://schemas.microsoft.com/office/powerpoint/2010/main" val="34023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06FA-7786-1146-8A48-37F1D278E270}"/>
              </a:ext>
            </a:extLst>
          </p:cNvPr>
          <p:cNvSpPr>
            <a:spLocks noGrp="1"/>
          </p:cNvSpPr>
          <p:nvPr>
            <p:ph type="title"/>
          </p:nvPr>
        </p:nvSpPr>
        <p:spPr/>
        <p:txBody>
          <a:bodyPr/>
          <a:lstStyle/>
          <a:p>
            <a:r>
              <a:rPr lang="en-US" b="1" dirty="0"/>
              <a:t>Where are we now? Progress report</a:t>
            </a:r>
          </a:p>
        </p:txBody>
      </p:sp>
      <p:sp>
        <p:nvSpPr>
          <p:cNvPr id="3" name="Content Placeholder 2">
            <a:extLst>
              <a:ext uri="{FF2B5EF4-FFF2-40B4-BE49-F238E27FC236}">
                <a16:creationId xmlns:a16="http://schemas.microsoft.com/office/drawing/2014/main" id="{878A2750-5E86-B942-9609-BC527CB93136}"/>
              </a:ext>
            </a:extLst>
          </p:cNvPr>
          <p:cNvSpPr>
            <a:spLocks noGrp="1"/>
          </p:cNvSpPr>
          <p:nvPr>
            <p:ph idx="1"/>
          </p:nvPr>
        </p:nvSpPr>
        <p:spPr>
          <a:xfrm>
            <a:off x="838200" y="1491517"/>
            <a:ext cx="7005638" cy="4351338"/>
          </a:xfrm>
        </p:spPr>
        <p:txBody>
          <a:bodyPr>
            <a:normAutofit fontScale="85000" lnSpcReduction="10000"/>
          </a:bodyPr>
          <a:lstStyle/>
          <a:p>
            <a:pPr marL="514350" indent="-514350">
              <a:buFont typeface="+mj-lt"/>
              <a:buAutoNum type="arabicPeriod"/>
            </a:pPr>
            <a:r>
              <a:rPr lang="en-US" sz="2400" dirty="0"/>
              <a:t>Enrolments complete (n=383 = 100% pre-specified sample size)</a:t>
            </a:r>
          </a:p>
          <a:p>
            <a:pPr marL="514350" indent="-514350">
              <a:buFont typeface="+mj-lt"/>
              <a:buAutoNum type="arabicPeriod"/>
            </a:pPr>
            <a:r>
              <a:rPr lang="en-US" sz="2400" dirty="0"/>
              <a:t>Full 6 months follow-up completed (&gt;4300 individual visits)</a:t>
            </a:r>
          </a:p>
          <a:p>
            <a:pPr marL="514350" indent="-514350">
              <a:buFont typeface="+mj-lt"/>
              <a:buAutoNum type="arabicPeriod"/>
            </a:pPr>
            <a:r>
              <a:rPr lang="en-US" sz="2400" dirty="0"/>
              <a:t>Preliminary microscopy endpoint (field microscopy, verified by 2</a:t>
            </a:r>
            <a:r>
              <a:rPr lang="en-US" sz="2400" baseline="30000" dirty="0"/>
              <a:t>nd</a:t>
            </a:r>
            <a:r>
              <a:rPr lang="en-US" sz="2400" dirty="0"/>
              <a:t> +/- 3</a:t>
            </a:r>
            <a:r>
              <a:rPr lang="en-US" sz="2400" baseline="30000" dirty="0"/>
              <a:t>rd</a:t>
            </a:r>
            <a:r>
              <a:rPr lang="en-US" sz="2400" dirty="0"/>
              <a:t> level 2 </a:t>
            </a:r>
            <a:r>
              <a:rPr lang="en-US" sz="2400" dirty="0" err="1"/>
              <a:t>microscropist</a:t>
            </a:r>
            <a:r>
              <a:rPr lang="en-US" sz="2400" dirty="0"/>
              <a:t>).</a:t>
            </a:r>
          </a:p>
          <a:p>
            <a:pPr marL="514350" indent="-514350">
              <a:buFont typeface="+mj-lt"/>
              <a:buAutoNum type="arabicPeriod"/>
            </a:pPr>
            <a:endParaRPr lang="en-US" sz="2400" dirty="0"/>
          </a:p>
          <a:p>
            <a:pPr marL="0" indent="0">
              <a:buNone/>
            </a:pPr>
            <a:r>
              <a:rPr lang="en-US" sz="2400" b="1" dirty="0"/>
              <a:t>Pending:</a:t>
            </a:r>
          </a:p>
          <a:p>
            <a:pPr marL="514350" indent="-514350">
              <a:buFont typeface="+mj-lt"/>
              <a:buAutoNum type="arabicPeriod"/>
            </a:pPr>
            <a:r>
              <a:rPr lang="en-US" sz="2400" dirty="0"/>
              <a:t>PCR-correction of microscopy results (baseline and follow-up)</a:t>
            </a:r>
          </a:p>
          <a:p>
            <a:pPr marL="514350" indent="-514350">
              <a:buFont typeface="+mj-lt"/>
              <a:buAutoNum type="arabicPeriod"/>
            </a:pPr>
            <a:r>
              <a:rPr lang="en-US" sz="2400" dirty="0"/>
              <a:t>CYP-2D6 genotyping</a:t>
            </a:r>
          </a:p>
          <a:p>
            <a:pPr marL="514350" indent="-514350">
              <a:buFont typeface="+mj-lt"/>
              <a:buAutoNum type="arabicPeriod"/>
            </a:pPr>
            <a:r>
              <a:rPr lang="en-US" sz="2400" dirty="0"/>
              <a:t>Genotyping baseline-recurrent sample pairs (re-infection vs recrudescence/relapse)</a:t>
            </a:r>
          </a:p>
          <a:p>
            <a:pPr marL="514350" indent="-514350">
              <a:buFont typeface="+mj-lt"/>
              <a:buAutoNum type="arabicPeriod"/>
            </a:pPr>
            <a:r>
              <a:rPr lang="en-US" sz="2400" dirty="0"/>
              <a:t>Alternative PCR endpoint (PCR on all follow-up samples)</a:t>
            </a:r>
          </a:p>
          <a:p>
            <a:pPr marL="514350" indent="-514350">
              <a:buFont typeface="+mj-lt"/>
              <a:buAutoNum type="arabicPeriod"/>
            </a:pPr>
            <a:endParaRPr lang="en-US" sz="2400" dirty="0"/>
          </a:p>
          <a:p>
            <a:pPr marL="514350" indent="-514350">
              <a:buFont typeface="+mj-lt"/>
              <a:buAutoNum type="arabicPeriod"/>
            </a:pPr>
            <a:endParaRPr lang="en-US" sz="2400" dirty="0"/>
          </a:p>
        </p:txBody>
      </p:sp>
      <p:sp>
        <p:nvSpPr>
          <p:cNvPr id="4" name="Footer Placeholder 3">
            <a:extLst>
              <a:ext uri="{FF2B5EF4-FFF2-40B4-BE49-F238E27FC236}">
                <a16:creationId xmlns:a16="http://schemas.microsoft.com/office/drawing/2014/main" id="{23F67C43-B07D-DD47-B0AA-483C9529BDC5}"/>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26A067E3-8128-864C-9B2E-E4D2BFA64F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23334" y="1797905"/>
            <a:ext cx="3606267" cy="3738562"/>
          </a:xfrm>
          <a:prstGeom prst="rect">
            <a:avLst/>
          </a:prstGeom>
        </p:spPr>
      </p:pic>
    </p:spTree>
    <p:extLst>
      <p:ext uri="{BB962C8B-B14F-4D97-AF65-F5344CB8AC3E}">
        <p14:creationId xmlns:p14="http://schemas.microsoft.com/office/powerpoint/2010/main" val="416617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9D60-9817-6145-A015-DBDA769B5CEC}"/>
              </a:ext>
            </a:extLst>
          </p:cNvPr>
          <p:cNvSpPr>
            <a:spLocks noGrp="1"/>
          </p:cNvSpPr>
          <p:nvPr>
            <p:ph type="title"/>
          </p:nvPr>
        </p:nvSpPr>
        <p:spPr/>
        <p:txBody>
          <a:bodyPr/>
          <a:lstStyle/>
          <a:p>
            <a:r>
              <a:rPr lang="en-US" b="1" dirty="0"/>
              <a:t>G6PD testing: Risk mitigation measures</a:t>
            </a:r>
          </a:p>
        </p:txBody>
      </p:sp>
      <p:pic>
        <p:nvPicPr>
          <p:cNvPr id="4" name="Picture 3">
            <a:extLst>
              <a:ext uri="{FF2B5EF4-FFF2-40B4-BE49-F238E27FC236}">
                <a16:creationId xmlns:a16="http://schemas.microsoft.com/office/drawing/2014/main" id="{5E6D6D50-7FD0-3B46-882B-0D66D7497A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986" y="2521937"/>
            <a:ext cx="2219035" cy="2958714"/>
          </a:xfrm>
          <a:prstGeom prst="rect">
            <a:avLst/>
          </a:prstGeom>
        </p:spPr>
      </p:pic>
      <p:pic>
        <p:nvPicPr>
          <p:cNvPr id="5" name="Content Placeholder 4">
            <a:extLst>
              <a:ext uri="{FF2B5EF4-FFF2-40B4-BE49-F238E27FC236}">
                <a16:creationId xmlns:a16="http://schemas.microsoft.com/office/drawing/2014/main" id="{439E73CE-EB4E-EA43-9D90-0019BBED4F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1651" y="2521937"/>
            <a:ext cx="2234666" cy="2979555"/>
          </a:xfrm>
          <a:prstGeom prst="rect">
            <a:avLst/>
          </a:prstGeom>
        </p:spPr>
      </p:pic>
      <p:sp>
        <p:nvSpPr>
          <p:cNvPr id="3" name="Footer Placeholder 2">
            <a:extLst>
              <a:ext uri="{FF2B5EF4-FFF2-40B4-BE49-F238E27FC236}">
                <a16:creationId xmlns:a16="http://schemas.microsoft.com/office/drawing/2014/main" id="{A5B5C89D-CF37-4840-B6A9-FF66E84F03DC}"/>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B76990AC-4AF2-6840-B49B-AF8DE9974B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8947" y="1916722"/>
            <a:ext cx="5332907" cy="3999681"/>
          </a:xfrm>
          <a:prstGeom prst="rect">
            <a:avLst/>
          </a:prstGeom>
        </p:spPr>
      </p:pic>
      <p:sp>
        <p:nvSpPr>
          <p:cNvPr id="7" name="Rectangle 6">
            <a:extLst>
              <a:ext uri="{FF2B5EF4-FFF2-40B4-BE49-F238E27FC236}">
                <a16:creationId xmlns:a16="http://schemas.microsoft.com/office/drawing/2014/main" id="{2AF03F32-3569-FE4F-A7B9-5F5E2EADC63C}"/>
              </a:ext>
            </a:extLst>
          </p:cNvPr>
          <p:cNvSpPr/>
          <p:nvPr/>
        </p:nvSpPr>
        <p:spPr>
          <a:xfrm>
            <a:off x="3657600" y="2922104"/>
            <a:ext cx="198783" cy="13914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85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17958</TotalTime>
  <Words>353</Words>
  <Application>Microsoft Macintosh PowerPoint</Application>
  <PresentationFormat>Widescreen</PresentationFormat>
  <Paragraphs>41</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vt:lpstr>
      <vt:lpstr>Office Theme</vt:lpstr>
      <vt:lpstr>Update on studies of primaquine for vivax malaria in the Solomon Islands Harin Karunajeewa</vt:lpstr>
      <vt:lpstr>Overview</vt:lpstr>
      <vt:lpstr> The challenge of P. vivax</vt:lpstr>
      <vt:lpstr>A comparison of two artemisinin combination therapies (ACTs) in combination with primaquine for radical cure of Plasmodium vivax malaria in the Solomon Islands: the “ACT-radical” study.  </vt:lpstr>
      <vt:lpstr>Malaria incidence rates Solomon Islands 2000-2017</vt:lpstr>
      <vt:lpstr>PowerPoint Presentation</vt:lpstr>
      <vt:lpstr>PowerPoint Presentation</vt:lpstr>
      <vt:lpstr>Where are we now? Progress report</vt:lpstr>
      <vt:lpstr>G6PD testing: Risk mitigation measures</vt:lpstr>
      <vt:lpstr>G6PD testing: Pharmacovigilance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Two Artemisinin Combination Therapies (ACTs) in Combination with Primaquine for Radical Cure of Plasmodium vivax malaria in the Solomon Islands:  The ACT-Radical Study </dc:title>
  <dc:creator>Robert James</dc:creator>
  <cp:lastModifiedBy>Harin Karunajeewa</cp:lastModifiedBy>
  <cp:revision>171</cp:revision>
  <dcterms:created xsi:type="dcterms:W3CDTF">2019-05-16T04:06:09Z</dcterms:created>
  <dcterms:modified xsi:type="dcterms:W3CDTF">2019-09-04T04:37:31Z</dcterms:modified>
</cp:coreProperties>
</file>