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256" r:id="rId2"/>
    <p:sldId id="384" r:id="rId3"/>
    <p:sldId id="512" r:id="rId4"/>
    <p:sldId id="357" r:id="rId5"/>
    <p:sldId id="356" r:id="rId6"/>
    <p:sldId id="358" r:id="rId7"/>
    <p:sldId id="483" r:id="rId8"/>
    <p:sldId id="484" r:id="rId9"/>
    <p:sldId id="516" r:id="rId10"/>
    <p:sldId id="442" r:id="rId11"/>
    <p:sldId id="488" r:id="rId12"/>
    <p:sldId id="486" r:id="rId13"/>
    <p:sldId id="513" r:id="rId14"/>
    <p:sldId id="487" r:id="rId15"/>
    <p:sldId id="522" r:id="rId16"/>
    <p:sldId id="519" r:id="rId17"/>
    <p:sldId id="510" r:id="rId18"/>
    <p:sldId id="489" r:id="rId19"/>
    <p:sldId id="490" r:id="rId20"/>
    <p:sldId id="491" r:id="rId21"/>
    <p:sldId id="515" r:id="rId22"/>
    <p:sldId id="493" r:id="rId23"/>
    <p:sldId id="382" r:id="rId24"/>
    <p:sldId id="532" r:id="rId25"/>
    <p:sldId id="395" r:id="rId26"/>
    <p:sldId id="503" r:id="rId27"/>
    <p:sldId id="504" r:id="rId28"/>
    <p:sldId id="535" r:id="rId29"/>
    <p:sldId id="501" r:id="rId30"/>
    <p:sldId id="514" r:id="rId31"/>
    <p:sldId id="499" r:id="rId32"/>
    <p:sldId id="537" r:id="rId33"/>
    <p:sldId id="536" r:id="rId34"/>
    <p:sldId id="495" r:id="rId35"/>
    <p:sldId id="496" r:id="rId36"/>
    <p:sldId id="526" r:id="rId37"/>
    <p:sldId id="497" r:id="rId38"/>
    <p:sldId id="520" r:id="rId39"/>
    <p:sldId id="523" r:id="rId40"/>
    <p:sldId id="505" r:id="rId41"/>
    <p:sldId id="530" r:id="rId42"/>
    <p:sldId id="533" r:id="rId43"/>
    <p:sldId id="538" r:id="rId44"/>
    <p:sldId id="539" r:id="rId45"/>
    <p:sldId id="540" r:id="rId46"/>
    <p:sldId id="525" r:id="rId47"/>
    <p:sldId id="524" r:id="rId48"/>
    <p:sldId id="529" r:id="rId49"/>
    <p:sldId id="527" r:id="rId50"/>
    <p:sldId id="467" r:id="rId51"/>
    <p:sldId id="470" r:id="rId52"/>
    <p:sldId id="541" r:id="rId53"/>
    <p:sldId id="481" r:id="rId54"/>
    <p:sldId id="507" r:id="rId55"/>
    <p:sldId id="506" r:id="rId56"/>
    <p:sldId id="474" r:id="rId57"/>
    <p:sldId id="508" r:id="rId58"/>
    <p:sldId id="521" r:id="rId59"/>
    <p:sldId id="415" r:id="rId60"/>
    <p:sldId id="258" r:id="rId61"/>
    <p:sldId id="531" r:id="rId62"/>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EBCDB227-5EA9-40C0-A0C7-41AD9BEDEE18}">
          <p14:sldIdLst>
            <p14:sldId id="256"/>
            <p14:sldId id="384"/>
            <p14:sldId id="512"/>
            <p14:sldId id="357"/>
            <p14:sldId id="356"/>
            <p14:sldId id="358"/>
            <p14:sldId id="483"/>
            <p14:sldId id="484"/>
            <p14:sldId id="516"/>
            <p14:sldId id="442"/>
            <p14:sldId id="488"/>
            <p14:sldId id="486"/>
            <p14:sldId id="513"/>
            <p14:sldId id="487"/>
            <p14:sldId id="522"/>
            <p14:sldId id="519"/>
            <p14:sldId id="510"/>
            <p14:sldId id="489"/>
            <p14:sldId id="490"/>
            <p14:sldId id="491"/>
            <p14:sldId id="515"/>
            <p14:sldId id="493"/>
            <p14:sldId id="382"/>
            <p14:sldId id="532"/>
            <p14:sldId id="395"/>
            <p14:sldId id="503"/>
            <p14:sldId id="504"/>
            <p14:sldId id="535"/>
            <p14:sldId id="501"/>
            <p14:sldId id="514"/>
            <p14:sldId id="499"/>
            <p14:sldId id="537"/>
            <p14:sldId id="536"/>
            <p14:sldId id="495"/>
            <p14:sldId id="496"/>
            <p14:sldId id="526"/>
            <p14:sldId id="497"/>
            <p14:sldId id="520"/>
            <p14:sldId id="523"/>
            <p14:sldId id="505"/>
            <p14:sldId id="530"/>
            <p14:sldId id="533"/>
            <p14:sldId id="538"/>
            <p14:sldId id="539"/>
            <p14:sldId id="540"/>
            <p14:sldId id="525"/>
            <p14:sldId id="524"/>
            <p14:sldId id="529"/>
            <p14:sldId id="527"/>
            <p14:sldId id="467"/>
            <p14:sldId id="470"/>
            <p14:sldId id="541"/>
            <p14:sldId id="481"/>
            <p14:sldId id="507"/>
          </p14:sldIdLst>
        </p14:section>
        <p14:section name="Untitled Section" id="{DD78FF90-DF39-4B2D-BFBB-46A13A4CDEE5}">
          <p14:sldIdLst>
            <p14:sldId id="506"/>
            <p14:sldId id="474"/>
            <p14:sldId id="508"/>
            <p14:sldId id="521"/>
            <p14:sldId id="415"/>
            <p14:sldId id="258"/>
            <p14:sldId id="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Freeman" initials="TF" lastIdx="0" clrIdx="0">
    <p:extLst>
      <p:ext uri="{19B8F6BF-5375-455C-9EA6-DF929625EA0E}">
        <p15:presenceInfo xmlns:p15="http://schemas.microsoft.com/office/powerpoint/2012/main" userId="919d0b0cd3c004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3FE"/>
    <a:srgbClr val="FF33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89947" autoAdjust="0"/>
  </p:normalViewPr>
  <p:slideViewPr>
    <p:cSldViewPr>
      <p:cViewPr varScale="1">
        <p:scale>
          <a:sx n="81" d="100"/>
          <a:sy n="81" d="100"/>
        </p:scale>
        <p:origin x="16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562"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34819"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34820"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34821"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57110AA0-9D78-400B-B07F-56852706D89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67587"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67591"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C14A00E0-5279-4499-83BC-996403632A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pPr defTabSz="912813"/>
            <a:fld id="{9BB9F3D5-CEB2-4136-87FF-A348355442AD}" type="slidenum">
              <a:rPr lang="en-US" smtClean="0"/>
              <a:pPr defTabSz="912813"/>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14A00E0-5279-4499-83BC-996403632A3C}" type="slidenum">
              <a:rPr lang="en-US" smtClean="0"/>
              <a:pPr>
                <a:defRPr/>
              </a:pPr>
              <a:t>5</a:t>
            </a:fld>
            <a:endParaRPr lang="en-US"/>
          </a:p>
        </p:txBody>
      </p:sp>
    </p:spTree>
    <p:extLst>
      <p:ext uri="{BB962C8B-B14F-4D97-AF65-F5344CB8AC3E}">
        <p14:creationId xmlns:p14="http://schemas.microsoft.com/office/powerpoint/2010/main" val="48968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AU"/>
          </a:p>
        </p:txBody>
      </p:sp>
      <p:sp>
        <p:nvSpPr>
          <p:cNvPr id="65540" name="Slide Number Placeholder 3"/>
          <p:cNvSpPr>
            <a:spLocks noGrp="1"/>
          </p:cNvSpPr>
          <p:nvPr>
            <p:ph type="sldNum" sz="quarter" idx="5"/>
          </p:nvPr>
        </p:nvSpPr>
        <p:spPr>
          <a:noFill/>
        </p:spPr>
        <p:txBody>
          <a:bodyPr/>
          <a:lstStyle/>
          <a:p>
            <a:pPr defTabSz="912813"/>
            <a:fld id="{36FCC3E2-5957-4CB1-B4B8-3573B5B1C93E}" type="slidenum">
              <a:rPr lang="en-US" smtClean="0"/>
              <a:pPr defTabSz="912813"/>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85C8F-AEB8-4E07-8BE6-2E690B0F68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29AF7-7740-44C6-A153-0F7D2EFE93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789F7-36DF-476D-A128-091E61E47C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D863-3691-4203-BCC3-ECA4CF686C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C11B9B-390E-4759-BE5A-6A9632C397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1D8EA-806A-4FAC-8765-F1A2E81EBC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0559D9-DC70-457D-BC5C-5F1BD4A9F0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A156E-AF9A-4F4C-8459-C654DBF159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3C02F3-93BA-4700-899C-0608F95FBE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8AD0D4-74AF-4BA4-A00F-F13706181C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ECFC3C-4FC8-4B65-AE46-5E5E316840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BBA4BD-C76C-44A8-BB37-B73E92AA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gi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png"/><Relationship Id="rId7"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1.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png"/><Relationship Id="rId7"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723016-01BB-4D23-8AC4-3216E07F0FF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
        <p:nvSpPr>
          <p:cNvPr id="2051" name="WordArt 4"/>
          <p:cNvSpPr>
            <a:spLocks noChangeArrowheads="1" noChangeShapeType="1" noTextEdit="1"/>
          </p:cNvSpPr>
          <p:nvPr/>
        </p:nvSpPr>
        <p:spPr bwMode="auto">
          <a:xfrm>
            <a:off x="381000" y="457200"/>
            <a:ext cx="8305800" cy="1219200"/>
          </a:xfrm>
          <a:prstGeom prst="rect">
            <a:avLst/>
          </a:prstGeom>
        </p:spPr>
        <p:txBody>
          <a:bodyPr wrap="none" fromWordArt="1">
            <a:prstTxWarp prst="textPlain">
              <a:avLst>
                <a:gd name="adj" fmla="val 50000"/>
              </a:avLst>
            </a:prstTxWarp>
          </a:bodyPr>
          <a:lstStyle/>
          <a:p>
            <a:pPr algn="ctr"/>
            <a:r>
              <a:rPr lang="en-AU" sz="2800" kern="10">
                <a:ln w="9525">
                  <a:solidFill>
                    <a:schemeClr val="tx1"/>
                  </a:solidFill>
                  <a:round/>
                  <a:headEnd/>
                  <a:tailEnd/>
                </a:ln>
                <a:solidFill>
                  <a:srgbClr val="FFFF00"/>
                </a:solidFill>
                <a:latin typeface="Arial"/>
                <a:cs typeface="Arial"/>
              </a:rPr>
              <a:t>ROTARIANS AGAINST MALARIA</a:t>
            </a:r>
          </a:p>
          <a:p>
            <a:pPr algn="ctr"/>
            <a:r>
              <a:rPr lang="en-AU" sz="2800" kern="10">
                <a:ln w="9525">
                  <a:solidFill>
                    <a:schemeClr val="tx1"/>
                  </a:solidFill>
                  <a:round/>
                  <a:headEnd/>
                  <a:tailEnd/>
                </a:ln>
                <a:solidFill>
                  <a:srgbClr val="FFFF00"/>
                </a:solidFill>
                <a:latin typeface="Arial"/>
                <a:cs typeface="Arial"/>
              </a:rPr>
              <a:t>PAPUA NEW GUINEA</a:t>
            </a:r>
          </a:p>
        </p:txBody>
      </p:sp>
      <p:sp>
        <p:nvSpPr>
          <p:cNvPr id="2052" name="Rectangle 5"/>
          <p:cNvSpPr>
            <a:spLocks noChangeArrowheads="1"/>
          </p:cNvSpPr>
          <p:nvPr/>
        </p:nvSpPr>
        <p:spPr bwMode="auto">
          <a:xfrm>
            <a:off x="-38100" y="1992660"/>
            <a:ext cx="9144000" cy="3908762"/>
          </a:xfrm>
          <a:prstGeom prst="rect">
            <a:avLst/>
          </a:prstGeom>
          <a:noFill/>
          <a:ln w="9525">
            <a:noFill/>
            <a:miter lim="800000"/>
            <a:headEnd/>
            <a:tailEnd/>
          </a:ln>
        </p:spPr>
        <p:txBody>
          <a:bodyPr wrap="square">
            <a:spAutoFit/>
          </a:bodyPr>
          <a:lstStyle/>
          <a:p>
            <a:pPr algn="ctr"/>
            <a:r>
              <a:rPr lang="pt-PT" sz="6000" b="1" dirty="0">
                <a:solidFill>
                  <a:srgbClr val="FF3300"/>
                </a:solidFill>
                <a:latin typeface="Arial" charset="0"/>
              </a:rPr>
              <a:t>RAMs Role In Malaria Control In PNG</a:t>
            </a:r>
          </a:p>
          <a:p>
            <a:pPr algn="ctr"/>
            <a:r>
              <a:rPr lang="pt-PT" sz="4800" dirty="0">
                <a:solidFill>
                  <a:srgbClr val="FF3300"/>
                </a:solidFill>
                <a:latin typeface="Arial" charset="0"/>
              </a:rPr>
              <a:t>RAM Conference Melbourne</a:t>
            </a:r>
          </a:p>
          <a:p>
            <a:pPr algn="ctr"/>
            <a:endParaRPr lang="pt-PT" sz="8000" dirty="0">
              <a:solidFill>
                <a:srgbClr val="FFFF00"/>
              </a:solidFill>
              <a:latin typeface="Arial" charset="0"/>
            </a:endParaRPr>
          </a:p>
        </p:txBody>
      </p:sp>
      <p:sp>
        <p:nvSpPr>
          <p:cNvPr id="2053" name="WordArt 8"/>
          <p:cNvSpPr>
            <a:spLocks noChangeArrowheads="1" noChangeShapeType="1" noTextEdit="1"/>
          </p:cNvSpPr>
          <p:nvPr/>
        </p:nvSpPr>
        <p:spPr bwMode="auto">
          <a:xfrm>
            <a:off x="3276600" y="5943600"/>
            <a:ext cx="2559050" cy="533400"/>
          </a:xfrm>
          <a:prstGeom prst="rect">
            <a:avLst/>
          </a:prstGeom>
        </p:spPr>
        <p:txBody>
          <a:bodyPr wrap="none" fromWordArt="1">
            <a:prstTxWarp prst="textPlain">
              <a:avLst>
                <a:gd name="adj" fmla="val 50000"/>
              </a:avLst>
            </a:prstTxWarp>
          </a:bodyPr>
          <a:lstStyle/>
          <a:p>
            <a:pPr algn="ctr"/>
            <a:r>
              <a:rPr lang="en-AU"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Tim Freeman</a:t>
            </a:r>
          </a:p>
        </p:txBody>
      </p:sp>
      <p:pic>
        <p:nvPicPr>
          <p:cNvPr id="2054" name="Picture 10" descr="RAMl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981575"/>
            <a:ext cx="1905000" cy="1876425"/>
          </a:xfrm>
          <a:prstGeom prst="rect">
            <a:avLst/>
          </a:prstGeom>
          <a:noFill/>
          <a:ln w="9525">
            <a:noFill/>
            <a:miter lim="800000"/>
            <a:headEnd/>
            <a:tailEnd/>
          </a:ln>
        </p:spPr>
      </p:pic>
      <p:pic>
        <p:nvPicPr>
          <p:cNvPr id="2055" name="Picture 14" descr="NMCP"/>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5486400"/>
            <a:ext cx="2362200" cy="1182688"/>
          </a:xfrm>
          <a:prstGeom prst="rect">
            <a:avLst/>
          </a:prstGeom>
          <a:noFill/>
          <a:ln w="9525">
            <a:noFill/>
            <a:miter lim="800000"/>
            <a:headEnd/>
            <a:tailEnd/>
          </a:ln>
        </p:spPr>
      </p:pic>
      <p:sp>
        <p:nvSpPr>
          <p:cNvPr id="2056" name="TextBox 8"/>
          <p:cNvSpPr txBox="1">
            <a:spLocks noChangeArrowheads="1"/>
          </p:cNvSpPr>
          <p:nvPr/>
        </p:nvSpPr>
        <p:spPr bwMode="auto">
          <a:xfrm>
            <a:off x="1600200" y="5334000"/>
            <a:ext cx="6019800" cy="523220"/>
          </a:xfrm>
          <a:prstGeom prst="rect">
            <a:avLst/>
          </a:prstGeom>
          <a:noFill/>
          <a:ln w="9525">
            <a:noFill/>
            <a:miter lim="800000"/>
            <a:headEnd/>
            <a:tailEnd/>
          </a:ln>
        </p:spPr>
        <p:txBody>
          <a:bodyPr>
            <a:spAutoFit/>
          </a:bodyPr>
          <a:lstStyle/>
          <a:p>
            <a:pPr algn="ctr"/>
            <a:r>
              <a:rPr lang="en-AU" sz="2800" b="1" dirty="0">
                <a:latin typeface="Arial" charset="0"/>
                <a:cs typeface="Arial" charset="0"/>
              </a:rPr>
              <a:t>25 August 2019</a:t>
            </a:r>
            <a:endParaRPr lang="en-US" sz="2800" b="1"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608886"/>
            <a:ext cx="88392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HEALTH CENTRE SUPERVISION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262979"/>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RAM </a:t>
            </a:r>
            <a:r>
              <a:rPr lang="en-US" sz="2800" dirty="0" err="1">
                <a:latin typeface="Arial" panose="020B0604020202020204" pitchFamily="34" charset="0"/>
                <a:cs typeface="Arial" panose="020B0604020202020204" pitchFamily="34" charset="0"/>
              </a:rPr>
              <a:t>programme</a:t>
            </a:r>
            <a:r>
              <a:rPr lang="en-US" sz="2800" dirty="0">
                <a:latin typeface="Arial" panose="020B0604020202020204" pitchFamily="34" charset="0"/>
                <a:cs typeface="Arial" panose="020B0604020202020204" pitchFamily="34" charset="0"/>
              </a:rPr>
              <a:t> now employs nine Regional Malaria Coordinators (RMCs) and five Provincial Malaria Supervisors (PMS)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RMCs visit all accessible health facilities (not Aid Posts) on a quarterly basis. At each health facility the RMCs carry out the following:</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Supply RDTs, ACTs and Antenatal LLINs to a predetermined level.</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Ensure that RDTs, ACTS are fully accounted for.</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Monitor testing and treatment of malaria.</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Ensure that all cases of malaria are recorded and data submitted to the NHIS on time. </a:t>
            </a:r>
          </a:p>
        </p:txBody>
      </p:sp>
    </p:spTree>
    <p:extLst>
      <p:ext uri="{BB962C8B-B14F-4D97-AF65-F5344CB8AC3E}">
        <p14:creationId xmlns:p14="http://schemas.microsoft.com/office/powerpoint/2010/main" val="323729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608886"/>
            <a:ext cx="8839199"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HEALTH CENTRE SUPERVISION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262979"/>
          </a:xfrm>
          <a:prstGeom prst="rect">
            <a:avLst/>
          </a:prstGeom>
        </p:spPr>
        <p:txBody>
          <a:bodyPr wrap="square">
            <a:spAutoFit/>
          </a:bodyPr>
          <a:lstStyle/>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Estimated that 30-40% cases of malaria are not recorded. This has made quantification of ACTs and RDTs very difficult. </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Negative cases are often not recorded.</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Many other malaria cases still not recorded, particularly clinically diagnosed malaria cases. This results in RDTs being better reconciled than ACTs.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Reporting to the National Health Information System (NHIS) is very slow. For this reason RAM has send two teams to two provinces to resolve problems in reporting.</a:t>
            </a:r>
          </a:p>
        </p:txBody>
      </p:sp>
    </p:spTree>
    <p:extLst>
      <p:ext uri="{BB962C8B-B14F-4D97-AF65-F5344CB8AC3E}">
        <p14:creationId xmlns:p14="http://schemas.microsoft.com/office/powerpoint/2010/main" val="298260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36637" y="608886"/>
            <a:ext cx="7086600"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066800" y="0"/>
            <a:ext cx="70866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3970318"/>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Since January 2018, RMCs have visited all provinces at least three times.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17 out of 22 provinces already visited four times.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RAM is working very closely with the National Department of Health Supply Division. RAM is filling in stock shortages of ACTs and RDTs throughout  PNG and has distributed both RDTs and ACTs from Global Fund and from government of PNG in a combined distribution.</a:t>
            </a:r>
          </a:p>
        </p:txBody>
      </p:sp>
    </p:spTree>
    <p:extLst>
      <p:ext uri="{BB962C8B-B14F-4D97-AF65-F5344CB8AC3E}">
        <p14:creationId xmlns:p14="http://schemas.microsoft.com/office/powerpoint/2010/main" val="4030290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914400" y="608886"/>
            <a:ext cx="7208837"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19200" y="0"/>
            <a:ext cx="69342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5" name="Picture 4">
            <a:extLst>
              <a:ext uri="{FF2B5EF4-FFF2-40B4-BE49-F238E27FC236}">
                <a16:creationId xmlns:a16="http://schemas.microsoft.com/office/drawing/2014/main" id="{95945A06-5B3D-402F-A5AD-C098C080CB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0763" y="1378824"/>
            <a:ext cx="7077075" cy="5267325"/>
          </a:xfrm>
          <a:prstGeom prst="rect">
            <a:avLst/>
          </a:prstGeom>
        </p:spPr>
      </p:pic>
    </p:spTree>
    <p:extLst>
      <p:ext uri="{BB962C8B-B14F-4D97-AF65-F5344CB8AC3E}">
        <p14:creationId xmlns:p14="http://schemas.microsoft.com/office/powerpoint/2010/main" val="339754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493837" y="512299"/>
            <a:ext cx="6629400" cy="1446550"/>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DRUG DISTRIBUTION</a:t>
            </a:r>
          </a:p>
          <a:p>
            <a:pPr algn="ctr"/>
            <a:r>
              <a:rPr lang="en-US" sz="4400" dirty="0">
                <a:solidFill>
                  <a:srgbClr val="FF3300"/>
                </a:solidFill>
                <a:latin typeface="Arial" charset="0"/>
              </a:rPr>
              <a:t>2018</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2133600"/>
            <a:ext cx="8763000" cy="4401205"/>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RDTs and ACTs stored in Government Store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 total, from January to December 2018, RAM has distributed:</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about 2,000,000 RDTs (1,100,000 from GF stocks and about 900,000 from NDoH stocks)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About 930,000 ACTs (about 750,000 from GF stocks and about 180,000 from NDoH stocks).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 further 200,000 RDTs and 400,000 ACTs delivered by NDoH giving total of 2.2 million RDTs and 1.3 million ACTs.</a:t>
            </a:r>
          </a:p>
        </p:txBody>
      </p:sp>
    </p:spTree>
    <p:extLst>
      <p:ext uri="{BB962C8B-B14F-4D97-AF65-F5344CB8AC3E}">
        <p14:creationId xmlns:p14="http://schemas.microsoft.com/office/powerpoint/2010/main" val="326371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0" y="461665"/>
            <a:ext cx="6629400" cy="1446550"/>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DRUG DISTRIBUTION</a:t>
            </a:r>
          </a:p>
          <a:p>
            <a:pPr algn="ctr"/>
            <a:r>
              <a:rPr lang="en-US" sz="4400" dirty="0">
                <a:solidFill>
                  <a:srgbClr val="FF3300"/>
                </a:solidFill>
                <a:latin typeface="Arial" charset="0"/>
              </a:rPr>
              <a:t>2019</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1844973"/>
            <a:ext cx="8763000" cy="3970318"/>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 total, from January to June 2019, RAM has been involved in the distribution:</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1.136 million RDTs (364,000 from GF stocks and 772,000 from NDoH stocks)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680,000 ACTs (230,880 from GF stocks and 230,000 from NDoH stocks)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Now assisting with the distribution of Primaquine and with </a:t>
            </a:r>
            <a:r>
              <a:rPr lang="en-US" sz="2800" dirty="0" err="1">
                <a:latin typeface="Arial" panose="020B0604020202020204" pitchFamily="34" charset="0"/>
                <a:cs typeface="Arial" panose="020B0604020202020204" pitchFamily="34" charset="0"/>
              </a:rPr>
              <a:t>Dihydropiperazine</a:t>
            </a:r>
            <a:r>
              <a:rPr lang="en-US" sz="2800" dirty="0">
                <a:latin typeface="Arial" panose="020B0604020202020204" pitchFamily="34" charset="0"/>
                <a:cs typeface="Arial" panose="020B0604020202020204" pitchFamily="34" charset="0"/>
              </a:rPr>
              <a:t> Phosphate (DP).</a:t>
            </a:r>
          </a:p>
          <a:p>
            <a:pPr marL="800100"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25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493837" y="608886"/>
            <a:ext cx="6629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1414384"/>
            <a:ext cx="8763000" cy="4832092"/>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With 300,000 RDTs and ACTs delivered through Aid Post Kits gives a total of 2.5 million RDTs and about 1.6 million ACTs delivered in 2018.</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Since July 2017 there have been no significant shortages of malaria commodities to this time.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Only problem to date is that two cartoon of drugs has been lost in transit through Air Niugini.</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Biggest problem is getting health </a:t>
            </a:r>
            <a:r>
              <a:rPr lang="en-US" sz="2800" dirty="0" err="1">
                <a:latin typeface="Arial" panose="020B0604020202020204" pitchFamily="34" charset="0"/>
                <a:cs typeface="Arial" panose="020B0604020202020204" pitchFamily="34" charset="0"/>
              </a:rPr>
              <a:t>centres</a:t>
            </a:r>
            <a:r>
              <a:rPr lang="en-US" sz="2800" dirty="0">
                <a:latin typeface="Arial" panose="020B0604020202020204" pitchFamily="34" charset="0"/>
                <a:cs typeface="Arial" panose="020B0604020202020204" pitchFamily="34" charset="0"/>
              </a:rPr>
              <a:t> to report usage of ACTs (35%) and RDTs (40%). This is a major challenge for RMCs.</a:t>
            </a:r>
          </a:p>
        </p:txBody>
      </p:sp>
    </p:spTree>
    <p:extLst>
      <p:ext uri="{BB962C8B-B14F-4D97-AF65-F5344CB8AC3E}">
        <p14:creationId xmlns:p14="http://schemas.microsoft.com/office/powerpoint/2010/main" val="92855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57200" y="608886"/>
            <a:ext cx="7864475"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0164417E-709E-40A3-ABF2-C922C6BA05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062413"/>
            <a:ext cx="3513138" cy="2634854"/>
          </a:xfrm>
          <a:prstGeom prst="rect">
            <a:avLst/>
          </a:prstGeom>
        </p:spPr>
      </p:pic>
      <p:pic>
        <p:nvPicPr>
          <p:cNvPr id="6" name="Picture 5">
            <a:extLst>
              <a:ext uri="{FF2B5EF4-FFF2-40B4-BE49-F238E27FC236}">
                <a16:creationId xmlns:a16="http://schemas.microsoft.com/office/drawing/2014/main" id="{C095EF8E-8C6F-4851-8825-5D479DDAFD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151" y="4107341"/>
            <a:ext cx="3551449" cy="2589926"/>
          </a:xfrm>
          <a:prstGeom prst="rect">
            <a:avLst/>
          </a:prstGeom>
        </p:spPr>
      </p:pic>
      <p:pic>
        <p:nvPicPr>
          <p:cNvPr id="8" name="Picture 7">
            <a:extLst>
              <a:ext uri="{FF2B5EF4-FFF2-40B4-BE49-F238E27FC236}">
                <a16:creationId xmlns:a16="http://schemas.microsoft.com/office/drawing/2014/main" id="{B03819C8-EBAC-459E-85DC-0A42171E69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 y="1308496"/>
            <a:ext cx="3513138" cy="2634854"/>
          </a:xfrm>
          <a:prstGeom prst="rect">
            <a:avLst/>
          </a:prstGeom>
        </p:spPr>
      </p:pic>
      <p:pic>
        <p:nvPicPr>
          <p:cNvPr id="11" name="Picture 10">
            <a:extLst>
              <a:ext uri="{FF2B5EF4-FFF2-40B4-BE49-F238E27FC236}">
                <a16:creationId xmlns:a16="http://schemas.microsoft.com/office/drawing/2014/main" id="{12D4ABE4-A95E-4C4D-A25E-19D3214BEC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6462" y="1308496"/>
            <a:ext cx="3513138" cy="2634854"/>
          </a:xfrm>
          <a:prstGeom prst="rect">
            <a:avLst/>
          </a:prstGeom>
        </p:spPr>
      </p:pic>
    </p:spTree>
    <p:extLst>
      <p:ext uri="{BB962C8B-B14F-4D97-AF65-F5344CB8AC3E}">
        <p14:creationId xmlns:p14="http://schemas.microsoft.com/office/powerpoint/2010/main" val="93197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INSTITUTE OF MEDICAL RESEARCH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1899791"/>
            <a:ext cx="8763000" cy="3908762"/>
          </a:xfrm>
          <a:prstGeom prst="rect">
            <a:avLst/>
          </a:prstGeom>
        </p:spPr>
        <p:txBody>
          <a:bodyPr wrap="square">
            <a:spAutoFit/>
          </a:bodyPr>
          <a:lstStyle/>
          <a:p>
            <a:pPr lvl="1"/>
            <a:r>
              <a:rPr lang="en-US" sz="3200" dirty="0">
                <a:latin typeface="Arial" panose="020B0604020202020204" pitchFamily="34" charset="0"/>
                <a:cs typeface="Arial" panose="020B0604020202020204" pitchFamily="34" charset="0"/>
              </a:rPr>
              <a:t>RAM is managing finances of IMR in three studies being supported by the Global Fund.</a:t>
            </a:r>
          </a:p>
          <a:p>
            <a:pPr lvl="1"/>
            <a:endParaRPr lang="en-US" sz="3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Stratification of malaria in PNG in 2018.</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Insecticide Resistance in 2018 and 2020.</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Malaria Indicator Survey in 2019 – 2020.</a:t>
            </a:r>
          </a:p>
          <a:p>
            <a:pPr marL="800100"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20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39853"/>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INSTITUTE OF MEDICAL RESEARCH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386090"/>
          </a:xfrm>
          <a:prstGeom prst="rect">
            <a:avLst/>
          </a:prstGeom>
        </p:spPr>
        <p:txBody>
          <a:bodyPr wrap="square">
            <a:spAutoFit/>
          </a:bodyPr>
          <a:lstStyle/>
          <a:p>
            <a:pPr lvl="1"/>
            <a:r>
              <a:rPr lang="en-US" sz="3600" b="1" dirty="0">
                <a:latin typeface="Arial" panose="020B0604020202020204" pitchFamily="34" charset="0"/>
                <a:cs typeface="Arial" panose="020B0604020202020204" pitchFamily="34" charset="0"/>
              </a:rPr>
              <a:t>STRATIFICATION</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It is presently assumed that the stratification of malaria in PNG is as follows:</a:t>
            </a:r>
          </a:p>
          <a:p>
            <a:pPr lvl="1"/>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0-1200m       	Malaria is endemic</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1200-1600m 	Malaria is epidemic</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1600-2000m 	Only </a:t>
            </a:r>
            <a:r>
              <a:rPr lang="en-US" sz="2800" i="1" dirty="0">
                <a:latin typeface="Arial" panose="020B0604020202020204" pitchFamily="34" charset="0"/>
                <a:cs typeface="Arial" panose="020B0604020202020204" pitchFamily="34" charset="0"/>
              </a:rPr>
              <a:t>P. vivax </a:t>
            </a:r>
            <a:r>
              <a:rPr lang="en-US" sz="2800" dirty="0">
                <a:latin typeface="Arial" panose="020B0604020202020204" pitchFamily="34" charset="0"/>
                <a:cs typeface="Arial" panose="020B0604020202020204" pitchFamily="34" charset="0"/>
              </a:rPr>
              <a:t>is transmitted</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2000m and over	No malaria transmission.</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This study is to determine if these limits are still good in the environment of Global Warming</a:t>
            </a:r>
          </a:p>
        </p:txBody>
      </p:sp>
    </p:spTree>
    <p:extLst>
      <p:ext uri="{BB962C8B-B14F-4D97-AF65-F5344CB8AC3E}">
        <p14:creationId xmlns:p14="http://schemas.microsoft.com/office/powerpoint/2010/main" val="93487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04900" y="839490"/>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511175" y="1979315"/>
            <a:ext cx="4876800" cy="4572000"/>
          </a:xfrm>
        </p:spPr>
        <p:txBody>
          <a:bodyPr/>
          <a:lstStyle/>
          <a:p>
            <a:pPr marL="0" indent="0" eaLnBrk="1">
              <a:spcBef>
                <a:spcPts val="700"/>
              </a:spcBef>
              <a:buNone/>
            </a:pPr>
            <a:r>
              <a:rPr lang="en-US" altLang="en-US" dirty="0">
                <a:latin typeface="Arial" panose="020B0604020202020204" pitchFamily="34" charset="0"/>
                <a:cs typeface="Arial" panose="020B0604020202020204" pitchFamily="34" charset="0"/>
              </a:rPr>
              <a:t>RAM PROGRAMME</a:t>
            </a:r>
          </a:p>
          <a:p>
            <a:pPr eaLnBrk="1">
              <a:spcBef>
                <a:spcPts val="700"/>
              </a:spcBef>
            </a:pPr>
            <a:r>
              <a:rPr lang="en-US" altLang="en-US" dirty="0">
                <a:latin typeface="Arial" panose="020B0604020202020204" pitchFamily="34" charset="0"/>
                <a:cs typeface="Arial" panose="020B0604020202020204" pitchFamily="34" charset="0"/>
              </a:rPr>
              <a:t>Net Distribution</a:t>
            </a:r>
          </a:p>
          <a:p>
            <a:pPr eaLnBrk="1">
              <a:spcBef>
                <a:spcPts val="700"/>
              </a:spcBef>
            </a:pPr>
            <a:r>
              <a:rPr lang="en-US" altLang="en-US" dirty="0">
                <a:latin typeface="Arial" panose="020B0604020202020204" pitchFamily="34" charset="0"/>
                <a:cs typeface="Arial" panose="020B0604020202020204" pitchFamily="34" charset="0"/>
              </a:rPr>
              <a:t>Health Facility Visits</a:t>
            </a:r>
          </a:p>
          <a:p>
            <a:pPr eaLnBrk="1">
              <a:spcBef>
                <a:spcPts val="700"/>
              </a:spcBef>
            </a:pPr>
            <a:r>
              <a:rPr lang="en-US" altLang="en-US" dirty="0">
                <a:latin typeface="Arial" panose="020B0604020202020204" pitchFamily="34" charset="0"/>
                <a:cs typeface="Arial" panose="020B0604020202020204" pitchFamily="34" charset="0"/>
              </a:rPr>
              <a:t>Drug Distribution</a:t>
            </a:r>
          </a:p>
          <a:p>
            <a:pPr eaLnBrk="1">
              <a:spcBef>
                <a:spcPts val="700"/>
              </a:spcBef>
            </a:pPr>
            <a:r>
              <a:rPr lang="en-US" altLang="en-US" dirty="0">
                <a:latin typeface="Arial" panose="020B0604020202020204" pitchFamily="34" charset="0"/>
                <a:cs typeface="Arial" panose="020B0604020202020204" pitchFamily="34" charset="0"/>
              </a:rPr>
              <a:t>Management Of Finances For IMR and NDOH </a:t>
            </a:r>
          </a:p>
          <a:p>
            <a:pPr eaLnBrk="1">
              <a:spcBef>
                <a:spcPts val="700"/>
              </a:spcBef>
            </a:pPr>
            <a:r>
              <a:rPr lang="en-US" altLang="en-US" dirty="0">
                <a:latin typeface="Arial" panose="020B0604020202020204" pitchFamily="34" charset="0"/>
                <a:cs typeface="Arial" panose="020B0604020202020204" pitchFamily="34" charset="0"/>
              </a:rPr>
              <a:t>Chasing Malaria</a:t>
            </a:r>
            <a:endParaRPr lang="en-GB" dirty="0">
              <a:latin typeface="Arial" panose="020B0604020202020204" pitchFamily="34" charset="0"/>
              <a:cs typeface="Arial" panose="020B0604020202020204" pitchFamily="34" charset="0"/>
            </a:endParaRPr>
          </a:p>
          <a:p>
            <a:pPr>
              <a:lnSpc>
                <a:spcPct val="80000"/>
              </a:lnSpc>
            </a:pPr>
            <a:endParaRPr lang="en-GB" sz="2000" dirty="0">
              <a:latin typeface="Arial"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10" name="Picture 6" descr="image5.jpeg">
            <a:extLst>
              <a:ext uri="{FF2B5EF4-FFF2-40B4-BE49-F238E27FC236}">
                <a16:creationId xmlns:a16="http://schemas.microsoft.com/office/drawing/2014/main" id="{6301A32A-597A-408B-8641-E8F92EF5FF3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81650" y="2071688"/>
            <a:ext cx="2971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INSTITUTE OF MEDICAL RESEARCH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684378"/>
            <a:ext cx="8763000" cy="4893647"/>
          </a:xfrm>
          <a:prstGeom prst="rect">
            <a:avLst/>
          </a:prstGeom>
        </p:spPr>
        <p:txBody>
          <a:bodyPr wrap="square">
            <a:spAutoFit/>
          </a:bodyPr>
          <a:lstStyle/>
          <a:p>
            <a:pPr lvl="1"/>
            <a:r>
              <a:rPr lang="en-US" sz="3200" b="1" dirty="0">
                <a:latin typeface="Arial" panose="020B0604020202020204" pitchFamily="34" charset="0"/>
                <a:cs typeface="Arial" panose="020B0604020202020204" pitchFamily="34" charset="0"/>
              </a:rPr>
              <a:t>Malaria Indicator Survey</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This is a national malaria survey which covers all provinces. It looks primarily at three things,</a:t>
            </a:r>
          </a:p>
          <a:p>
            <a:pPr lvl="1"/>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LLIN Coverage and Usage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Treatment seeking practices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National Prevalence</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(Note LLIN Coverage has remained consistent for seven years)</a:t>
            </a:r>
          </a:p>
        </p:txBody>
      </p:sp>
    </p:spTree>
    <p:extLst>
      <p:ext uri="{BB962C8B-B14F-4D97-AF65-F5344CB8AC3E}">
        <p14:creationId xmlns:p14="http://schemas.microsoft.com/office/powerpoint/2010/main" val="159679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NATIONAL DEPARTMENT OF HEALTH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684378"/>
            <a:ext cx="8763000" cy="5016758"/>
          </a:xfrm>
          <a:prstGeom prst="rect">
            <a:avLst/>
          </a:prstGeom>
        </p:spPr>
        <p:txBody>
          <a:bodyPr wrap="square">
            <a:spAutoFit/>
          </a:bodyPr>
          <a:lstStyle/>
          <a:p>
            <a:pPr lvl="1"/>
            <a:r>
              <a:rPr lang="en-US" sz="3200" b="1" dirty="0">
                <a:latin typeface="Arial" panose="020B0604020202020204" pitchFamily="34" charset="0"/>
                <a:cs typeface="Arial" panose="020B0604020202020204" pitchFamily="34" charset="0"/>
              </a:rPr>
              <a:t>Working Closely Alongside the National Malaria Control Program (MCP) Including </a:t>
            </a:r>
          </a:p>
          <a:p>
            <a:pPr lvl="1"/>
            <a:endParaRPr lang="en-US" sz="3200" b="1" dirty="0">
              <a:latin typeface="Arial" panose="020B0604020202020204" pitchFamily="34" charset="0"/>
              <a:cs typeface="Arial" panose="020B0604020202020204" pitchFamily="34" charset="0"/>
            </a:endParaRPr>
          </a:p>
          <a:p>
            <a:pPr marL="971550" lvl="1" indent="-514350">
              <a:buAutoNum type="arabicParenR"/>
            </a:pPr>
            <a:r>
              <a:rPr lang="en-US" sz="3200" b="1" dirty="0">
                <a:latin typeface="Arial" panose="020B0604020202020204" pitchFamily="34" charset="0"/>
                <a:cs typeface="Arial" panose="020B0604020202020204" pitchFamily="34" charset="0"/>
              </a:rPr>
              <a:t>Coordination of all malaria activities in the country</a:t>
            </a:r>
          </a:p>
          <a:p>
            <a:pPr marL="971550" lvl="1" indent="-514350">
              <a:buAutoNum type="arabicParenR"/>
            </a:pPr>
            <a:r>
              <a:rPr lang="en-US" sz="3200" b="1" dirty="0">
                <a:latin typeface="Arial" panose="020B0604020202020204" pitchFamily="34" charset="0"/>
                <a:cs typeface="Arial" panose="020B0604020202020204" pitchFamily="34" charset="0"/>
              </a:rPr>
              <a:t>Therapeutic Efficacy Studies of Anti Malaria Drugs carried out by MCP</a:t>
            </a:r>
          </a:p>
          <a:p>
            <a:pPr marL="971550" lvl="1" indent="-514350">
              <a:buAutoNum type="arabicParenR"/>
            </a:pPr>
            <a:r>
              <a:rPr lang="en-US" sz="3200" b="1" dirty="0">
                <a:latin typeface="Arial" panose="020B0604020202020204" pitchFamily="34" charset="0"/>
                <a:cs typeface="Arial" panose="020B0604020202020204" pitchFamily="34" charset="0"/>
              </a:rPr>
              <a:t>Community Based Malaria Programs including Home Management of Malaria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28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66700" y="408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MALARIA INCIDENCE</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3D308874-EC29-4AAC-8FE0-50DE6AB4F3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405" y="1076324"/>
            <a:ext cx="7386638" cy="5186363"/>
          </a:xfrm>
          <a:prstGeom prst="rect">
            <a:avLst/>
          </a:prstGeom>
        </p:spPr>
      </p:pic>
      <p:sp>
        <p:nvSpPr>
          <p:cNvPr id="2" name="TextBox 1">
            <a:extLst>
              <a:ext uri="{FF2B5EF4-FFF2-40B4-BE49-F238E27FC236}">
                <a16:creationId xmlns:a16="http://schemas.microsoft.com/office/drawing/2014/main" id="{7A814AF0-69A3-483B-B3F2-6D8B63E50774}"/>
              </a:ext>
            </a:extLst>
          </p:cNvPr>
          <p:cNvSpPr txBox="1"/>
          <p:nvPr/>
        </p:nvSpPr>
        <p:spPr>
          <a:xfrm>
            <a:off x="381000" y="6295252"/>
            <a:ext cx="822960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Malaria increasing in some parts of PNG but not in all areas </a:t>
            </a:r>
            <a:endParaRPr lang="en-P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60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095500" y="471824"/>
            <a:ext cx="5791200" cy="646331"/>
          </a:xfrm>
          <a:prstGeom prst="rect">
            <a:avLst/>
          </a:prstGeom>
          <a:noFill/>
          <a:ln w="9525">
            <a:noFill/>
            <a:miter lim="800000"/>
            <a:headEnd/>
            <a:tailEnd/>
          </a:ln>
        </p:spPr>
        <p:txBody>
          <a:bodyPr>
            <a:spAutoFit/>
          </a:bodyPr>
          <a:lstStyle/>
          <a:p>
            <a:pPr algn="ctr"/>
            <a:r>
              <a:rPr lang="en-US" sz="3600" dirty="0">
                <a:solidFill>
                  <a:srgbClr val="FF3300"/>
                </a:solidFill>
                <a:latin typeface="Arial" charset="0"/>
              </a:rPr>
              <a:t>MALARIA PREVALENCE</a:t>
            </a:r>
          </a:p>
        </p:txBody>
      </p:sp>
      <p:pic>
        <p:nvPicPr>
          <p:cNvPr id="17411" name="Picture 6"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7412"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17415" name="TextBox 8"/>
          <p:cNvSpPr txBox="1">
            <a:spLocks noChangeArrowheads="1"/>
          </p:cNvSpPr>
          <p:nvPr/>
        </p:nvSpPr>
        <p:spPr bwMode="auto">
          <a:xfrm>
            <a:off x="609600" y="5924511"/>
            <a:ext cx="8077200" cy="923330"/>
          </a:xfrm>
          <a:prstGeom prst="rect">
            <a:avLst/>
          </a:prstGeom>
          <a:noFill/>
          <a:ln w="9525">
            <a:noFill/>
            <a:miter lim="800000"/>
            <a:headEnd/>
            <a:tailEnd/>
          </a:ln>
        </p:spPr>
        <p:txBody>
          <a:bodyPr>
            <a:spAutoFit/>
          </a:bodyPr>
          <a:lstStyle/>
          <a:p>
            <a:pPr algn="ctr"/>
            <a:r>
              <a:rPr lang="en-AU" sz="1800" dirty="0">
                <a:latin typeface="Arial" charset="0"/>
                <a:cs typeface="Arial" charset="0"/>
              </a:rPr>
              <a:t>Malaria Prevalence Reduced From 2009 To 2014 By More Than 90% In Highlands And Southern Region and 80% In </a:t>
            </a:r>
            <a:r>
              <a:rPr lang="en-AU" sz="1800" dirty="0" err="1">
                <a:latin typeface="Arial" charset="0"/>
                <a:cs typeface="Arial" charset="0"/>
              </a:rPr>
              <a:t>Momase</a:t>
            </a:r>
            <a:r>
              <a:rPr lang="en-AU" sz="1800" dirty="0">
                <a:latin typeface="Arial" charset="0"/>
                <a:cs typeface="Arial" charset="0"/>
              </a:rPr>
              <a:t> And Niugini Islands. However, malaria increase greatly in 2017 in many places</a:t>
            </a:r>
          </a:p>
        </p:txBody>
      </p:sp>
      <p:pic>
        <p:nvPicPr>
          <p:cNvPr id="3" name="Picture 2">
            <a:extLst>
              <a:ext uri="{FF2B5EF4-FFF2-40B4-BE49-F238E27FC236}">
                <a16:creationId xmlns:a16="http://schemas.microsoft.com/office/drawing/2014/main" id="{EB098067-9A31-4DC5-AD8C-8723AAD1CD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 y="1255713"/>
            <a:ext cx="7162800" cy="45529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095500" y="471824"/>
            <a:ext cx="5791200" cy="1200329"/>
          </a:xfrm>
          <a:prstGeom prst="rect">
            <a:avLst/>
          </a:prstGeom>
          <a:noFill/>
          <a:ln w="9525">
            <a:noFill/>
            <a:miter lim="800000"/>
            <a:headEnd/>
            <a:tailEnd/>
          </a:ln>
        </p:spPr>
        <p:txBody>
          <a:bodyPr>
            <a:spAutoFit/>
          </a:bodyPr>
          <a:lstStyle/>
          <a:p>
            <a:pPr algn="ctr"/>
            <a:r>
              <a:rPr lang="en-US" sz="3600" dirty="0">
                <a:solidFill>
                  <a:srgbClr val="FF3300"/>
                </a:solidFill>
                <a:latin typeface="Arial" charset="0"/>
              </a:rPr>
              <a:t>INCREASED</a:t>
            </a:r>
          </a:p>
          <a:p>
            <a:pPr algn="ctr"/>
            <a:r>
              <a:rPr lang="en-US" sz="3600" dirty="0">
                <a:solidFill>
                  <a:srgbClr val="FF3300"/>
                </a:solidFill>
                <a:latin typeface="Arial" charset="0"/>
              </a:rPr>
              <a:t>MALARIA CASES</a:t>
            </a:r>
          </a:p>
        </p:txBody>
      </p:sp>
      <p:pic>
        <p:nvPicPr>
          <p:cNvPr id="17411" name="Picture 6"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7412"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223D0527-EFBF-4FEE-8660-547C52185BDB}"/>
              </a:ext>
            </a:extLst>
          </p:cNvPr>
          <p:cNvSpPr txBox="1"/>
          <p:nvPr/>
        </p:nvSpPr>
        <p:spPr>
          <a:xfrm>
            <a:off x="838200" y="2057400"/>
            <a:ext cx="7391400" cy="415498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Apart from the maps, the following has been noted in the last two years which has not been seen before.</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Very high increases in malaria prior to RAM distributing new nets i.e. great increases in malaria 2.5 years after previous distribution.</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 number of malaria outbreaks have been recorded in a number of places in the country.</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More worryingly is that in some provinces, no decrease of malaria was noted after the distribution of mosquito nets.</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930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POSSIBLE PROBLEMS</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455738"/>
            <a:ext cx="8153400" cy="4953000"/>
          </a:xfrm>
        </p:spPr>
        <p:txBody>
          <a:bodyPr/>
          <a:lstStyle/>
          <a:p>
            <a:pPr marL="0" indent="0">
              <a:lnSpc>
                <a:spcPct val="80000"/>
              </a:lnSpc>
              <a:buNone/>
            </a:pPr>
            <a:r>
              <a:rPr lang="en-GB" sz="2800" b="1" dirty="0">
                <a:latin typeface="Arial" charset="0"/>
              </a:rPr>
              <a:t>POSSIBLE REASONS FOR INCREASES IN MALARIA </a:t>
            </a:r>
          </a:p>
          <a:p>
            <a:pPr>
              <a:lnSpc>
                <a:spcPct val="80000"/>
              </a:lnSpc>
            </a:pPr>
            <a:r>
              <a:rPr lang="en-GB" sz="2800" dirty="0">
                <a:latin typeface="Arial" charset="0"/>
              </a:rPr>
              <a:t>Treatment failure</a:t>
            </a:r>
          </a:p>
          <a:p>
            <a:pPr lvl="1">
              <a:lnSpc>
                <a:spcPct val="80000"/>
              </a:lnSpc>
            </a:pPr>
            <a:r>
              <a:rPr lang="en-GB" sz="2400" dirty="0">
                <a:latin typeface="Arial" charset="0"/>
              </a:rPr>
              <a:t>Drugs resistance</a:t>
            </a:r>
          </a:p>
          <a:p>
            <a:pPr lvl="1">
              <a:lnSpc>
                <a:spcPct val="80000"/>
              </a:lnSpc>
            </a:pPr>
            <a:r>
              <a:rPr lang="en-GB" sz="2400" dirty="0">
                <a:latin typeface="Arial" charset="0"/>
              </a:rPr>
              <a:t>Substandard medicine</a:t>
            </a:r>
          </a:p>
          <a:p>
            <a:pPr lvl="1">
              <a:lnSpc>
                <a:spcPct val="80000"/>
              </a:lnSpc>
            </a:pPr>
            <a:r>
              <a:rPr lang="en-GB" sz="2400" dirty="0">
                <a:latin typeface="Arial" charset="0"/>
              </a:rPr>
              <a:t>Non compliance of taking full course or sub optimal doses</a:t>
            </a:r>
          </a:p>
          <a:p>
            <a:pPr lvl="1">
              <a:lnSpc>
                <a:spcPct val="80000"/>
              </a:lnSpc>
            </a:pPr>
            <a:r>
              <a:rPr lang="en-GB" sz="2400" dirty="0">
                <a:latin typeface="Arial" charset="0"/>
              </a:rPr>
              <a:t>Expired drugs</a:t>
            </a:r>
          </a:p>
          <a:p>
            <a:pPr lvl="1">
              <a:lnSpc>
                <a:spcPct val="80000"/>
              </a:lnSpc>
            </a:pPr>
            <a:r>
              <a:rPr lang="en-GB" sz="2400" dirty="0">
                <a:latin typeface="Arial" charset="0"/>
              </a:rPr>
              <a:t>Health Staff giving wrong doses</a:t>
            </a:r>
          </a:p>
          <a:p>
            <a:pPr lvl="1">
              <a:lnSpc>
                <a:spcPct val="80000"/>
              </a:lnSpc>
            </a:pPr>
            <a:r>
              <a:rPr lang="en-GB" sz="2400" dirty="0">
                <a:latin typeface="Arial" charset="0"/>
              </a:rPr>
              <a:t>Diagnostic Test (RDTs) problems</a:t>
            </a:r>
          </a:p>
          <a:p>
            <a:pPr lvl="1">
              <a:lnSpc>
                <a:spcPct val="80000"/>
              </a:lnSpc>
            </a:pPr>
            <a:r>
              <a:rPr lang="en-GB" sz="2400" dirty="0">
                <a:latin typeface="Arial" charset="0"/>
              </a:rPr>
              <a:t>Treatment seeking behaviour</a:t>
            </a:r>
          </a:p>
          <a:p>
            <a:pPr lvl="1">
              <a:lnSpc>
                <a:spcPct val="80000"/>
              </a:lnSpc>
            </a:pPr>
            <a:r>
              <a:rPr lang="en-GB" sz="2400" dirty="0">
                <a:latin typeface="Arial" charset="0"/>
              </a:rPr>
              <a:t>Health Staff behaviour</a:t>
            </a:r>
          </a:p>
          <a:p>
            <a:pPr>
              <a:lnSpc>
                <a:spcPct val="80000"/>
              </a:lnSpc>
            </a:pPr>
            <a:r>
              <a:rPr lang="en-GB" sz="2800" dirty="0">
                <a:latin typeface="Arial" charset="0"/>
              </a:rPr>
              <a:t>Shortage of </a:t>
            </a:r>
            <a:r>
              <a:rPr lang="en-GB" sz="2800" dirty="0" err="1">
                <a:latin typeface="Arial" charset="0"/>
              </a:rPr>
              <a:t>antimlaria</a:t>
            </a:r>
            <a:r>
              <a:rPr lang="en-GB" sz="2800" dirty="0">
                <a:latin typeface="Arial" charset="0"/>
              </a:rPr>
              <a:t> commodities</a:t>
            </a: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POSSIBLE PROBLEMS</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285082"/>
            <a:ext cx="8153400" cy="5344318"/>
          </a:xfrm>
        </p:spPr>
        <p:txBody>
          <a:bodyPr/>
          <a:lstStyle/>
          <a:p>
            <a:pPr marL="0" indent="0">
              <a:lnSpc>
                <a:spcPct val="80000"/>
              </a:lnSpc>
              <a:buNone/>
            </a:pPr>
            <a:r>
              <a:rPr lang="en-GB" sz="2800" b="1" dirty="0">
                <a:latin typeface="Arial" charset="0"/>
              </a:rPr>
              <a:t>POSSIBLE REASONS FOR INCREASES IN MALARIA </a:t>
            </a:r>
          </a:p>
          <a:p>
            <a:pPr>
              <a:lnSpc>
                <a:spcPct val="80000"/>
              </a:lnSpc>
            </a:pPr>
            <a:r>
              <a:rPr lang="en-GB" sz="2800" dirty="0">
                <a:latin typeface="Arial" charset="0"/>
              </a:rPr>
              <a:t>People not going for treatment due to access (</a:t>
            </a:r>
            <a:r>
              <a:rPr lang="en-GB" sz="2800" dirty="0" err="1">
                <a:latin typeface="Arial" charset="0"/>
              </a:rPr>
              <a:t>Kuriva</a:t>
            </a:r>
            <a:r>
              <a:rPr lang="en-GB" sz="2800" dirty="0">
                <a:latin typeface="Arial" charset="0"/>
              </a:rPr>
              <a:t> Population spread out)</a:t>
            </a:r>
          </a:p>
          <a:p>
            <a:pPr>
              <a:lnSpc>
                <a:spcPct val="80000"/>
              </a:lnSpc>
            </a:pPr>
            <a:r>
              <a:rPr lang="en-GB" sz="2800" dirty="0">
                <a:latin typeface="Arial" charset="0"/>
              </a:rPr>
              <a:t>Human behaviour</a:t>
            </a:r>
          </a:p>
          <a:p>
            <a:pPr lvl="1">
              <a:lnSpc>
                <a:spcPct val="80000"/>
              </a:lnSpc>
            </a:pPr>
            <a:r>
              <a:rPr lang="en-GB" sz="2400" dirty="0">
                <a:latin typeface="Arial" charset="0"/>
              </a:rPr>
              <a:t>Not sleeping under nets, not repairing nets</a:t>
            </a:r>
          </a:p>
          <a:p>
            <a:pPr>
              <a:lnSpc>
                <a:spcPct val="80000"/>
              </a:lnSpc>
            </a:pPr>
            <a:r>
              <a:rPr lang="en-GB" sz="2800" dirty="0">
                <a:latin typeface="Arial" charset="0"/>
              </a:rPr>
              <a:t>Mosquitoes biting earlier so increasing contact with mosquitoes.</a:t>
            </a:r>
          </a:p>
          <a:p>
            <a:pPr>
              <a:lnSpc>
                <a:spcPct val="80000"/>
              </a:lnSpc>
            </a:pPr>
            <a:r>
              <a:rPr lang="en-GB" sz="2800" dirty="0">
                <a:latin typeface="Arial" charset="0"/>
              </a:rPr>
              <a:t>People staying up late e.g. watching village cinema</a:t>
            </a:r>
          </a:p>
          <a:p>
            <a:pPr>
              <a:lnSpc>
                <a:spcPct val="80000"/>
              </a:lnSpc>
            </a:pPr>
            <a:r>
              <a:rPr lang="en-GB" sz="2800" dirty="0">
                <a:latin typeface="Arial" charset="0"/>
              </a:rPr>
              <a:t>LLINs no longer working </a:t>
            </a:r>
          </a:p>
          <a:p>
            <a:pPr lvl="1">
              <a:lnSpc>
                <a:spcPct val="80000"/>
              </a:lnSpc>
            </a:pPr>
            <a:r>
              <a:rPr lang="en-GB" sz="2400" dirty="0">
                <a:latin typeface="Arial" charset="0"/>
              </a:rPr>
              <a:t>not treated properly.</a:t>
            </a:r>
          </a:p>
          <a:p>
            <a:pPr lvl="1">
              <a:lnSpc>
                <a:spcPct val="80000"/>
              </a:lnSpc>
            </a:pPr>
            <a:r>
              <a:rPr lang="en-GB" sz="2400" dirty="0">
                <a:latin typeface="Arial" charset="0"/>
              </a:rPr>
              <a:t>Insecticide resistance</a:t>
            </a:r>
          </a:p>
          <a:p>
            <a:pPr lvl="1">
              <a:lnSpc>
                <a:spcPct val="80000"/>
              </a:lnSpc>
            </a:pPr>
            <a:r>
              <a:rPr lang="en-GB" sz="2400" dirty="0">
                <a:latin typeface="Arial" charset="0"/>
              </a:rPr>
              <a:t>Nets not being repaired</a:t>
            </a: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686012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PNG RESPONCE</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0" y="1923803"/>
            <a:ext cx="8153400" cy="4953000"/>
          </a:xfrm>
        </p:spPr>
        <p:txBody>
          <a:bodyPr/>
          <a:lstStyle/>
          <a:p>
            <a:pPr>
              <a:lnSpc>
                <a:spcPct val="80000"/>
              </a:lnSpc>
            </a:pPr>
            <a:r>
              <a:rPr lang="en-GB" dirty="0">
                <a:latin typeface="Arial" charset="0"/>
              </a:rPr>
              <a:t>Verify Cause Of Problems. Carry out the following investigations.</a:t>
            </a:r>
          </a:p>
          <a:p>
            <a:pPr lvl="1">
              <a:lnSpc>
                <a:spcPct val="80000"/>
              </a:lnSpc>
            </a:pPr>
            <a:r>
              <a:rPr lang="en-GB" dirty="0">
                <a:latin typeface="Arial" charset="0"/>
              </a:rPr>
              <a:t>Therapeutic Efficacy Studies (TES) (NDoH)</a:t>
            </a:r>
          </a:p>
          <a:p>
            <a:pPr lvl="1">
              <a:lnSpc>
                <a:spcPct val="80000"/>
              </a:lnSpc>
            </a:pPr>
            <a:r>
              <a:rPr lang="en-GB" dirty="0">
                <a:latin typeface="Arial" charset="0"/>
              </a:rPr>
              <a:t>Insecticide Resistance Studies (IMR)</a:t>
            </a:r>
          </a:p>
          <a:p>
            <a:pPr lvl="1">
              <a:lnSpc>
                <a:spcPct val="80000"/>
              </a:lnSpc>
            </a:pPr>
            <a:r>
              <a:rPr lang="en-GB" dirty="0">
                <a:latin typeface="Arial" charset="0"/>
              </a:rPr>
              <a:t>Test </a:t>
            </a:r>
            <a:r>
              <a:rPr lang="en-GB" dirty="0" err="1">
                <a:latin typeface="Arial" charset="0"/>
              </a:rPr>
              <a:t>bednets</a:t>
            </a:r>
            <a:r>
              <a:rPr lang="en-GB" dirty="0">
                <a:latin typeface="Arial" charset="0"/>
              </a:rPr>
              <a:t> for efficacy (IMR)</a:t>
            </a:r>
          </a:p>
          <a:p>
            <a:pPr lvl="1">
              <a:lnSpc>
                <a:spcPct val="80000"/>
              </a:lnSpc>
            </a:pPr>
            <a:r>
              <a:rPr lang="en-GB" dirty="0">
                <a:latin typeface="Arial" charset="0"/>
              </a:rPr>
              <a:t>Entomological studies include speciation and when mosquitoes are biting (IMR).</a:t>
            </a:r>
          </a:p>
          <a:p>
            <a:pPr lvl="1">
              <a:lnSpc>
                <a:spcPct val="80000"/>
              </a:lnSpc>
            </a:pPr>
            <a:r>
              <a:rPr lang="en-GB" dirty="0">
                <a:latin typeface="Arial" charset="0"/>
              </a:rPr>
              <a:t>Study of people night time behaviour (RAM to lead).</a:t>
            </a: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246894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RESPONCE</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495300" y="1585913"/>
            <a:ext cx="8153400" cy="4953000"/>
          </a:xfrm>
        </p:spPr>
        <p:txBody>
          <a:bodyPr/>
          <a:lstStyle/>
          <a:p>
            <a:pPr>
              <a:lnSpc>
                <a:spcPct val="80000"/>
              </a:lnSpc>
            </a:pPr>
            <a:r>
              <a:rPr lang="en-GB" sz="2800" dirty="0">
                <a:latin typeface="Arial" charset="0"/>
              </a:rPr>
              <a:t>RAM PNG started the first Chasing Malaria Programme in 2012 in Central Province with a Community Malaria Programme. </a:t>
            </a:r>
          </a:p>
          <a:p>
            <a:pPr>
              <a:lnSpc>
                <a:spcPct val="80000"/>
              </a:lnSpc>
            </a:pPr>
            <a:r>
              <a:rPr lang="en-GB" sz="2800" dirty="0">
                <a:latin typeface="Arial" charset="0"/>
              </a:rPr>
              <a:t>Program was well accepted but did not survive as the area chosen for RAM to work in by the Central Province Authorities has practically no malaria.</a:t>
            </a:r>
          </a:p>
          <a:p>
            <a:pPr>
              <a:lnSpc>
                <a:spcPct val="80000"/>
              </a:lnSpc>
            </a:pPr>
            <a:r>
              <a:rPr lang="en-GB" sz="2800" dirty="0">
                <a:latin typeface="Arial" charset="0"/>
              </a:rPr>
              <a:t>Since late 2014, RAM has been giving nets away for all RDT positive cases. This has encouraged people to get tested while allowing health staff to collect data on malaria cases throughout the two provinces. </a:t>
            </a:r>
          </a:p>
          <a:p>
            <a:pPr>
              <a:lnSpc>
                <a:spcPct val="80000"/>
              </a:lnSpc>
            </a:pPr>
            <a:r>
              <a:rPr lang="en-GB" sz="2800" dirty="0">
                <a:latin typeface="Arial" charset="0"/>
              </a:rPr>
              <a:t>We also collect data on the travel history of the patients.</a:t>
            </a:r>
          </a:p>
          <a:p>
            <a:pPr>
              <a:lnSpc>
                <a:spcPct val="80000"/>
              </a:lnSpc>
            </a:pPr>
            <a:endParaRPr lang="en-GB" sz="2800" dirty="0">
              <a:latin typeface="Arial" charset="0"/>
            </a:endParaRPr>
          </a:p>
          <a:p>
            <a:pPr marL="0" indent="0">
              <a:lnSpc>
                <a:spcPct val="80000"/>
              </a:lnSpc>
              <a:buNone/>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357104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dirty="0"/>
          </a:p>
          <a:p>
            <a:pPr>
              <a:buFontTx/>
              <a:buChar char="•"/>
            </a:pPr>
            <a:endParaRPr lang="en-US" dirty="0"/>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4" name="TextBox 3">
            <a:extLst>
              <a:ext uri="{FF2B5EF4-FFF2-40B4-BE49-F238E27FC236}">
                <a16:creationId xmlns:a16="http://schemas.microsoft.com/office/drawing/2014/main" id="{6DFD84B2-35C5-4B04-9D43-5C0A8D91842F}"/>
              </a:ext>
            </a:extLst>
          </p:cNvPr>
          <p:cNvSpPr txBox="1"/>
          <p:nvPr/>
        </p:nvSpPr>
        <p:spPr>
          <a:xfrm>
            <a:off x="674487" y="2133600"/>
            <a:ext cx="7478913" cy="830997"/>
          </a:xfrm>
          <a:prstGeom prst="rect">
            <a:avLst/>
          </a:prstGeom>
          <a:noFill/>
        </p:spPr>
        <p:txBody>
          <a:bodyPr wrap="square" rtlCol="0">
            <a:spAutoFit/>
          </a:bodyPr>
          <a:lstStyle/>
          <a:p>
            <a:pPr algn="ctr"/>
            <a:r>
              <a:rPr lang="en-AU" dirty="0">
                <a:latin typeface="Arial" panose="020B0604020202020204" pitchFamily="34" charset="0"/>
                <a:cs typeface="Arial" panose="020B0604020202020204" pitchFamily="34" charset="0"/>
              </a:rPr>
              <a:t>LLINs Given Out For Positive Cases Of Malaria In Central, NCD and Gulf Provinces</a:t>
            </a:r>
          </a:p>
        </p:txBody>
      </p:sp>
      <p:pic>
        <p:nvPicPr>
          <p:cNvPr id="5" name="Picture 4">
            <a:extLst>
              <a:ext uri="{FF2B5EF4-FFF2-40B4-BE49-F238E27FC236}">
                <a16:creationId xmlns:a16="http://schemas.microsoft.com/office/drawing/2014/main" id="{3766563A-F5EE-4B97-9A3A-D3D17D74F040}"/>
              </a:ext>
            </a:extLst>
          </p:cNvPr>
          <p:cNvPicPr>
            <a:picLocks noChangeAspect="1"/>
          </p:cNvPicPr>
          <p:nvPr/>
        </p:nvPicPr>
        <p:blipFill>
          <a:blip r:embed="rId4"/>
          <a:stretch>
            <a:fillRect/>
          </a:stretch>
        </p:blipFill>
        <p:spPr>
          <a:xfrm>
            <a:off x="674487" y="3310247"/>
            <a:ext cx="7739944" cy="1792122"/>
          </a:xfrm>
          <a:prstGeom prst="rect">
            <a:avLst/>
          </a:prstGeom>
        </p:spPr>
      </p:pic>
    </p:spTree>
    <p:extLst>
      <p:ext uri="{BB962C8B-B14F-4D97-AF65-F5344CB8AC3E}">
        <p14:creationId xmlns:p14="http://schemas.microsoft.com/office/powerpoint/2010/main" val="227881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143000"/>
            <a:ext cx="8016875" cy="5638800"/>
          </a:xfrm>
        </p:spPr>
        <p:txBody>
          <a:bodyPr/>
          <a:lstStyle/>
          <a:p>
            <a:pPr marL="0" indent="0" eaLnBrk="1">
              <a:spcBef>
                <a:spcPts val="700"/>
              </a:spcBef>
              <a:buNone/>
            </a:pPr>
            <a:r>
              <a:rPr lang="en-US" altLang="en-US" dirty="0">
                <a:latin typeface="Arial" panose="020B0604020202020204" pitchFamily="34" charset="0"/>
                <a:cs typeface="Arial" panose="020B0604020202020204" pitchFamily="34" charset="0"/>
              </a:rPr>
              <a:t>RAMs Funding</a:t>
            </a:r>
          </a:p>
          <a:p>
            <a:pPr>
              <a:lnSpc>
                <a:spcPct val="80000"/>
              </a:lnSpc>
            </a:pPr>
            <a:r>
              <a:rPr lang="en-GB" sz="2800" dirty="0">
                <a:latin typeface="Arial" charset="0"/>
              </a:rPr>
              <a:t>Global Fund</a:t>
            </a:r>
          </a:p>
          <a:p>
            <a:pPr lvl="1">
              <a:lnSpc>
                <a:spcPct val="80000"/>
              </a:lnSpc>
            </a:pPr>
            <a:r>
              <a:rPr lang="en-GB" sz="2400" dirty="0">
                <a:latin typeface="Arial" charset="0"/>
              </a:rPr>
              <a:t>74.9% of funding</a:t>
            </a:r>
          </a:p>
          <a:p>
            <a:pPr lvl="1">
              <a:lnSpc>
                <a:spcPct val="80000"/>
              </a:lnSpc>
            </a:pPr>
            <a:r>
              <a:rPr lang="en-GB" sz="2400" dirty="0">
                <a:latin typeface="Arial" charset="0"/>
              </a:rPr>
              <a:t>Nets over 1600 metres, drugs, HF supervision, IMR</a:t>
            </a:r>
          </a:p>
          <a:p>
            <a:pPr>
              <a:lnSpc>
                <a:spcPct val="80000"/>
              </a:lnSpc>
            </a:pPr>
            <a:r>
              <a:rPr lang="en-GB" sz="2800" dirty="0">
                <a:latin typeface="Arial" charset="0"/>
              </a:rPr>
              <a:t>Against Malaria Foundation</a:t>
            </a:r>
          </a:p>
          <a:p>
            <a:pPr lvl="1">
              <a:lnSpc>
                <a:spcPct val="80000"/>
              </a:lnSpc>
            </a:pPr>
            <a:r>
              <a:rPr lang="en-GB" sz="2400" dirty="0">
                <a:latin typeface="Arial" charset="0"/>
              </a:rPr>
              <a:t>20.9% of funding</a:t>
            </a:r>
          </a:p>
          <a:p>
            <a:pPr lvl="1">
              <a:lnSpc>
                <a:spcPct val="80000"/>
              </a:lnSpc>
            </a:pPr>
            <a:r>
              <a:rPr lang="en-GB" sz="2400" dirty="0">
                <a:latin typeface="Arial" charset="0"/>
              </a:rPr>
              <a:t>All nets under 1600 metres</a:t>
            </a:r>
          </a:p>
          <a:p>
            <a:pPr>
              <a:lnSpc>
                <a:spcPct val="80000"/>
              </a:lnSpc>
            </a:pPr>
            <a:r>
              <a:rPr lang="en-GB" sz="2800" dirty="0">
                <a:latin typeface="Arial" charset="0"/>
              </a:rPr>
              <a:t>PNG Sustainable</a:t>
            </a:r>
          </a:p>
          <a:p>
            <a:pPr lvl="1">
              <a:lnSpc>
                <a:spcPct val="80000"/>
              </a:lnSpc>
            </a:pPr>
            <a:r>
              <a:rPr lang="en-GB" sz="2400" dirty="0">
                <a:latin typeface="Arial" charset="0"/>
              </a:rPr>
              <a:t>2.9% of funding</a:t>
            </a:r>
          </a:p>
          <a:p>
            <a:pPr lvl="1">
              <a:lnSpc>
                <a:spcPct val="80000"/>
              </a:lnSpc>
            </a:pPr>
            <a:r>
              <a:rPr lang="en-GB" sz="2400" dirty="0">
                <a:latin typeface="Arial" charset="0"/>
              </a:rPr>
              <a:t>Western Province nets and drug distribution</a:t>
            </a:r>
          </a:p>
          <a:p>
            <a:pPr>
              <a:lnSpc>
                <a:spcPct val="80000"/>
              </a:lnSpc>
            </a:pPr>
            <a:r>
              <a:rPr lang="en-GB" sz="2800" dirty="0">
                <a:latin typeface="Arial" charset="0"/>
              </a:rPr>
              <a:t>RAM (PNG and Australia)</a:t>
            </a:r>
          </a:p>
          <a:p>
            <a:pPr lvl="1">
              <a:lnSpc>
                <a:spcPct val="80000"/>
              </a:lnSpc>
            </a:pPr>
            <a:r>
              <a:rPr lang="en-GB" sz="2400" dirty="0">
                <a:latin typeface="Arial" charset="0"/>
              </a:rPr>
              <a:t>1.3% of funding</a:t>
            </a:r>
          </a:p>
          <a:p>
            <a:pPr lvl="1">
              <a:lnSpc>
                <a:spcPct val="80000"/>
              </a:lnSpc>
            </a:pPr>
            <a:r>
              <a:rPr lang="en-GB" sz="2400" dirty="0">
                <a:latin typeface="Arial" charset="0"/>
              </a:rPr>
              <a:t>Chasing Malaria</a:t>
            </a:r>
          </a:p>
          <a:p>
            <a:pPr>
              <a:lnSpc>
                <a:spcPct val="80000"/>
              </a:lnSpc>
            </a:pPr>
            <a:r>
              <a:rPr lang="en-GB" sz="2800" dirty="0">
                <a:latin typeface="Arial" charset="0"/>
              </a:rPr>
              <a:t>Exxon Mobil</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2961873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MAPPING IN NCD</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961C52AC-C275-49B1-BFAF-FD33D9E657DD}"/>
              </a:ext>
            </a:extLst>
          </p:cNvPr>
          <p:cNvSpPr txBox="1"/>
          <p:nvPr/>
        </p:nvSpPr>
        <p:spPr>
          <a:xfrm>
            <a:off x="228600" y="2106744"/>
            <a:ext cx="1905000" cy="415498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map shows  malaria cases in children in NCD. This suggests that malaria is still being transmitted in </a:t>
            </a:r>
            <a:r>
              <a:rPr lang="en-US" dirty="0" err="1">
                <a:latin typeface="Arial" panose="020B0604020202020204" pitchFamily="34" charset="0"/>
                <a:cs typeface="Arial" panose="020B0604020202020204" pitchFamily="34" charset="0"/>
              </a:rPr>
              <a:t>Kaugere</a:t>
            </a:r>
            <a:r>
              <a:rPr lang="en-US" dirty="0">
                <a:latin typeface="Arial" panose="020B0604020202020204" pitchFamily="34" charset="0"/>
                <a:cs typeface="Arial" panose="020B0604020202020204" pitchFamily="34" charset="0"/>
              </a:rPr>
              <a:t>.</a:t>
            </a:r>
            <a:endParaRPr lang="en-P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1B715C1-0B4A-4F18-9510-5E5B83D41C1D}"/>
              </a:ext>
            </a:extLst>
          </p:cNvPr>
          <p:cNvPicPr/>
          <p:nvPr/>
        </p:nvPicPr>
        <p:blipFill>
          <a:blip r:embed="rId4" cstate="email">
            <a:extLst>
              <a:ext uri="{28A0092B-C50C-407E-A947-70E740481C1C}">
                <a14:useLocalDpi xmlns:a14="http://schemas.microsoft.com/office/drawing/2010/main"/>
              </a:ext>
            </a:extLst>
          </a:blip>
          <a:stretch>
            <a:fillRect/>
          </a:stretch>
        </p:blipFill>
        <p:spPr>
          <a:xfrm>
            <a:off x="2133600" y="1836241"/>
            <a:ext cx="6248400" cy="4716959"/>
          </a:xfrm>
          <a:prstGeom prst="rect">
            <a:avLst/>
          </a:prstGeom>
        </p:spPr>
      </p:pic>
    </p:spTree>
    <p:extLst>
      <p:ext uri="{BB962C8B-B14F-4D97-AF65-F5344CB8AC3E}">
        <p14:creationId xmlns:p14="http://schemas.microsoft.com/office/powerpoint/2010/main" val="2261021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278409"/>
            <a:ext cx="8458200" cy="475439"/>
          </a:xfrm>
        </p:spPr>
        <p:txBody>
          <a:bodyPr/>
          <a:lstStyle/>
          <a:p>
            <a:pPr marL="0" indent="0" algn="ctr">
              <a:lnSpc>
                <a:spcPct val="80000"/>
              </a:lnSpc>
              <a:buNone/>
            </a:pPr>
            <a:r>
              <a:rPr lang="en-GB" sz="2800" dirty="0">
                <a:latin typeface="Arial" charset="0"/>
              </a:rPr>
              <a:t>MAPPING IN CENTRAL PROVINCE</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4FCBFC18-B0ED-4E0B-B820-17D9FEA05E14}"/>
              </a:ext>
            </a:extLst>
          </p:cNvPr>
          <p:cNvSpPr txBox="1"/>
          <p:nvPr/>
        </p:nvSpPr>
        <p:spPr>
          <a:xfrm>
            <a:off x="152400" y="2343943"/>
            <a:ext cx="1981200" cy="378565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Based on this map, Chasing Malaria has concentrated its activities in the </a:t>
            </a:r>
            <a:r>
              <a:rPr lang="en-US" dirty="0" err="1">
                <a:latin typeface="Arial" panose="020B0604020202020204" pitchFamily="34" charset="0"/>
                <a:cs typeface="Arial" panose="020B0604020202020204" pitchFamily="34" charset="0"/>
              </a:rPr>
              <a:t>Waima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Bereina</a:t>
            </a:r>
            <a:r>
              <a:rPr lang="en-US" dirty="0">
                <a:latin typeface="Arial" panose="020B0604020202020204" pitchFamily="34" charset="0"/>
                <a:cs typeface="Arial" panose="020B0604020202020204" pitchFamily="34" charset="0"/>
              </a:rPr>
              <a:t> areas of </a:t>
            </a:r>
            <a:r>
              <a:rPr lang="en-US" dirty="0" err="1">
                <a:latin typeface="Arial" panose="020B0604020202020204" pitchFamily="34" charset="0"/>
                <a:cs typeface="Arial" panose="020B0604020202020204" pitchFamily="34" charset="0"/>
              </a:rPr>
              <a:t>Kairuku</a:t>
            </a:r>
            <a:endParaRPr lang="en-P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686629A-510E-4772-8866-344E549DD73E}"/>
              </a:ext>
            </a:extLst>
          </p:cNvPr>
          <p:cNvPicPr/>
          <p:nvPr/>
        </p:nvPicPr>
        <p:blipFill>
          <a:blip r:embed="rId4" cstate="email">
            <a:extLst>
              <a:ext uri="{28A0092B-C50C-407E-A947-70E740481C1C}">
                <a14:useLocalDpi xmlns:a14="http://schemas.microsoft.com/office/drawing/2010/main"/>
              </a:ext>
            </a:extLst>
          </a:blip>
          <a:stretch>
            <a:fillRect/>
          </a:stretch>
        </p:blipFill>
        <p:spPr>
          <a:xfrm>
            <a:off x="2286000" y="2047850"/>
            <a:ext cx="5715000" cy="4601131"/>
          </a:xfrm>
          <a:prstGeom prst="rect">
            <a:avLst/>
          </a:prstGeom>
        </p:spPr>
      </p:pic>
    </p:spTree>
    <p:extLst>
      <p:ext uri="{BB962C8B-B14F-4D97-AF65-F5344CB8AC3E}">
        <p14:creationId xmlns:p14="http://schemas.microsoft.com/office/powerpoint/2010/main" val="379411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278409"/>
            <a:ext cx="8458200" cy="475439"/>
          </a:xfrm>
        </p:spPr>
        <p:txBody>
          <a:bodyPr/>
          <a:lstStyle/>
          <a:p>
            <a:pPr marL="0" indent="0" algn="ctr">
              <a:lnSpc>
                <a:spcPct val="80000"/>
              </a:lnSpc>
              <a:buNone/>
            </a:pPr>
            <a:r>
              <a:rPr lang="en-GB" sz="2800" dirty="0">
                <a:latin typeface="Arial" charset="0"/>
              </a:rPr>
              <a:t>MAPPING IN CENTRAL PROVINCE</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4FCBFC18-B0ED-4E0B-B820-17D9FEA05E14}"/>
              </a:ext>
            </a:extLst>
          </p:cNvPr>
          <p:cNvSpPr txBox="1"/>
          <p:nvPr/>
        </p:nvSpPr>
        <p:spPr>
          <a:xfrm>
            <a:off x="381000" y="1775794"/>
            <a:ext cx="746760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Based on this map, Chasing Malaria has concentrated its activities in the </a:t>
            </a:r>
            <a:r>
              <a:rPr lang="en-US" dirty="0" err="1">
                <a:latin typeface="Arial" panose="020B0604020202020204" pitchFamily="34" charset="0"/>
                <a:cs typeface="Arial" panose="020B0604020202020204" pitchFamily="34" charset="0"/>
              </a:rPr>
              <a:t>Waima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Bereina</a:t>
            </a:r>
            <a:r>
              <a:rPr lang="en-US" dirty="0">
                <a:latin typeface="Arial" panose="020B0604020202020204" pitchFamily="34" charset="0"/>
                <a:cs typeface="Arial" panose="020B0604020202020204" pitchFamily="34" charset="0"/>
              </a:rPr>
              <a:t> and then </a:t>
            </a:r>
            <a:r>
              <a:rPr lang="en-US" dirty="0" err="1">
                <a:latin typeface="Arial" panose="020B0604020202020204" pitchFamily="34" charset="0"/>
                <a:cs typeface="Arial" panose="020B0604020202020204" pitchFamily="34" charset="0"/>
              </a:rPr>
              <a:t>Kuriva</a:t>
            </a:r>
            <a:r>
              <a:rPr lang="en-US" dirty="0">
                <a:latin typeface="Arial" panose="020B0604020202020204" pitchFamily="34" charset="0"/>
                <a:cs typeface="Arial" panose="020B0604020202020204" pitchFamily="34" charset="0"/>
              </a:rPr>
              <a:t> areas of </a:t>
            </a:r>
            <a:r>
              <a:rPr lang="en-US" dirty="0" err="1">
                <a:latin typeface="Arial" panose="020B0604020202020204" pitchFamily="34" charset="0"/>
                <a:cs typeface="Arial" panose="020B0604020202020204" pitchFamily="34" charset="0"/>
              </a:rPr>
              <a:t>Kairuku</a:t>
            </a:r>
            <a:endParaRPr lang="en-PG"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04AC77F-D744-492C-B77B-9B0A6BA605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3200400"/>
            <a:ext cx="4119562" cy="3254746"/>
          </a:xfrm>
          <a:prstGeom prst="rect">
            <a:avLst/>
          </a:prstGeom>
        </p:spPr>
      </p:pic>
      <p:pic>
        <p:nvPicPr>
          <p:cNvPr id="6" name="Picture 5">
            <a:extLst>
              <a:ext uri="{FF2B5EF4-FFF2-40B4-BE49-F238E27FC236}">
                <a16:creationId xmlns:a16="http://schemas.microsoft.com/office/drawing/2014/main" id="{E1B30114-5A4D-4761-BC95-7DE364A259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8537" y="3179064"/>
            <a:ext cx="4119562" cy="3254746"/>
          </a:xfrm>
          <a:prstGeom prst="rect">
            <a:avLst/>
          </a:prstGeom>
        </p:spPr>
      </p:pic>
    </p:spTree>
    <p:extLst>
      <p:ext uri="{BB962C8B-B14F-4D97-AF65-F5344CB8AC3E}">
        <p14:creationId xmlns:p14="http://schemas.microsoft.com/office/powerpoint/2010/main" val="3406396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RESPONSE (2)</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1752600"/>
            <a:ext cx="8153400" cy="4953000"/>
          </a:xfrm>
        </p:spPr>
        <p:txBody>
          <a:bodyPr/>
          <a:lstStyle/>
          <a:p>
            <a:pPr>
              <a:lnSpc>
                <a:spcPct val="80000"/>
              </a:lnSpc>
            </a:pPr>
            <a:r>
              <a:rPr lang="en-GB" sz="2400" dirty="0">
                <a:latin typeface="Arial" charset="0"/>
              </a:rPr>
              <a:t>When starting to plot malaria in 2015, the worst malaria cases were coming from an area known as </a:t>
            </a:r>
            <a:r>
              <a:rPr lang="en-GB" sz="2400" dirty="0" err="1">
                <a:latin typeface="Arial" charset="0"/>
              </a:rPr>
              <a:t>Waima</a:t>
            </a:r>
            <a:r>
              <a:rPr lang="en-GB" sz="2400" dirty="0">
                <a:latin typeface="Arial" charset="0"/>
              </a:rPr>
              <a:t>. This initiated a Community Based Malaria Project in this area starting in 2016.</a:t>
            </a:r>
          </a:p>
          <a:p>
            <a:pPr>
              <a:lnSpc>
                <a:spcPct val="80000"/>
              </a:lnSpc>
            </a:pPr>
            <a:r>
              <a:rPr lang="en-GB" sz="2400" dirty="0">
                <a:latin typeface="Arial" charset="0"/>
              </a:rPr>
              <a:t>The objective was to involve communities and school children in malaria control activities. Community and school response was very good when RAM teams were around but tended to drop off when RAM staff were not there. Despite this, generally malaria in this area has reduced in the last two years.</a:t>
            </a:r>
          </a:p>
          <a:p>
            <a:pPr>
              <a:lnSpc>
                <a:spcPct val="80000"/>
              </a:lnSpc>
            </a:pPr>
            <a:r>
              <a:rPr lang="en-GB" sz="2400" dirty="0">
                <a:latin typeface="Arial" charset="0"/>
              </a:rPr>
              <a:t>Following World Malaria Day 2018 and a school survey carried out, RAM teams moved to </a:t>
            </a:r>
            <a:r>
              <a:rPr lang="en-GB" sz="2400" dirty="0" err="1">
                <a:latin typeface="Arial" charset="0"/>
              </a:rPr>
              <a:t>Kuriva</a:t>
            </a:r>
            <a:r>
              <a:rPr lang="en-GB" sz="2400" dirty="0">
                <a:latin typeface="Arial" charset="0"/>
              </a:rPr>
              <a:t>. </a:t>
            </a: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3744950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WORLD MALRIA DAY</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533400" y="991691"/>
            <a:ext cx="7788275"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Working now in collaboration with WHO, NDoH Malaria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CPHL and Central Province PHA</a:t>
            </a:r>
            <a:endParaRPr lang="en-PG"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D639B2-6F70-4105-BA7F-AA53F90875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177" y="2200894"/>
            <a:ext cx="4055423" cy="3041567"/>
          </a:xfrm>
          <a:prstGeom prst="rect">
            <a:avLst/>
          </a:prstGeom>
        </p:spPr>
      </p:pic>
      <p:sp>
        <p:nvSpPr>
          <p:cNvPr id="3" name="TextBox 2">
            <a:extLst>
              <a:ext uri="{FF2B5EF4-FFF2-40B4-BE49-F238E27FC236}">
                <a16:creationId xmlns:a16="http://schemas.microsoft.com/office/drawing/2014/main" id="{EEB95D3D-4740-49B2-B275-ED34BAFAAF18}"/>
              </a:ext>
            </a:extLst>
          </p:cNvPr>
          <p:cNvSpPr txBox="1"/>
          <p:nvPr/>
        </p:nvSpPr>
        <p:spPr>
          <a:xfrm>
            <a:off x="715488" y="5564478"/>
            <a:ext cx="3352800" cy="707886"/>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World Malaria Day 2018 </a:t>
            </a:r>
            <a:r>
              <a:rPr lang="en-US" sz="1600" dirty="0" err="1">
                <a:latin typeface="Calibri" panose="020F0502020204030204" pitchFamily="34" charset="0"/>
                <a:cs typeface="Calibri" panose="020F0502020204030204" pitchFamily="34" charset="0"/>
              </a:rPr>
              <a:t>Kuriva</a:t>
            </a:r>
            <a:r>
              <a:rPr lang="en-US" sz="1600" dirty="0">
                <a:latin typeface="Calibri" panose="020F0502020204030204" pitchFamily="34" charset="0"/>
                <a:cs typeface="Calibri" panose="020F0502020204030204" pitchFamily="34" charset="0"/>
              </a:rPr>
              <a:t> Central Province</a:t>
            </a:r>
            <a:endParaRPr lang="en-PG"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0CC6C9B-A2D8-48F9-9B16-C95ACFC079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5028" y="2200894"/>
            <a:ext cx="4055422" cy="3041567"/>
          </a:xfrm>
          <a:prstGeom prst="rect">
            <a:avLst/>
          </a:prstGeom>
        </p:spPr>
      </p:pic>
      <p:sp>
        <p:nvSpPr>
          <p:cNvPr id="7" name="TextBox 6">
            <a:extLst>
              <a:ext uri="{FF2B5EF4-FFF2-40B4-BE49-F238E27FC236}">
                <a16:creationId xmlns:a16="http://schemas.microsoft.com/office/drawing/2014/main" id="{B0EEFFE4-3FBB-4ECC-9A84-C36C13164F31}"/>
              </a:ext>
            </a:extLst>
          </p:cNvPr>
          <p:cNvSpPr txBox="1"/>
          <p:nvPr/>
        </p:nvSpPr>
        <p:spPr>
          <a:xfrm>
            <a:off x="4724401" y="5528231"/>
            <a:ext cx="3810000" cy="138499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World Malaria Day 2019 – </a:t>
            </a:r>
            <a:r>
              <a:rPr lang="en-US" sz="1600" dirty="0">
                <a:latin typeface="Calibri" panose="020F0502020204030204" pitchFamily="34" charset="0"/>
                <a:cs typeface="Calibri" panose="020F0502020204030204" pitchFamily="34" charset="0"/>
              </a:rPr>
              <a:t>NCD</a:t>
            </a:r>
            <a:r>
              <a:rPr lang="en-US"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Ron Seddon (Chairman of RAM together with Minister of Health giving prizes)</a:t>
            </a:r>
            <a:endParaRPr lang="en-PG"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582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533400" y="991691"/>
            <a:ext cx="7788275"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As a result of World Malaria Day it was decided to carry out malaria prevalence surveys in primary schools through out the country </a:t>
            </a:r>
            <a:endParaRPr lang="en-P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1D247F9-B8DB-4329-863B-1714A87D6A9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2380080"/>
            <a:ext cx="5334000" cy="4041001"/>
          </a:xfrm>
          <a:prstGeom prst="rect">
            <a:avLst/>
          </a:prstGeom>
          <a:noFill/>
          <a:ln>
            <a:noFill/>
          </a:ln>
        </p:spPr>
      </p:pic>
    </p:spTree>
    <p:extLst>
      <p:ext uri="{BB962C8B-B14F-4D97-AF65-F5344CB8AC3E}">
        <p14:creationId xmlns:p14="http://schemas.microsoft.com/office/powerpoint/2010/main" val="218443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876300"/>
          </a:xfrm>
        </p:spPr>
        <p:txBody>
          <a:bodyPr/>
          <a:lstStyle/>
          <a:p>
            <a:pPr marL="0" indent="0" algn="ctr">
              <a:lnSpc>
                <a:spcPct val="80000"/>
              </a:lnSpc>
              <a:buNone/>
            </a:pPr>
            <a:r>
              <a:rPr lang="en-GB" dirty="0">
                <a:latin typeface="Arial" charset="0"/>
              </a:rPr>
              <a:t>SCHOOL PREVALENCE SURVEYS</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4" name="Picture 3">
            <a:extLst>
              <a:ext uri="{FF2B5EF4-FFF2-40B4-BE49-F238E27FC236}">
                <a16:creationId xmlns:a16="http://schemas.microsoft.com/office/drawing/2014/main" id="{5297DFEA-4640-418B-B2A0-98BA06184F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083" y="2754580"/>
            <a:ext cx="4295577" cy="3221683"/>
          </a:xfrm>
          <a:prstGeom prst="rect">
            <a:avLst/>
          </a:prstGeom>
        </p:spPr>
      </p:pic>
      <p:pic>
        <p:nvPicPr>
          <p:cNvPr id="6" name="Picture 5">
            <a:extLst>
              <a:ext uri="{FF2B5EF4-FFF2-40B4-BE49-F238E27FC236}">
                <a16:creationId xmlns:a16="http://schemas.microsoft.com/office/drawing/2014/main" id="{23DE92CC-EB84-40E2-AFFF-67277E791D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9339" y="2743198"/>
            <a:ext cx="4295578" cy="3221684"/>
          </a:xfrm>
          <a:prstGeom prst="rect">
            <a:avLst/>
          </a:prstGeom>
        </p:spPr>
      </p:pic>
      <p:sp>
        <p:nvSpPr>
          <p:cNvPr id="2" name="TextBox 1">
            <a:extLst>
              <a:ext uri="{FF2B5EF4-FFF2-40B4-BE49-F238E27FC236}">
                <a16:creationId xmlns:a16="http://schemas.microsoft.com/office/drawing/2014/main" id="{17B4B66B-C070-4969-A2AC-6305DA0EDA4B}"/>
              </a:ext>
            </a:extLst>
          </p:cNvPr>
          <p:cNvSpPr txBox="1"/>
          <p:nvPr/>
        </p:nvSpPr>
        <p:spPr>
          <a:xfrm>
            <a:off x="1295400" y="6172200"/>
            <a:ext cx="6781800" cy="46166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School Prevalence Survey In Brown River</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955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533400" y="991691"/>
            <a:ext cx="7788275"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Nets were given to RDT Positive Cases through the Chasing Malaria </a:t>
            </a:r>
            <a:r>
              <a:rPr lang="en-US" dirty="0" err="1">
                <a:latin typeface="Arial" panose="020B0604020202020204" pitchFamily="34" charset="0"/>
                <a:cs typeface="Arial" panose="020B0604020202020204" pitchFamily="34" charset="0"/>
              </a:rPr>
              <a:t>Programme</a:t>
            </a:r>
            <a:endParaRPr lang="en-PG"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946C763-BD69-485A-A317-A4C81B8FD7E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1801731"/>
            <a:ext cx="6172200" cy="4649829"/>
          </a:xfrm>
          <a:prstGeom prst="rect">
            <a:avLst/>
          </a:prstGeom>
          <a:noFill/>
          <a:ln>
            <a:noFill/>
          </a:ln>
        </p:spPr>
      </p:pic>
    </p:spTree>
    <p:extLst>
      <p:ext uri="{BB962C8B-B14F-4D97-AF65-F5344CB8AC3E}">
        <p14:creationId xmlns:p14="http://schemas.microsoft.com/office/powerpoint/2010/main" val="170220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WORLD MALARIA DAY</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PREVALENCE SURVEYS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 name="Picture 4">
            <a:extLst>
              <a:ext uri="{FF2B5EF4-FFF2-40B4-BE49-F238E27FC236}">
                <a16:creationId xmlns:a16="http://schemas.microsoft.com/office/drawing/2014/main" id="{ADFB4E31-9B8A-425A-9990-2D07B03C2163}"/>
              </a:ext>
            </a:extLst>
          </p:cNvPr>
          <p:cNvPicPr>
            <a:picLocks noChangeAspect="1"/>
          </p:cNvPicPr>
          <p:nvPr/>
        </p:nvPicPr>
        <p:blipFill>
          <a:blip r:embed="rId4"/>
          <a:stretch>
            <a:fillRect/>
          </a:stretch>
        </p:blipFill>
        <p:spPr>
          <a:xfrm>
            <a:off x="312552" y="3276600"/>
            <a:ext cx="8595095" cy="2529215"/>
          </a:xfrm>
          <a:prstGeom prst="rect">
            <a:avLst/>
          </a:prstGeom>
        </p:spPr>
      </p:pic>
      <p:sp>
        <p:nvSpPr>
          <p:cNvPr id="6" name="TextBox 5">
            <a:extLst>
              <a:ext uri="{FF2B5EF4-FFF2-40B4-BE49-F238E27FC236}">
                <a16:creationId xmlns:a16="http://schemas.microsoft.com/office/drawing/2014/main" id="{DFE9EF4C-D30F-477B-BC7C-AE2D605C5BC6}"/>
              </a:ext>
            </a:extLst>
          </p:cNvPr>
          <p:cNvSpPr txBox="1"/>
          <p:nvPr/>
        </p:nvSpPr>
        <p:spPr>
          <a:xfrm>
            <a:off x="685800" y="1836241"/>
            <a:ext cx="723900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School Prevalence Surveys Initiated On </a:t>
            </a:r>
          </a:p>
          <a:p>
            <a:pPr algn="ctr"/>
            <a:r>
              <a:rPr lang="en-US" dirty="0">
                <a:latin typeface="Arial" panose="020B0604020202020204" pitchFamily="34" charset="0"/>
                <a:cs typeface="Arial" panose="020B0604020202020204" pitchFamily="34" charset="0"/>
              </a:rPr>
              <a:t>World Malaria Day in </a:t>
            </a:r>
            <a:r>
              <a:rPr lang="en-US" dirty="0" err="1">
                <a:latin typeface="Arial" panose="020B0604020202020204" pitchFamily="34" charset="0"/>
                <a:cs typeface="Arial" panose="020B0604020202020204" pitchFamily="34" charset="0"/>
              </a:rPr>
              <a:t>Kuriva</a:t>
            </a:r>
            <a:r>
              <a:rPr lang="en-US" dirty="0">
                <a:latin typeface="Arial" panose="020B0604020202020204" pitchFamily="34" charset="0"/>
                <a:cs typeface="Arial" panose="020B0604020202020204" pitchFamily="34" charset="0"/>
              </a:rPr>
              <a:t> in 2018 Central Province showed very high prevalence rates </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03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ELEMENTARY SCHOOL</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PREVALENCE SURVEYS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6" name="TextBox 5">
            <a:extLst>
              <a:ext uri="{FF2B5EF4-FFF2-40B4-BE49-F238E27FC236}">
                <a16:creationId xmlns:a16="http://schemas.microsoft.com/office/drawing/2014/main" id="{DFE9EF4C-D30F-477B-BC7C-AE2D605C5BC6}"/>
              </a:ext>
            </a:extLst>
          </p:cNvPr>
          <p:cNvSpPr txBox="1"/>
          <p:nvPr/>
        </p:nvSpPr>
        <p:spPr>
          <a:xfrm>
            <a:off x="685800" y="1836241"/>
            <a:ext cx="7239000" cy="378565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School Prevalence Surveys Now carried out throughout PNG in Elementary Schools.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Results have shown very high prevalence rates in many parts of the country.</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area big differences between provinces but also within the same province.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Results from Central Province at least show reductions of malaria from 2018.</a:t>
            </a:r>
          </a:p>
          <a:p>
            <a:pPr algn="ctr"/>
            <a:r>
              <a:rPr lang="en-US" dirty="0">
                <a:latin typeface="Arial" panose="020B0604020202020204" pitchFamily="34" charset="0"/>
                <a:cs typeface="Arial" panose="020B0604020202020204" pitchFamily="34" charset="0"/>
              </a:rPr>
              <a:t> </a:t>
            </a:r>
          </a:p>
          <a:p>
            <a:pPr algn="ctr"/>
            <a:endParaRPr lang="en-PG"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F57F2B5-EB5E-4A10-95A1-D4A165A87C57}"/>
              </a:ext>
            </a:extLst>
          </p:cNvPr>
          <p:cNvPicPr>
            <a:picLocks noChangeAspect="1"/>
          </p:cNvPicPr>
          <p:nvPr/>
        </p:nvPicPr>
        <p:blipFill>
          <a:blip r:embed="rId4"/>
          <a:stretch>
            <a:fillRect/>
          </a:stretch>
        </p:blipFill>
        <p:spPr>
          <a:xfrm>
            <a:off x="422256" y="4876800"/>
            <a:ext cx="8008235" cy="1839938"/>
          </a:xfrm>
          <a:prstGeom prst="rect">
            <a:avLst/>
          </a:prstGeom>
        </p:spPr>
      </p:pic>
    </p:spTree>
    <p:extLst>
      <p:ext uri="{BB962C8B-B14F-4D97-AF65-F5344CB8AC3E}">
        <p14:creationId xmlns:p14="http://schemas.microsoft.com/office/powerpoint/2010/main" val="297433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914399" y="605135"/>
            <a:ext cx="7407275"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0243"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0244"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0245" name="TextBox 9"/>
          <p:cNvSpPr txBox="1">
            <a:spLocks noChangeArrowheads="1"/>
          </p:cNvSpPr>
          <p:nvPr/>
        </p:nvSpPr>
        <p:spPr bwMode="auto">
          <a:xfrm>
            <a:off x="0" y="2209800"/>
            <a:ext cx="2286000" cy="3539430"/>
          </a:xfrm>
          <a:prstGeom prst="rect">
            <a:avLst/>
          </a:prstGeom>
          <a:noFill/>
          <a:ln w="9525">
            <a:noFill/>
            <a:miter lim="800000"/>
            <a:headEnd/>
            <a:tailEnd/>
          </a:ln>
        </p:spPr>
        <p:txBody>
          <a:bodyPr>
            <a:spAutoFit/>
          </a:bodyPr>
          <a:lstStyle/>
          <a:p>
            <a:r>
              <a:rPr lang="en-US" sz="3200" dirty="0">
                <a:latin typeface="Arial" charset="0"/>
                <a:cs typeface="Arial" charset="0"/>
              </a:rPr>
              <a:t>RAM Distributes LLINs On A Three Year Basis To All Areas Of PNG</a:t>
            </a:r>
          </a:p>
        </p:txBody>
      </p:sp>
      <p:pic>
        <p:nvPicPr>
          <p:cNvPr id="10246"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19200" y="0"/>
            <a:ext cx="69342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928FAFAC-48B0-41C8-A338-C641072904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3300" y="1705747"/>
            <a:ext cx="6710362" cy="4713331"/>
          </a:xfrm>
          <a:prstGeom prst="rect">
            <a:avLst/>
          </a:prstGeom>
        </p:spPr>
      </p:pic>
      <p:sp>
        <p:nvSpPr>
          <p:cNvPr id="2" name="TextBox 1">
            <a:extLst>
              <a:ext uri="{FF2B5EF4-FFF2-40B4-BE49-F238E27FC236}">
                <a16:creationId xmlns:a16="http://schemas.microsoft.com/office/drawing/2014/main" id="{EEA78072-916F-41CD-9BF0-E3039AA4C783}"/>
              </a:ext>
            </a:extLst>
          </p:cNvPr>
          <p:cNvSpPr txBox="1"/>
          <p:nvPr/>
        </p:nvSpPr>
        <p:spPr>
          <a:xfrm>
            <a:off x="0" y="6393715"/>
            <a:ext cx="9144000"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Presently in Southern Highlands and Central Province and moving shortly to Gulf</a:t>
            </a:r>
            <a:endParaRPr lang="en-PG" sz="1800"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 y="706490"/>
            <a:ext cx="7864475" cy="523220"/>
          </a:xfrm>
          <a:prstGeom prst="rect">
            <a:avLst/>
          </a:prstGeom>
          <a:noFill/>
          <a:ln w="9525">
            <a:noFill/>
            <a:miter lim="800000"/>
            <a:headEnd/>
            <a:tailEnd/>
          </a:ln>
        </p:spPr>
        <p:txBody>
          <a:bodyPr wrap="square">
            <a:spAutoFit/>
          </a:bodyPr>
          <a:lstStyle/>
          <a:p>
            <a:pPr algn="ctr"/>
            <a:r>
              <a:rPr lang="en-US" sz="2800" dirty="0">
                <a:solidFill>
                  <a:srgbClr val="FF3300"/>
                </a:solidFill>
                <a:latin typeface="Arial" charset="0"/>
              </a:rPr>
              <a:t>CHASING MALARIA INTERVENTIONS</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71500" y="1371600"/>
            <a:ext cx="8000999" cy="5628290"/>
          </a:xfrm>
        </p:spPr>
        <p:txBody>
          <a:bodyPr/>
          <a:lstStyle/>
          <a:p>
            <a:pPr>
              <a:lnSpc>
                <a:spcPct val="80000"/>
              </a:lnSpc>
            </a:pPr>
            <a:r>
              <a:rPr lang="en-GB" sz="2400" dirty="0">
                <a:latin typeface="Arial" charset="0"/>
              </a:rPr>
              <a:t>Mapping of area to show villages in relationship to health centres and schools.</a:t>
            </a:r>
          </a:p>
          <a:p>
            <a:pPr>
              <a:lnSpc>
                <a:spcPct val="80000"/>
              </a:lnSpc>
            </a:pPr>
            <a:r>
              <a:rPr lang="en-GB" sz="2400" dirty="0">
                <a:latin typeface="Arial" charset="0"/>
              </a:rPr>
              <a:t>Look for other partners or organisations working in the area</a:t>
            </a:r>
          </a:p>
          <a:p>
            <a:pPr>
              <a:lnSpc>
                <a:spcPct val="80000"/>
              </a:lnSpc>
            </a:pPr>
            <a:r>
              <a:rPr lang="en-GB" sz="2400" dirty="0">
                <a:latin typeface="Arial" charset="0"/>
              </a:rPr>
              <a:t>Introduce School Health Master and possible Village Volunteers for testing and treatment of malaria in remote locations.</a:t>
            </a:r>
          </a:p>
          <a:p>
            <a:pPr>
              <a:lnSpc>
                <a:spcPct val="80000"/>
              </a:lnSpc>
            </a:pPr>
            <a:r>
              <a:rPr lang="en-GB" sz="2400" dirty="0">
                <a:latin typeface="Arial" charset="0"/>
              </a:rPr>
              <a:t>Ensure that health centre does not run out of malaria commodities (RAM).</a:t>
            </a:r>
          </a:p>
          <a:p>
            <a:pPr>
              <a:lnSpc>
                <a:spcPct val="80000"/>
              </a:lnSpc>
            </a:pPr>
            <a:r>
              <a:rPr lang="en-GB" sz="2400" dirty="0">
                <a:latin typeface="Arial" charset="0"/>
              </a:rPr>
              <a:t>Health education of schools and villages</a:t>
            </a:r>
          </a:p>
          <a:p>
            <a:pPr>
              <a:lnSpc>
                <a:spcPct val="80000"/>
              </a:lnSpc>
            </a:pPr>
            <a:r>
              <a:rPr lang="en-GB" sz="2400" dirty="0">
                <a:latin typeface="Arial" charset="0"/>
              </a:rPr>
              <a:t>School Projects to carry out health education and larval control – this can be extended to villages where volunteers are willing.</a:t>
            </a:r>
          </a:p>
          <a:p>
            <a:pPr>
              <a:lnSpc>
                <a:spcPct val="80000"/>
              </a:lnSpc>
            </a:pPr>
            <a:r>
              <a:rPr lang="en-GB" sz="2400" dirty="0">
                <a:latin typeface="Arial" charset="0"/>
              </a:rPr>
              <a:t>Training teachers to test and treat malaria in Elementary Schools in </a:t>
            </a:r>
            <a:r>
              <a:rPr lang="en-GB" sz="2400" dirty="0" err="1">
                <a:latin typeface="Arial" charset="0"/>
              </a:rPr>
              <a:t>Kuriva</a:t>
            </a:r>
            <a:r>
              <a:rPr lang="en-GB" sz="2400" dirty="0">
                <a:latin typeface="Arial" charset="0"/>
              </a:rPr>
              <a:t> catchment areas.</a:t>
            </a:r>
          </a:p>
          <a:p>
            <a:pPr>
              <a:lnSpc>
                <a:spcPct val="80000"/>
              </a:lnSpc>
            </a:pPr>
            <a:r>
              <a:rPr lang="en-GB" sz="2400" dirty="0">
                <a:latin typeface="Arial" charset="0"/>
              </a:rPr>
              <a:t>School surveys carried out every six months</a:t>
            </a:r>
          </a:p>
          <a:p>
            <a:pPr>
              <a:lnSpc>
                <a:spcPct val="80000"/>
              </a:lnSpc>
            </a:pPr>
            <a:endParaRPr lang="en-GB" sz="2800" dirty="0">
              <a:latin typeface="Arial" charset="0"/>
            </a:endParaRPr>
          </a:p>
          <a:p>
            <a:pPr marL="0" indent="0">
              <a:lnSpc>
                <a:spcPct val="80000"/>
              </a:lnSpc>
              <a:buNone/>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880372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39762" y="470342"/>
            <a:ext cx="7864475" cy="523220"/>
          </a:xfrm>
          <a:prstGeom prst="rect">
            <a:avLst/>
          </a:prstGeom>
          <a:noFill/>
          <a:ln w="9525">
            <a:noFill/>
            <a:miter lim="800000"/>
            <a:headEnd/>
            <a:tailEnd/>
          </a:ln>
        </p:spPr>
        <p:txBody>
          <a:bodyPr wrap="square">
            <a:spAutoFit/>
          </a:bodyPr>
          <a:lstStyle/>
          <a:p>
            <a:pPr algn="ctr"/>
            <a:r>
              <a:rPr lang="en-US" sz="2800" dirty="0">
                <a:solidFill>
                  <a:srgbClr val="FF3300"/>
                </a:solidFill>
                <a:latin typeface="Arial" charset="0"/>
              </a:rPr>
              <a:t>CHASING MALARIA </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2438399"/>
            <a:ext cx="8000999" cy="4419601"/>
          </a:xfrm>
        </p:spPr>
        <p:txBody>
          <a:bodyPr/>
          <a:lstStyle/>
          <a:p>
            <a:pPr>
              <a:lnSpc>
                <a:spcPct val="80000"/>
              </a:lnSpc>
            </a:pPr>
            <a:endParaRPr lang="en-GB" sz="2800" dirty="0">
              <a:latin typeface="Arial" charset="0"/>
            </a:endParaRPr>
          </a:p>
          <a:p>
            <a:pPr marL="0" indent="0">
              <a:lnSpc>
                <a:spcPct val="80000"/>
              </a:lnSpc>
              <a:buNone/>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Rectangle 1">
            <a:extLst>
              <a:ext uri="{FF2B5EF4-FFF2-40B4-BE49-F238E27FC236}">
                <a16:creationId xmlns:a16="http://schemas.microsoft.com/office/drawing/2014/main" id="{1D1CB260-57E7-4EC1-B128-9345CFFE4C41}"/>
              </a:ext>
            </a:extLst>
          </p:cNvPr>
          <p:cNvSpPr/>
          <p:nvPr/>
        </p:nvSpPr>
        <p:spPr>
          <a:xfrm>
            <a:off x="83057" y="990084"/>
            <a:ext cx="8763000" cy="461665"/>
          </a:xfrm>
          <a:prstGeom prst="rect">
            <a:avLst/>
          </a:prstGeom>
        </p:spPr>
        <p:txBody>
          <a:bodyPr wrap="square">
            <a:spAutoFit/>
          </a:bodyPr>
          <a:lstStyle/>
          <a:p>
            <a:pPr algn="ctr"/>
            <a:r>
              <a:rPr lang="en-GB" dirty="0">
                <a:latin typeface="Arial" charset="0"/>
              </a:rPr>
              <a:t>RESEARCH BY INSTITUTE OF MEDICAL RESEARCH (IMR)</a:t>
            </a:r>
            <a:endParaRPr lang="en-PG" dirty="0"/>
          </a:p>
        </p:txBody>
      </p:sp>
      <p:pic>
        <p:nvPicPr>
          <p:cNvPr id="4" name="Picture 3">
            <a:extLst>
              <a:ext uri="{FF2B5EF4-FFF2-40B4-BE49-F238E27FC236}">
                <a16:creationId xmlns:a16="http://schemas.microsoft.com/office/drawing/2014/main" id="{B2F0D26F-A3DA-4AD6-99F0-D27909EBA9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53" y="2213941"/>
            <a:ext cx="2833115" cy="2124836"/>
          </a:xfrm>
          <a:prstGeom prst="rect">
            <a:avLst/>
          </a:prstGeom>
        </p:spPr>
      </p:pic>
      <p:sp>
        <p:nvSpPr>
          <p:cNvPr id="3" name="TextBox 2">
            <a:extLst>
              <a:ext uri="{FF2B5EF4-FFF2-40B4-BE49-F238E27FC236}">
                <a16:creationId xmlns:a16="http://schemas.microsoft.com/office/drawing/2014/main" id="{D2FA70E5-7618-4F28-8801-99A6371D48BD}"/>
              </a:ext>
            </a:extLst>
          </p:cNvPr>
          <p:cNvSpPr txBox="1"/>
          <p:nvPr/>
        </p:nvSpPr>
        <p:spPr>
          <a:xfrm>
            <a:off x="327660" y="1474330"/>
            <a:ext cx="8319515"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To try and understand malaria in the area, the IMR was invited to come to </a:t>
            </a:r>
            <a:r>
              <a:rPr lang="en-US" sz="2000" dirty="0" err="1">
                <a:latin typeface="Arial" panose="020B0604020202020204" pitchFamily="34" charset="0"/>
                <a:cs typeface="Arial" panose="020B0604020202020204" pitchFamily="34" charset="0"/>
              </a:rPr>
              <a:t>Kuriva</a:t>
            </a:r>
            <a:r>
              <a:rPr lang="en-US" sz="2000" dirty="0">
                <a:latin typeface="Arial" panose="020B0604020202020204" pitchFamily="34" charset="0"/>
                <a:cs typeface="Arial" panose="020B0604020202020204" pitchFamily="34" charset="0"/>
              </a:rPr>
              <a:t> in Central Province in November 2018</a:t>
            </a:r>
            <a:endParaRPr lang="en-PG"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54120A2-420C-4B4B-8EC3-C4620BAE97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9887" y="2239887"/>
            <a:ext cx="2833115" cy="2124836"/>
          </a:xfrm>
          <a:prstGeom prst="rect">
            <a:avLst/>
          </a:prstGeom>
        </p:spPr>
      </p:pic>
      <p:pic>
        <p:nvPicPr>
          <p:cNvPr id="11" name="Picture 10">
            <a:extLst>
              <a:ext uri="{FF2B5EF4-FFF2-40B4-BE49-F238E27FC236}">
                <a16:creationId xmlns:a16="http://schemas.microsoft.com/office/drawing/2014/main" id="{E35D7A51-4CD1-4F2B-9D2E-69E49ED4F8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3037" y="4607572"/>
            <a:ext cx="2855689" cy="2141767"/>
          </a:xfrm>
          <a:prstGeom prst="rect">
            <a:avLst/>
          </a:prstGeom>
        </p:spPr>
      </p:pic>
      <p:pic>
        <p:nvPicPr>
          <p:cNvPr id="13" name="Picture 12">
            <a:extLst>
              <a:ext uri="{FF2B5EF4-FFF2-40B4-BE49-F238E27FC236}">
                <a16:creationId xmlns:a16="http://schemas.microsoft.com/office/drawing/2014/main" id="{B3087611-7513-4C6B-8E64-65EBB3DF22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2255" y="4589181"/>
            <a:ext cx="2855689" cy="2141767"/>
          </a:xfrm>
          <a:prstGeom prst="rect">
            <a:avLst/>
          </a:prstGeom>
        </p:spPr>
      </p:pic>
      <p:pic>
        <p:nvPicPr>
          <p:cNvPr id="15" name="Picture 14">
            <a:extLst>
              <a:ext uri="{FF2B5EF4-FFF2-40B4-BE49-F238E27FC236}">
                <a16:creationId xmlns:a16="http://schemas.microsoft.com/office/drawing/2014/main" id="{4C9F17AC-8BED-4822-9318-AE2A243A624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4358" y="2234948"/>
            <a:ext cx="2833116" cy="2124837"/>
          </a:xfrm>
          <a:prstGeom prst="rect">
            <a:avLst/>
          </a:prstGeom>
        </p:spPr>
      </p:pic>
      <p:pic>
        <p:nvPicPr>
          <p:cNvPr id="17" name="Picture 16">
            <a:extLst>
              <a:ext uri="{FF2B5EF4-FFF2-40B4-BE49-F238E27FC236}">
                <a16:creationId xmlns:a16="http://schemas.microsoft.com/office/drawing/2014/main" id="{8BE29D96-9D4F-44D7-99AF-8E79F09539A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74359" y="4584243"/>
            <a:ext cx="2833115" cy="2124837"/>
          </a:xfrm>
          <a:prstGeom prst="rect">
            <a:avLst/>
          </a:prstGeom>
        </p:spPr>
      </p:pic>
    </p:spTree>
    <p:extLst>
      <p:ext uri="{BB962C8B-B14F-4D97-AF65-F5344CB8AC3E}">
        <p14:creationId xmlns:p14="http://schemas.microsoft.com/office/powerpoint/2010/main" val="1897238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IMR RESEARCH</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285082"/>
            <a:ext cx="8153400" cy="5344318"/>
          </a:xfrm>
        </p:spPr>
        <p:txBody>
          <a:bodyPr/>
          <a:lstStyle/>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2" name="Picture 1">
            <a:extLst>
              <a:ext uri="{FF2B5EF4-FFF2-40B4-BE49-F238E27FC236}">
                <a16:creationId xmlns:a16="http://schemas.microsoft.com/office/drawing/2014/main" id="{EF87B536-D541-4A09-A966-6286BC3C5973}"/>
              </a:ext>
            </a:extLst>
          </p:cNvPr>
          <p:cNvPicPr>
            <a:picLocks noChangeAspect="1"/>
          </p:cNvPicPr>
          <p:nvPr/>
        </p:nvPicPr>
        <p:blipFill>
          <a:blip r:embed="rId4"/>
          <a:stretch>
            <a:fillRect/>
          </a:stretch>
        </p:blipFill>
        <p:spPr>
          <a:xfrm>
            <a:off x="5207631" y="1185812"/>
            <a:ext cx="3400000" cy="5542857"/>
          </a:xfrm>
          <a:prstGeom prst="rect">
            <a:avLst/>
          </a:prstGeom>
        </p:spPr>
      </p:pic>
      <p:sp>
        <p:nvSpPr>
          <p:cNvPr id="3" name="TextBox 2">
            <a:extLst>
              <a:ext uri="{FF2B5EF4-FFF2-40B4-BE49-F238E27FC236}">
                <a16:creationId xmlns:a16="http://schemas.microsoft.com/office/drawing/2014/main" id="{2312EF1F-D7E4-4A12-9C53-6542CBF1103C}"/>
              </a:ext>
            </a:extLst>
          </p:cNvPr>
          <p:cNvSpPr txBox="1"/>
          <p:nvPr/>
        </p:nvSpPr>
        <p:spPr>
          <a:xfrm>
            <a:off x="685800" y="2459504"/>
            <a:ext cx="3733800" cy="193899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Findings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Many species of anophelines biting both inside and outside</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897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IMR RESEARCH</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285082"/>
            <a:ext cx="8153400" cy="5344318"/>
          </a:xfrm>
        </p:spPr>
        <p:txBody>
          <a:bodyPr/>
          <a:lstStyle/>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 name="TextBox 2">
            <a:extLst>
              <a:ext uri="{FF2B5EF4-FFF2-40B4-BE49-F238E27FC236}">
                <a16:creationId xmlns:a16="http://schemas.microsoft.com/office/drawing/2014/main" id="{2312EF1F-D7E4-4A12-9C53-6542CBF1103C}"/>
              </a:ext>
            </a:extLst>
          </p:cNvPr>
          <p:cNvSpPr txBox="1"/>
          <p:nvPr/>
        </p:nvSpPr>
        <p:spPr>
          <a:xfrm>
            <a:off x="631572" y="1905000"/>
            <a:ext cx="3840479" cy="452431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Findings (2)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Most biting occurring at night but significant biting early hours of the evening before people go to bed.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Good news is that mosquitoes are still biting late at night so likely to come into contact with LLIN</a:t>
            </a:r>
            <a:endParaRPr lang="en-PG"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A12AA1F2-2269-41AE-9FB8-D173D186BD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G"/>
          </a:p>
        </p:txBody>
      </p:sp>
      <p:pic>
        <p:nvPicPr>
          <p:cNvPr id="12" name="Picture 11">
            <a:extLst>
              <a:ext uri="{FF2B5EF4-FFF2-40B4-BE49-F238E27FC236}">
                <a16:creationId xmlns:a16="http://schemas.microsoft.com/office/drawing/2014/main" id="{6D82BD39-40F2-4940-A610-94B4F3B39F0B}"/>
              </a:ext>
            </a:extLst>
          </p:cNvPr>
          <p:cNvPicPr/>
          <p:nvPr/>
        </p:nvPicPr>
        <p:blipFill>
          <a:blip r:embed="rId4" cstate="email">
            <a:extLst>
              <a:ext uri="{28A0092B-C50C-407E-A947-70E740481C1C}">
                <a14:useLocalDpi xmlns:a14="http://schemas.microsoft.com/office/drawing/2010/main"/>
              </a:ext>
            </a:extLst>
          </a:blip>
          <a:stretch>
            <a:fillRect/>
          </a:stretch>
        </p:blipFill>
        <p:spPr>
          <a:xfrm>
            <a:off x="4570223" y="2108499"/>
            <a:ext cx="3840480" cy="4034155"/>
          </a:xfrm>
          <a:prstGeom prst="rect">
            <a:avLst/>
          </a:prstGeom>
        </p:spPr>
      </p:pic>
    </p:spTree>
    <p:extLst>
      <p:ext uri="{BB962C8B-B14F-4D97-AF65-F5344CB8AC3E}">
        <p14:creationId xmlns:p14="http://schemas.microsoft.com/office/powerpoint/2010/main" val="3595673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IMR RESEARCH</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285082"/>
            <a:ext cx="8153400" cy="5344318"/>
          </a:xfrm>
        </p:spPr>
        <p:txBody>
          <a:bodyPr/>
          <a:lstStyle/>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 name="TextBox 2">
            <a:extLst>
              <a:ext uri="{FF2B5EF4-FFF2-40B4-BE49-F238E27FC236}">
                <a16:creationId xmlns:a16="http://schemas.microsoft.com/office/drawing/2014/main" id="{2312EF1F-D7E4-4A12-9C53-6542CBF1103C}"/>
              </a:ext>
            </a:extLst>
          </p:cNvPr>
          <p:cNvSpPr txBox="1"/>
          <p:nvPr/>
        </p:nvSpPr>
        <p:spPr>
          <a:xfrm>
            <a:off x="631572" y="1905000"/>
            <a:ext cx="3172647" cy="378565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Findings (3)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Many people still not sleeping under mosquito nets and spending a lot of time outside. Most windows have not protection against mosquitoes.</a:t>
            </a:r>
            <a:endParaRPr lang="en-PG"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A12AA1F2-2269-41AE-9FB8-D173D186BD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G"/>
          </a:p>
        </p:txBody>
      </p:sp>
      <p:pic>
        <p:nvPicPr>
          <p:cNvPr id="11" name="Picture 10">
            <a:extLst>
              <a:ext uri="{FF2B5EF4-FFF2-40B4-BE49-F238E27FC236}">
                <a16:creationId xmlns:a16="http://schemas.microsoft.com/office/drawing/2014/main" id="{D30275D6-B736-4A32-BB2D-DFEFFE569EA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804220" y="2007840"/>
            <a:ext cx="5211762" cy="4109145"/>
          </a:xfrm>
          <a:prstGeom prst="rect">
            <a:avLst/>
          </a:prstGeom>
          <a:noFill/>
        </p:spPr>
      </p:pic>
    </p:spTree>
    <p:extLst>
      <p:ext uri="{BB962C8B-B14F-4D97-AF65-F5344CB8AC3E}">
        <p14:creationId xmlns:p14="http://schemas.microsoft.com/office/powerpoint/2010/main" val="374864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IMR RESEARCH</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4876800" y="3190082"/>
            <a:ext cx="8153400" cy="5344318"/>
          </a:xfrm>
        </p:spPr>
        <p:txBody>
          <a:bodyPr/>
          <a:lstStyle/>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4"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 name="TextBox 2">
            <a:extLst>
              <a:ext uri="{FF2B5EF4-FFF2-40B4-BE49-F238E27FC236}">
                <a16:creationId xmlns:a16="http://schemas.microsoft.com/office/drawing/2014/main" id="{2312EF1F-D7E4-4A12-9C53-6542CBF1103C}"/>
              </a:ext>
            </a:extLst>
          </p:cNvPr>
          <p:cNvSpPr txBox="1"/>
          <p:nvPr/>
        </p:nvSpPr>
        <p:spPr>
          <a:xfrm>
            <a:off x="822325" y="2362200"/>
            <a:ext cx="3172647" cy="304698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Findings (4)</a:t>
            </a:r>
          </a:p>
          <a:p>
            <a:endParaRPr lang="en-US" dirty="0">
              <a:latin typeface="Arial" panose="020B0604020202020204" pitchFamily="34" charset="0"/>
              <a:cs typeface="Arial" panose="020B0604020202020204" pitchFamily="34" charset="0"/>
            </a:endParaRPr>
          </a:p>
          <a:p>
            <a:r>
              <a:rPr lang="en-US" sz="3600" dirty="0" err="1">
                <a:latin typeface="Arial" panose="020B0604020202020204" pitchFamily="34" charset="0"/>
                <a:cs typeface="Arial" panose="020B0604020202020204" pitchFamily="34" charset="0"/>
              </a:rPr>
              <a:t>Bednets</a:t>
            </a:r>
            <a:r>
              <a:rPr lang="en-US" sz="3600" dirty="0">
                <a:latin typeface="Arial" panose="020B0604020202020204" pitchFamily="34" charset="0"/>
                <a:cs typeface="Arial" panose="020B0604020202020204" pitchFamily="34" charset="0"/>
              </a:rPr>
              <a:t> not holding their insecticidal activity</a:t>
            </a:r>
            <a:endParaRPr lang="en-PG" sz="36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A12AA1F2-2269-41AE-9FB8-D173D186BD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G"/>
          </a:p>
        </p:txBody>
      </p:sp>
      <p:sp>
        <p:nvSpPr>
          <p:cNvPr id="2" name="Rectangle 2">
            <a:extLst>
              <a:ext uri="{FF2B5EF4-FFF2-40B4-BE49-F238E27FC236}">
                <a16:creationId xmlns:a16="http://schemas.microsoft.com/office/drawing/2014/main" id="{11EE0215-3D00-4533-943B-BB52D6457CA3}"/>
              </a:ext>
            </a:extLst>
          </p:cNvPr>
          <p:cNvSpPr>
            <a:spLocks noChangeArrowheads="1"/>
          </p:cNvSpPr>
          <p:nvPr/>
        </p:nvSpPr>
        <p:spPr bwMode="auto">
          <a:xfrm>
            <a:off x="43434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G"/>
          </a:p>
        </p:txBody>
      </p:sp>
      <p:graphicFrame>
        <p:nvGraphicFramePr>
          <p:cNvPr id="5" name="Object 4">
            <a:extLst>
              <a:ext uri="{FF2B5EF4-FFF2-40B4-BE49-F238E27FC236}">
                <a16:creationId xmlns:a16="http://schemas.microsoft.com/office/drawing/2014/main" id="{C35E160D-0254-4E9D-A38A-C06E69338569}"/>
              </a:ext>
            </a:extLst>
          </p:cNvPr>
          <p:cNvGraphicFramePr>
            <a:graphicFrameLocks noChangeAspect="1"/>
          </p:cNvGraphicFramePr>
          <p:nvPr>
            <p:extLst>
              <p:ext uri="{D42A27DB-BD31-4B8C-83A1-F6EECF244321}">
                <p14:modId xmlns:p14="http://schemas.microsoft.com/office/powerpoint/2010/main" val="4227699437"/>
              </p:ext>
            </p:extLst>
          </p:nvPr>
        </p:nvGraphicFramePr>
        <p:xfrm>
          <a:off x="4280824" y="1800225"/>
          <a:ext cx="4253575" cy="4505266"/>
        </p:xfrm>
        <a:graphic>
          <a:graphicData uri="http://schemas.openxmlformats.org/presentationml/2006/ole">
            <mc:AlternateContent xmlns:mc="http://schemas.openxmlformats.org/markup-compatibility/2006">
              <mc:Choice xmlns:v="urn:schemas-microsoft-com:vml" Requires="v">
                <p:oleObj spid="_x0000_s2057" r:id="rId5" imgW="2274911" imgH="2418222" progId="Prism7.Document">
                  <p:embed/>
                </p:oleObj>
              </mc:Choice>
              <mc:Fallback>
                <p:oleObj r:id="rId5" imgW="2274911" imgH="2418222" progId="Prism7.Document">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0824" y="1800225"/>
                        <a:ext cx="4253575" cy="4505266"/>
                      </a:xfrm>
                      <a:prstGeom prst="rect">
                        <a:avLst/>
                      </a:prstGeom>
                      <a:noFill/>
                    </p:spPr>
                  </p:pic>
                </p:oleObj>
              </mc:Fallback>
            </mc:AlternateContent>
          </a:graphicData>
        </a:graphic>
      </p:graphicFrame>
    </p:spTree>
    <p:extLst>
      <p:ext uri="{BB962C8B-B14F-4D97-AF65-F5344CB8AC3E}">
        <p14:creationId xmlns:p14="http://schemas.microsoft.com/office/powerpoint/2010/main" val="3558093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876300"/>
          </a:xfrm>
        </p:spPr>
        <p:txBody>
          <a:bodyPr/>
          <a:lstStyle/>
          <a:p>
            <a:pPr marL="0" indent="0" algn="ctr">
              <a:lnSpc>
                <a:spcPct val="80000"/>
              </a:lnSpc>
              <a:buNone/>
            </a:pPr>
            <a:r>
              <a:rPr lang="en-GB" dirty="0">
                <a:latin typeface="Arial" charset="0"/>
              </a:rPr>
              <a:t>TRAINING ELEMENTARY TEACHERS IN KURIVA CENTRAL PROVINCE IN APRIL 2019</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9D391659-9366-4A0F-91CB-6C99A8BA90F9}"/>
              </a:ext>
            </a:extLst>
          </p:cNvPr>
          <p:cNvSpPr txBox="1"/>
          <p:nvPr/>
        </p:nvSpPr>
        <p:spPr>
          <a:xfrm>
            <a:off x="304800" y="2711441"/>
            <a:ext cx="3810000" cy="3416320"/>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April 2019 - 13 teachers trained in testing and treating malaria.</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Teachers came from six schools plus one village  volunteer trained at </a:t>
            </a:r>
            <a:r>
              <a:rPr lang="en-US" dirty="0" err="1">
                <a:latin typeface="Arial" panose="020B0604020202020204" pitchFamily="34" charset="0"/>
                <a:cs typeface="Arial" panose="020B0604020202020204" pitchFamily="34" charset="0"/>
              </a:rPr>
              <a:t>Kuriva</a:t>
            </a:r>
            <a:r>
              <a:rPr lang="en-US" dirty="0">
                <a:latin typeface="Arial" panose="020B0604020202020204" pitchFamily="34" charset="0"/>
                <a:cs typeface="Arial" panose="020B0604020202020204" pitchFamily="34" charset="0"/>
              </a:rPr>
              <a:t> Primary School.</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Teachers now all testing and treating malaria </a:t>
            </a:r>
            <a:endParaRPr lang="en-PG" dirty="0"/>
          </a:p>
        </p:txBody>
      </p:sp>
      <p:pic>
        <p:nvPicPr>
          <p:cNvPr id="10" name="Picture 9">
            <a:extLst>
              <a:ext uri="{FF2B5EF4-FFF2-40B4-BE49-F238E27FC236}">
                <a16:creationId xmlns:a16="http://schemas.microsoft.com/office/drawing/2014/main" id="{F2B6B5CD-0912-49EA-B49A-1F3EBF0BF3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2814312"/>
            <a:ext cx="4815867" cy="3210578"/>
          </a:xfrm>
          <a:prstGeom prst="rect">
            <a:avLst/>
          </a:prstGeom>
        </p:spPr>
      </p:pic>
    </p:spTree>
    <p:extLst>
      <p:ext uri="{BB962C8B-B14F-4D97-AF65-F5344CB8AC3E}">
        <p14:creationId xmlns:p14="http://schemas.microsoft.com/office/powerpoint/2010/main" val="551668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876300"/>
          </a:xfrm>
        </p:spPr>
        <p:txBody>
          <a:bodyPr/>
          <a:lstStyle/>
          <a:p>
            <a:pPr marL="0" indent="0" algn="ctr">
              <a:lnSpc>
                <a:spcPct val="80000"/>
              </a:lnSpc>
              <a:buNone/>
            </a:pPr>
            <a:r>
              <a:rPr lang="en-GB" dirty="0">
                <a:latin typeface="Arial" charset="0"/>
              </a:rPr>
              <a:t>TRAINING ELEMENTARY TEACHERS IN KURIVA CENTRAL PROVINCE IN APRIL 2019</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0D46FA6C-80D6-4885-B032-DC5C77E005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00" y="2669231"/>
            <a:ext cx="4365824" cy="3274368"/>
          </a:xfrm>
          <a:prstGeom prst="rect">
            <a:avLst/>
          </a:prstGeom>
        </p:spPr>
      </p:pic>
      <p:pic>
        <p:nvPicPr>
          <p:cNvPr id="4" name="Picture 3">
            <a:extLst>
              <a:ext uri="{FF2B5EF4-FFF2-40B4-BE49-F238E27FC236}">
                <a16:creationId xmlns:a16="http://schemas.microsoft.com/office/drawing/2014/main" id="{066C75D4-7D86-4085-B875-FC93CAD4FA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2738" y="2669232"/>
            <a:ext cx="4365823" cy="3274367"/>
          </a:xfrm>
          <a:prstGeom prst="rect">
            <a:avLst/>
          </a:prstGeom>
        </p:spPr>
      </p:pic>
    </p:spTree>
    <p:extLst>
      <p:ext uri="{BB962C8B-B14F-4D97-AF65-F5344CB8AC3E}">
        <p14:creationId xmlns:p14="http://schemas.microsoft.com/office/powerpoint/2010/main" val="2748266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495300"/>
          </a:xfrm>
        </p:spPr>
        <p:txBody>
          <a:bodyPr/>
          <a:lstStyle/>
          <a:p>
            <a:pPr marL="0" indent="0" algn="ctr">
              <a:lnSpc>
                <a:spcPct val="80000"/>
              </a:lnSpc>
              <a:buNone/>
            </a:pPr>
            <a:r>
              <a:rPr lang="en-GB" dirty="0">
                <a:latin typeface="Arial" charset="0"/>
              </a:rPr>
              <a:t>SCHOOL EDUCATION POSTERS</a:t>
            </a:r>
          </a:p>
          <a:p>
            <a:pPr marL="0" indent="0" algn="ctr">
              <a:lnSpc>
                <a:spcPct val="80000"/>
              </a:lnSpc>
              <a:buNone/>
            </a:pPr>
            <a:r>
              <a:rPr lang="en-GB" dirty="0">
                <a:latin typeface="Arial" charset="0"/>
              </a:rPr>
              <a:t>This is an area we need to develop as poster come from the internet only</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FE9AC4C4-F03A-43B9-9AF9-F01B6B12B2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6136" y="3109913"/>
            <a:ext cx="3657543" cy="3381375"/>
          </a:xfrm>
          <a:prstGeom prst="rect">
            <a:avLst/>
          </a:prstGeom>
        </p:spPr>
      </p:pic>
      <p:pic>
        <p:nvPicPr>
          <p:cNvPr id="5" name="Picture 4">
            <a:extLst>
              <a:ext uri="{FF2B5EF4-FFF2-40B4-BE49-F238E27FC236}">
                <a16:creationId xmlns:a16="http://schemas.microsoft.com/office/drawing/2014/main" id="{E6950BC6-E5FD-4444-AB14-A7A7BABEFC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5860" y="3350149"/>
            <a:ext cx="4442004" cy="2900901"/>
          </a:xfrm>
          <a:prstGeom prst="rect">
            <a:avLst/>
          </a:prstGeom>
        </p:spPr>
      </p:pic>
    </p:spTree>
    <p:extLst>
      <p:ext uri="{BB962C8B-B14F-4D97-AF65-F5344CB8AC3E}">
        <p14:creationId xmlns:p14="http://schemas.microsoft.com/office/powerpoint/2010/main" val="152333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876300"/>
          </a:xfrm>
        </p:spPr>
        <p:txBody>
          <a:bodyPr/>
          <a:lstStyle/>
          <a:p>
            <a:pPr marL="0" indent="0" algn="ctr">
              <a:lnSpc>
                <a:spcPct val="80000"/>
              </a:lnSpc>
              <a:buNone/>
            </a:pPr>
            <a:r>
              <a:rPr lang="en-GB" dirty="0">
                <a:latin typeface="Arial" charset="0"/>
              </a:rPr>
              <a:t>LARVAE HOUSES</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6" name="Picture 5">
            <a:extLst>
              <a:ext uri="{FF2B5EF4-FFF2-40B4-BE49-F238E27FC236}">
                <a16:creationId xmlns:a16="http://schemas.microsoft.com/office/drawing/2014/main" id="{B4880AB9-EED7-434B-805B-C9B649D1C8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200" y="2158024"/>
            <a:ext cx="4778831" cy="3584123"/>
          </a:xfrm>
          <a:prstGeom prst="rect">
            <a:avLst/>
          </a:prstGeom>
        </p:spPr>
      </p:pic>
      <p:sp>
        <p:nvSpPr>
          <p:cNvPr id="7" name="TextBox 6">
            <a:extLst>
              <a:ext uri="{FF2B5EF4-FFF2-40B4-BE49-F238E27FC236}">
                <a16:creationId xmlns:a16="http://schemas.microsoft.com/office/drawing/2014/main" id="{8DDD2DB1-AC12-4FFA-A80F-889D8A3D6FB7}"/>
              </a:ext>
            </a:extLst>
          </p:cNvPr>
          <p:cNvSpPr txBox="1"/>
          <p:nvPr/>
        </p:nvSpPr>
        <p:spPr>
          <a:xfrm>
            <a:off x="978301" y="5922572"/>
            <a:ext cx="7437437"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Four compartments built to represent North, East South And West for children to put collected larvae</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23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609600" y="304800"/>
            <a:ext cx="7712075"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1267"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1268" name="Picture 10"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1269" name="TextBox 8"/>
          <p:cNvSpPr txBox="1">
            <a:spLocks noChangeArrowheads="1"/>
          </p:cNvSpPr>
          <p:nvPr/>
        </p:nvSpPr>
        <p:spPr bwMode="auto">
          <a:xfrm>
            <a:off x="822326" y="1066800"/>
            <a:ext cx="7416800" cy="461963"/>
          </a:xfrm>
          <a:prstGeom prst="rect">
            <a:avLst/>
          </a:prstGeom>
          <a:noFill/>
          <a:ln w="9525">
            <a:noFill/>
            <a:miter lim="800000"/>
            <a:headEnd/>
            <a:tailEnd/>
          </a:ln>
        </p:spPr>
        <p:txBody>
          <a:bodyPr wrap="square">
            <a:spAutoFit/>
          </a:bodyPr>
          <a:lstStyle/>
          <a:p>
            <a:pPr algn="ctr"/>
            <a:r>
              <a:rPr lang="en-US" b="1" dirty="0">
                <a:latin typeface="Arial" charset="0"/>
                <a:cs typeface="Arial" charset="0"/>
              </a:rPr>
              <a:t>Distribution Of LLINs To Household Level</a:t>
            </a:r>
          </a:p>
        </p:txBody>
      </p:sp>
      <p:pic>
        <p:nvPicPr>
          <p:cNvPr id="1127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990600" y="0"/>
            <a:ext cx="71628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2" name="Picture 1">
            <a:extLst>
              <a:ext uri="{FF2B5EF4-FFF2-40B4-BE49-F238E27FC236}">
                <a16:creationId xmlns:a16="http://schemas.microsoft.com/office/drawing/2014/main" id="{440E99C5-20B8-443E-8E17-106BE97FD04C}"/>
              </a:ext>
            </a:extLst>
          </p:cNvPr>
          <p:cNvPicPr>
            <a:picLocks noChangeAspect="1"/>
          </p:cNvPicPr>
          <p:nvPr/>
        </p:nvPicPr>
        <p:blipFill>
          <a:blip r:embed="rId5"/>
          <a:stretch>
            <a:fillRect/>
          </a:stretch>
        </p:blipFill>
        <p:spPr>
          <a:xfrm>
            <a:off x="818736" y="1608612"/>
            <a:ext cx="7445500" cy="500830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B24044FB-2D98-4DD2-8B1C-4F4113A76CCB}"/>
              </a:ext>
            </a:extLst>
          </p:cNvPr>
          <p:cNvSpPr txBox="1"/>
          <p:nvPr/>
        </p:nvSpPr>
        <p:spPr>
          <a:xfrm>
            <a:off x="533400" y="2169587"/>
            <a:ext cx="8153400" cy="3785652"/>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RAM has been working since 2018 with communities in the </a:t>
            </a:r>
            <a:r>
              <a:rPr lang="en-AU" dirty="0" err="1">
                <a:latin typeface="Arial" panose="020B0604020202020204" pitchFamily="34" charset="0"/>
                <a:cs typeface="Arial" panose="020B0604020202020204" pitchFamily="34" charset="0"/>
              </a:rPr>
              <a:t>Kairuku</a:t>
            </a:r>
            <a:r>
              <a:rPr lang="en-AU" dirty="0">
                <a:latin typeface="Arial" panose="020B0604020202020204" pitchFamily="34" charset="0"/>
                <a:cs typeface="Arial" panose="020B0604020202020204" pitchFamily="34" charset="0"/>
              </a:rPr>
              <a:t> area of Central Province where malaria is considered very bad, particularly in the </a:t>
            </a:r>
            <a:r>
              <a:rPr lang="en-AU" dirty="0" err="1">
                <a:latin typeface="Arial" panose="020B0604020202020204" pitchFamily="34" charset="0"/>
                <a:cs typeface="Arial" panose="020B0604020202020204" pitchFamily="34" charset="0"/>
              </a:rPr>
              <a:t>Waima</a:t>
            </a:r>
            <a:r>
              <a:rPr lang="en-AU" dirty="0">
                <a:latin typeface="Arial" panose="020B0604020202020204" pitchFamily="34" charset="0"/>
                <a:cs typeface="Arial" panose="020B0604020202020204" pitchFamily="34" charset="0"/>
              </a:rPr>
              <a:t> area.</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Working closely with four health centres.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Presently working with 11 schools and many communities to encourage looking for breeding sites of malaria on a weekly basis.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School teachers and children are educated in malaria and asked to form school clubs which should look for larvae on a weekly basis.</a:t>
            </a:r>
            <a:endParaRPr lang="en-AU" dirty="0"/>
          </a:p>
        </p:txBody>
      </p:sp>
    </p:spTree>
    <p:extLst>
      <p:ext uri="{BB962C8B-B14F-4D97-AF65-F5344CB8AC3E}">
        <p14:creationId xmlns:p14="http://schemas.microsoft.com/office/powerpoint/2010/main" val="2179969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B24044FB-2D98-4DD2-8B1C-4F4113A76CCB}"/>
              </a:ext>
            </a:extLst>
          </p:cNvPr>
          <p:cNvSpPr txBox="1"/>
          <p:nvPr/>
        </p:nvSpPr>
        <p:spPr>
          <a:xfrm>
            <a:off x="533400" y="2323475"/>
            <a:ext cx="8153400" cy="3477875"/>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Ensuring that all health centres are recording malaria on a regular basis.</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We work with schools and communities trying to destroy breeding sites through filling in puddles of water, </a:t>
            </a:r>
            <a:r>
              <a:rPr lang="en-AU" sz="2800" dirty="0" err="1">
                <a:latin typeface="Arial" panose="020B0604020202020204" pitchFamily="34" charset="0"/>
                <a:cs typeface="Arial" panose="020B0604020202020204" pitchFamily="34" charset="0"/>
              </a:rPr>
              <a:t>larviciding</a:t>
            </a:r>
            <a:r>
              <a:rPr lang="en-AU" sz="2800" dirty="0">
                <a:latin typeface="Arial" panose="020B0604020202020204" pitchFamily="34" charset="0"/>
                <a:cs typeface="Arial" panose="020B0604020202020204" pitchFamily="34" charset="0"/>
              </a:rPr>
              <a:t>, covering water places, fish.</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Also set up barrier of old mosquito nets to see if this would stop malaria.</a:t>
            </a:r>
          </a:p>
          <a:p>
            <a:endParaRPr lang="en-AU" dirty="0"/>
          </a:p>
        </p:txBody>
      </p:sp>
    </p:spTree>
    <p:extLst>
      <p:ext uri="{BB962C8B-B14F-4D97-AF65-F5344CB8AC3E}">
        <p14:creationId xmlns:p14="http://schemas.microsoft.com/office/powerpoint/2010/main" val="2892359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09600" y="306961"/>
            <a:ext cx="8153400" cy="1077218"/>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a:p>
            <a:pPr algn="ctr"/>
            <a:r>
              <a:rPr lang="en-US" sz="2800" dirty="0">
                <a:solidFill>
                  <a:srgbClr val="FF3300"/>
                </a:solidFill>
                <a:latin typeface="Arial" charset="0"/>
              </a:rPr>
              <a:t>School And 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6" name="Picture 5">
            <a:extLst>
              <a:ext uri="{FF2B5EF4-FFF2-40B4-BE49-F238E27FC236}">
                <a16:creationId xmlns:a16="http://schemas.microsoft.com/office/drawing/2014/main" id="{4F148EF5-9055-4427-9AA1-19A04CDDCA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4407533"/>
            <a:ext cx="2819400" cy="2114550"/>
          </a:xfrm>
          <a:prstGeom prst="rect">
            <a:avLst/>
          </a:prstGeom>
        </p:spPr>
      </p:pic>
      <p:pic>
        <p:nvPicPr>
          <p:cNvPr id="9" name="Picture 8">
            <a:extLst>
              <a:ext uri="{FF2B5EF4-FFF2-40B4-BE49-F238E27FC236}">
                <a16:creationId xmlns:a16="http://schemas.microsoft.com/office/drawing/2014/main" id="{97D5AB96-CDD9-4D94-A182-AAAE840115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1573883"/>
            <a:ext cx="2895600" cy="2171700"/>
          </a:xfrm>
          <a:prstGeom prst="rect">
            <a:avLst/>
          </a:prstGeom>
        </p:spPr>
      </p:pic>
      <p:pic>
        <p:nvPicPr>
          <p:cNvPr id="13" name="Picture 12">
            <a:extLst>
              <a:ext uri="{FF2B5EF4-FFF2-40B4-BE49-F238E27FC236}">
                <a16:creationId xmlns:a16="http://schemas.microsoft.com/office/drawing/2014/main" id="{A2007D84-F09E-464D-A3CB-E90E4174AC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1617" y="1573882"/>
            <a:ext cx="2895600" cy="2171700"/>
          </a:xfrm>
          <a:prstGeom prst="rect">
            <a:avLst/>
          </a:prstGeom>
        </p:spPr>
      </p:pic>
      <p:pic>
        <p:nvPicPr>
          <p:cNvPr id="15" name="Picture 14">
            <a:extLst>
              <a:ext uri="{FF2B5EF4-FFF2-40B4-BE49-F238E27FC236}">
                <a16:creationId xmlns:a16="http://schemas.microsoft.com/office/drawing/2014/main" id="{DA7050F1-796C-4E41-BEDD-3CC07FEF20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2" y="4407533"/>
            <a:ext cx="2871215" cy="2153411"/>
          </a:xfrm>
          <a:prstGeom prst="rect">
            <a:avLst/>
          </a:prstGeom>
        </p:spPr>
      </p:pic>
      <p:pic>
        <p:nvPicPr>
          <p:cNvPr id="17" name="Picture 16">
            <a:extLst>
              <a:ext uri="{FF2B5EF4-FFF2-40B4-BE49-F238E27FC236}">
                <a16:creationId xmlns:a16="http://schemas.microsoft.com/office/drawing/2014/main" id="{095070C2-6CD1-4E23-9256-E50D1709FA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24200" y="1573882"/>
            <a:ext cx="2895600" cy="2171700"/>
          </a:xfrm>
          <a:prstGeom prst="rect">
            <a:avLst/>
          </a:prstGeom>
        </p:spPr>
      </p:pic>
      <p:pic>
        <p:nvPicPr>
          <p:cNvPr id="19" name="Picture 18">
            <a:extLst>
              <a:ext uri="{FF2B5EF4-FFF2-40B4-BE49-F238E27FC236}">
                <a16:creationId xmlns:a16="http://schemas.microsoft.com/office/drawing/2014/main" id="{016FAFAD-F090-41B7-9C3D-B28EEEF675E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63824" y="4407534"/>
            <a:ext cx="2819400" cy="2114550"/>
          </a:xfrm>
          <a:prstGeom prst="rect">
            <a:avLst/>
          </a:prstGeom>
        </p:spPr>
      </p:pic>
    </p:spTree>
    <p:extLst>
      <p:ext uri="{BB962C8B-B14F-4D97-AF65-F5344CB8AC3E}">
        <p14:creationId xmlns:p14="http://schemas.microsoft.com/office/powerpoint/2010/main" val="1297472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21105CFE-FDC0-4F67-B65A-9903D6887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2519362"/>
            <a:ext cx="4464049" cy="3348037"/>
          </a:xfrm>
          <a:prstGeom prst="rect">
            <a:avLst/>
          </a:prstGeom>
        </p:spPr>
      </p:pic>
      <p:pic>
        <p:nvPicPr>
          <p:cNvPr id="5" name="Picture 4">
            <a:extLst>
              <a:ext uri="{FF2B5EF4-FFF2-40B4-BE49-F238E27FC236}">
                <a16:creationId xmlns:a16="http://schemas.microsoft.com/office/drawing/2014/main" id="{E4A5C957-274F-4233-A7A8-AFBF43838F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1933" y="2508094"/>
            <a:ext cx="4472067" cy="3354050"/>
          </a:xfrm>
          <a:prstGeom prst="rect">
            <a:avLst/>
          </a:prstGeom>
        </p:spPr>
      </p:pic>
    </p:spTree>
    <p:extLst>
      <p:ext uri="{BB962C8B-B14F-4D97-AF65-F5344CB8AC3E}">
        <p14:creationId xmlns:p14="http://schemas.microsoft.com/office/powerpoint/2010/main" val="2237027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 y="706490"/>
            <a:ext cx="7864475" cy="1323439"/>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OTHER ACTIVITIES</a:t>
            </a:r>
          </a:p>
          <a:p>
            <a:pPr algn="ctr"/>
            <a:r>
              <a:rPr lang="en-US" sz="3600" dirty="0">
                <a:latin typeface="Arial" charset="0"/>
              </a:rPr>
              <a:t>Intervention Failure</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8" name="Picture 7">
            <a:extLst>
              <a:ext uri="{FF2B5EF4-FFF2-40B4-BE49-F238E27FC236}">
                <a16:creationId xmlns:a16="http://schemas.microsoft.com/office/drawing/2014/main" id="{A057045F-D97B-4C61-B255-289B4C47BC2E}"/>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22237" y="2203684"/>
            <a:ext cx="3763963" cy="3916777"/>
          </a:xfrm>
          <a:prstGeom prst="rect">
            <a:avLst/>
          </a:prstGeom>
          <a:noFill/>
          <a:ln>
            <a:noFill/>
          </a:ln>
        </p:spPr>
      </p:pic>
      <p:sp>
        <p:nvSpPr>
          <p:cNvPr id="2" name="TextBox 1">
            <a:extLst>
              <a:ext uri="{FF2B5EF4-FFF2-40B4-BE49-F238E27FC236}">
                <a16:creationId xmlns:a16="http://schemas.microsoft.com/office/drawing/2014/main" id="{73041556-62D0-4B8A-80F7-CA965BBF011D}"/>
              </a:ext>
            </a:extLst>
          </p:cNvPr>
          <p:cNvSpPr txBox="1"/>
          <p:nvPr/>
        </p:nvSpPr>
        <p:spPr>
          <a:xfrm>
            <a:off x="0" y="6335067"/>
            <a:ext cx="9144000"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Net barrier had no measurable impact on malaria and was continually destroyed by pigs</a:t>
            </a:r>
            <a:endParaRPr lang="en-PG" sz="1800" dirty="0">
              <a:latin typeface="Arial" panose="020B0604020202020204" pitchFamily="34" charset="0"/>
              <a:cs typeface="Arial" panose="020B0604020202020204" pitchFamily="34" charset="0"/>
            </a:endParaRPr>
          </a:p>
        </p:txBody>
      </p:sp>
      <p:pic>
        <p:nvPicPr>
          <p:cNvPr id="10" name="Picture 1">
            <a:extLst>
              <a:ext uri="{FF2B5EF4-FFF2-40B4-BE49-F238E27FC236}">
                <a16:creationId xmlns:a16="http://schemas.microsoft.com/office/drawing/2014/main" id="{994979DA-40F3-4ED5-96D1-EF4DB7264AE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800" y="2203684"/>
            <a:ext cx="4724400" cy="39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796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 y="706490"/>
            <a:ext cx="7864475"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FUTURE</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1475931"/>
            <a:ext cx="8000999" cy="5382069"/>
          </a:xfrm>
        </p:spPr>
        <p:txBody>
          <a:bodyPr/>
          <a:lstStyle/>
          <a:p>
            <a:pPr marL="0" indent="0">
              <a:lnSpc>
                <a:spcPct val="80000"/>
              </a:lnSpc>
              <a:buNone/>
            </a:pPr>
            <a:endParaRPr lang="en-GB" sz="2800" dirty="0">
              <a:latin typeface="Arial" charset="0"/>
            </a:endParaRPr>
          </a:p>
          <a:p>
            <a:pPr>
              <a:lnSpc>
                <a:spcPct val="80000"/>
              </a:lnSpc>
            </a:pPr>
            <a:r>
              <a:rPr lang="en-GB" sz="2800" dirty="0">
                <a:latin typeface="Arial" charset="0"/>
              </a:rPr>
              <a:t>RAM will continue to work in </a:t>
            </a:r>
            <a:r>
              <a:rPr lang="en-GB" sz="2800" dirty="0" err="1">
                <a:latin typeface="Arial" charset="0"/>
              </a:rPr>
              <a:t>Waima</a:t>
            </a:r>
            <a:r>
              <a:rPr lang="en-GB" sz="2800" dirty="0">
                <a:latin typeface="Arial" charset="0"/>
              </a:rPr>
              <a:t> but will now concentrate on </a:t>
            </a:r>
            <a:r>
              <a:rPr lang="en-GB" sz="2800" dirty="0" err="1">
                <a:latin typeface="Arial" charset="0"/>
              </a:rPr>
              <a:t>Kuriva</a:t>
            </a:r>
            <a:r>
              <a:rPr lang="en-GB" sz="2800" dirty="0">
                <a:latin typeface="Arial" charset="0"/>
              </a:rPr>
              <a:t>.</a:t>
            </a:r>
          </a:p>
          <a:p>
            <a:pPr>
              <a:lnSpc>
                <a:spcPct val="80000"/>
              </a:lnSpc>
            </a:pPr>
            <a:r>
              <a:rPr lang="en-GB" sz="2800" dirty="0">
                <a:latin typeface="Arial" charset="0"/>
              </a:rPr>
              <a:t>However ownership remains a big problem – communities happy to work when RAM staff are present and but do nothing when RAM staff are away. In this respect trying to identify any strong local groups (e.g. Church or women’s groups) working in the area with whom RAM Chasing Malaria Team can overcome this problem.</a:t>
            </a:r>
          </a:p>
          <a:p>
            <a:pPr>
              <a:lnSpc>
                <a:spcPct val="80000"/>
              </a:lnSpc>
            </a:pPr>
            <a:r>
              <a:rPr lang="en-GB" sz="2800" dirty="0">
                <a:latin typeface="Arial" charset="0"/>
              </a:rPr>
              <a:t>However, it is good to report that teachers are now testing and treating malaria on a regular basis in schools.</a:t>
            </a: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3810836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Manual On Malaria Control</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2" name="Picture 1">
            <a:extLst>
              <a:ext uri="{FF2B5EF4-FFF2-40B4-BE49-F238E27FC236}">
                <a16:creationId xmlns:a16="http://schemas.microsoft.com/office/drawing/2014/main" id="{AFF48998-996B-43AE-8BF2-336F77D93E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0" y="2006226"/>
            <a:ext cx="3076575" cy="4552950"/>
          </a:xfrm>
          <a:prstGeom prst="rect">
            <a:avLst/>
          </a:prstGeom>
        </p:spPr>
      </p:pic>
      <p:sp>
        <p:nvSpPr>
          <p:cNvPr id="3" name="TextBox 2">
            <a:extLst>
              <a:ext uri="{FF2B5EF4-FFF2-40B4-BE49-F238E27FC236}">
                <a16:creationId xmlns:a16="http://schemas.microsoft.com/office/drawing/2014/main" id="{AB9C5C6F-4D8C-4383-99F2-CAE9AC39789F}"/>
              </a:ext>
            </a:extLst>
          </p:cNvPr>
          <p:cNvSpPr txBox="1"/>
          <p:nvPr/>
        </p:nvSpPr>
        <p:spPr>
          <a:xfrm>
            <a:off x="533400" y="2404192"/>
            <a:ext cx="4495800" cy="4154984"/>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RAM has printed a practical guide to malaria control at national and community level.</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5000 copies in A5 size to be distributed to all health centres and schools in the country.</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Written by RAM in collaboration with WHO staff and </a:t>
            </a:r>
            <a:r>
              <a:rPr lang="en-AU" dirty="0" err="1">
                <a:latin typeface="Arial" panose="020B0604020202020204" pitchFamily="34" charset="0"/>
                <a:cs typeface="Arial" panose="020B0604020202020204" pitchFamily="34" charset="0"/>
              </a:rPr>
              <a:t>NDoH</a:t>
            </a:r>
            <a:r>
              <a:rPr lang="en-AU" dirty="0">
                <a:latin typeface="Arial" panose="020B0604020202020204" pitchFamily="34" charset="0"/>
                <a:cs typeface="Arial" panose="020B0604020202020204" pitchFamily="34" charset="0"/>
              </a:rPr>
              <a:t>.</a:t>
            </a:r>
            <a:endParaRPr lang="en-AU" dirty="0"/>
          </a:p>
        </p:txBody>
      </p:sp>
    </p:spTree>
    <p:extLst>
      <p:ext uri="{BB962C8B-B14F-4D97-AF65-F5344CB8AC3E}">
        <p14:creationId xmlns:p14="http://schemas.microsoft.com/office/powerpoint/2010/main" val="1943994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Private Sector Sale Of Nets</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 name="TextBox 2">
            <a:extLst>
              <a:ext uri="{FF2B5EF4-FFF2-40B4-BE49-F238E27FC236}">
                <a16:creationId xmlns:a16="http://schemas.microsoft.com/office/drawing/2014/main" id="{AB9C5C6F-4D8C-4383-99F2-CAE9AC39789F}"/>
              </a:ext>
            </a:extLst>
          </p:cNvPr>
          <p:cNvSpPr txBox="1"/>
          <p:nvPr/>
        </p:nvSpPr>
        <p:spPr>
          <a:xfrm>
            <a:off x="533400" y="2404192"/>
            <a:ext cx="8153400" cy="4339650"/>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RAM had engaged a salesman in 2014 and 2015 to sell nets around Port Moresby. </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Revenue from his sales supported his salary.</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Salesman left and as nets in supply chain were few this project was abandoned.</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It is hoped that this will now be resurrected. We would like to have a target of LLINs being sold in every district capital in PNG so that people can replace their nets when they wear out early.</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1356435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397372"/>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2020</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Rectangle 1">
            <a:extLst>
              <a:ext uri="{FF2B5EF4-FFF2-40B4-BE49-F238E27FC236}">
                <a16:creationId xmlns:a16="http://schemas.microsoft.com/office/drawing/2014/main" id="{7F98D88C-477B-47E3-870C-784CFB453C03}"/>
              </a:ext>
            </a:extLst>
          </p:cNvPr>
          <p:cNvSpPr/>
          <p:nvPr/>
        </p:nvSpPr>
        <p:spPr>
          <a:xfrm>
            <a:off x="381000" y="1273672"/>
            <a:ext cx="8305800" cy="526297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LLIN</a:t>
            </a:r>
          </a:p>
          <a:p>
            <a:r>
              <a:rPr lang="en-US" sz="2800" dirty="0">
                <a:latin typeface="Arial" panose="020B0604020202020204" pitchFamily="34" charset="0"/>
                <a:cs typeface="Arial" panose="020B0604020202020204" pitchFamily="34" charset="0"/>
              </a:rPr>
              <a:t>Nets Distribution In Highlands and </a:t>
            </a:r>
            <a:r>
              <a:rPr lang="en-US" sz="2800" dirty="0" err="1">
                <a:latin typeface="Arial" panose="020B0604020202020204" pitchFamily="34" charset="0"/>
                <a:cs typeface="Arial" panose="020B0604020202020204" pitchFamily="34" charset="0"/>
              </a:rPr>
              <a:t>Morobe</a:t>
            </a:r>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Health Centre Supervision</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Supply all malaria drugs to PNG for 2020</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Visit all accessible health facilities on a quarterly basis and try and reach the unreachable at least once a year.</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Continue with drug distribution and improving diagnosis, treatment and NHIS.</a:t>
            </a:r>
          </a:p>
          <a:p>
            <a:r>
              <a:rPr lang="en-US" sz="2800" b="1" dirty="0">
                <a:latin typeface="Arial" panose="020B0604020202020204" pitchFamily="34" charset="0"/>
                <a:cs typeface="Arial" panose="020B0604020202020204" pitchFamily="34" charset="0"/>
              </a:rPr>
              <a:t>NDOH and IMR</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TES by NDoH</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Household Survey and Entomology</a:t>
            </a:r>
          </a:p>
        </p:txBody>
      </p:sp>
    </p:spTree>
    <p:extLst>
      <p:ext uri="{BB962C8B-B14F-4D97-AF65-F5344CB8AC3E}">
        <p14:creationId xmlns:p14="http://schemas.microsoft.com/office/powerpoint/2010/main" val="625775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2438400" y="381000"/>
            <a:ext cx="51816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Next Steps (3)</a:t>
            </a:r>
          </a:p>
        </p:txBody>
      </p:sp>
      <p:pic>
        <p:nvPicPr>
          <p:cNvPr id="50179"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5018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50182" name="TextBox 9"/>
          <p:cNvSpPr txBox="1">
            <a:spLocks noChangeArrowheads="1"/>
          </p:cNvSpPr>
          <p:nvPr/>
        </p:nvSpPr>
        <p:spPr bwMode="auto">
          <a:xfrm>
            <a:off x="762000" y="6019800"/>
            <a:ext cx="7620000" cy="646113"/>
          </a:xfrm>
          <a:prstGeom prst="rect">
            <a:avLst/>
          </a:prstGeom>
          <a:noFill/>
          <a:ln w="9525">
            <a:noFill/>
            <a:miter lim="800000"/>
            <a:headEnd/>
            <a:tailEnd/>
          </a:ln>
        </p:spPr>
        <p:txBody>
          <a:bodyPr>
            <a:spAutoFit/>
          </a:bodyPr>
          <a:lstStyle/>
          <a:p>
            <a:pPr algn="ctr"/>
            <a:r>
              <a:rPr lang="en-AU" sz="1800">
                <a:latin typeface="Arial" charset="0"/>
                <a:cs typeface="Arial" charset="0"/>
              </a:rPr>
              <a:t>Initial Data From Chasing Malaria Project Showing Malaria Cases Recorded In NCD and Hiri and Kairuku District Of Central Province</a:t>
            </a:r>
          </a:p>
        </p:txBody>
      </p:sp>
      <p:pic>
        <p:nvPicPr>
          <p:cNvPr id="50183" name="Picture 8" descr="WSP Wasangla trekin 030.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0184" name="TextBox 8"/>
          <p:cNvSpPr txBox="1">
            <a:spLocks noChangeArrowheads="1"/>
          </p:cNvSpPr>
          <p:nvPr/>
        </p:nvSpPr>
        <p:spPr bwMode="auto">
          <a:xfrm>
            <a:off x="1676400" y="6172200"/>
            <a:ext cx="6215063" cy="461963"/>
          </a:xfrm>
          <a:prstGeom prst="rect">
            <a:avLst/>
          </a:prstGeom>
          <a:noFill/>
          <a:ln w="9525">
            <a:noFill/>
            <a:miter lim="800000"/>
            <a:headEnd/>
            <a:tailEnd/>
          </a:ln>
        </p:spPr>
        <p:txBody>
          <a:bodyPr wrap="none">
            <a:spAutoFit/>
          </a:bodyPr>
          <a:lstStyle/>
          <a:p>
            <a:r>
              <a:rPr lang="en-AU" b="1">
                <a:latin typeface="Arial" charset="0"/>
                <a:cs typeface="Arial" charset="0"/>
              </a:rPr>
              <a:t>The Realities Of Distributing Nets In PMG</a:t>
            </a:r>
          </a:p>
        </p:txBody>
      </p:sp>
      <p:pic>
        <p:nvPicPr>
          <p:cNvPr id="50185"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5018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2293" name="TextBox 10"/>
          <p:cNvSpPr txBox="1">
            <a:spLocks noChangeArrowheads="1"/>
          </p:cNvSpPr>
          <p:nvPr/>
        </p:nvSpPr>
        <p:spPr bwMode="auto">
          <a:xfrm>
            <a:off x="614362" y="1259217"/>
            <a:ext cx="7850134" cy="523875"/>
          </a:xfrm>
          <a:prstGeom prst="rect">
            <a:avLst/>
          </a:prstGeom>
          <a:noFill/>
          <a:ln w="9525">
            <a:solidFill>
              <a:srgbClr val="7030A0"/>
            </a:solidFill>
            <a:miter lim="800000"/>
            <a:headEnd/>
            <a:tailEnd/>
          </a:ln>
        </p:spPr>
        <p:txBody>
          <a:bodyPr wrap="square">
            <a:spAutoFit/>
          </a:bodyPr>
          <a:lstStyle/>
          <a:p>
            <a:r>
              <a:rPr lang="en-US" sz="2800" b="1" dirty="0">
                <a:latin typeface="Arial" charset="0"/>
                <a:cs typeface="Arial" charset="0"/>
              </a:rPr>
              <a:t>Distribution Of LLINs To Vulnerable Groups</a:t>
            </a:r>
          </a:p>
        </p:txBody>
      </p:sp>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849259" y="0"/>
            <a:ext cx="7304141"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3" name="TextBox 2">
            <a:extLst>
              <a:ext uri="{FF2B5EF4-FFF2-40B4-BE49-F238E27FC236}">
                <a16:creationId xmlns:a16="http://schemas.microsoft.com/office/drawing/2014/main" id="{7D03D717-A9F4-4589-8C79-0F1A8D0C383A}"/>
              </a:ext>
            </a:extLst>
          </p:cNvPr>
          <p:cNvSpPr txBox="1"/>
          <p:nvPr/>
        </p:nvSpPr>
        <p:spPr>
          <a:xfrm>
            <a:off x="614362" y="6553200"/>
            <a:ext cx="7707313"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Antenatal Net Distribution Now Very Low 2019 as the </a:t>
            </a:r>
            <a:r>
              <a:rPr lang="en-US" sz="1400" dirty="0" err="1">
                <a:latin typeface="Calibri" panose="020F0502020204030204" pitchFamily="34" charset="0"/>
                <a:cs typeface="Calibri" panose="020F0502020204030204" pitchFamily="34" charset="0"/>
              </a:rPr>
              <a:t>programme</a:t>
            </a:r>
            <a:r>
              <a:rPr lang="en-US" sz="1400" dirty="0">
                <a:latin typeface="Calibri" panose="020F0502020204030204" pitchFamily="34" charset="0"/>
                <a:cs typeface="Calibri" panose="020F0502020204030204" pitchFamily="34" charset="0"/>
              </a:rPr>
              <a:t> no longer has nets to delivery</a:t>
            </a:r>
            <a:endParaRPr lang="en-PG" sz="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2D82CE6-A0F7-4A49-880E-D76E50C91AA9}"/>
              </a:ext>
            </a:extLst>
          </p:cNvPr>
          <p:cNvPicPr>
            <a:picLocks noChangeAspect="1"/>
          </p:cNvPicPr>
          <p:nvPr/>
        </p:nvPicPr>
        <p:blipFill>
          <a:blip r:embed="rId4"/>
          <a:stretch>
            <a:fillRect/>
          </a:stretch>
        </p:blipFill>
        <p:spPr>
          <a:xfrm>
            <a:off x="1295399" y="2045765"/>
            <a:ext cx="6353489" cy="4423391"/>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A5448B-DFF2-4BC7-A18D-CB9A1894D5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1203" name="Rectangle 2"/>
          <p:cNvSpPr>
            <a:spLocks noGrp="1" noChangeArrowheads="1"/>
          </p:cNvSpPr>
          <p:nvPr>
            <p:ph type="title" idx="4294967295"/>
          </p:nvPr>
        </p:nvSpPr>
        <p:spPr>
          <a:xfrm>
            <a:off x="1676400" y="2057400"/>
            <a:ext cx="5791200" cy="2286000"/>
          </a:xfrm>
        </p:spPr>
        <p:txBody>
          <a:bodyPr/>
          <a:lstStyle/>
          <a:p>
            <a:r>
              <a:rPr lang="en-US" sz="6000" dirty="0">
                <a:solidFill>
                  <a:srgbClr val="FF3300"/>
                </a:solidFill>
                <a:latin typeface="Arial" charset="0"/>
              </a:rPr>
              <a:t>RAM TEAM</a:t>
            </a:r>
            <a:br>
              <a:rPr lang="en-US" sz="6000" dirty="0">
                <a:solidFill>
                  <a:srgbClr val="FF3300"/>
                </a:solidFill>
                <a:latin typeface="Arial" charset="0"/>
              </a:rPr>
            </a:br>
            <a:br>
              <a:rPr lang="en-US" sz="6000" dirty="0">
                <a:solidFill>
                  <a:srgbClr val="FF3300"/>
                </a:solidFill>
                <a:latin typeface="Arial" charset="0"/>
              </a:rPr>
            </a:br>
            <a:br>
              <a:rPr lang="en-US" sz="6000" dirty="0">
                <a:solidFill>
                  <a:srgbClr val="FF3300"/>
                </a:solidFill>
                <a:latin typeface="Arial" charset="0"/>
              </a:rPr>
            </a:br>
            <a:br>
              <a:rPr lang="en-US" sz="6000" dirty="0">
                <a:solidFill>
                  <a:srgbClr val="FF3300"/>
                </a:solidFill>
                <a:latin typeface="Arial" charset="0"/>
              </a:rPr>
            </a:br>
            <a:r>
              <a:rPr lang="en-US" sz="6000" dirty="0">
                <a:solidFill>
                  <a:srgbClr val="FF3300"/>
                </a:solidFill>
                <a:latin typeface="Arial" charset="0"/>
              </a:rPr>
              <a:t> 2019</a:t>
            </a:r>
          </a:p>
        </p:txBody>
      </p:sp>
      <p:pic>
        <p:nvPicPr>
          <p:cNvPr id="51204" name="Picture 9"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6" name="Rectangle 5"/>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120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C:\Users\Tim\Documents\PNG\PNG2010\Pictures\SHP\Velgie\Tebi\P703004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3" name="Rectangle 2"/>
          <p:cNvSpPr>
            <a:spLocks noGrp="1" noChangeArrowheads="1"/>
          </p:cNvSpPr>
          <p:nvPr>
            <p:ph type="title" idx="4294967295"/>
          </p:nvPr>
        </p:nvSpPr>
        <p:spPr>
          <a:xfrm>
            <a:off x="1676400" y="2438400"/>
            <a:ext cx="5791200" cy="1905000"/>
          </a:xfrm>
        </p:spPr>
        <p:txBody>
          <a:bodyPr/>
          <a:lstStyle/>
          <a:p>
            <a:r>
              <a:rPr lang="en-US" sz="4000">
                <a:solidFill>
                  <a:srgbClr val="FF3300"/>
                </a:solidFill>
                <a:latin typeface="Arial" charset="0"/>
              </a:rPr>
              <a:t>Thank You Very Much</a:t>
            </a:r>
            <a:br>
              <a:rPr lang="en-US" sz="4000">
                <a:solidFill>
                  <a:srgbClr val="FF3300"/>
                </a:solidFill>
                <a:latin typeface="Arial" charset="0"/>
              </a:rPr>
            </a:br>
            <a:r>
              <a:rPr lang="en-US" sz="4000">
                <a:solidFill>
                  <a:srgbClr val="FF3300"/>
                </a:solidFill>
                <a:latin typeface="Arial" charset="0"/>
              </a:rPr>
              <a:t> Tenk Yu Tru</a:t>
            </a:r>
            <a:br>
              <a:rPr lang="en-US" sz="4000">
                <a:solidFill>
                  <a:srgbClr val="FF3300"/>
                </a:solidFill>
                <a:latin typeface="Arial" charset="0"/>
              </a:rPr>
            </a:br>
            <a:r>
              <a:rPr lang="en-US" sz="4000">
                <a:solidFill>
                  <a:srgbClr val="FF3300"/>
                </a:solidFill>
                <a:latin typeface="Arial" charset="0"/>
              </a:rPr>
              <a:t>Tanikiu Bada Herea</a:t>
            </a:r>
            <a:r>
              <a:rPr lang="en-US" sz="4800">
                <a:solidFill>
                  <a:srgbClr val="FF3300"/>
                </a:solidFill>
                <a:latin typeface="Arial" charset="0"/>
              </a:rPr>
              <a:t> </a:t>
            </a:r>
          </a:p>
        </p:txBody>
      </p:sp>
      <p:pic>
        <p:nvPicPr>
          <p:cNvPr id="51204" name="Picture 9"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6" name="Rectangle 5"/>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120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extLst>
      <p:ext uri="{BB962C8B-B14F-4D97-AF65-F5344CB8AC3E}">
        <p14:creationId xmlns:p14="http://schemas.microsoft.com/office/powerpoint/2010/main" val="219890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849259" y="0"/>
            <a:ext cx="7304141"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3" name="Picture 2">
            <a:extLst>
              <a:ext uri="{FF2B5EF4-FFF2-40B4-BE49-F238E27FC236}">
                <a16:creationId xmlns:a16="http://schemas.microsoft.com/office/drawing/2014/main" id="{F45EAB90-769D-44F7-A60A-663611CEFB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8366" y="1265143"/>
            <a:ext cx="7380341" cy="5523738"/>
          </a:xfrm>
          <a:prstGeom prst="rect">
            <a:avLst/>
          </a:prstGeom>
        </p:spPr>
      </p:pic>
    </p:spTree>
    <p:extLst>
      <p:ext uri="{BB962C8B-B14F-4D97-AF65-F5344CB8AC3E}">
        <p14:creationId xmlns:p14="http://schemas.microsoft.com/office/powerpoint/2010/main" val="192243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3" name="Picture 2">
            <a:extLst>
              <a:ext uri="{FF2B5EF4-FFF2-40B4-BE49-F238E27FC236}">
                <a16:creationId xmlns:a16="http://schemas.microsoft.com/office/drawing/2014/main" id="{B03CD210-ADFE-4D96-99B6-5097B45254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096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E1907FF5-1A9C-49C0-8167-E83558B611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7871145"/>
      </p:ext>
    </p:extLst>
  </p:cSld>
  <p:clrMapOvr>
    <a:masterClrMapping/>
  </p:clrMapOvr>
</p:sld>
</file>

<file path=ppt/theme/theme1.xml><?xml version="1.0" encoding="utf-8"?>
<a:theme xmlns:a="http://schemas.openxmlformats.org/drawingml/2006/main" name="UNICEF_Mal">
  <a:themeElements>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CEF_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CEF_Ma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CEF_Ma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CEF_Ma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CEF_Ma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CEF_Ma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Office\Templates\UNICEF_Mal.pot</Template>
  <TotalTime>13321</TotalTime>
  <Words>2719</Words>
  <Application>Microsoft Office PowerPoint</Application>
  <PresentationFormat>On-screen Show (4:3)</PresentationFormat>
  <Paragraphs>370</Paragraphs>
  <Slides>61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8" baseType="lpstr">
      <vt:lpstr>Arial</vt:lpstr>
      <vt:lpstr>Arial Black</vt:lpstr>
      <vt:lpstr>Calibri</vt:lpstr>
      <vt:lpstr>Impact</vt:lpstr>
      <vt:lpstr>Times New Roman</vt:lpstr>
      <vt:lpstr>UNICEF_Mal</vt:lpstr>
      <vt:lpstr>Prism7.Document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RAM TEAM     2019</vt:lpstr>
      <vt:lpstr>Thank You Very Much  Tenk Yu Tru Tanikiu Bada Herea </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UNICEF MAPUTO</dc:creator>
  <cp:lastModifiedBy>Tim Freeman</cp:lastModifiedBy>
  <cp:revision>866</cp:revision>
  <dcterms:created xsi:type="dcterms:W3CDTF">2003-04-04T09:05:09Z</dcterms:created>
  <dcterms:modified xsi:type="dcterms:W3CDTF">2019-08-24T22:18:06Z</dcterms:modified>
</cp:coreProperties>
</file>