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384" r:id="rId3"/>
    <p:sldId id="543" r:id="rId4"/>
    <p:sldId id="501" r:id="rId5"/>
    <p:sldId id="514" r:id="rId6"/>
    <p:sldId id="499" r:id="rId7"/>
    <p:sldId id="537" r:id="rId8"/>
    <p:sldId id="548" r:id="rId9"/>
    <p:sldId id="549" r:id="rId10"/>
    <p:sldId id="546" r:id="rId11"/>
    <p:sldId id="526" r:id="rId12"/>
    <p:sldId id="497" r:id="rId13"/>
    <p:sldId id="520" r:id="rId14"/>
    <p:sldId id="523" r:id="rId15"/>
    <p:sldId id="512" r:id="rId16"/>
    <p:sldId id="542" r:id="rId17"/>
    <p:sldId id="544" r:id="rId18"/>
    <p:sldId id="545" r:id="rId19"/>
    <p:sldId id="551" r:id="rId20"/>
    <p:sldId id="547" r:id="rId21"/>
    <p:sldId id="525" r:id="rId22"/>
    <p:sldId id="524" r:id="rId23"/>
    <p:sldId id="495" r:id="rId24"/>
    <p:sldId id="530" r:id="rId25"/>
    <p:sldId id="533" r:id="rId26"/>
    <p:sldId id="550" r:id="rId27"/>
    <p:sldId id="527" r:id="rId28"/>
    <p:sldId id="541" r:id="rId29"/>
    <p:sldId id="481" r:id="rId30"/>
    <p:sldId id="507" r:id="rId31"/>
    <p:sldId id="531" r:id="rId3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EBCDB227-5EA9-40C0-A0C7-41AD9BEDEE18}">
          <p14:sldIdLst>
            <p14:sldId id="256"/>
            <p14:sldId id="384"/>
            <p14:sldId id="543"/>
            <p14:sldId id="501"/>
            <p14:sldId id="514"/>
            <p14:sldId id="499"/>
            <p14:sldId id="537"/>
            <p14:sldId id="548"/>
            <p14:sldId id="549"/>
            <p14:sldId id="546"/>
            <p14:sldId id="526"/>
            <p14:sldId id="497"/>
            <p14:sldId id="520"/>
            <p14:sldId id="523"/>
            <p14:sldId id="512"/>
            <p14:sldId id="542"/>
            <p14:sldId id="544"/>
            <p14:sldId id="545"/>
            <p14:sldId id="551"/>
            <p14:sldId id="547"/>
            <p14:sldId id="525"/>
            <p14:sldId id="524"/>
            <p14:sldId id="495"/>
            <p14:sldId id="530"/>
            <p14:sldId id="533"/>
            <p14:sldId id="550"/>
            <p14:sldId id="527"/>
            <p14:sldId id="541"/>
            <p14:sldId id="481"/>
            <p14:sldId id="507"/>
          </p14:sldIdLst>
        </p14:section>
        <p14:section name="Untitled Section" id="{DD78FF90-DF39-4B2D-BFBB-46A13A4CDEE5}">
          <p14:sldIdLst>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Freeman" initials="TF" lastIdx="0" clrIdx="0">
    <p:extLst>
      <p:ext uri="{19B8F6BF-5375-455C-9EA6-DF929625EA0E}">
        <p15:presenceInfo xmlns:p15="http://schemas.microsoft.com/office/powerpoint/2012/main" userId="919d0b0cd3c004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3FE"/>
    <a:srgbClr val="FF33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9947" autoAdjust="0"/>
  </p:normalViewPr>
  <p:slideViewPr>
    <p:cSldViewPr>
      <p:cViewPr varScale="1">
        <p:scale>
          <a:sx n="81" d="100"/>
          <a:sy n="81"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6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3481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3482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3482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57110AA0-9D78-400B-B07F-56852706D89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defTabSz="914182">
              <a:defRPr sz="1200"/>
            </a:lvl1pPr>
          </a:lstStyle>
          <a:p>
            <a:pPr>
              <a:defRPr/>
            </a:pPr>
            <a:endParaRPr lang="en-US"/>
          </a:p>
        </p:txBody>
      </p:sp>
      <p:sp>
        <p:nvSpPr>
          <p:cNvPr id="67587"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lvl1pPr algn="r" defTabSz="914182">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19" rIns="91440"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defTabSz="914182">
              <a:defRPr sz="1200"/>
            </a:lvl1pPr>
          </a:lstStyle>
          <a:p>
            <a:pPr>
              <a:defRPr/>
            </a:pPr>
            <a:endParaRPr lang="en-US"/>
          </a:p>
        </p:txBody>
      </p:sp>
      <p:sp>
        <p:nvSpPr>
          <p:cNvPr id="67591"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19" rIns="91440" bIns="45719" numCol="1" anchor="b" anchorCtr="0" compatLnSpc="1">
            <a:prstTxWarp prst="textNoShape">
              <a:avLst/>
            </a:prstTxWarp>
          </a:bodyPr>
          <a:lstStyle>
            <a:lvl1pPr algn="r" defTabSz="914182">
              <a:defRPr sz="1200"/>
            </a:lvl1pPr>
          </a:lstStyle>
          <a:p>
            <a:pPr>
              <a:defRPr/>
            </a:pPr>
            <a:fld id="{C14A00E0-5279-4499-83BC-996403632A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pPr defTabSz="912813"/>
            <a:fld id="{9BB9F3D5-CEB2-4136-87FF-A348355442AD}" type="slidenum">
              <a:rPr lang="en-US" smtClean="0"/>
              <a:pPr defTabSz="912813"/>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85C8F-AEB8-4E07-8BE6-2E690B0F68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29AF7-7740-44C6-A153-0F7D2EFE93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789F7-36DF-476D-A128-091E61E47C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D863-3691-4203-BCC3-ECA4CF686C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11B9B-390E-4759-BE5A-6A9632C397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B1D8EA-806A-4FAC-8765-F1A2E81EBC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0559D9-DC70-457D-BC5C-5F1BD4A9F0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DA156E-AF9A-4F4C-8459-C654DBF159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3C02F3-93BA-4700-899C-0608F95FB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8AD0D4-74AF-4BA4-A00F-F13706181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CFC3C-4FC8-4B65-AE46-5E5E316840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BBA4BD-C76C-44A8-BB37-B73E92AA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png"/><Relationship Id="rId7"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723016-01BB-4D23-8AC4-3216E07F0FF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
        <p:nvSpPr>
          <p:cNvPr id="2051" name="WordArt 4"/>
          <p:cNvSpPr>
            <a:spLocks noChangeArrowheads="1" noChangeShapeType="1" noTextEdit="1"/>
          </p:cNvSpPr>
          <p:nvPr/>
        </p:nvSpPr>
        <p:spPr bwMode="auto">
          <a:xfrm>
            <a:off x="381000" y="457200"/>
            <a:ext cx="8305800" cy="1219200"/>
          </a:xfrm>
          <a:prstGeom prst="rect">
            <a:avLst/>
          </a:prstGeom>
        </p:spPr>
        <p:txBody>
          <a:bodyPr wrap="none" fromWordArt="1">
            <a:prstTxWarp prst="textPlain">
              <a:avLst>
                <a:gd name="adj" fmla="val 50000"/>
              </a:avLst>
            </a:prstTxWarp>
          </a:bodyPr>
          <a:lstStyle/>
          <a:p>
            <a:pPr algn="ctr"/>
            <a:r>
              <a:rPr lang="en-AU" sz="2800" kern="10">
                <a:ln w="9525">
                  <a:solidFill>
                    <a:schemeClr val="tx1"/>
                  </a:solidFill>
                  <a:round/>
                  <a:headEnd/>
                  <a:tailEnd/>
                </a:ln>
                <a:solidFill>
                  <a:srgbClr val="FFFF00"/>
                </a:solidFill>
                <a:latin typeface="Arial"/>
                <a:cs typeface="Arial"/>
              </a:rPr>
              <a:t>ROTARIANS AGAINST MALARIA</a:t>
            </a:r>
          </a:p>
          <a:p>
            <a:pPr algn="ctr"/>
            <a:r>
              <a:rPr lang="en-AU" sz="2800" kern="10">
                <a:ln w="9525">
                  <a:solidFill>
                    <a:schemeClr val="tx1"/>
                  </a:solidFill>
                  <a:round/>
                  <a:headEnd/>
                  <a:tailEnd/>
                </a:ln>
                <a:solidFill>
                  <a:srgbClr val="FFFF00"/>
                </a:solidFill>
                <a:latin typeface="Arial"/>
                <a:cs typeface="Arial"/>
              </a:rPr>
              <a:t>PAPUA NEW GUINEA</a:t>
            </a:r>
          </a:p>
        </p:txBody>
      </p:sp>
      <p:sp>
        <p:nvSpPr>
          <p:cNvPr id="2052" name="Rectangle 5"/>
          <p:cNvSpPr>
            <a:spLocks noChangeArrowheads="1"/>
          </p:cNvSpPr>
          <p:nvPr/>
        </p:nvSpPr>
        <p:spPr bwMode="auto">
          <a:xfrm>
            <a:off x="-38100" y="1992660"/>
            <a:ext cx="9144000" cy="2062103"/>
          </a:xfrm>
          <a:prstGeom prst="rect">
            <a:avLst/>
          </a:prstGeom>
          <a:noFill/>
          <a:ln w="9525">
            <a:noFill/>
            <a:miter lim="800000"/>
            <a:headEnd/>
            <a:tailEnd/>
          </a:ln>
        </p:spPr>
        <p:txBody>
          <a:bodyPr wrap="square">
            <a:spAutoFit/>
          </a:bodyPr>
          <a:lstStyle/>
          <a:p>
            <a:pPr algn="ctr"/>
            <a:r>
              <a:rPr lang="pt-PT" sz="4400" b="1" dirty="0" err="1">
                <a:solidFill>
                  <a:srgbClr val="FF3300"/>
                </a:solidFill>
                <a:latin typeface="Arial" charset="0"/>
              </a:rPr>
              <a:t>Community</a:t>
            </a:r>
            <a:r>
              <a:rPr lang="pt-PT" sz="4400" b="1" dirty="0">
                <a:solidFill>
                  <a:srgbClr val="FF3300"/>
                </a:solidFill>
                <a:latin typeface="Arial" charset="0"/>
              </a:rPr>
              <a:t> </a:t>
            </a:r>
            <a:r>
              <a:rPr lang="pt-PT" sz="4400" b="1" dirty="0" err="1">
                <a:solidFill>
                  <a:srgbClr val="FF3300"/>
                </a:solidFill>
                <a:latin typeface="Arial" charset="0"/>
              </a:rPr>
              <a:t>Based</a:t>
            </a:r>
            <a:r>
              <a:rPr lang="pt-PT" sz="4400" b="1" dirty="0">
                <a:solidFill>
                  <a:srgbClr val="FF3300"/>
                </a:solidFill>
                <a:latin typeface="Arial" charset="0"/>
              </a:rPr>
              <a:t> Malaria </a:t>
            </a:r>
            <a:r>
              <a:rPr lang="pt-PT" sz="4400" b="1" dirty="0" err="1">
                <a:solidFill>
                  <a:srgbClr val="FF3300"/>
                </a:solidFill>
                <a:latin typeface="Arial" charset="0"/>
              </a:rPr>
              <a:t>Control</a:t>
            </a:r>
            <a:r>
              <a:rPr lang="pt-PT" sz="4400" b="1" dirty="0">
                <a:solidFill>
                  <a:srgbClr val="FF3300"/>
                </a:solidFill>
                <a:latin typeface="Arial" charset="0"/>
              </a:rPr>
              <a:t> </a:t>
            </a:r>
            <a:r>
              <a:rPr lang="pt-PT" sz="4400" b="1" dirty="0" err="1">
                <a:solidFill>
                  <a:srgbClr val="FF3300"/>
                </a:solidFill>
                <a:latin typeface="Arial" charset="0"/>
              </a:rPr>
              <a:t>Program</a:t>
            </a:r>
            <a:r>
              <a:rPr lang="pt-PT" sz="4400" b="1" dirty="0">
                <a:solidFill>
                  <a:srgbClr val="FF3300"/>
                </a:solidFill>
                <a:latin typeface="Arial" charset="0"/>
              </a:rPr>
              <a:t> </a:t>
            </a:r>
          </a:p>
          <a:p>
            <a:pPr algn="ctr"/>
            <a:r>
              <a:rPr lang="pt-PT" sz="4000" dirty="0" err="1">
                <a:solidFill>
                  <a:srgbClr val="FF0000"/>
                </a:solidFill>
                <a:latin typeface="Arial" charset="0"/>
              </a:rPr>
              <a:t>Lessons</a:t>
            </a:r>
            <a:r>
              <a:rPr lang="pt-PT" sz="4000" dirty="0">
                <a:solidFill>
                  <a:srgbClr val="FF0000"/>
                </a:solidFill>
                <a:latin typeface="Arial" charset="0"/>
              </a:rPr>
              <a:t> </a:t>
            </a:r>
            <a:r>
              <a:rPr lang="pt-PT" sz="4000" dirty="0" err="1">
                <a:solidFill>
                  <a:srgbClr val="FF0000"/>
                </a:solidFill>
                <a:latin typeface="Arial" charset="0"/>
              </a:rPr>
              <a:t>From</a:t>
            </a:r>
            <a:r>
              <a:rPr lang="pt-PT" sz="4000" dirty="0">
                <a:solidFill>
                  <a:srgbClr val="FF0000"/>
                </a:solidFill>
                <a:latin typeface="Arial" charset="0"/>
              </a:rPr>
              <a:t> PNG</a:t>
            </a:r>
          </a:p>
        </p:txBody>
      </p:sp>
      <p:sp>
        <p:nvSpPr>
          <p:cNvPr id="2053" name="WordArt 8"/>
          <p:cNvSpPr>
            <a:spLocks noChangeArrowheads="1" noChangeShapeType="1" noTextEdit="1"/>
          </p:cNvSpPr>
          <p:nvPr/>
        </p:nvSpPr>
        <p:spPr bwMode="auto">
          <a:xfrm>
            <a:off x="3276600" y="5943600"/>
            <a:ext cx="2559050" cy="533400"/>
          </a:xfrm>
          <a:prstGeom prst="rect">
            <a:avLst/>
          </a:prstGeom>
        </p:spPr>
        <p:txBody>
          <a:bodyPr wrap="none" fromWordArt="1">
            <a:prstTxWarp prst="textPlain">
              <a:avLst>
                <a:gd name="adj" fmla="val 50000"/>
              </a:avLst>
            </a:prstTxWarp>
          </a:bodyPr>
          <a:lstStyle/>
          <a:p>
            <a:pPr algn="ctr"/>
            <a:r>
              <a:rPr lang="en-AU"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Tim Freeman</a:t>
            </a:r>
          </a:p>
        </p:txBody>
      </p:sp>
      <p:pic>
        <p:nvPicPr>
          <p:cNvPr id="2054" name="Picture 10" descr="RAMl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981575"/>
            <a:ext cx="1905000" cy="1876425"/>
          </a:xfrm>
          <a:prstGeom prst="rect">
            <a:avLst/>
          </a:prstGeom>
          <a:noFill/>
          <a:ln w="9525">
            <a:noFill/>
            <a:miter lim="800000"/>
            <a:headEnd/>
            <a:tailEnd/>
          </a:ln>
        </p:spPr>
      </p:pic>
      <p:pic>
        <p:nvPicPr>
          <p:cNvPr id="2055" name="Picture 14" descr="NMCP"/>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5486400"/>
            <a:ext cx="2362200" cy="1182688"/>
          </a:xfrm>
          <a:prstGeom prst="rect">
            <a:avLst/>
          </a:prstGeom>
          <a:noFill/>
          <a:ln w="9525">
            <a:noFill/>
            <a:miter lim="800000"/>
            <a:headEnd/>
            <a:tailEnd/>
          </a:ln>
        </p:spPr>
      </p:pic>
      <p:sp>
        <p:nvSpPr>
          <p:cNvPr id="2056" name="TextBox 8"/>
          <p:cNvSpPr txBox="1">
            <a:spLocks noChangeArrowheads="1"/>
          </p:cNvSpPr>
          <p:nvPr/>
        </p:nvSpPr>
        <p:spPr bwMode="auto">
          <a:xfrm>
            <a:off x="1600200" y="5334000"/>
            <a:ext cx="6019800" cy="523220"/>
          </a:xfrm>
          <a:prstGeom prst="rect">
            <a:avLst/>
          </a:prstGeom>
          <a:noFill/>
          <a:ln w="9525">
            <a:noFill/>
            <a:miter lim="800000"/>
            <a:headEnd/>
            <a:tailEnd/>
          </a:ln>
        </p:spPr>
        <p:txBody>
          <a:bodyPr>
            <a:spAutoFit/>
          </a:bodyPr>
          <a:lstStyle/>
          <a:p>
            <a:pPr algn="ctr"/>
            <a:r>
              <a:rPr lang="en-AU" sz="2800" b="1" dirty="0">
                <a:latin typeface="Arial" charset="0"/>
                <a:cs typeface="Arial" charset="0"/>
              </a:rPr>
              <a:t>24 August 2019</a:t>
            </a:r>
            <a:endParaRPr lang="en-US" sz="2800" b="1" dirty="0">
              <a:latin typeface="Arial" charset="0"/>
              <a:cs typeface="Arial" charset="0"/>
            </a:endParaRPr>
          </a:p>
        </p:txBody>
      </p:sp>
      <p:sp>
        <p:nvSpPr>
          <p:cNvPr id="2" name="TextBox 1">
            <a:extLst>
              <a:ext uri="{FF2B5EF4-FFF2-40B4-BE49-F238E27FC236}">
                <a16:creationId xmlns:a16="http://schemas.microsoft.com/office/drawing/2014/main" id="{B5A3507A-AABD-4A3C-BAB8-A4530B1E683A}"/>
              </a:ext>
            </a:extLst>
          </p:cNvPr>
          <p:cNvSpPr txBox="1"/>
          <p:nvPr/>
        </p:nvSpPr>
        <p:spPr>
          <a:xfrm>
            <a:off x="1600200" y="4833863"/>
            <a:ext cx="6019800" cy="584775"/>
          </a:xfrm>
          <a:prstGeom prst="rect">
            <a:avLst/>
          </a:prstGeom>
          <a:noFill/>
        </p:spPr>
        <p:txBody>
          <a:bodyPr wrap="square" rtlCol="0">
            <a:spAutoFit/>
          </a:bodyPr>
          <a:lstStyle/>
          <a:p>
            <a:pPr algn="ctr"/>
            <a:r>
              <a:rPr lang="pt-PT" sz="3200" dirty="0">
                <a:solidFill>
                  <a:srgbClr val="FFFF00"/>
                </a:solidFill>
                <a:latin typeface="Arial" charset="0"/>
              </a:rPr>
              <a:t>RAM Meeting Melbourne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1219200"/>
          </a:xfrm>
        </p:spPr>
        <p:txBody>
          <a:bodyPr/>
          <a:lstStyle/>
          <a:p>
            <a:pPr marL="0" indent="0" eaLnBrk="1">
              <a:spcBef>
                <a:spcPts val="700"/>
              </a:spcBef>
              <a:buNone/>
            </a:pPr>
            <a:r>
              <a:rPr lang="en-GB" sz="2800" dirty="0">
                <a:latin typeface="Arial" charset="0"/>
              </a:rPr>
              <a:t>Ingredients For Community Malaria Control Program – Checking Local Data</a:t>
            </a:r>
          </a:p>
          <a:p>
            <a:pPr marL="0" indent="0" eaLnBrk="1">
              <a:spcBef>
                <a:spcPts val="700"/>
              </a:spcBef>
              <a:buNone/>
            </a:pPr>
            <a:endParaRPr lang="en-GB" sz="2800" dirty="0">
              <a:latin typeface="Arial" charset="0"/>
            </a:endParaRPr>
          </a:p>
          <a:p>
            <a:pPr marL="0" indent="0" eaLnBrk="1">
              <a:spcBef>
                <a:spcPts val="700"/>
              </a:spcBef>
              <a:buNone/>
            </a:pPr>
            <a:endParaRPr lang="en-GB" sz="28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3" name="Picture 2">
            <a:extLst>
              <a:ext uri="{FF2B5EF4-FFF2-40B4-BE49-F238E27FC236}">
                <a16:creationId xmlns:a16="http://schemas.microsoft.com/office/drawing/2014/main" id="{5E6299CD-EA0D-4FD2-9DD1-11A4F644CE90}"/>
              </a:ext>
            </a:extLst>
          </p:cNvPr>
          <p:cNvPicPr>
            <a:picLocks noChangeAspect="1"/>
          </p:cNvPicPr>
          <p:nvPr/>
        </p:nvPicPr>
        <p:blipFill>
          <a:blip r:embed="rId4"/>
          <a:stretch>
            <a:fillRect/>
          </a:stretch>
        </p:blipFill>
        <p:spPr>
          <a:xfrm>
            <a:off x="914400" y="2209800"/>
            <a:ext cx="7315200" cy="4404644"/>
          </a:xfrm>
          <a:prstGeom prst="rect">
            <a:avLst/>
          </a:prstGeom>
        </p:spPr>
      </p:pic>
    </p:spTree>
    <p:extLst>
      <p:ext uri="{BB962C8B-B14F-4D97-AF65-F5344CB8AC3E}">
        <p14:creationId xmlns:p14="http://schemas.microsoft.com/office/powerpoint/2010/main" val="84772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SCHOOL PREVALENCE SURVEYS</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4" name="Picture 3">
            <a:extLst>
              <a:ext uri="{FF2B5EF4-FFF2-40B4-BE49-F238E27FC236}">
                <a16:creationId xmlns:a16="http://schemas.microsoft.com/office/drawing/2014/main" id="{5297DFEA-4640-418B-B2A0-98BA06184F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083" y="2754580"/>
            <a:ext cx="4295577" cy="3221683"/>
          </a:xfrm>
          <a:prstGeom prst="rect">
            <a:avLst/>
          </a:prstGeom>
        </p:spPr>
      </p:pic>
      <p:pic>
        <p:nvPicPr>
          <p:cNvPr id="6" name="Picture 5">
            <a:extLst>
              <a:ext uri="{FF2B5EF4-FFF2-40B4-BE49-F238E27FC236}">
                <a16:creationId xmlns:a16="http://schemas.microsoft.com/office/drawing/2014/main" id="{23DE92CC-EB84-40E2-AFFF-67277E791D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9339" y="2743198"/>
            <a:ext cx="4295578" cy="3221684"/>
          </a:xfrm>
          <a:prstGeom prst="rect">
            <a:avLst/>
          </a:prstGeom>
        </p:spPr>
      </p:pic>
      <p:sp>
        <p:nvSpPr>
          <p:cNvPr id="2" name="TextBox 1">
            <a:extLst>
              <a:ext uri="{FF2B5EF4-FFF2-40B4-BE49-F238E27FC236}">
                <a16:creationId xmlns:a16="http://schemas.microsoft.com/office/drawing/2014/main" id="{17B4B66B-C070-4969-A2AC-6305DA0EDA4B}"/>
              </a:ext>
            </a:extLst>
          </p:cNvPr>
          <p:cNvSpPr txBox="1"/>
          <p:nvPr/>
        </p:nvSpPr>
        <p:spPr>
          <a:xfrm>
            <a:off x="1295400" y="6172200"/>
            <a:ext cx="6781800" cy="46166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School Prevalence Survey In Brown River</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95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Nets were given to RDT Positive Cases through the Chasing Malaria </a:t>
            </a:r>
            <a:r>
              <a:rPr lang="en-US" dirty="0" err="1">
                <a:latin typeface="Arial" panose="020B0604020202020204" pitchFamily="34" charset="0"/>
                <a:cs typeface="Arial" panose="020B0604020202020204" pitchFamily="34" charset="0"/>
              </a:rPr>
              <a:t>Programme</a:t>
            </a:r>
            <a:endParaRPr lang="en-P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946C763-BD69-485A-A317-A4C81B8FD7E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1801731"/>
            <a:ext cx="6172200" cy="4649829"/>
          </a:xfrm>
          <a:prstGeom prst="rect">
            <a:avLst/>
          </a:prstGeom>
          <a:noFill/>
          <a:ln>
            <a:noFill/>
          </a:ln>
        </p:spPr>
      </p:pic>
    </p:spTree>
    <p:extLst>
      <p:ext uri="{BB962C8B-B14F-4D97-AF65-F5344CB8AC3E}">
        <p14:creationId xmlns:p14="http://schemas.microsoft.com/office/powerpoint/2010/main" val="170220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WORLD MALARIA DAY</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PREVALENCE SURVEYS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 name="Picture 4">
            <a:extLst>
              <a:ext uri="{FF2B5EF4-FFF2-40B4-BE49-F238E27FC236}">
                <a16:creationId xmlns:a16="http://schemas.microsoft.com/office/drawing/2014/main" id="{ADFB4E31-9B8A-425A-9990-2D07B03C2163}"/>
              </a:ext>
            </a:extLst>
          </p:cNvPr>
          <p:cNvPicPr>
            <a:picLocks noChangeAspect="1"/>
          </p:cNvPicPr>
          <p:nvPr/>
        </p:nvPicPr>
        <p:blipFill>
          <a:blip r:embed="rId4"/>
          <a:stretch>
            <a:fillRect/>
          </a:stretch>
        </p:blipFill>
        <p:spPr>
          <a:xfrm>
            <a:off x="312552" y="3276600"/>
            <a:ext cx="8595095" cy="2529215"/>
          </a:xfrm>
          <a:prstGeom prst="rect">
            <a:avLst/>
          </a:prstGeom>
        </p:spPr>
      </p:pic>
      <p:sp>
        <p:nvSpPr>
          <p:cNvPr id="6" name="TextBox 5">
            <a:extLst>
              <a:ext uri="{FF2B5EF4-FFF2-40B4-BE49-F238E27FC236}">
                <a16:creationId xmlns:a16="http://schemas.microsoft.com/office/drawing/2014/main" id="{DFE9EF4C-D30F-477B-BC7C-AE2D605C5BC6}"/>
              </a:ext>
            </a:extLst>
          </p:cNvPr>
          <p:cNvSpPr txBox="1"/>
          <p:nvPr/>
        </p:nvSpPr>
        <p:spPr>
          <a:xfrm>
            <a:off x="685800" y="1836241"/>
            <a:ext cx="72390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School Prevalence Surveys Initiated On </a:t>
            </a:r>
          </a:p>
          <a:p>
            <a:pPr algn="ctr"/>
            <a:r>
              <a:rPr lang="en-US" dirty="0">
                <a:latin typeface="Arial" panose="020B0604020202020204" pitchFamily="34" charset="0"/>
                <a:cs typeface="Arial" panose="020B0604020202020204" pitchFamily="34" charset="0"/>
              </a:rPr>
              <a:t>World Malaria Day in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in 2018 Central Province showed very high prevalence rates </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0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ELEMENTARY SCHOOL</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PREVALENCE SURVEYS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6" name="TextBox 5">
            <a:extLst>
              <a:ext uri="{FF2B5EF4-FFF2-40B4-BE49-F238E27FC236}">
                <a16:creationId xmlns:a16="http://schemas.microsoft.com/office/drawing/2014/main" id="{DFE9EF4C-D30F-477B-BC7C-AE2D605C5BC6}"/>
              </a:ext>
            </a:extLst>
          </p:cNvPr>
          <p:cNvSpPr txBox="1"/>
          <p:nvPr/>
        </p:nvSpPr>
        <p:spPr>
          <a:xfrm>
            <a:off x="685800" y="1836241"/>
            <a:ext cx="7239000" cy="378565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School Prevalence Surveys Now carried out throughout PNG in Elementary Schools.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Results have shown very high prevalence rates in many parts of the country.</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area big differences between provinces but also within the same province.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Results from Central Province at least show reductions of malaria from 2018.</a:t>
            </a:r>
          </a:p>
          <a:p>
            <a:pPr algn="ctr"/>
            <a:r>
              <a:rPr lang="en-US" dirty="0">
                <a:latin typeface="Arial" panose="020B0604020202020204" pitchFamily="34" charset="0"/>
                <a:cs typeface="Arial" panose="020B0604020202020204" pitchFamily="34" charset="0"/>
              </a:rPr>
              <a:t> </a:t>
            </a:r>
          </a:p>
          <a:p>
            <a:pPr algn="ctr"/>
            <a:endParaRPr lang="en-PG"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F57F2B5-EB5E-4A10-95A1-D4A165A87C57}"/>
              </a:ext>
            </a:extLst>
          </p:cNvPr>
          <p:cNvPicPr>
            <a:picLocks noChangeAspect="1"/>
          </p:cNvPicPr>
          <p:nvPr/>
        </p:nvPicPr>
        <p:blipFill>
          <a:blip r:embed="rId4"/>
          <a:stretch>
            <a:fillRect/>
          </a:stretch>
        </p:blipFill>
        <p:spPr>
          <a:xfrm>
            <a:off x="422256" y="4876800"/>
            <a:ext cx="8008235" cy="1839938"/>
          </a:xfrm>
          <a:prstGeom prst="rect">
            <a:avLst/>
          </a:prstGeom>
        </p:spPr>
      </p:pic>
    </p:spTree>
    <p:extLst>
      <p:ext uri="{BB962C8B-B14F-4D97-AF65-F5344CB8AC3E}">
        <p14:creationId xmlns:p14="http://schemas.microsoft.com/office/powerpoint/2010/main" val="297433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447800"/>
            <a:ext cx="8016875" cy="5334000"/>
          </a:xfrm>
        </p:spPr>
        <p:txBody>
          <a:bodyPr/>
          <a:lstStyle/>
          <a:p>
            <a:pPr eaLnBrk="1">
              <a:spcBef>
                <a:spcPts val="700"/>
              </a:spcBef>
            </a:pPr>
            <a:r>
              <a:rPr lang="en-GB" sz="2400" dirty="0">
                <a:latin typeface="Arial" charset="0"/>
              </a:rPr>
              <a:t>Once areas of high incidence or prevalence are identified, it is then important to hold consultations with  local leadership at provincial, district, health centre, school and village level. This is to ascertain the following:</a:t>
            </a:r>
          </a:p>
          <a:p>
            <a:pPr lvl="1" eaLnBrk="1">
              <a:spcBef>
                <a:spcPts val="700"/>
              </a:spcBef>
            </a:pPr>
            <a:r>
              <a:rPr lang="en-GB" sz="2000" dirty="0">
                <a:latin typeface="Arial" charset="0"/>
              </a:rPr>
              <a:t>Is malaria in the areas identified considered to be a malaria problem at all levels</a:t>
            </a:r>
          </a:p>
          <a:p>
            <a:pPr lvl="1" eaLnBrk="1">
              <a:spcBef>
                <a:spcPts val="700"/>
              </a:spcBef>
            </a:pPr>
            <a:r>
              <a:rPr lang="en-GB" sz="2000" dirty="0">
                <a:latin typeface="Arial" charset="0"/>
              </a:rPr>
              <a:t>Is there a political willingness to be involved at all levels</a:t>
            </a:r>
          </a:p>
          <a:p>
            <a:pPr lvl="1" eaLnBrk="1">
              <a:spcBef>
                <a:spcPts val="700"/>
              </a:spcBef>
            </a:pPr>
            <a:r>
              <a:rPr lang="en-GB" sz="2000" dirty="0">
                <a:latin typeface="Arial" charset="0"/>
              </a:rPr>
              <a:t>Is there any social cohesion at community level i.e. clear community leadership or strong community based organisations?</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296187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5638800"/>
          </a:xfrm>
        </p:spPr>
        <p:txBody>
          <a:bodyPr/>
          <a:lstStyle/>
          <a:p>
            <a:pPr marL="0" indent="0" eaLnBrk="1">
              <a:spcBef>
                <a:spcPts val="700"/>
              </a:spcBef>
              <a:buNone/>
            </a:pPr>
            <a:r>
              <a:rPr lang="en-GB" sz="2800" dirty="0">
                <a:latin typeface="Arial" charset="0"/>
              </a:rPr>
              <a:t>Ingredients For Community Malaria Control Program</a:t>
            </a:r>
          </a:p>
          <a:p>
            <a:pPr marL="0" indent="0" eaLnBrk="1">
              <a:spcBef>
                <a:spcPts val="700"/>
              </a:spcBef>
              <a:buNone/>
            </a:pPr>
            <a:endParaRPr lang="en-GB" sz="1000" dirty="0">
              <a:latin typeface="Arial" charset="0"/>
            </a:endParaRPr>
          </a:p>
          <a:p>
            <a:pPr eaLnBrk="1">
              <a:spcBef>
                <a:spcPts val="700"/>
              </a:spcBef>
            </a:pPr>
            <a:r>
              <a:rPr lang="en-GB" sz="2800" dirty="0">
                <a:latin typeface="Arial" charset="0"/>
              </a:rPr>
              <a:t>You need to have levels of malaria to which the community feels that there is a problem.</a:t>
            </a:r>
          </a:p>
          <a:p>
            <a:pPr eaLnBrk="1">
              <a:spcBef>
                <a:spcPts val="700"/>
              </a:spcBef>
            </a:pPr>
            <a:r>
              <a:rPr lang="en-GB" sz="2800" dirty="0">
                <a:latin typeface="Arial" charset="0"/>
              </a:rPr>
              <a:t>No or little malaria or mosquitoes – little likelihood of community by in.</a:t>
            </a:r>
          </a:p>
          <a:p>
            <a:pPr eaLnBrk="1">
              <a:spcBef>
                <a:spcPts val="700"/>
              </a:spcBef>
            </a:pPr>
            <a:endParaRPr lang="en-GB" sz="1000" dirty="0">
              <a:latin typeface="Arial" charset="0"/>
            </a:endParaRPr>
          </a:p>
          <a:p>
            <a:pPr eaLnBrk="1">
              <a:spcBef>
                <a:spcPts val="700"/>
              </a:spcBef>
            </a:pPr>
            <a:r>
              <a:rPr lang="en-GB" sz="2800" dirty="0">
                <a:latin typeface="Arial" charset="0"/>
              </a:rPr>
              <a:t>Greatest danger is that communities will not fully participate when project is not there.</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284608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828800"/>
            <a:ext cx="8016875" cy="4953000"/>
          </a:xfrm>
        </p:spPr>
        <p:txBody>
          <a:bodyPr/>
          <a:lstStyle/>
          <a:p>
            <a:pPr marL="0" indent="0" eaLnBrk="1">
              <a:spcBef>
                <a:spcPts val="700"/>
              </a:spcBef>
              <a:buNone/>
            </a:pPr>
            <a:r>
              <a:rPr lang="en-GB" sz="2800" dirty="0">
                <a:latin typeface="Arial" charset="0"/>
              </a:rPr>
              <a:t>Ingredients For Community Malaria Control Program</a:t>
            </a:r>
          </a:p>
          <a:p>
            <a:pPr marL="0" indent="0" eaLnBrk="1">
              <a:spcBef>
                <a:spcPts val="700"/>
              </a:spcBef>
              <a:buNone/>
            </a:pPr>
            <a:endParaRPr lang="en-GB" sz="1000" dirty="0">
              <a:latin typeface="Arial" charset="0"/>
            </a:endParaRPr>
          </a:p>
          <a:p>
            <a:pPr marL="0" indent="0" eaLnBrk="1">
              <a:spcBef>
                <a:spcPts val="700"/>
              </a:spcBef>
              <a:buNone/>
            </a:pPr>
            <a:r>
              <a:rPr lang="en-GB" sz="2800" dirty="0">
                <a:latin typeface="Arial" charset="0"/>
              </a:rPr>
              <a:t>Challenge is buy in?</a:t>
            </a:r>
          </a:p>
          <a:p>
            <a:pPr marL="0" indent="0" eaLnBrk="1">
              <a:spcBef>
                <a:spcPts val="700"/>
              </a:spcBef>
              <a:buNone/>
            </a:pPr>
            <a:endParaRPr lang="en-GB" sz="1000" dirty="0">
              <a:latin typeface="Arial" charset="0"/>
            </a:endParaRPr>
          </a:p>
          <a:p>
            <a:pPr marL="0" indent="0" eaLnBrk="1">
              <a:spcBef>
                <a:spcPts val="700"/>
              </a:spcBef>
              <a:buNone/>
            </a:pPr>
            <a:r>
              <a:rPr lang="en-GB" sz="2800" dirty="0">
                <a:latin typeface="Arial" charset="0"/>
              </a:rPr>
              <a:t>Issues that can help – research on mosquitoes, biting times, usage of nets can all help focus community on issues.</a:t>
            </a:r>
          </a:p>
          <a:p>
            <a:pPr marL="0" indent="0" eaLnBrk="1">
              <a:spcBef>
                <a:spcPts val="700"/>
              </a:spcBef>
              <a:buNone/>
            </a:pPr>
            <a:endParaRPr lang="en-GB" sz="1000" dirty="0">
              <a:latin typeface="Arial" charset="0"/>
            </a:endParaRPr>
          </a:p>
          <a:p>
            <a:pPr marL="0" indent="0" eaLnBrk="1">
              <a:spcBef>
                <a:spcPts val="700"/>
              </a:spcBef>
              <a:buNone/>
            </a:pPr>
            <a:r>
              <a:rPr lang="en-GB" sz="2800" dirty="0">
                <a:latin typeface="Arial" charset="0"/>
              </a:rPr>
              <a:t>Do they have strong leaders and or local Community Groups such as Church or women's group.</a:t>
            </a:r>
          </a:p>
          <a:p>
            <a:pPr marL="0" indent="0" eaLnBrk="1">
              <a:spcBef>
                <a:spcPts val="700"/>
              </a:spcBef>
              <a:buNone/>
            </a:pPr>
            <a:endParaRPr lang="en-GB" sz="28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18934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5638800"/>
          </a:xfrm>
        </p:spPr>
        <p:txBody>
          <a:bodyPr/>
          <a:lstStyle/>
          <a:p>
            <a:pPr marL="0" indent="0" eaLnBrk="1">
              <a:spcBef>
                <a:spcPts val="700"/>
              </a:spcBef>
              <a:buNone/>
            </a:pPr>
            <a:r>
              <a:rPr lang="en-GB" sz="2800" dirty="0">
                <a:latin typeface="Arial" charset="0"/>
              </a:rPr>
              <a:t>Ingredients For Community Malaria Control Program</a:t>
            </a:r>
          </a:p>
          <a:p>
            <a:pPr marL="0" indent="0" eaLnBrk="1">
              <a:spcBef>
                <a:spcPts val="700"/>
              </a:spcBef>
              <a:buNone/>
            </a:pPr>
            <a:endParaRPr lang="en-GB" sz="1000" dirty="0">
              <a:latin typeface="Arial" charset="0"/>
            </a:endParaRPr>
          </a:p>
          <a:p>
            <a:pPr marL="0" indent="0" eaLnBrk="1">
              <a:spcBef>
                <a:spcPts val="700"/>
              </a:spcBef>
              <a:buNone/>
            </a:pPr>
            <a:r>
              <a:rPr lang="en-GB" sz="2800" dirty="0">
                <a:latin typeface="Arial" charset="0"/>
              </a:rPr>
              <a:t>Possible Activities</a:t>
            </a:r>
          </a:p>
          <a:p>
            <a:pPr marL="0" indent="0" eaLnBrk="1">
              <a:spcBef>
                <a:spcPts val="700"/>
              </a:spcBef>
              <a:buNone/>
            </a:pPr>
            <a:endParaRPr lang="en-GB" sz="1000" dirty="0">
              <a:latin typeface="Arial" charset="0"/>
            </a:endParaRPr>
          </a:p>
          <a:p>
            <a:pPr eaLnBrk="1">
              <a:spcBef>
                <a:spcPts val="700"/>
              </a:spcBef>
            </a:pPr>
            <a:r>
              <a:rPr lang="en-GB" sz="2800" dirty="0">
                <a:latin typeface="Arial" charset="0"/>
              </a:rPr>
              <a:t>Health education at all levels</a:t>
            </a:r>
          </a:p>
          <a:p>
            <a:pPr eaLnBrk="1">
              <a:spcBef>
                <a:spcPts val="700"/>
              </a:spcBef>
            </a:pPr>
            <a:r>
              <a:rPr lang="en-GB" sz="2800" dirty="0">
                <a:latin typeface="Arial" charset="0"/>
              </a:rPr>
              <a:t>School and community surveys</a:t>
            </a:r>
          </a:p>
          <a:p>
            <a:pPr eaLnBrk="1">
              <a:spcBef>
                <a:spcPts val="700"/>
              </a:spcBef>
            </a:pPr>
            <a:r>
              <a:rPr lang="en-GB" sz="2800" dirty="0">
                <a:latin typeface="Arial" charset="0"/>
              </a:rPr>
              <a:t>School clubs or village clubs where leadership is found to destroy breeding sites.</a:t>
            </a:r>
          </a:p>
          <a:p>
            <a:pPr eaLnBrk="1">
              <a:spcBef>
                <a:spcPts val="700"/>
              </a:spcBef>
            </a:pPr>
            <a:r>
              <a:rPr lang="en-GB" sz="2800" dirty="0">
                <a:latin typeface="Arial" charset="0"/>
              </a:rPr>
              <a:t>Ensuring that the local health centre reports all cases of malaria and that all cases are treated correctly.</a:t>
            </a:r>
          </a:p>
          <a:p>
            <a:pPr marL="0" indent="0" eaLnBrk="1">
              <a:spcBef>
                <a:spcPts val="700"/>
              </a:spcBef>
              <a:buNone/>
            </a:pPr>
            <a:endParaRPr lang="en-GB" sz="2800" dirty="0">
              <a:latin typeface="Arial" charset="0"/>
            </a:endParaRPr>
          </a:p>
          <a:p>
            <a:pPr marL="0" indent="0" eaLnBrk="1">
              <a:spcBef>
                <a:spcPts val="700"/>
              </a:spcBef>
              <a:buNone/>
            </a:pPr>
            <a:endParaRPr lang="en-GB" sz="28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322625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5638800"/>
          </a:xfrm>
        </p:spPr>
        <p:txBody>
          <a:bodyPr/>
          <a:lstStyle/>
          <a:p>
            <a:pPr marL="0" indent="0" eaLnBrk="1">
              <a:spcBef>
                <a:spcPts val="700"/>
              </a:spcBef>
              <a:buNone/>
            </a:pPr>
            <a:r>
              <a:rPr lang="en-GB" sz="2800" dirty="0">
                <a:latin typeface="Arial" charset="0"/>
              </a:rPr>
              <a:t>Ingredients For Community Malaria Control Program</a:t>
            </a:r>
          </a:p>
          <a:p>
            <a:pPr marL="0" indent="0" eaLnBrk="1">
              <a:spcBef>
                <a:spcPts val="700"/>
              </a:spcBef>
              <a:buNone/>
            </a:pPr>
            <a:r>
              <a:rPr lang="en-GB" sz="2800" dirty="0">
                <a:latin typeface="Arial" charset="0"/>
              </a:rPr>
              <a:t>EDUCATION MESSAGES</a:t>
            </a:r>
          </a:p>
          <a:p>
            <a:pPr marL="0" indent="0" eaLnBrk="1">
              <a:spcBef>
                <a:spcPts val="700"/>
              </a:spcBef>
              <a:buNone/>
            </a:pPr>
            <a:endParaRPr lang="en-GB" sz="1000" dirty="0">
              <a:latin typeface="Arial" charset="0"/>
            </a:endParaRPr>
          </a:p>
          <a:p>
            <a:pPr eaLnBrk="1">
              <a:spcBef>
                <a:spcPts val="700"/>
              </a:spcBef>
            </a:pPr>
            <a:r>
              <a:rPr lang="en-GB" sz="2400" dirty="0">
                <a:latin typeface="Arial" charset="0"/>
              </a:rPr>
              <a:t>Sleep under </a:t>
            </a:r>
            <a:r>
              <a:rPr lang="en-GB" sz="2400" dirty="0" err="1">
                <a:latin typeface="Arial" charset="0"/>
              </a:rPr>
              <a:t>bednets</a:t>
            </a:r>
            <a:r>
              <a:rPr lang="en-GB" sz="2400" dirty="0">
                <a:latin typeface="Arial" charset="0"/>
              </a:rPr>
              <a:t> every night – can local leaders assist in this.</a:t>
            </a:r>
          </a:p>
          <a:p>
            <a:pPr eaLnBrk="1">
              <a:spcBef>
                <a:spcPts val="700"/>
              </a:spcBef>
            </a:pPr>
            <a:r>
              <a:rPr lang="en-GB" sz="2400" dirty="0">
                <a:latin typeface="Arial" charset="0"/>
              </a:rPr>
              <a:t>Use nets all night – don’t leave them in cupboards – hang them up on the walls when not used, cover windows and doors, make </a:t>
            </a:r>
            <a:r>
              <a:rPr lang="en-GB" sz="2400">
                <a:latin typeface="Arial" charset="0"/>
              </a:rPr>
              <a:t>old nets into </a:t>
            </a:r>
            <a:r>
              <a:rPr lang="en-GB" sz="2400" dirty="0">
                <a:latin typeface="Arial" charset="0"/>
              </a:rPr>
              <a:t>sarongs, hand around your shoulders when sitting outside.</a:t>
            </a:r>
          </a:p>
          <a:p>
            <a:pPr eaLnBrk="1">
              <a:spcBef>
                <a:spcPts val="700"/>
              </a:spcBef>
            </a:pPr>
            <a:r>
              <a:rPr lang="en-GB" sz="2400" dirty="0">
                <a:latin typeface="Arial" charset="0"/>
              </a:rPr>
              <a:t>Destroy mosquito breeding sites</a:t>
            </a:r>
          </a:p>
          <a:p>
            <a:pPr eaLnBrk="1">
              <a:spcBef>
                <a:spcPts val="700"/>
              </a:spcBef>
            </a:pPr>
            <a:r>
              <a:rPr lang="en-GB" sz="2400" dirty="0">
                <a:latin typeface="Arial" charset="0"/>
              </a:rPr>
              <a:t>If sick, seek early treatment!!</a:t>
            </a:r>
          </a:p>
          <a:p>
            <a:pPr eaLnBrk="1">
              <a:spcBef>
                <a:spcPts val="700"/>
              </a:spcBef>
            </a:pPr>
            <a:endParaRPr lang="en-GB" sz="2800" dirty="0">
              <a:latin typeface="Arial" charset="0"/>
            </a:endParaRPr>
          </a:p>
          <a:p>
            <a:pPr marL="0" indent="0" eaLnBrk="1">
              <a:spcBef>
                <a:spcPts val="700"/>
              </a:spcBef>
              <a:buNone/>
            </a:pPr>
            <a:endParaRPr lang="en-GB" sz="28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314431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11175" y="839490"/>
            <a:ext cx="7527925"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PRESENTATION PURPOSE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511175" y="1979315"/>
            <a:ext cx="4876800" cy="4572000"/>
          </a:xfrm>
        </p:spPr>
        <p:txBody>
          <a:bodyPr/>
          <a:lstStyle/>
          <a:p>
            <a:pPr marL="0" indent="0" algn="ctr">
              <a:lnSpc>
                <a:spcPct val="80000"/>
              </a:lnSpc>
              <a:buNone/>
            </a:pPr>
            <a:r>
              <a:rPr lang="en-US" sz="4400" dirty="0">
                <a:latin typeface="Arial" charset="0"/>
              </a:rPr>
              <a:t>Can the Papua New Guinea Chasing Malaria Project be replicated in other RAM Partner Countries.</a:t>
            </a:r>
          </a:p>
          <a:p>
            <a:pPr>
              <a:lnSpc>
                <a:spcPct val="80000"/>
              </a:lnSpc>
            </a:pPr>
            <a:endParaRPr lang="en-GB" sz="2000" dirty="0">
              <a:latin typeface="Arial" charset="0"/>
            </a:endParaRP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pic>
        <p:nvPicPr>
          <p:cNvPr id="10" name="Picture 6" descr="image5.jpeg">
            <a:extLst>
              <a:ext uri="{FF2B5EF4-FFF2-40B4-BE49-F238E27FC236}">
                <a16:creationId xmlns:a16="http://schemas.microsoft.com/office/drawing/2014/main" id="{6301A32A-597A-408B-8641-E8F92EF5FF3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562600" y="1986756"/>
            <a:ext cx="2971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200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RAM PROGRAMME</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143000"/>
            <a:ext cx="8016875" cy="1219200"/>
          </a:xfrm>
        </p:spPr>
        <p:txBody>
          <a:bodyPr/>
          <a:lstStyle/>
          <a:p>
            <a:pPr marL="0" indent="0" eaLnBrk="1">
              <a:spcBef>
                <a:spcPts val="700"/>
              </a:spcBef>
              <a:buNone/>
            </a:pPr>
            <a:r>
              <a:rPr lang="en-GB" sz="2800" dirty="0">
                <a:latin typeface="Arial" charset="0"/>
              </a:rPr>
              <a:t>Ingredients For Community Malaria Control Program – Checking Local Data</a:t>
            </a:r>
          </a:p>
          <a:p>
            <a:pPr marL="0" indent="0" eaLnBrk="1">
              <a:spcBef>
                <a:spcPts val="700"/>
              </a:spcBef>
              <a:buNone/>
            </a:pPr>
            <a:endParaRPr lang="en-GB" sz="1000" dirty="0">
              <a:latin typeface="Arial" charset="0"/>
            </a:endParaRPr>
          </a:p>
          <a:p>
            <a:pPr eaLnBrk="1">
              <a:spcBef>
                <a:spcPts val="700"/>
              </a:spcBef>
            </a:pPr>
            <a:r>
              <a:rPr lang="en-GB" sz="2800" dirty="0">
                <a:latin typeface="Arial" charset="0"/>
              </a:rPr>
              <a:t>Spending a lot of time with the community at first and then weaning them off for longer and longer period.</a:t>
            </a:r>
          </a:p>
          <a:p>
            <a:pPr eaLnBrk="1">
              <a:spcBef>
                <a:spcPts val="700"/>
              </a:spcBef>
            </a:pPr>
            <a:r>
              <a:rPr lang="en-GB" sz="2800" dirty="0">
                <a:latin typeface="Arial" charset="0"/>
              </a:rPr>
              <a:t>Activities include – school clubs – looking for breeding sites weekly.</a:t>
            </a:r>
          </a:p>
          <a:p>
            <a:pPr eaLnBrk="1">
              <a:spcBef>
                <a:spcPts val="700"/>
              </a:spcBef>
            </a:pPr>
            <a:r>
              <a:rPr lang="en-GB" sz="2800" dirty="0">
                <a:latin typeface="Arial" charset="0"/>
              </a:rPr>
              <a:t>In remote areas train volunteers and teachers in testing and treatment of malaria</a:t>
            </a:r>
          </a:p>
          <a:p>
            <a:pPr eaLnBrk="1">
              <a:spcBef>
                <a:spcPts val="700"/>
              </a:spcBef>
            </a:pPr>
            <a:r>
              <a:rPr lang="en-GB" sz="2800" dirty="0">
                <a:latin typeface="Arial" charset="0"/>
              </a:rPr>
              <a:t>Be involved with National Program and World Malaria Day</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148042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TRAINING ELEMENTARY TEACHERS IN KURIVA CENTRAL PROVINCE IN APRIL 2019</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9D391659-9366-4A0F-91CB-6C99A8BA90F9}"/>
              </a:ext>
            </a:extLst>
          </p:cNvPr>
          <p:cNvSpPr txBox="1"/>
          <p:nvPr/>
        </p:nvSpPr>
        <p:spPr>
          <a:xfrm>
            <a:off x="304800" y="2711441"/>
            <a:ext cx="38100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April 2019 - 13 teachers trained in testing and treating malaria.</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Teachers came from six schools plus one village  volunteer trained at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Primary School.</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Teachers now all testing and treating malaria </a:t>
            </a:r>
            <a:endParaRPr lang="en-PG" dirty="0"/>
          </a:p>
        </p:txBody>
      </p:sp>
      <p:pic>
        <p:nvPicPr>
          <p:cNvPr id="10" name="Picture 9">
            <a:extLst>
              <a:ext uri="{FF2B5EF4-FFF2-40B4-BE49-F238E27FC236}">
                <a16:creationId xmlns:a16="http://schemas.microsoft.com/office/drawing/2014/main" id="{F2B6B5CD-0912-49EA-B49A-1F3EBF0BF3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0" y="2814312"/>
            <a:ext cx="4815867" cy="3210578"/>
          </a:xfrm>
          <a:prstGeom prst="rect">
            <a:avLst/>
          </a:prstGeom>
        </p:spPr>
      </p:pic>
    </p:spTree>
    <p:extLst>
      <p:ext uri="{BB962C8B-B14F-4D97-AF65-F5344CB8AC3E}">
        <p14:creationId xmlns:p14="http://schemas.microsoft.com/office/powerpoint/2010/main" val="55166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TRAINING ELEMENTARY TEACHERS IN KURIVA CENTRAL PROVINCE IN APRIL 2019</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0D46FA6C-80D6-4885-B032-DC5C77E005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00" y="2669231"/>
            <a:ext cx="4365824" cy="3274368"/>
          </a:xfrm>
          <a:prstGeom prst="rect">
            <a:avLst/>
          </a:prstGeom>
        </p:spPr>
      </p:pic>
      <p:pic>
        <p:nvPicPr>
          <p:cNvPr id="4" name="Picture 3">
            <a:extLst>
              <a:ext uri="{FF2B5EF4-FFF2-40B4-BE49-F238E27FC236}">
                <a16:creationId xmlns:a16="http://schemas.microsoft.com/office/drawing/2014/main" id="{066C75D4-7D86-4085-B875-FC93CAD4FA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2738" y="2669232"/>
            <a:ext cx="4365823" cy="3274367"/>
          </a:xfrm>
          <a:prstGeom prst="rect">
            <a:avLst/>
          </a:prstGeom>
        </p:spPr>
      </p:pic>
    </p:spTree>
    <p:extLst>
      <p:ext uri="{BB962C8B-B14F-4D97-AF65-F5344CB8AC3E}">
        <p14:creationId xmlns:p14="http://schemas.microsoft.com/office/powerpoint/2010/main" val="274826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4300" y="406439"/>
            <a:ext cx="8915400" cy="646331"/>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WORLD MALRIA DAY</a:t>
            </a:r>
          </a:p>
        </p:txBody>
      </p:sp>
      <p:sp>
        <p:nvSpPr>
          <p:cNvPr id="9220"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9222"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9223"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295400" y="0"/>
            <a:ext cx="68580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
        <p:nvSpPr>
          <p:cNvPr id="2" name="TextBox 1">
            <a:extLst>
              <a:ext uri="{FF2B5EF4-FFF2-40B4-BE49-F238E27FC236}">
                <a16:creationId xmlns:a16="http://schemas.microsoft.com/office/drawing/2014/main" id="{87DEF467-3B02-41FA-8A28-1AC6ECE79ECD}"/>
              </a:ext>
            </a:extLst>
          </p:cNvPr>
          <p:cNvSpPr txBox="1"/>
          <p:nvPr/>
        </p:nvSpPr>
        <p:spPr>
          <a:xfrm>
            <a:off x="533400" y="991691"/>
            <a:ext cx="7788275"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Working now in collaboration with WHO, NDoH Malaria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CPHL and Central Province PHA</a:t>
            </a:r>
            <a:endParaRPr lang="en-PG"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D639B2-6F70-4105-BA7F-AA53F90875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177" y="2200894"/>
            <a:ext cx="4055423" cy="3041567"/>
          </a:xfrm>
          <a:prstGeom prst="rect">
            <a:avLst/>
          </a:prstGeom>
        </p:spPr>
      </p:pic>
      <p:sp>
        <p:nvSpPr>
          <p:cNvPr id="3" name="TextBox 2">
            <a:extLst>
              <a:ext uri="{FF2B5EF4-FFF2-40B4-BE49-F238E27FC236}">
                <a16:creationId xmlns:a16="http://schemas.microsoft.com/office/drawing/2014/main" id="{EEB95D3D-4740-49B2-B275-ED34BAFAAF18}"/>
              </a:ext>
            </a:extLst>
          </p:cNvPr>
          <p:cNvSpPr txBox="1"/>
          <p:nvPr/>
        </p:nvSpPr>
        <p:spPr>
          <a:xfrm>
            <a:off x="715488" y="5564478"/>
            <a:ext cx="3352800" cy="707886"/>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World Malaria Day 2018 </a:t>
            </a:r>
            <a:r>
              <a:rPr lang="en-US" sz="1600" dirty="0" err="1">
                <a:latin typeface="Calibri" panose="020F0502020204030204" pitchFamily="34" charset="0"/>
                <a:cs typeface="Calibri" panose="020F0502020204030204" pitchFamily="34" charset="0"/>
              </a:rPr>
              <a:t>Kuriva</a:t>
            </a:r>
            <a:r>
              <a:rPr lang="en-US" sz="1600" dirty="0">
                <a:latin typeface="Calibri" panose="020F0502020204030204" pitchFamily="34" charset="0"/>
                <a:cs typeface="Calibri" panose="020F0502020204030204" pitchFamily="34" charset="0"/>
              </a:rPr>
              <a:t> Central Province</a:t>
            </a:r>
            <a:endParaRPr lang="en-PG"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0CC6C9B-A2D8-48F9-9B16-C95ACFC079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5028" y="2200894"/>
            <a:ext cx="4055422" cy="3041567"/>
          </a:xfrm>
          <a:prstGeom prst="rect">
            <a:avLst/>
          </a:prstGeom>
        </p:spPr>
      </p:pic>
      <p:sp>
        <p:nvSpPr>
          <p:cNvPr id="7" name="TextBox 6">
            <a:extLst>
              <a:ext uri="{FF2B5EF4-FFF2-40B4-BE49-F238E27FC236}">
                <a16:creationId xmlns:a16="http://schemas.microsoft.com/office/drawing/2014/main" id="{B0EEFFE4-3FBB-4ECC-9A84-C36C13164F31}"/>
              </a:ext>
            </a:extLst>
          </p:cNvPr>
          <p:cNvSpPr txBox="1"/>
          <p:nvPr/>
        </p:nvSpPr>
        <p:spPr>
          <a:xfrm>
            <a:off x="4724401" y="5528231"/>
            <a:ext cx="3810000" cy="138499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World Malaria Day 2019 – </a:t>
            </a:r>
            <a:r>
              <a:rPr lang="en-US" sz="1600" dirty="0">
                <a:latin typeface="Calibri" panose="020F0502020204030204" pitchFamily="34" charset="0"/>
                <a:cs typeface="Calibri" panose="020F0502020204030204" pitchFamily="34" charset="0"/>
              </a:rPr>
              <a:t>NCD</a:t>
            </a:r>
            <a:r>
              <a:rPr lang="en-US"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Ron Seddon (Chairman of RAM together with Minister of Health giving prizes)</a:t>
            </a:r>
            <a:endParaRPr lang="en-PG"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5824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39762" y="470342"/>
            <a:ext cx="7864475" cy="523220"/>
          </a:xfrm>
          <a:prstGeom prst="rect">
            <a:avLst/>
          </a:prstGeom>
          <a:noFill/>
          <a:ln w="9525">
            <a:noFill/>
            <a:miter lim="800000"/>
            <a:headEnd/>
            <a:tailEnd/>
          </a:ln>
        </p:spPr>
        <p:txBody>
          <a:bodyPr wrap="square">
            <a:spAutoFit/>
          </a:bodyPr>
          <a:lstStyle/>
          <a:p>
            <a:pPr algn="ctr"/>
            <a:r>
              <a:rPr lang="en-US" sz="2800" dirty="0">
                <a:solidFill>
                  <a:srgbClr val="FF3300"/>
                </a:solidFill>
                <a:latin typeface="Arial" charset="0"/>
              </a:rPr>
              <a:t>CHASING MALARIA </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609601" y="2438399"/>
            <a:ext cx="8000999" cy="4419601"/>
          </a:xfrm>
        </p:spPr>
        <p:txBody>
          <a:bodyPr/>
          <a:lstStyle/>
          <a:p>
            <a:pPr>
              <a:lnSpc>
                <a:spcPct val="80000"/>
              </a:lnSpc>
            </a:pPr>
            <a:endParaRPr lang="en-GB" sz="2800" dirty="0">
              <a:latin typeface="Arial" charset="0"/>
            </a:endParaRPr>
          </a:p>
          <a:p>
            <a:pPr marL="0" indent="0">
              <a:lnSpc>
                <a:spcPct val="80000"/>
              </a:lnSpc>
              <a:buNone/>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Rectangle 1">
            <a:extLst>
              <a:ext uri="{FF2B5EF4-FFF2-40B4-BE49-F238E27FC236}">
                <a16:creationId xmlns:a16="http://schemas.microsoft.com/office/drawing/2014/main" id="{1D1CB260-57E7-4EC1-B128-9345CFFE4C41}"/>
              </a:ext>
            </a:extLst>
          </p:cNvPr>
          <p:cNvSpPr/>
          <p:nvPr/>
        </p:nvSpPr>
        <p:spPr>
          <a:xfrm>
            <a:off x="83057" y="990084"/>
            <a:ext cx="8763000" cy="461665"/>
          </a:xfrm>
          <a:prstGeom prst="rect">
            <a:avLst/>
          </a:prstGeom>
        </p:spPr>
        <p:txBody>
          <a:bodyPr wrap="square">
            <a:spAutoFit/>
          </a:bodyPr>
          <a:lstStyle/>
          <a:p>
            <a:pPr algn="ctr"/>
            <a:r>
              <a:rPr lang="en-GB" dirty="0">
                <a:latin typeface="Arial" charset="0"/>
              </a:rPr>
              <a:t>RESEARCH BY INSTITUTE OF MEDICAL RESEARCH (IMR)</a:t>
            </a:r>
            <a:endParaRPr lang="en-PG" dirty="0"/>
          </a:p>
        </p:txBody>
      </p:sp>
      <p:pic>
        <p:nvPicPr>
          <p:cNvPr id="4" name="Picture 3">
            <a:extLst>
              <a:ext uri="{FF2B5EF4-FFF2-40B4-BE49-F238E27FC236}">
                <a16:creationId xmlns:a16="http://schemas.microsoft.com/office/drawing/2014/main" id="{B2F0D26F-A3DA-4AD6-99F0-D27909EBA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53" y="2213941"/>
            <a:ext cx="2833115" cy="2124836"/>
          </a:xfrm>
          <a:prstGeom prst="rect">
            <a:avLst/>
          </a:prstGeom>
        </p:spPr>
      </p:pic>
      <p:sp>
        <p:nvSpPr>
          <p:cNvPr id="3" name="TextBox 2">
            <a:extLst>
              <a:ext uri="{FF2B5EF4-FFF2-40B4-BE49-F238E27FC236}">
                <a16:creationId xmlns:a16="http://schemas.microsoft.com/office/drawing/2014/main" id="{D2FA70E5-7618-4F28-8801-99A6371D48BD}"/>
              </a:ext>
            </a:extLst>
          </p:cNvPr>
          <p:cNvSpPr txBox="1"/>
          <p:nvPr/>
        </p:nvSpPr>
        <p:spPr>
          <a:xfrm>
            <a:off x="327660" y="1474330"/>
            <a:ext cx="8319515"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To try and understand malaria in the area, the IMR was invited to come to </a:t>
            </a:r>
            <a:r>
              <a:rPr lang="en-US" sz="2000" dirty="0" err="1">
                <a:latin typeface="Arial" panose="020B0604020202020204" pitchFamily="34" charset="0"/>
                <a:cs typeface="Arial" panose="020B0604020202020204" pitchFamily="34" charset="0"/>
              </a:rPr>
              <a:t>Kuriva</a:t>
            </a:r>
            <a:r>
              <a:rPr lang="en-US" sz="2000" dirty="0">
                <a:latin typeface="Arial" panose="020B0604020202020204" pitchFamily="34" charset="0"/>
                <a:cs typeface="Arial" panose="020B0604020202020204" pitchFamily="34" charset="0"/>
              </a:rPr>
              <a:t> in Central Province in November 2018</a:t>
            </a:r>
            <a:endParaRPr lang="en-PG"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54120A2-420C-4B4B-8EC3-C4620BAE9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9887" y="2239887"/>
            <a:ext cx="2833115" cy="2124836"/>
          </a:xfrm>
          <a:prstGeom prst="rect">
            <a:avLst/>
          </a:prstGeom>
        </p:spPr>
      </p:pic>
      <p:pic>
        <p:nvPicPr>
          <p:cNvPr id="11" name="Picture 10">
            <a:extLst>
              <a:ext uri="{FF2B5EF4-FFF2-40B4-BE49-F238E27FC236}">
                <a16:creationId xmlns:a16="http://schemas.microsoft.com/office/drawing/2014/main" id="{E35D7A51-4CD1-4F2B-9D2E-69E49ED4F8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037" y="4607572"/>
            <a:ext cx="2855689" cy="2141767"/>
          </a:xfrm>
          <a:prstGeom prst="rect">
            <a:avLst/>
          </a:prstGeom>
        </p:spPr>
      </p:pic>
      <p:pic>
        <p:nvPicPr>
          <p:cNvPr id="13" name="Picture 12">
            <a:extLst>
              <a:ext uri="{FF2B5EF4-FFF2-40B4-BE49-F238E27FC236}">
                <a16:creationId xmlns:a16="http://schemas.microsoft.com/office/drawing/2014/main" id="{B3087611-7513-4C6B-8E64-65EBB3DF22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2255" y="4589181"/>
            <a:ext cx="2855689" cy="2141767"/>
          </a:xfrm>
          <a:prstGeom prst="rect">
            <a:avLst/>
          </a:prstGeom>
        </p:spPr>
      </p:pic>
      <p:pic>
        <p:nvPicPr>
          <p:cNvPr id="15" name="Picture 14">
            <a:extLst>
              <a:ext uri="{FF2B5EF4-FFF2-40B4-BE49-F238E27FC236}">
                <a16:creationId xmlns:a16="http://schemas.microsoft.com/office/drawing/2014/main" id="{4C9F17AC-8BED-4822-9318-AE2A243A62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4358" y="2234948"/>
            <a:ext cx="2833116" cy="2124837"/>
          </a:xfrm>
          <a:prstGeom prst="rect">
            <a:avLst/>
          </a:prstGeom>
        </p:spPr>
      </p:pic>
      <p:pic>
        <p:nvPicPr>
          <p:cNvPr id="17" name="Picture 16">
            <a:extLst>
              <a:ext uri="{FF2B5EF4-FFF2-40B4-BE49-F238E27FC236}">
                <a16:creationId xmlns:a16="http://schemas.microsoft.com/office/drawing/2014/main" id="{8BE29D96-9D4F-44D7-99AF-8E79F09539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4359" y="4584243"/>
            <a:ext cx="2833115" cy="2124837"/>
          </a:xfrm>
          <a:prstGeom prst="rect">
            <a:avLst/>
          </a:prstGeom>
        </p:spPr>
      </p:pic>
    </p:spTree>
    <p:extLst>
      <p:ext uri="{BB962C8B-B14F-4D97-AF65-F5344CB8AC3E}">
        <p14:creationId xmlns:p14="http://schemas.microsoft.com/office/powerpoint/2010/main" val="189723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IMR RESEARCH</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2" name="Picture 1">
            <a:extLst>
              <a:ext uri="{FF2B5EF4-FFF2-40B4-BE49-F238E27FC236}">
                <a16:creationId xmlns:a16="http://schemas.microsoft.com/office/drawing/2014/main" id="{EF87B536-D541-4A09-A966-6286BC3C5973}"/>
              </a:ext>
            </a:extLst>
          </p:cNvPr>
          <p:cNvPicPr>
            <a:picLocks noChangeAspect="1"/>
          </p:cNvPicPr>
          <p:nvPr/>
        </p:nvPicPr>
        <p:blipFill>
          <a:blip r:embed="rId4"/>
          <a:stretch>
            <a:fillRect/>
          </a:stretch>
        </p:blipFill>
        <p:spPr>
          <a:xfrm>
            <a:off x="5207631" y="1185812"/>
            <a:ext cx="3400000" cy="5542857"/>
          </a:xfrm>
          <a:prstGeom prst="rect">
            <a:avLst/>
          </a:prstGeom>
        </p:spPr>
      </p:pic>
      <p:sp>
        <p:nvSpPr>
          <p:cNvPr id="3" name="TextBox 2">
            <a:extLst>
              <a:ext uri="{FF2B5EF4-FFF2-40B4-BE49-F238E27FC236}">
                <a16:creationId xmlns:a16="http://schemas.microsoft.com/office/drawing/2014/main" id="{2312EF1F-D7E4-4A12-9C53-6542CBF1103C}"/>
              </a:ext>
            </a:extLst>
          </p:cNvPr>
          <p:cNvSpPr txBox="1"/>
          <p:nvPr/>
        </p:nvSpPr>
        <p:spPr>
          <a:xfrm>
            <a:off x="685800" y="2459504"/>
            <a:ext cx="3733800" cy="193899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Findings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Many species of anophelines biting both inside and outside</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97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740108" y="515144"/>
            <a:ext cx="6248400" cy="769938"/>
          </a:xfrm>
          <a:prstGeom prst="rect">
            <a:avLst/>
          </a:prstGeom>
          <a:noFill/>
          <a:ln w="9525">
            <a:noFill/>
            <a:miter lim="800000"/>
            <a:headEnd/>
            <a:tailEnd/>
          </a:ln>
        </p:spPr>
        <p:txBody>
          <a:bodyPr>
            <a:spAutoFit/>
          </a:bodyPr>
          <a:lstStyle/>
          <a:p>
            <a:pPr algn="ctr"/>
            <a:r>
              <a:rPr lang="en-US" sz="4400" dirty="0">
                <a:solidFill>
                  <a:srgbClr val="FF3300"/>
                </a:solidFill>
                <a:latin typeface="Arial" charset="0"/>
              </a:rPr>
              <a:t>IMR RESEARCH</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533400" y="1285082"/>
            <a:ext cx="8153400" cy="5344318"/>
          </a:xfrm>
        </p:spPr>
        <p:txBody>
          <a:bodyPr/>
          <a:lstStyle/>
          <a:p>
            <a:pPr>
              <a:lnSpc>
                <a:spcPct val="80000"/>
              </a:lnSpc>
            </a:pPr>
            <a:endParaRPr lang="en-GB" sz="2800" dirty="0">
              <a:latin typeface="Arial" charset="0"/>
            </a:endParaRPr>
          </a:p>
          <a:p>
            <a:pPr>
              <a:lnSpc>
                <a:spcPct val="80000"/>
              </a:lnSpc>
            </a:pPr>
            <a:endParaRPr lang="en-GB" sz="2400" dirty="0">
              <a:latin typeface="Arial" charset="0"/>
            </a:endParaRPr>
          </a:p>
          <a:p>
            <a:pPr>
              <a:lnSpc>
                <a:spcPct val="80000"/>
              </a:lnSpc>
            </a:pPr>
            <a:endParaRPr lang="en-GB" sz="2400" dirty="0">
              <a:latin typeface="Arial" charset="0"/>
            </a:endParaRP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3" name="TextBox 2">
            <a:extLst>
              <a:ext uri="{FF2B5EF4-FFF2-40B4-BE49-F238E27FC236}">
                <a16:creationId xmlns:a16="http://schemas.microsoft.com/office/drawing/2014/main" id="{2312EF1F-D7E4-4A12-9C53-6542CBF1103C}"/>
              </a:ext>
            </a:extLst>
          </p:cNvPr>
          <p:cNvSpPr txBox="1"/>
          <p:nvPr/>
        </p:nvSpPr>
        <p:spPr>
          <a:xfrm>
            <a:off x="685800" y="2459504"/>
            <a:ext cx="3733800" cy="193899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Findings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Much biting at early hours of the evening and only at night</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D82BD39-40F2-4940-A610-94B4F3B39F0B}"/>
              </a:ext>
            </a:extLst>
          </p:cNvPr>
          <p:cNvPicPr/>
          <p:nvPr/>
        </p:nvPicPr>
        <p:blipFill>
          <a:blip r:embed="rId4" cstate="screen">
            <a:extLst>
              <a:ext uri="{28A0092B-C50C-407E-A947-70E740481C1C}">
                <a14:useLocalDpi xmlns:a14="http://schemas.microsoft.com/office/drawing/2010/main"/>
              </a:ext>
            </a:extLst>
          </a:blip>
          <a:stretch>
            <a:fillRect/>
          </a:stretch>
        </p:blipFill>
        <p:spPr>
          <a:xfrm>
            <a:off x="4419600" y="1415258"/>
            <a:ext cx="4419600" cy="4604542"/>
          </a:xfrm>
          <a:prstGeom prst="rect">
            <a:avLst/>
          </a:prstGeom>
        </p:spPr>
      </p:pic>
    </p:spTree>
    <p:extLst>
      <p:ext uri="{BB962C8B-B14F-4D97-AF65-F5344CB8AC3E}">
        <p14:creationId xmlns:p14="http://schemas.microsoft.com/office/powerpoint/2010/main" val="35352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715963" y="752326"/>
            <a:ext cx="7712074"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6148" name="Rectangle 6"/>
          <p:cNvSpPr>
            <a:spLocks noGrp="1" noChangeArrowheads="1"/>
          </p:cNvSpPr>
          <p:nvPr>
            <p:ph type="body" idx="4294967295"/>
          </p:nvPr>
        </p:nvSpPr>
        <p:spPr>
          <a:xfrm>
            <a:off x="304800" y="1562100"/>
            <a:ext cx="8784440" cy="876300"/>
          </a:xfrm>
        </p:spPr>
        <p:txBody>
          <a:bodyPr/>
          <a:lstStyle/>
          <a:p>
            <a:pPr marL="0" indent="0" algn="ctr">
              <a:lnSpc>
                <a:spcPct val="80000"/>
              </a:lnSpc>
              <a:buNone/>
            </a:pPr>
            <a:r>
              <a:rPr lang="en-GB" dirty="0">
                <a:latin typeface="Arial" charset="0"/>
              </a:rPr>
              <a:t>LARVAE HOUSES</a:t>
            </a:r>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6" name="Picture 5">
            <a:extLst>
              <a:ext uri="{FF2B5EF4-FFF2-40B4-BE49-F238E27FC236}">
                <a16:creationId xmlns:a16="http://schemas.microsoft.com/office/drawing/2014/main" id="{B4880AB9-EED7-434B-805B-C9B649D1C8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200" y="2158024"/>
            <a:ext cx="4778831" cy="3584123"/>
          </a:xfrm>
          <a:prstGeom prst="rect">
            <a:avLst/>
          </a:prstGeom>
        </p:spPr>
      </p:pic>
      <p:sp>
        <p:nvSpPr>
          <p:cNvPr id="7" name="TextBox 6">
            <a:extLst>
              <a:ext uri="{FF2B5EF4-FFF2-40B4-BE49-F238E27FC236}">
                <a16:creationId xmlns:a16="http://schemas.microsoft.com/office/drawing/2014/main" id="{8DDD2DB1-AC12-4FFA-A80F-889D8A3D6FB7}"/>
              </a:ext>
            </a:extLst>
          </p:cNvPr>
          <p:cNvSpPr txBox="1"/>
          <p:nvPr/>
        </p:nvSpPr>
        <p:spPr>
          <a:xfrm>
            <a:off x="978301" y="5922572"/>
            <a:ext cx="7437437"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Four compartments built to represent North, East South And West for children to put collected larvae</a:t>
            </a:r>
            <a:endParaRPr lang="en-P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230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09600" y="306961"/>
            <a:ext cx="8153400" cy="1077218"/>
          </a:xfrm>
          <a:prstGeom prst="rect">
            <a:avLst/>
          </a:prstGeom>
          <a:noFill/>
          <a:ln w="9525">
            <a:noFill/>
            <a:miter lim="800000"/>
            <a:headEnd/>
            <a:tailEnd/>
          </a:ln>
        </p:spPr>
        <p:txBody>
          <a:bodyPr wrap="square">
            <a:spAutoFit/>
          </a:bodyPr>
          <a:lstStyle/>
          <a:p>
            <a:pPr algn="ctr"/>
            <a:r>
              <a:rPr lang="en-US" sz="3600" dirty="0">
                <a:solidFill>
                  <a:srgbClr val="FF3300"/>
                </a:solidFill>
                <a:latin typeface="Arial" charset="0"/>
              </a:rPr>
              <a:t>CHASING MALARIA</a:t>
            </a:r>
          </a:p>
          <a:p>
            <a:pPr algn="ctr"/>
            <a:r>
              <a:rPr lang="en-US" sz="2800" dirty="0">
                <a:solidFill>
                  <a:srgbClr val="FF3300"/>
                </a:solidFill>
                <a:latin typeface="Arial" charset="0"/>
              </a:rPr>
              <a:t>School And 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6" name="Picture 5">
            <a:extLst>
              <a:ext uri="{FF2B5EF4-FFF2-40B4-BE49-F238E27FC236}">
                <a16:creationId xmlns:a16="http://schemas.microsoft.com/office/drawing/2014/main" id="{4F148EF5-9055-4427-9AA1-19A04CDDCA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4407533"/>
            <a:ext cx="2819400" cy="2114550"/>
          </a:xfrm>
          <a:prstGeom prst="rect">
            <a:avLst/>
          </a:prstGeom>
        </p:spPr>
      </p:pic>
      <p:pic>
        <p:nvPicPr>
          <p:cNvPr id="9" name="Picture 8">
            <a:extLst>
              <a:ext uri="{FF2B5EF4-FFF2-40B4-BE49-F238E27FC236}">
                <a16:creationId xmlns:a16="http://schemas.microsoft.com/office/drawing/2014/main" id="{97D5AB96-CDD9-4D94-A182-AAAE840115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1573883"/>
            <a:ext cx="2895600" cy="2171700"/>
          </a:xfrm>
          <a:prstGeom prst="rect">
            <a:avLst/>
          </a:prstGeom>
        </p:spPr>
      </p:pic>
      <p:pic>
        <p:nvPicPr>
          <p:cNvPr id="13" name="Picture 12">
            <a:extLst>
              <a:ext uri="{FF2B5EF4-FFF2-40B4-BE49-F238E27FC236}">
                <a16:creationId xmlns:a16="http://schemas.microsoft.com/office/drawing/2014/main" id="{A2007D84-F09E-464D-A3CB-E90E4174AC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1617" y="1573882"/>
            <a:ext cx="2895600" cy="2171700"/>
          </a:xfrm>
          <a:prstGeom prst="rect">
            <a:avLst/>
          </a:prstGeom>
        </p:spPr>
      </p:pic>
      <p:pic>
        <p:nvPicPr>
          <p:cNvPr id="15" name="Picture 14">
            <a:extLst>
              <a:ext uri="{FF2B5EF4-FFF2-40B4-BE49-F238E27FC236}">
                <a16:creationId xmlns:a16="http://schemas.microsoft.com/office/drawing/2014/main" id="{DA7050F1-796C-4E41-BEDD-3CC07FEF20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2" y="4407533"/>
            <a:ext cx="2871215" cy="2153411"/>
          </a:xfrm>
          <a:prstGeom prst="rect">
            <a:avLst/>
          </a:prstGeom>
        </p:spPr>
      </p:pic>
      <p:pic>
        <p:nvPicPr>
          <p:cNvPr id="17" name="Picture 16">
            <a:extLst>
              <a:ext uri="{FF2B5EF4-FFF2-40B4-BE49-F238E27FC236}">
                <a16:creationId xmlns:a16="http://schemas.microsoft.com/office/drawing/2014/main" id="{095070C2-6CD1-4E23-9256-E50D1709FA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4200" y="1573882"/>
            <a:ext cx="2895600" cy="2171700"/>
          </a:xfrm>
          <a:prstGeom prst="rect">
            <a:avLst/>
          </a:prstGeom>
        </p:spPr>
      </p:pic>
      <p:pic>
        <p:nvPicPr>
          <p:cNvPr id="19" name="Picture 18">
            <a:extLst>
              <a:ext uri="{FF2B5EF4-FFF2-40B4-BE49-F238E27FC236}">
                <a16:creationId xmlns:a16="http://schemas.microsoft.com/office/drawing/2014/main" id="{016FAFAD-F090-41B7-9C3D-B28EEEF675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63824" y="4407534"/>
            <a:ext cx="2819400" cy="2114550"/>
          </a:xfrm>
          <a:prstGeom prst="rect">
            <a:avLst/>
          </a:prstGeom>
        </p:spPr>
      </p:pic>
    </p:spTree>
    <p:extLst>
      <p:ext uri="{BB962C8B-B14F-4D97-AF65-F5344CB8AC3E}">
        <p14:creationId xmlns:p14="http://schemas.microsoft.com/office/powerpoint/2010/main" val="1297472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1446550"/>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a:p>
            <a:pPr algn="ctr"/>
            <a:r>
              <a:rPr lang="en-US" sz="4400" dirty="0">
                <a:solidFill>
                  <a:srgbClr val="FF3300"/>
                </a:solidFill>
                <a:latin typeface="Arial" charset="0"/>
              </a:rPr>
              <a:t>Community Involvement</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21105CFE-FDC0-4F67-B65A-9903D6887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519362"/>
            <a:ext cx="4464049" cy="3348037"/>
          </a:xfrm>
          <a:prstGeom prst="rect">
            <a:avLst/>
          </a:prstGeom>
        </p:spPr>
      </p:pic>
      <p:pic>
        <p:nvPicPr>
          <p:cNvPr id="5" name="Picture 4">
            <a:extLst>
              <a:ext uri="{FF2B5EF4-FFF2-40B4-BE49-F238E27FC236}">
                <a16:creationId xmlns:a16="http://schemas.microsoft.com/office/drawing/2014/main" id="{E4A5C957-274F-4233-A7A8-AFBF43838F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1933" y="2508094"/>
            <a:ext cx="4472067" cy="3354050"/>
          </a:xfrm>
          <a:prstGeom prst="rect">
            <a:avLst/>
          </a:prstGeom>
        </p:spPr>
      </p:pic>
    </p:spTree>
    <p:extLst>
      <p:ext uri="{BB962C8B-B14F-4D97-AF65-F5344CB8AC3E}">
        <p14:creationId xmlns:p14="http://schemas.microsoft.com/office/powerpoint/2010/main" val="223702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161288" y="433138"/>
            <a:ext cx="69342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3075"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3076" name="Rectangle 6"/>
          <p:cNvSpPr>
            <a:spLocks noGrp="1" noChangeArrowheads="1"/>
          </p:cNvSpPr>
          <p:nvPr>
            <p:ph type="body" idx="4294967295"/>
          </p:nvPr>
        </p:nvSpPr>
        <p:spPr>
          <a:xfrm>
            <a:off x="304799" y="1447800"/>
            <a:ext cx="8016875" cy="5334000"/>
          </a:xfrm>
        </p:spPr>
        <p:txBody>
          <a:bodyPr/>
          <a:lstStyle/>
          <a:p>
            <a:pPr marL="0" indent="0" eaLnBrk="1">
              <a:spcBef>
                <a:spcPts val="700"/>
              </a:spcBef>
              <a:buNone/>
            </a:pPr>
            <a:r>
              <a:rPr lang="en-GB" sz="2800" dirty="0">
                <a:latin typeface="Arial" charset="0"/>
              </a:rPr>
              <a:t>Ingredients For Community Malaria Control Program</a:t>
            </a:r>
          </a:p>
          <a:p>
            <a:pPr eaLnBrk="1">
              <a:spcBef>
                <a:spcPts val="700"/>
              </a:spcBef>
            </a:pPr>
            <a:r>
              <a:rPr lang="en-GB" sz="2800" dirty="0">
                <a:latin typeface="Arial" charset="0"/>
              </a:rPr>
              <a:t>You need to have levels of malaria to which the community feels that there is a problem.</a:t>
            </a:r>
          </a:p>
          <a:p>
            <a:pPr eaLnBrk="1">
              <a:spcBef>
                <a:spcPts val="700"/>
              </a:spcBef>
            </a:pPr>
            <a:r>
              <a:rPr lang="en-GB" sz="2800" dirty="0">
                <a:latin typeface="Arial" charset="0"/>
              </a:rPr>
              <a:t>No or little malaria or mosquitoes – little likelihood of community by in.</a:t>
            </a:r>
          </a:p>
          <a:p>
            <a:pPr eaLnBrk="1">
              <a:spcBef>
                <a:spcPts val="700"/>
              </a:spcBef>
            </a:pPr>
            <a:r>
              <a:rPr lang="en-GB" sz="2800" dirty="0">
                <a:latin typeface="Arial" charset="0"/>
              </a:rPr>
              <a:t>Best to identify hot spots of malaria. This can be done in three ways:</a:t>
            </a:r>
          </a:p>
          <a:p>
            <a:pPr lvl="1" eaLnBrk="1">
              <a:spcBef>
                <a:spcPts val="700"/>
              </a:spcBef>
            </a:pPr>
            <a:r>
              <a:rPr lang="en-GB" sz="2400" dirty="0">
                <a:latin typeface="Arial" charset="0"/>
              </a:rPr>
              <a:t>National Health Information System</a:t>
            </a:r>
          </a:p>
          <a:p>
            <a:pPr lvl="1" eaLnBrk="1">
              <a:spcBef>
                <a:spcPts val="700"/>
              </a:spcBef>
            </a:pPr>
            <a:r>
              <a:rPr lang="en-GB" sz="2400" dirty="0">
                <a:latin typeface="Arial" charset="0"/>
              </a:rPr>
              <a:t>School prevalence surveys</a:t>
            </a:r>
          </a:p>
          <a:p>
            <a:pPr lvl="1" eaLnBrk="1">
              <a:spcBef>
                <a:spcPts val="700"/>
              </a:spcBef>
            </a:pPr>
            <a:r>
              <a:rPr lang="en-GB" sz="2400" dirty="0">
                <a:latin typeface="Arial" charset="0"/>
              </a:rPr>
              <a:t>Active surveillance using nets.</a:t>
            </a:r>
          </a:p>
        </p:txBody>
      </p:sp>
      <p:pic>
        <p:nvPicPr>
          <p:cNvPr id="3077"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3078"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143000" y="0"/>
            <a:ext cx="7010400" cy="461665"/>
          </a:xfrm>
          <a:prstGeom prst="rect">
            <a:avLst/>
          </a:prstGeom>
        </p:spPr>
        <p:txBody>
          <a:bodyPr wrap="square">
            <a:spAutoFit/>
          </a:bodyPr>
          <a:lstStyle/>
          <a:p>
            <a:pPr algn="ctr">
              <a:defRPr/>
            </a:pPr>
            <a:r>
              <a:rPr lang="en-US" kern="10" dirty="0">
                <a:ln w="9525">
                  <a:solidFill>
                    <a:srgbClr val="000000"/>
                  </a:solidFill>
                  <a:round/>
                  <a:headEnd/>
                  <a:tailEnd/>
                </a:ln>
                <a:solidFill>
                  <a:srgbClr val="FFFFFF"/>
                </a:solidFill>
                <a:latin typeface="Arial Black"/>
              </a:rPr>
              <a:t>PNG – MALARIA PROGRAMME</a:t>
            </a:r>
          </a:p>
        </p:txBody>
      </p:sp>
    </p:spTree>
    <p:extLst>
      <p:ext uri="{BB962C8B-B14F-4D97-AF65-F5344CB8AC3E}">
        <p14:creationId xmlns:p14="http://schemas.microsoft.com/office/powerpoint/2010/main" val="4157188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 y="706490"/>
            <a:ext cx="7864475" cy="1323439"/>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OTHER ACTIVITIES</a:t>
            </a:r>
          </a:p>
          <a:p>
            <a:pPr algn="ctr"/>
            <a:r>
              <a:rPr lang="en-US" sz="3600" dirty="0">
                <a:latin typeface="Arial" charset="0"/>
              </a:rPr>
              <a:t>Intervention Failure</a:t>
            </a:r>
          </a:p>
        </p:txBody>
      </p:sp>
      <p:sp>
        <p:nvSpPr>
          <p:cNvPr id="6147"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pic>
        <p:nvPicPr>
          <p:cNvPr id="6149"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6150" name="Picture 7" descr="NMCP"/>
          <p:cNvPicPr>
            <a:picLocks noChangeAspect="1" noChangeArrowheads="1"/>
          </p:cNvPicPr>
          <p:nvPr/>
        </p:nvPicPr>
        <p:blipFill>
          <a:blip r:embed="rId3" cstate="screen"/>
          <a:srcRect/>
          <a:stretch>
            <a:fillRect/>
          </a:stretch>
        </p:blipFill>
        <p:spPr bwMode="auto">
          <a:xfrm>
            <a:off x="0" y="0"/>
            <a:ext cx="1752600" cy="876300"/>
          </a:xfrm>
          <a:prstGeom prst="rect">
            <a:avLst/>
          </a:prstGeom>
          <a:noFill/>
          <a:ln w="9525">
            <a:noFill/>
            <a:miter lim="800000"/>
            <a:headEnd/>
            <a:tailEnd/>
          </a:ln>
        </p:spPr>
      </p:pic>
      <p:sp>
        <p:nvSpPr>
          <p:cNvPr id="9" name="Rectangle 8"/>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8" name="Picture 7">
            <a:extLst>
              <a:ext uri="{FF2B5EF4-FFF2-40B4-BE49-F238E27FC236}">
                <a16:creationId xmlns:a16="http://schemas.microsoft.com/office/drawing/2014/main" id="{A057045F-D97B-4C61-B255-289B4C47BC2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22237" y="2203684"/>
            <a:ext cx="3763963" cy="3916777"/>
          </a:xfrm>
          <a:prstGeom prst="rect">
            <a:avLst/>
          </a:prstGeom>
          <a:noFill/>
          <a:ln>
            <a:noFill/>
          </a:ln>
        </p:spPr>
      </p:pic>
      <p:sp>
        <p:nvSpPr>
          <p:cNvPr id="2" name="TextBox 1">
            <a:extLst>
              <a:ext uri="{FF2B5EF4-FFF2-40B4-BE49-F238E27FC236}">
                <a16:creationId xmlns:a16="http://schemas.microsoft.com/office/drawing/2014/main" id="{73041556-62D0-4B8A-80F7-CA965BBF011D}"/>
              </a:ext>
            </a:extLst>
          </p:cNvPr>
          <p:cNvSpPr txBox="1"/>
          <p:nvPr/>
        </p:nvSpPr>
        <p:spPr>
          <a:xfrm>
            <a:off x="0" y="6335067"/>
            <a:ext cx="9144000"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Net barrier had no measurable impact on malaria and was continually destroyed by pigs</a:t>
            </a:r>
            <a:endParaRPr lang="en-PG" sz="1800" dirty="0">
              <a:latin typeface="Arial" panose="020B0604020202020204" pitchFamily="34" charset="0"/>
              <a:cs typeface="Arial" panose="020B0604020202020204" pitchFamily="34" charset="0"/>
            </a:endParaRPr>
          </a:p>
        </p:txBody>
      </p:sp>
      <p:pic>
        <p:nvPicPr>
          <p:cNvPr id="10" name="Picture 1">
            <a:extLst>
              <a:ext uri="{FF2B5EF4-FFF2-40B4-BE49-F238E27FC236}">
                <a16:creationId xmlns:a16="http://schemas.microsoft.com/office/drawing/2014/main" id="{994979DA-40F3-4ED5-96D1-EF4DB7264AE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2203684"/>
            <a:ext cx="4724400" cy="39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796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C:\Users\Tim\Documents\PNG\PNG2010\Pictures\SHP\Velgie\Tebi\P70300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03" name="Rectangle 2"/>
          <p:cNvSpPr>
            <a:spLocks noGrp="1" noChangeArrowheads="1"/>
          </p:cNvSpPr>
          <p:nvPr>
            <p:ph type="title" idx="4294967295"/>
          </p:nvPr>
        </p:nvSpPr>
        <p:spPr>
          <a:xfrm>
            <a:off x="1676400" y="2438400"/>
            <a:ext cx="5791200" cy="1905000"/>
          </a:xfrm>
        </p:spPr>
        <p:txBody>
          <a:bodyPr/>
          <a:lstStyle/>
          <a:p>
            <a:r>
              <a:rPr lang="en-US" sz="4000">
                <a:solidFill>
                  <a:srgbClr val="FF3300"/>
                </a:solidFill>
                <a:latin typeface="Arial" charset="0"/>
              </a:rPr>
              <a:t>Thank You Very Much</a:t>
            </a:r>
            <a:br>
              <a:rPr lang="en-US" sz="4000">
                <a:solidFill>
                  <a:srgbClr val="FF3300"/>
                </a:solidFill>
                <a:latin typeface="Arial" charset="0"/>
              </a:rPr>
            </a:br>
            <a:r>
              <a:rPr lang="en-US" sz="4000">
                <a:solidFill>
                  <a:srgbClr val="FF3300"/>
                </a:solidFill>
                <a:latin typeface="Arial" charset="0"/>
              </a:rPr>
              <a:t> Tenk Yu Tru</a:t>
            </a:r>
            <a:br>
              <a:rPr lang="en-US" sz="4000">
                <a:solidFill>
                  <a:srgbClr val="FF3300"/>
                </a:solidFill>
                <a:latin typeface="Arial" charset="0"/>
              </a:rPr>
            </a:br>
            <a:r>
              <a:rPr lang="en-US" sz="4000">
                <a:solidFill>
                  <a:srgbClr val="FF3300"/>
                </a:solidFill>
                <a:latin typeface="Arial" charset="0"/>
              </a:rPr>
              <a:t>Tanikiu Bada Herea</a:t>
            </a:r>
            <a:r>
              <a:rPr lang="en-US" sz="4800">
                <a:solidFill>
                  <a:srgbClr val="FF3300"/>
                </a:solidFill>
                <a:latin typeface="Arial" charset="0"/>
              </a:rPr>
              <a:t> </a:t>
            </a:r>
          </a:p>
        </p:txBody>
      </p:sp>
      <p:pic>
        <p:nvPicPr>
          <p:cNvPr id="51204" name="Picture 9" descr="RAMl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sp>
        <p:nvSpPr>
          <p:cNvPr id="6" name="Rectangle 5"/>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1206" name="Picture 7" descr="NMC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Tree>
    <p:extLst>
      <p:ext uri="{BB962C8B-B14F-4D97-AF65-F5344CB8AC3E}">
        <p14:creationId xmlns:p14="http://schemas.microsoft.com/office/powerpoint/2010/main" val="219890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dirty="0"/>
          </a:p>
          <a:p>
            <a:pPr>
              <a:buFontTx/>
              <a:buChar char="•"/>
            </a:pPr>
            <a:endParaRPr lang="en-US" dirty="0"/>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4" name="TextBox 3">
            <a:extLst>
              <a:ext uri="{FF2B5EF4-FFF2-40B4-BE49-F238E27FC236}">
                <a16:creationId xmlns:a16="http://schemas.microsoft.com/office/drawing/2014/main" id="{6DFD84B2-35C5-4B04-9D43-5C0A8D91842F}"/>
              </a:ext>
            </a:extLst>
          </p:cNvPr>
          <p:cNvSpPr txBox="1"/>
          <p:nvPr/>
        </p:nvSpPr>
        <p:spPr>
          <a:xfrm>
            <a:off x="664464" y="2238245"/>
            <a:ext cx="7478913" cy="3046988"/>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LLINs Given Out For Positive Cases Of Malaria In Health Centres In Central, NCD and Gulf Provinces</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Locations of all cases recorded and put into data base.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This data is mapped.</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Table below shows nets given out in PNG for this purpose in the last few years.</a:t>
            </a:r>
          </a:p>
          <a:p>
            <a:endParaRPr lang="en-AU"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766563A-F5EE-4B97-9A3A-D3D17D74F040}"/>
              </a:ext>
            </a:extLst>
          </p:cNvPr>
          <p:cNvPicPr>
            <a:picLocks noChangeAspect="1"/>
          </p:cNvPicPr>
          <p:nvPr/>
        </p:nvPicPr>
        <p:blipFill>
          <a:blip r:embed="rId4"/>
          <a:stretch>
            <a:fillRect/>
          </a:stretch>
        </p:blipFill>
        <p:spPr>
          <a:xfrm>
            <a:off x="740128" y="4953000"/>
            <a:ext cx="7739944" cy="1792122"/>
          </a:xfrm>
          <a:prstGeom prst="rect">
            <a:avLst/>
          </a:prstGeom>
        </p:spPr>
      </p:pic>
      <p:sp>
        <p:nvSpPr>
          <p:cNvPr id="2" name="TextBox 1">
            <a:extLst>
              <a:ext uri="{FF2B5EF4-FFF2-40B4-BE49-F238E27FC236}">
                <a16:creationId xmlns:a16="http://schemas.microsoft.com/office/drawing/2014/main" id="{917D1D23-F75E-41F0-98CE-485E3D975B37}"/>
              </a:ext>
            </a:extLst>
          </p:cNvPr>
          <p:cNvSpPr txBox="1"/>
          <p:nvPr/>
        </p:nvSpPr>
        <p:spPr>
          <a:xfrm>
            <a:off x="533400" y="1409700"/>
            <a:ext cx="792480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Using Long Lasting Insecticidal Nets (LLINs) To Locate Malaria Hotspots.</a:t>
            </a:r>
            <a:endParaRPr lang="en-PG"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81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28600" y="1278409"/>
            <a:ext cx="8610600" cy="475439"/>
          </a:xfrm>
        </p:spPr>
        <p:txBody>
          <a:bodyPr/>
          <a:lstStyle/>
          <a:p>
            <a:pPr marL="0" indent="0" algn="ctr">
              <a:lnSpc>
                <a:spcPct val="80000"/>
              </a:lnSpc>
              <a:buNone/>
            </a:pPr>
            <a:r>
              <a:rPr lang="en-GB" sz="2800" dirty="0">
                <a:latin typeface="Arial" charset="0"/>
              </a:rPr>
              <a:t>MAPPING IN NCD</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961C52AC-C275-49B1-BFAF-FD33D9E657DD}"/>
              </a:ext>
            </a:extLst>
          </p:cNvPr>
          <p:cNvSpPr txBox="1"/>
          <p:nvPr/>
        </p:nvSpPr>
        <p:spPr>
          <a:xfrm>
            <a:off x="228600" y="2106744"/>
            <a:ext cx="1905000" cy="415498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map shows  malaria cases in children in NCD. This suggests that malaria is still being transmitted in </a:t>
            </a:r>
            <a:r>
              <a:rPr lang="en-US" dirty="0" err="1">
                <a:latin typeface="Arial" panose="020B0604020202020204" pitchFamily="34" charset="0"/>
                <a:cs typeface="Arial" panose="020B0604020202020204" pitchFamily="34" charset="0"/>
              </a:rPr>
              <a:t>Kaugere</a:t>
            </a:r>
            <a:r>
              <a:rPr lang="en-US" dirty="0">
                <a:latin typeface="Arial" panose="020B0604020202020204" pitchFamily="34" charset="0"/>
                <a:cs typeface="Arial" panose="020B0604020202020204" pitchFamily="34" charset="0"/>
              </a:rPr>
              <a:t>.</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B715C1-0B4A-4F18-9510-5E5B83D41C1D}"/>
              </a:ext>
            </a:extLst>
          </p:cNvPr>
          <p:cNvPicPr/>
          <p:nvPr/>
        </p:nvPicPr>
        <p:blipFill>
          <a:blip r:embed="rId4" cstate="email">
            <a:extLst>
              <a:ext uri="{28A0092B-C50C-407E-A947-70E740481C1C}">
                <a14:useLocalDpi xmlns:a14="http://schemas.microsoft.com/office/drawing/2010/main"/>
              </a:ext>
            </a:extLst>
          </a:blip>
          <a:stretch>
            <a:fillRect/>
          </a:stretch>
        </p:blipFill>
        <p:spPr>
          <a:xfrm>
            <a:off x="2133600" y="1836241"/>
            <a:ext cx="6248400" cy="4716959"/>
          </a:xfrm>
          <a:prstGeom prst="rect">
            <a:avLst/>
          </a:prstGeom>
        </p:spPr>
      </p:pic>
    </p:spTree>
    <p:extLst>
      <p:ext uri="{BB962C8B-B14F-4D97-AF65-F5344CB8AC3E}">
        <p14:creationId xmlns:p14="http://schemas.microsoft.com/office/powerpoint/2010/main" val="226102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278409"/>
            <a:ext cx="8458200" cy="475439"/>
          </a:xfrm>
        </p:spPr>
        <p:txBody>
          <a:bodyPr/>
          <a:lstStyle/>
          <a:p>
            <a:pPr marL="0" indent="0" algn="ctr">
              <a:lnSpc>
                <a:spcPct val="80000"/>
              </a:lnSpc>
              <a:buNone/>
            </a:pPr>
            <a:r>
              <a:rPr lang="en-GB" sz="2800" dirty="0">
                <a:latin typeface="Arial" charset="0"/>
              </a:rPr>
              <a:t>MAPPING IN CENTRAL PROVINCE</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4FCBFC18-B0ED-4E0B-B820-17D9FEA05E14}"/>
              </a:ext>
            </a:extLst>
          </p:cNvPr>
          <p:cNvSpPr txBox="1"/>
          <p:nvPr/>
        </p:nvSpPr>
        <p:spPr>
          <a:xfrm>
            <a:off x="152400" y="2343943"/>
            <a:ext cx="1981200" cy="37856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Based on this map, Chasing Malaria has concentrated its activities in the </a:t>
            </a:r>
            <a:r>
              <a:rPr lang="en-US" dirty="0" err="1">
                <a:latin typeface="Arial" panose="020B0604020202020204" pitchFamily="34" charset="0"/>
                <a:cs typeface="Arial" panose="020B0604020202020204" pitchFamily="34" charset="0"/>
              </a:rPr>
              <a:t>Waima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Bereina</a:t>
            </a:r>
            <a:r>
              <a:rPr lang="en-US" dirty="0">
                <a:latin typeface="Arial" panose="020B0604020202020204" pitchFamily="34" charset="0"/>
                <a:cs typeface="Arial" panose="020B0604020202020204" pitchFamily="34" charset="0"/>
              </a:rPr>
              <a:t> areas of </a:t>
            </a:r>
            <a:r>
              <a:rPr lang="en-US" dirty="0" err="1">
                <a:latin typeface="Arial" panose="020B0604020202020204" pitchFamily="34" charset="0"/>
                <a:cs typeface="Arial" panose="020B0604020202020204" pitchFamily="34" charset="0"/>
              </a:rPr>
              <a:t>Kairuku</a:t>
            </a:r>
            <a:endParaRPr lang="en-PG"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686629A-510E-4772-8866-344E549DD73E}"/>
              </a:ext>
            </a:extLst>
          </p:cNvPr>
          <p:cNvPicPr/>
          <p:nvPr/>
        </p:nvPicPr>
        <p:blipFill>
          <a:blip r:embed="rId4" cstate="email">
            <a:extLst>
              <a:ext uri="{28A0092B-C50C-407E-A947-70E740481C1C}">
                <a14:useLocalDpi xmlns:a14="http://schemas.microsoft.com/office/drawing/2010/main"/>
              </a:ext>
            </a:extLst>
          </a:blip>
          <a:stretch>
            <a:fillRect/>
          </a:stretch>
        </p:blipFill>
        <p:spPr>
          <a:xfrm>
            <a:off x="2286000" y="2047850"/>
            <a:ext cx="5715000" cy="4601131"/>
          </a:xfrm>
          <a:prstGeom prst="rect">
            <a:avLst/>
          </a:prstGeom>
        </p:spPr>
      </p:pic>
    </p:spTree>
    <p:extLst>
      <p:ext uri="{BB962C8B-B14F-4D97-AF65-F5344CB8AC3E}">
        <p14:creationId xmlns:p14="http://schemas.microsoft.com/office/powerpoint/2010/main" val="37941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278409"/>
            <a:ext cx="8458200" cy="475439"/>
          </a:xfrm>
        </p:spPr>
        <p:txBody>
          <a:bodyPr/>
          <a:lstStyle/>
          <a:p>
            <a:pPr marL="0" indent="0" algn="ctr">
              <a:lnSpc>
                <a:spcPct val="80000"/>
              </a:lnSpc>
              <a:buNone/>
            </a:pPr>
            <a:r>
              <a:rPr lang="en-GB" sz="2800" dirty="0">
                <a:latin typeface="Arial" charset="0"/>
              </a:rPr>
              <a:t>MAPPING IN CENTRAL PROVINCE</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sp>
        <p:nvSpPr>
          <p:cNvPr id="2" name="TextBox 1">
            <a:extLst>
              <a:ext uri="{FF2B5EF4-FFF2-40B4-BE49-F238E27FC236}">
                <a16:creationId xmlns:a16="http://schemas.microsoft.com/office/drawing/2014/main" id="{4FCBFC18-B0ED-4E0B-B820-17D9FEA05E14}"/>
              </a:ext>
            </a:extLst>
          </p:cNvPr>
          <p:cNvSpPr txBox="1"/>
          <p:nvPr/>
        </p:nvSpPr>
        <p:spPr>
          <a:xfrm>
            <a:off x="381000" y="1775794"/>
            <a:ext cx="74676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Based on this map, Chasing Malaria has concentrated its activities in the </a:t>
            </a:r>
            <a:r>
              <a:rPr lang="en-US" dirty="0" err="1">
                <a:latin typeface="Arial" panose="020B0604020202020204" pitchFamily="34" charset="0"/>
                <a:cs typeface="Arial" panose="020B0604020202020204" pitchFamily="34" charset="0"/>
              </a:rPr>
              <a:t>Waima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Bereina</a:t>
            </a:r>
            <a:r>
              <a:rPr lang="en-US" dirty="0">
                <a:latin typeface="Arial" panose="020B0604020202020204" pitchFamily="34" charset="0"/>
                <a:cs typeface="Arial" panose="020B0604020202020204" pitchFamily="34" charset="0"/>
              </a:rPr>
              <a:t> and then </a:t>
            </a:r>
            <a:r>
              <a:rPr lang="en-US" dirty="0" err="1">
                <a:latin typeface="Arial" panose="020B0604020202020204" pitchFamily="34" charset="0"/>
                <a:cs typeface="Arial" panose="020B0604020202020204" pitchFamily="34" charset="0"/>
              </a:rPr>
              <a:t>Kuriva</a:t>
            </a:r>
            <a:r>
              <a:rPr lang="en-US" dirty="0">
                <a:latin typeface="Arial" panose="020B0604020202020204" pitchFamily="34" charset="0"/>
                <a:cs typeface="Arial" panose="020B0604020202020204" pitchFamily="34" charset="0"/>
              </a:rPr>
              <a:t> areas of </a:t>
            </a:r>
            <a:r>
              <a:rPr lang="en-US" dirty="0" err="1">
                <a:latin typeface="Arial" panose="020B0604020202020204" pitchFamily="34" charset="0"/>
                <a:cs typeface="Arial" panose="020B0604020202020204" pitchFamily="34" charset="0"/>
              </a:rPr>
              <a:t>Kairuku</a:t>
            </a:r>
            <a:endParaRPr lang="en-PG"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04AC77F-D744-492C-B77B-9B0A6BA605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 y="3200400"/>
            <a:ext cx="4119562" cy="3254746"/>
          </a:xfrm>
          <a:prstGeom prst="rect">
            <a:avLst/>
          </a:prstGeom>
        </p:spPr>
      </p:pic>
      <p:pic>
        <p:nvPicPr>
          <p:cNvPr id="6" name="Picture 5">
            <a:extLst>
              <a:ext uri="{FF2B5EF4-FFF2-40B4-BE49-F238E27FC236}">
                <a16:creationId xmlns:a16="http://schemas.microsoft.com/office/drawing/2014/main" id="{E1B30114-5A4D-4761-BC95-7DE364A259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8537" y="3179064"/>
            <a:ext cx="4119562" cy="3254746"/>
          </a:xfrm>
          <a:prstGeom prst="rect">
            <a:avLst/>
          </a:prstGeom>
        </p:spPr>
      </p:pic>
    </p:spTree>
    <p:extLst>
      <p:ext uri="{BB962C8B-B14F-4D97-AF65-F5344CB8AC3E}">
        <p14:creationId xmlns:p14="http://schemas.microsoft.com/office/powerpoint/2010/main" val="340639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533400"/>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381000" y="1278409"/>
            <a:ext cx="8458200" cy="475439"/>
          </a:xfrm>
        </p:spPr>
        <p:txBody>
          <a:bodyPr/>
          <a:lstStyle/>
          <a:p>
            <a:pPr marL="0" indent="0" algn="ctr">
              <a:lnSpc>
                <a:spcPct val="80000"/>
              </a:lnSpc>
              <a:buNone/>
            </a:pPr>
            <a:r>
              <a:rPr lang="en-GB" sz="2800" dirty="0">
                <a:latin typeface="Arial" charset="0"/>
              </a:rPr>
              <a:t>MAPPING IN ENGA FROM ENHIS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5" name="Picture 4">
            <a:extLst>
              <a:ext uri="{FF2B5EF4-FFF2-40B4-BE49-F238E27FC236}">
                <a16:creationId xmlns:a16="http://schemas.microsoft.com/office/drawing/2014/main" id="{D1583C36-F659-4555-AC2E-7F5CDE947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 y="1681137"/>
            <a:ext cx="7543800" cy="5009083"/>
          </a:xfrm>
          <a:prstGeom prst="rect">
            <a:avLst/>
          </a:prstGeom>
        </p:spPr>
      </p:pic>
    </p:spTree>
    <p:extLst>
      <p:ext uri="{BB962C8B-B14F-4D97-AF65-F5344CB8AC3E}">
        <p14:creationId xmlns:p14="http://schemas.microsoft.com/office/powerpoint/2010/main" val="181184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33400" y="461665"/>
            <a:ext cx="8153400" cy="769441"/>
          </a:xfrm>
          <a:prstGeom prst="rect">
            <a:avLst/>
          </a:prstGeom>
          <a:noFill/>
          <a:ln w="9525">
            <a:noFill/>
            <a:miter lim="800000"/>
            <a:headEnd/>
            <a:tailEnd/>
          </a:ln>
        </p:spPr>
        <p:txBody>
          <a:bodyPr wrap="square">
            <a:spAutoFit/>
          </a:bodyPr>
          <a:lstStyle/>
          <a:p>
            <a:pPr algn="ctr"/>
            <a:r>
              <a:rPr lang="en-US" sz="4400" dirty="0">
                <a:solidFill>
                  <a:srgbClr val="FF3300"/>
                </a:solidFill>
                <a:latin typeface="Arial" charset="0"/>
              </a:rPr>
              <a:t>CHASING MALARIA</a:t>
            </a:r>
          </a:p>
        </p:txBody>
      </p:sp>
      <p:sp>
        <p:nvSpPr>
          <p:cNvPr id="22531" name="Text Box 4"/>
          <p:cNvSpPr txBox="1">
            <a:spLocks noChangeArrowheads="1"/>
          </p:cNvSpPr>
          <p:nvPr/>
        </p:nvSpPr>
        <p:spPr bwMode="auto">
          <a:xfrm>
            <a:off x="1295400" y="3276600"/>
            <a:ext cx="7026275" cy="785813"/>
          </a:xfrm>
          <a:prstGeom prst="rect">
            <a:avLst/>
          </a:prstGeom>
          <a:noFill/>
          <a:ln w="9525">
            <a:noFill/>
            <a:miter lim="800000"/>
            <a:headEnd/>
            <a:tailEnd/>
          </a:ln>
        </p:spPr>
        <p:txBody>
          <a:bodyPr>
            <a:spAutoFit/>
          </a:bodyPr>
          <a:lstStyle/>
          <a:p>
            <a:pPr>
              <a:lnSpc>
                <a:spcPct val="90000"/>
              </a:lnSpc>
              <a:buFontTx/>
              <a:buChar char="•"/>
            </a:pPr>
            <a:endParaRPr lang="en-US"/>
          </a:p>
          <a:p>
            <a:pPr>
              <a:buFontTx/>
              <a:buChar char="•"/>
            </a:pPr>
            <a:endParaRPr lang="en-US"/>
          </a:p>
        </p:txBody>
      </p:sp>
      <p:sp>
        <p:nvSpPr>
          <p:cNvPr id="22532" name="Rectangle 6"/>
          <p:cNvSpPr>
            <a:spLocks noGrp="1" noChangeArrowheads="1"/>
          </p:cNvSpPr>
          <p:nvPr>
            <p:ph type="body" idx="4294967295"/>
          </p:nvPr>
        </p:nvSpPr>
        <p:spPr>
          <a:xfrm>
            <a:off x="292306" y="3396343"/>
            <a:ext cx="3429000" cy="1769591"/>
          </a:xfrm>
        </p:spPr>
        <p:txBody>
          <a:bodyPr/>
          <a:lstStyle/>
          <a:p>
            <a:pPr marL="0" indent="0" algn="ctr">
              <a:lnSpc>
                <a:spcPct val="80000"/>
              </a:lnSpc>
              <a:buNone/>
            </a:pPr>
            <a:r>
              <a:rPr lang="en-GB" sz="2800" dirty="0">
                <a:latin typeface="Arial" charset="0"/>
              </a:rPr>
              <a:t>MAPPING IN BOUGAINVILLE FROM ENHIS</a:t>
            </a:r>
          </a:p>
          <a:p>
            <a:pPr>
              <a:lnSpc>
                <a:spcPct val="80000"/>
              </a:lnSpc>
            </a:pPr>
            <a:endParaRPr lang="en-GB" sz="3600" dirty="0">
              <a:latin typeface="Arial" charset="0"/>
            </a:endParaRPr>
          </a:p>
        </p:txBody>
      </p:sp>
      <p:pic>
        <p:nvPicPr>
          <p:cNvPr id="22533" name="Picture 8" descr="RAMl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0"/>
            <a:ext cx="914400" cy="900113"/>
          </a:xfrm>
          <a:prstGeom prst="rect">
            <a:avLst/>
          </a:prstGeom>
          <a:noFill/>
          <a:ln w="9525">
            <a:noFill/>
            <a:miter lim="800000"/>
            <a:headEnd/>
            <a:tailEnd/>
          </a:ln>
        </p:spPr>
      </p:pic>
      <p:pic>
        <p:nvPicPr>
          <p:cNvPr id="22534" name="Picture 7" descr="NMC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752600" cy="876300"/>
          </a:xfrm>
          <a:prstGeom prst="rect">
            <a:avLst/>
          </a:prstGeom>
          <a:noFill/>
          <a:ln w="9525">
            <a:noFill/>
            <a:miter lim="800000"/>
            <a:headEnd/>
            <a:tailEnd/>
          </a:ln>
        </p:spPr>
      </p:pic>
      <p:sp>
        <p:nvSpPr>
          <p:cNvPr id="8" name="Rectangle 7"/>
          <p:cNvSpPr/>
          <p:nvPr/>
        </p:nvSpPr>
        <p:spPr>
          <a:xfrm>
            <a:off x="1828800" y="0"/>
            <a:ext cx="6324600" cy="461665"/>
          </a:xfrm>
          <a:prstGeom prst="rect">
            <a:avLst/>
          </a:prstGeom>
        </p:spPr>
        <p:txBody>
          <a:bodyPr>
            <a:spAutoFit/>
          </a:bodyPr>
          <a:lstStyle/>
          <a:p>
            <a:pPr algn="ctr">
              <a:defRPr/>
            </a:pPr>
            <a:r>
              <a:rPr lang="en-US" kern="10" dirty="0">
                <a:ln w="9525">
                  <a:solidFill>
                    <a:srgbClr val="000000"/>
                  </a:solidFill>
                  <a:round/>
                  <a:headEnd/>
                  <a:tailEnd/>
                </a:ln>
                <a:solidFill>
                  <a:srgbClr val="FFFFFF"/>
                </a:solidFill>
                <a:latin typeface="Arial Black"/>
              </a:rPr>
              <a:t>PNG - MALARIA LLIN PROGRAMME</a:t>
            </a:r>
          </a:p>
        </p:txBody>
      </p:sp>
      <p:pic>
        <p:nvPicPr>
          <p:cNvPr id="3" name="Picture 2">
            <a:extLst>
              <a:ext uri="{FF2B5EF4-FFF2-40B4-BE49-F238E27FC236}">
                <a16:creationId xmlns:a16="http://schemas.microsoft.com/office/drawing/2014/main" id="{88E45DF8-7567-481B-828D-FDB437A78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427" y="1231106"/>
            <a:ext cx="4205267" cy="5474494"/>
          </a:xfrm>
          <a:prstGeom prst="rect">
            <a:avLst/>
          </a:prstGeom>
        </p:spPr>
      </p:pic>
    </p:spTree>
    <p:extLst>
      <p:ext uri="{BB962C8B-B14F-4D97-AF65-F5344CB8AC3E}">
        <p14:creationId xmlns:p14="http://schemas.microsoft.com/office/powerpoint/2010/main" val="4039033308"/>
      </p:ext>
    </p:extLst>
  </p:cSld>
  <p:clrMapOvr>
    <a:masterClrMapping/>
  </p:clrMapOvr>
</p:sld>
</file>

<file path=ppt/theme/theme1.xml><?xml version="1.0" encoding="utf-8"?>
<a:theme xmlns:a="http://schemas.openxmlformats.org/drawingml/2006/main" name="UNICEF_Mal">
  <a:themeElements>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CEF_Ma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CEF_Ma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CEF_Ma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CEF_Ma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CEF_Ma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CEF_Ma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CEF_Ma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CEF_Ma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Office\Templates\UNICEF_Mal.pot</Template>
  <TotalTime>13607</TotalTime>
  <Words>1134</Words>
  <Application>Microsoft Office PowerPoint</Application>
  <PresentationFormat>On-screen Show (4:3)</PresentationFormat>
  <Paragraphs>170</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Impact</vt:lpstr>
      <vt:lpstr>Times New Roman</vt:lpstr>
      <vt:lpstr>UNICEF_Mal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Tenk Yu Tru Tanikiu Bada Herea </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UNICEF MAPUTO</dc:creator>
  <cp:lastModifiedBy>Tim Freeman</cp:lastModifiedBy>
  <cp:revision>877</cp:revision>
  <dcterms:created xsi:type="dcterms:W3CDTF">2003-04-04T09:05:09Z</dcterms:created>
  <dcterms:modified xsi:type="dcterms:W3CDTF">2019-08-23T22:49:29Z</dcterms:modified>
</cp:coreProperties>
</file>