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61" r:id="rId3"/>
    <p:sldId id="262" r:id="rId4"/>
    <p:sldId id="398" r:id="rId5"/>
    <p:sldId id="275" r:id="rId6"/>
    <p:sldId id="289" r:id="rId7"/>
    <p:sldId id="452" r:id="rId8"/>
    <p:sldId id="263" r:id="rId9"/>
    <p:sldId id="265" r:id="rId10"/>
    <p:sldId id="453" r:id="rId11"/>
    <p:sldId id="451" r:id="rId12"/>
    <p:sldId id="274" r:id="rId13"/>
    <p:sldId id="292" r:id="rId14"/>
    <p:sldId id="454" r:id="rId15"/>
    <p:sldId id="437" r:id="rId16"/>
    <p:sldId id="258" r:id="rId17"/>
    <p:sldId id="287" r:id="rId18"/>
    <p:sldId id="286" r:id="rId19"/>
    <p:sldId id="272" r:id="rId20"/>
    <p:sldId id="279" r:id="rId21"/>
    <p:sldId id="296" r:id="rId22"/>
    <p:sldId id="455" r:id="rId23"/>
    <p:sldId id="456" r:id="rId24"/>
    <p:sldId id="281" r:id="rId25"/>
    <p:sldId id="290" r:id="rId26"/>
    <p:sldId id="283" r:id="rId27"/>
    <p:sldId id="438" r:id="rId28"/>
    <p:sldId id="276" r:id="rId29"/>
    <p:sldId id="280" r:id="rId30"/>
    <p:sldId id="441" r:id="rId31"/>
    <p:sldId id="439" r:id="rId32"/>
    <p:sldId id="440" r:id="rId33"/>
    <p:sldId id="443" r:id="rId34"/>
    <p:sldId id="444" r:id="rId35"/>
    <p:sldId id="445" r:id="rId36"/>
    <p:sldId id="446" r:id="rId37"/>
    <p:sldId id="298" r:id="rId38"/>
    <p:sldId id="303" r:id="rId39"/>
    <p:sldId id="421" r:id="rId40"/>
    <p:sldId id="448" r:id="rId41"/>
    <p:sldId id="449"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2"/>
    <p:restoredTop sz="94684"/>
  </p:normalViewPr>
  <p:slideViewPr>
    <p:cSldViewPr snapToGrid="0" snapToObjects="1">
      <p:cViewPr varScale="1">
        <p:scale>
          <a:sx n="108" d="100"/>
          <a:sy n="108" d="100"/>
        </p:scale>
        <p:origin x="846" y="126"/>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D:\My%20Documents\MIP%20liverpool\Policy%20database\Policy%20and%20coverage%20updated%20sheet\Database%20coverage%20review%20v1%20by%20year%2031oct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y%20Documents\MIP%20liverpool\Policy%20database\Policy%20and%20coverage%20updated%20sheet\Database%20coverage%20review%20v1%20by%20year%2031oct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3"/>
          <c:order val="2"/>
          <c:tx>
            <c:strRef>
              <c:f>'Summary ITN'!$F$22</c:f>
              <c:strCache>
                <c:ptCount val="1"/>
                <c:pt idx="0">
                  <c:v>Births protected in countries measured</c:v>
                </c:pt>
              </c:strCache>
            </c:strRef>
          </c:tx>
          <c:spPr>
            <a:solidFill>
              <a:schemeClr val="accent3">
                <a:lumMod val="75000"/>
              </a:schemeClr>
            </a:solidFill>
            <a:ln>
              <a:solidFill>
                <a:schemeClr val="accent3">
                  <a:lumMod val="75000"/>
                </a:schemeClr>
              </a:solidFill>
            </a:ln>
          </c:spPr>
          <c:invertIfNegative val="0"/>
          <c:cat>
            <c:numRef>
              <c:f>'Summary ITN'!$C$23:$C$37</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'Summary ITN'!$F$23:$F$37</c:f>
              <c:numCache>
                <c:formatCode>#,##0</c:formatCode>
                <c:ptCount val="15"/>
                <c:pt idx="0">
                  <c:v>3.6555604687500001</c:v>
                </c:pt>
                <c:pt idx="1">
                  <c:v>44.062499659743743</c:v>
                </c:pt>
                <c:pt idx="2">
                  <c:v>44.993551251018758</c:v>
                </c:pt>
                <c:pt idx="3">
                  <c:v>212.3180636458855</c:v>
                </c:pt>
                <c:pt idx="4">
                  <c:v>626.50606025878255</c:v>
                </c:pt>
                <c:pt idx="5">
                  <c:v>751.3817134567181</c:v>
                </c:pt>
                <c:pt idx="6">
                  <c:v>1506.62859901654</c:v>
                </c:pt>
                <c:pt idx="7">
                  <c:v>3173.658591899582</c:v>
                </c:pt>
                <c:pt idx="8">
                  <c:v>4531.4285576926686</c:v>
                </c:pt>
                <c:pt idx="9">
                  <c:v>5514.9425722048436</c:v>
                </c:pt>
                <c:pt idx="10">
                  <c:v>9959.673578341637</c:v>
                </c:pt>
                <c:pt idx="11">
                  <c:v>11716.632074229499</c:v>
                </c:pt>
                <c:pt idx="12" formatCode="0.0">
                  <c:v>11372.77729455109</c:v>
                </c:pt>
                <c:pt idx="13" formatCode="0.0">
                  <c:v>10816.14693416609</c:v>
                </c:pt>
                <c:pt idx="14" formatCode="0.0">
                  <c:v>6476.2458688159004</c:v>
                </c:pt>
              </c:numCache>
            </c:numRef>
          </c:val>
          <c:extLst>
            <c:ext xmlns:c16="http://schemas.microsoft.com/office/drawing/2014/chart" uri="{C3380CC4-5D6E-409C-BE32-E72D297353CC}">
              <c16:uniqueId val="{00000000-E8E2-D34A-899A-E7B43F6563F6}"/>
            </c:ext>
          </c:extLst>
        </c:ser>
        <c:ser>
          <c:idx val="0"/>
          <c:order val="3"/>
          <c:tx>
            <c:strRef>
              <c:f>'Summary ITN'!$G$22</c:f>
              <c:strCache>
                <c:ptCount val="1"/>
                <c:pt idx="0">
                  <c:v>Births protected in countries extrapolated</c:v>
                </c:pt>
              </c:strCache>
            </c:strRef>
          </c:tx>
          <c:spPr>
            <a:pattFill prst="lgConfetti">
              <a:fgClr>
                <a:schemeClr val="accent3">
                  <a:lumMod val="75000"/>
                </a:schemeClr>
              </a:fgClr>
              <a:bgClr>
                <a:schemeClr val="bg1"/>
              </a:bgClr>
            </a:pattFill>
            <a:ln>
              <a:solidFill>
                <a:schemeClr val="accent3">
                  <a:lumMod val="75000"/>
                </a:schemeClr>
              </a:solidFill>
            </a:ln>
          </c:spPr>
          <c:invertIfNegative val="0"/>
          <c:cat>
            <c:numRef>
              <c:f>'Summary ITN'!$C$23:$C$37</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'Summary ITN'!$G$23:$G$37</c:f>
              <c:numCache>
                <c:formatCode>#,##0</c:formatCode>
                <c:ptCount val="15"/>
                <c:pt idx="0">
                  <c:v>75.877100000943074</c:v>
                </c:pt>
                <c:pt idx="1">
                  <c:v>632.91654549894236</c:v>
                </c:pt>
                <c:pt idx="2">
                  <c:v>643.54948769739303</c:v>
                </c:pt>
                <c:pt idx="3">
                  <c:v>433.89032294126008</c:v>
                </c:pt>
                <c:pt idx="4">
                  <c:v>855.96169562987438</c:v>
                </c:pt>
                <c:pt idx="5">
                  <c:v>635.33114861498416</c:v>
                </c:pt>
                <c:pt idx="6">
                  <c:v>2372.6822656556628</c:v>
                </c:pt>
                <c:pt idx="7">
                  <c:v>3032.327051117974</c:v>
                </c:pt>
                <c:pt idx="8">
                  <c:v>1049.059957134351</c:v>
                </c:pt>
                <c:pt idx="9">
                  <c:v>1518.6182163390281</c:v>
                </c:pt>
                <c:pt idx="10">
                  <c:v>2319.125216563732</c:v>
                </c:pt>
                <c:pt idx="11">
                  <c:v>210.45073169429821</c:v>
                </c:pt>
                <c:pt idx="12">
                  <c:v>692.07318045229704</c:v>
                </c:pt>
                <c:pt idx="13">
                  <c:v>2101.0088462642689</c:v>
                </c:pt>
                <c:pt idx="14">
                  <c:v>5641.3400439136622</c:v>
                </c:pt>
              </c:numCache>
            </c:numRef>
          </c:val>
          <c:extLst>
            <c:ext xmlns:c16="http://schemas.microsoft.com/office/drawing/2014/chart" uri="{C3380CC4-5D6E-409C-BE32-E72D297353CC}">
              <c16:uniqueId val="{00000001-E8E2-D34A-899A-E7B43F6563F6}"/>
            </c:ext>
          </c:extLst>
        </c:ser>
        <c:dLbls>
          <c:showLegendKey val="0"/>
          <c:showVal val="0"/>
          <c:showCatName val="0"/>
          <c:showSerName val="0"/>
          <c:showPercent val="0"/>
          <c:showBubbleSize val="0"/>
        </c:dLbls>
        <c:gapWidth val="150"/>
        <c:overlap val="100"/>
        <c:axId val="-2141811928"/>
        <c:axId val="-2141497624"/>
      </c:barChart>
      <c:lineChart>
        <c:grouping val="standard"/>
        <c:varyColors val="0"/>
        <c:ser>
          <c:idx val="1"/>
          <c:order val="0"/>
          <c:tx>
            <c:strRef>
              <c:f>'Summary ITN'!$D$22</c:f>
              <c:strCache>
                <c:ptCount val="1"/>
                <c:pt idx="0">
                  <c:v>Number of countries with data</c:v>
                </c:pt>
              </c:strCache>
            </c:strRef>
          </c:tx>
          <c:spPr>
            <a:ln>
              <a:solidFill>
                <a:schemeClr val="accent2">
                  <a:lumMod val="60000"/>
                  <a:lumOff val="40000"/>
                </a:schemeClr>
              </a:solidFill>
            </a:ln>
          </c:spPr>
          <c:marker>
            <c:symbol val="circle"/>
            <c:size val="7"/>
            <c:spPr>
              <a:solidFill>
                <a:schemeClr val="accent2">
                  <a:lumMod val="60000"/>
                  <a:lumOff val="40000"/>
                </a:schemeClr>
              </a:solidFill>
              <a:ln>
                <a:solidFill>
                  <a:schemeClr val="accent2">
                    <a:lumMod val="60000"/>
                    <a:lumOff val="40000"/>
                  </a:schemeClr>
                </a:solidFill>
              </a:ln>
            </c:spPr>
          </c:marker>
          <c:cat>
            <c:numRef>
              <c:f>'Summary ITN'!$C$23:$C$37</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'Summary ITN'!$D$23:$D$37</c:f>
              <c:numCache>
                <c:formatCode>General</c:formatCode>
                <c:ptCount val="15"/>
                <c:pt idx="0">
                  <c:v>1</c:v>
                </c:pt>
                <c:pt idx="1">
                  <c:v>2</c:v>
                </c:pt>
                <c:pt idx="2">
                  <c:v>2</c:v>
                </c:pt>
                <c:pt idx="3">
                  <c:v>6</c:v>
                </c:pt>
                <c:pt idx="4">
                  <c:v>10</c:v>
                </c:pt>
                <c:pt idx="5">
                  <c:v>16</c:v>
                </c:pt>
                <c:pt idx="6">
                  <c:v>18</c:v>
                </c:pt>
                <c:pt idx="7">
                  <c:v>20</c:v>
                </c:pt>
                <c:pt idx="8">
                  <c:v>30</c:v>
                </c:pt>
                <c:pt idx="9" formatCode="#,##0">
                  <c:v>28</c:v>
                </c:pt>
                <c:pt idx="10">
                  <c:v>34</c:v>
                </c:pt>
                <c:pt idx="11">
                  <c:v>39</c:v>
                </c:pt>
                <c:pt idx="12">
                  <c:v>39</c:v>
                </c:pt>
                <c:pt idx="13">
                  <c:v>31</c:v>
                </c:pt>
                <c:pt idx="14">
                  <c:v>19</c:v>
                </c:pt>
              </c:numCache>
            </c:numRef>
          </c:val>
          <c:smooth val="0"/>
          <c:extLst>
            <c:ext xmlns:c16="http://schemas.microsoft.com/office/drawing/2014/chart" uri="{C3380CC4-5D6E-409C-BE32-E72D297353CC}">
              <c16:uniqueId val="{00000002-E8E2-D34A-899A-E7B43F6563F6}"/>
            </c:ext>
          </c:extLst>
        </c:ser>
        <c:ser>
          <c:idx val="2"/>
          <c:order val="1"/>
          <c:tx>
            <c:strRef>
              <c:f>'Summary ITN'!$E$22</c:f>
              <c:strCache>
                <c:ptCount val="1"/>
                <c:pt idx="0">
                  <c:v>ITN coverage (%)</c:v>
                </c:pt>
              </c:strCache>
            </c:strRef>
          </c:tx>
          <c:spPr>
            <a:ln w="31750">
              <a:solidFill>
                <a:schemeClr val="bg2">
                  <a:lumMod val="25000"/>
                </a:schemeClr>
              </a:solidFill>
            </a:ln>
          </c:spPr>
          <c:marker>
            <c:symbol val="triangle"/>
            <c:size val="14"/>
            <c:spPr>
              <a:solidFill>
                <a:schemeClr val="bg2">
                  <a:lumMod val="25000"/>
                </a:schemeClr>
              </a:solidFill>
              <a:ln>
                <a:solidFill>
                  <a:schemeClr val="bg2">
                    <a:lumMod val="25000"/>
                  </a:schemeClr>
                </a:solidFill>
              </a:ln>
            </c:spPr>
          </c:marker>
          <c:cat>
            <c:numRef>
              <c:f>'Summary ITN'!$C$23:$C$37</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'Summary ITN'!$E$23:$E$37</c:f>
              <c:numCache>
                <c:formatCode>0.0</c:formatCode>
                <c:ptCount val="15"/>
                <c:pt idx="0">
                  <c:v>0.3</c:v>
                </c:pt>
                <c:pt idx="1">
                  <c:v>2.50002970930151</c:v>
                </c:pt>
                <c:pt idx="2">
                  <c:v>2.4906623766358869</c:v>
                </c:pt>
                <c:pt idx="3">
                  <c:v>2.290616353812279</c:v>
                </c:pt>
                <c:pt idx="4">
                  <c:v>5.1515267062523966</c:v>
                </c:pt>
                <c:pt idx="5">
                  <c:v>4.7258103944759444</c:v>
                </c:pt>
                <c:pt idx="6">
                  <c:v>12.962971140284189</c:v>
                </c:pt>
                <c:pt idx="7">
                  <c:v>20.341625254832881</c:v>
                </c:pt>
                <c:pt idx="8">
                  <c:v>17.94859548728968</c:v>
                </c:pt>
                <c:pt idx="9">
                  <c:v>22.205954078154249</c:v>
                </c:pt>
                <c:pt idx="10">
                  <c:v>38.065630293916598</c:v>
                </c:pt>
                <c:pt idx="11">
                  <c:v>36.377156052667701</c:v>
                </c:pt>
                <c:pt idx="12">
                  <c:v>36.211579957436093</c:v>
                </c:pt>
                <c:pt idx="13">
                  <c:v>38.162209718823902</c:v>
                </c:pt>
                <c:pt idx="14">
                  <c:v>35.24767318369787</c:v>
                </c:pt>
              </c:numCache>
            </c:numRef>
          </c:val>
          <c:smooth val="0"/>
          <c:extLst>
            <c:ext xmlns:c16="http://schemas.microsoft.com/office/drawing/2014/chart" uri="{C3380CC4-5D6E-409C-BE32-E72D297353CC}">
              <c16:uniqueId val="{00000003-E8E2-D34A-899A-E7B43F6563F6}"/>
            </c:ext>
          </c:extLst>
        </c:ser>
        <c:dLbls>
          <c:showLegendKey val="0"/>
          <c:showVal val="0"/>
          <c:showCatName val="0"/>
          <c:showSerName val="0"/>
          <c:showPercent val="0"/>
          <c:showBubbleSize val="0"/>
        </c:dLbls>
        <c:marker val="1"/>
        <c:smooth val="0"/>
        <c:axId val="-2141492152"/>
        <c:axId val="-2143149576"/>
      </c:lineChart>
      <c:catAx>
        <c:axId val="-2141811928"/>
        <c:scaling>
          <c:orientation val="minMax"/>
        </c:scaling>
        <c:delete val="0"/>
        <c:axPos val="b"/>
        <c:numFmt formatCode="@" sourceLinked="0"/>
        <c:majorTickMark val="out"/>
        <c:minorTickMark val="none"/>
        <c:tickLblPos val="nextTo"/>
        <c:txPr>
          <a:bodyPr/>
          <a:lstStyle/>
          <a:p>
            <a:pPr>
              <a:defRPr sz="1400"/>
            </a:pPr>
            <a:endParaRPr lang="en-US"/>
          </a:p>
        </c:txPr>
        <c:crossAx val="-2141497624"/>
        <c:crosses val="autoZero"/>
        <c:auto val="1"/>
        <c:lblAlgn val="ctr"/>
        <c:lblOffset val="100"/>
        <c:noMultiLvlLbl val="0"/>
      </c:catAx>
      <c:valAx>
        <c:axId val="-2141497624"/>
        <c:scaling>
          <c:orientation val="minMax"/>
        </c:scaling>
        <c:delete val="0"/>
        <c:axPos val="l"/>
        <c:majorGridlines/>
        <c:title>
          <c:tx>
            <c:rich>
              <a:bodyPr rot="-5400000" vert="horz"/>
              <a:lstStyle/>
              <a:p>
                <a:pPr>
                  <a:defRPr sz="1400"/>
                </a:pPr>
                <a:r>
                  <a:rPr lang="nl-NL" sz="1400"/>
                  <a:t>Number</a:t>
                </a:r>
                <a:r>
                  <a:rPr lang="nl-NL" sz="1400" baseline="0"/>
                  <a:t> of births (x1000)</a:t>
                </a:r>
                <a:endParaRPr lang="nl-NL" sz="1400"/>
              </a:p>
            </c:rich>
          </c:tx>
          <c:overlay val="0"/>
        </c:title>
        <c:numFmt formatCode="#,##0" sourceLinked="1"/>
        <c:majorTickMark val="out"/>
        <c:minorTickMark val="none"/>
        <c:tickLblPos val="nextTo"/>
        <c:txPr>
          <a:bodyPr/>
          <a:lstStyle/>
          <a:p>
            <a:pPr>
              <a:defRPr sz="1400"/>
            </a:pPr>
            <a:endParaRPr lang="en-US"/>
          </a:p>
        </c:txPr>
        <c:crossAx val="-2141811928"/>
        <c:crosses val="autoZero"/>
        <c:crossBetween val="between"/>
      </c:valAx>
      <c:valAx>
        <c:axId val="-2143149576"/>
        <c:scaling>
          <c:orientation val="minMax"/>
        </c:scaling>
        <c:delete val="0"/>
        <c:axPos val="r"/>
        <c:title>
          <c:tx>
            <c:rich>
              <a:bodyPr rot="-5400000" vert="horz"/>
              <a:lstStyle/>
              <a:p>
                <a:pPr>
                  <a:defRPr sz="1400"/>
                </a:pPr>
                <a:r>
                  <a:rPr lang="nl-NL" sz="1400"/>
                  <a:t>ITN</a:t>
                </a:r>
                <a:r>
                  <a:rPr lang="nl-NL" sz="1400" baseline="0"/>
                  <a:t> coverage (%) and number of countries</a:t>
                </a:r>
                <a:endParaRPr lang="nl-NL" sz="1400"/>
              </a:p>
            </c:rich>
          </c:tx>
          <c:overlay val="0"/>
        </c:title>
        <c:numFmt formatCode="0" sourceLinked="0"/>
        <c:majorTickMark val="out"/>
        <c:minorTickMark val="none"/>
        <c:tickLblPos val="nextTo"/>
        <c:txPr>
          <a:bodyPr/>
          <a:lstStyle/>
          <a:p>
            <a:pPr>
              <a:defRPr sz="1400"/>
            </a:pPr>
            <a:endParaRPr lang="en-US"/>
          </a:p>
        </c:txPr>
        <c:crossAx val="-2141492152"/>
        <c:crosses val="max"/>
        <c:crossBetween val="between"/>
      </c:valAx>
      <c:catAx>
        <c:axId val="-2141492152"/>
        <c:scaling>
          <c:orientation val="minMax"/>
        </c:scaling>
        <c:delete val="1"/>
        <c:axPos val="b"/>
        <c:numFmt formatCode="General" sourceLinked="1"/>
        <c:majorTickMark val="out"/>
        <c:minorTickMark val="none"/>
        <c:tickLblPos val="none"/>
        <c:crossAx val="-2143149576"/>
        <c:crosses val="autoZero"/>
        <c:auto val="1"/>
        <c:lblAlgn val="ctr"/>
        <c:lblOffset val="100"/>
        <c:noMultiLvlLbl val="0"/>
      </c:catAx>
    </c:plotArea>
    <c:legend>
      <c:legendPos val="t"/>
      <c:layout>
        <c:manualLayout>
          <c:xMode val="edge"/>
          <c:yMode val="edge"/>
          <c:x val="0.12910895252482699"/>
          <c:y val="2.9674983845380101E-2"/>
          <c:w val="0.36134638038731698"/>
          <c:h val="0.33981164812310899"/>
        </c:manualLayout>
      </c:layout>
      <c:overlay val="1"/>
      <c:spPr>
        <a:solidFill>
          <a:schemeClr val="bg1"/>
        </a:solidFill>
        <a:ln>
          <a:solidFill>
            <a:schemeClr val="accent3">
              <a:lumMod val="75000"/>
            </a:schemeClr>
          </a:solidFill>
        </a:ln>
      </c:spPr>
      <c:txPr>
        <a:bodyPr/>
        <a:lstStyle/>
        <a:p>
          <a:pPr>
            <a:defRPr sz="1400"/>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1"/>
          <c:tx>
            <c:strRef>
              <c:f>'summary IPTp'!$V$18</c:f>
              <c:strCache>
                <c:ptCount val="1"/>
                <c:pt idx="0">
                  <c:v>Births protected in countries measured</c:v>
                </c:pt>
              </c:strCache>
            </c:strRef>
          </c:tx>
          <c:spPr>
            <a:solidFill>
              <a:schemeClr val="accent2">
                <a:lumMod val="60000"/>
                <a:lumOff val="40000"/>
              </a:schemeClr>
            </a:solidFill>
            <a:ln>
              <a:solidFill>
                <a:schemeClr val="accent2">
                  <a:lumMod val="75000"/>
                </a:schemeClr>
              </a:solidFill>
            </a:ln>
          </c:spPr>
          <c:invertIfNegative val="0"/>
          <c:cat>
            <c:numRef>
              <c:f>'summary IPTp'!$S$19:$S$30</c:f>
              <c:numCache>
                <c:formatCode>@</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'summary IPTp'!$V$19:$V$30</c:f>
              <c:numCache>
                <c:formatCode>#,##0</c:formatCode>
                <c:ptCount val="12"/>
                <c:pt idx="0">
                  <c:v>46.353301435967943</c:v>
                </c:pt>
                <c:pt idx="1">
                  <c:v>401.74747513350002</c:v>
                </c:pt>
                <c:pt idx="2">
                  <c:v>763.08559825974874</c:v>
                </c:pt>
                <c:pt idx="3">
                  <c:v>1600.167221758195</c:v>
                </c:pt>
                <c:pt idx="4">
                  <c:v>2064.8887472979418</c:v>
                </c:pt>
                <c:pt idx="5">
                  <c:v>2826.634421214706</c:v>
                </c:pt>
                <c:pt idx="6">
                  <c:v>3030.9470042564149</c:v>
                </c:pt>
                <c:pt idx="7">
                  <c:v>4923.6170132198358</c:v>
                </c:pt>
                <c:pt idx="8">
                  <c:v>5955.6394463593224</c:v>
                </c:pt>
                <c:pt idx="9">
                  <c:v>6594.7878987342056</c:v>
                </c:pt>
                <c:pt idx="10">
                  <c:v>6244.5710402697796</c:v>
                </c:pt>
                <c:pt idx="11">
                  <c:v>3841.0893096785098</c:v>
                </c:pt>
              </c:numCache>
            </c:numRef>
          </c:val>
          <c:extLst>
            <c:ext xmlns:c16="http://schemas.microsoft.com/office/drawing/2014/chart" uri="{C3380CC4-5D6E-409C-BE32-E72D297353CC}">
              <c16:uniqueId val="{00000000-A930-0446-B708-53EA48E97832}"/>
            </c:ext>
          </c:extLst>
        </c:ser>
        <c:ser>
          <c:idx val="3"/>
          <c:order val="2"/>
          <c:tx>
            <c:strRef>
              <c:f>'summary IPTp'!$W$18</c:f>
              <c:strCache>
                <c:ptCount val="1"/>
                <c:pt idx="0">
                  <c:v>Births protected in countries extrapolated</c:v>
                </c:pt>
              </c:strCache>
            </c:strRef>
          </c:tx>
          <c:spPr>
            <a:pattFill prst="lgConfetti">
              <a:fgClr>
                <a:schemeClr val="accent2">
                  <a:lumMod val="60000"/>
                  <a:lumOff val="40000"/>
                </a:schemeClr>
              </a:fgClr>
              <a:bgClr>
                <a:schemeClr val="bg1"/>
              </a:bgClr>
            </a:pattFill>
            <a:ln>
              <a:solidFill>
                <a:schemeClr val="accent2">
                  <a:lumMod val="75000"/>
                </a:schemeClr>
              </a:solidFill>
            </a:ln>
          </c:spPr>
          <c:invertIfNegative val="0"/>
          <c:cat>
            <c:numRef>
              <c:f>'summary IPTp'!$S$19:$S$30</c:f>
              <c:numCache>
                <c:formatCode>@</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'summary IPTp'!$W$19:$W$30</c:f>
              <c:numCache>
                <c:formatCode>#,##0</c:formatCode>
                <c:ptCount val="12"/>
                <c:pt idx="0">
                  <c:v>617.09352410664428</c:v>
                </c:pt>
                <c:pt idx="1">
                  <c:v>2655.0101105445301</c:v>
                </c:pt>
                <c:pt idx="2">
                  <c:v>2423.6749933496471</c:v>
                </c:pt>
                <c:pt idx="3">
                  <c:v>3269.5209094727052</c:v>
                </c:pt>
                <c:pt idx="4">
                  <c:v>2391.0281174240699</c:v>
                </c:pt>
                <c:pt idx="5">
                  <c:v>1231.490209977736</c:v>
                </c:pt>
                <c:pt idx="6">
                  <c:v>1273.233418801515</c:v>
                </c:pt>
                <c:pt idx="7">
                  <c:v>1255.533074683317</c:v>
                </c:pt>
                <c:pt idx="8">
                  <c:v>481.46056569236322</c:v>
                </c:pt>
                <c:pt idx="9">
                  <c:v>312.82655118867251</c:v>
                </c:pt>
                <c:pt idx="10">
                  <c:v>1176.7825015663529</c:v>
                </c:pt>
                <c:pt idx="11">
                  <c:v>3333.5036929099169</c:v>
                </c:pt>
              </c:numCache>
            </c:numRef>
          </c:val>
          <c:extLst>
            <c:ext xmlns:c16="http://schemas.microsoft.com/office/drawing/2014/chart" uri="{C3380CC4-5D6E-409C-BE32-E72D297353CC}">
              <c16:uniqueId val="{00000001-A930-0446-B708-53EA48E97832}"/>
            </c:ext>
          </c:extLst>
        </c:ser>
        <c:dLbls>
          <c:showLegendKey val="0"/>
          <c:showVal val="0"/>
          <c:showCatName val="0"/>
          <c:showSerName val="0"/>
          <c:showPercent val="0"/>
          <c:showBubbleSize val="0"/>
        </c:dLbls>
        <c:gapWidth val="150"/>
        <c:overlap val="100"/>
        <c:axId val="-2143077688"/>
        <c:axId val="-2143083096"/>
      </c:barChart>
      <c:lineChart>
        <c:grouping val="standard"/>
        <c:varyColors val="0"/>
        <c:ser>
          <c:idx val="1"/>
          <c:order val="0"/>
          <c:tx>
            <c:strRef>
              <c:f>'summary IPTp'!$U$18</c:f>
              <c:strCache>
                <c:ptCount val="1"/>
                <c:pt idx="0">
                  <c:v>IPTp coverage (%)</c:v>
                </c:pt>
              </c:strCache>
            </c:strRef>
          </c:tx>
          <c:spPr>
            <a:ln>
              <a:solidFill>
                <a:schemeClr val="accent2">
                  <a:lumMod val="50000"/>
                </a:schemeClr>
              </a:solidFill>
            </a:ln>
          </c:spPr>
          <c:marker>
            <c:symbol val="square"/>
            <c:size val="12"/>
            <c:spPr>
              <a:solidFill>
                <a:schemeClr val="accent2">
                  <a:lumMod val="50000"/>
                </a:schemeClr>
              </a:solidFill>
              <a:ln>
                <a:solidFill>
                  <a:schemeClr val="accent2">
                    <a:lumMod val="50000"/>
                  </a:schemeClr>
                </a:solidFill>
              </a:ln>
            </c:spPr>
          </c:marker>
          <c:cat>
            <c:numRef>
              <c:f>'summary IPTp'!$S$19:$S$30</c:f>
              <c:numCache>
                <c:formatCode>@</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'summary IPTp'!$U$19:$U$30</c:f>
              <c:numCache>
                <c:formatCode>0.0</c:formatCode>
                <c:ptCount val="12"/>
                <c:pt idx="0">
                  <c:v>2.6002044495491878</c:v>
                </c:pt>
                <c:pt idx="1">
                  <c:v>11.73191870622747</c:v>
                </c:pt>
                <c:pt idx="2">
                  <c:v>11.982588721367961</c:v>
                </c:pt>
                <c:pt idx="3">
                  <c:v>17.940820846669329</c:v>
                </c:pt>
                <c:pt idx="4">
                  <c:v>16.091455628227159</c:v>
                </c:pt>
                <c:pt idx="5">
                  <c:v>14.370468474338271</c:v>
                </c:pt>
                <c:pt idx="6">
                  <c:v>14.95157567096507</c:v>
                </c:pt>
                <c:pt idx="7">
                  <c:v>21.063652044982771</c:v>
                </c:pt>
                <c:pt idx="8">
                  <c:v>21.57355508508984</c:v>
                </c:pt>
                <c:pt idx="9">
                  <c:v>22.767176994495291</c:v>
                </c:pt>
                <c:pt idx="10">
                  <c:v>24.062065570120819</c:v>
                </c:pt>
                <c:pt idx="11">
                  <c:v>22.889217957325421</c:v>
                </c:pt>
              </c:numCache>
            </c:numRef>
          </c:val>
          <c:smooth val="0"/>
          <c:extLst>
            <c:ext xmlns:c16="http://schemas.microsoft.com/office/drawing/2014/chart" uri="{C3380CC4-5D6E-409C-BE32-E72D297353CC}">
              <c16:uniqueId val="{00000002-A930-0446-B708-53EA48E97832}"/>
            </c:ext>
          </c:extLst>
        </c:ser>
        <c:ser>
          <c:idx val="0"/>
          <c:order val="3"/>
          <c:tx>
            <c:strRef>
              <c:f>'summary IPTp'!$T$18</c:f>
              <c:strCache>
                <c:ptCount val="1"/>
                <c:pt idx="0">
                  <c:v>Number of countries with data</c:v>
                </c:pt>
              </c:strCache>
            </c:strRef>
          </c:tx>
          <c:spPr>
            <a:ln>
              <a:solidFill>
                <a:schemeClr val="accent3">
                  <a:lumMod val="75000"/>
                </a:schemeClr>
              </a:solidFill>
            </a:ln>
          </c:spPr>
          <c:marker>
            <c:symbol val="diamond"/>
            <c:size val="6"/>
            <c:spPr>
              <a:solidFill>
                <a:schemeClr val="accent3">
                  <a:lumMod val="75000"/>
                </a:schemeClr>
              </a:solidFill>
              <a:ln>
                <a:solidFill>
                  <a:schemeClr val="accent3">
                    <a:lumMod val="75000"/>
                  </a:schemeClr>
                </a:solidFill>
              </a:ln>
            </c:spPr>
          </c:marker>
          <c:cat>
            <c:numRef>
              <c:f>'summary IPTp'!$S$19:$S$30</c:f>
              <c:numCache>
                <c:formatCode>@</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'summary IPTp'!$T$19:$T$30</c:f>
              <c:numCache>
                <c:formatCode>General</c:formatCode>
                <c:ptCount val="12"/>
                <c:pt idx="0">
                  <c:v>2</c:v>
                </c:pt>
                <c:pt idx="1">
                  <c:v>4</c:v>
                </c:pt>
                <c:pt idx="2">
                  <c:v>8</c:v>
                </c:pt>
                <c:pt idx="3">
                  <c:v>11</c:v>
                </c:pt>
                <c:pt idx="4">
                  <c:v>13</c:v>
                </c:pt>
                <c:pt idx="5">
                  <c:v>18</c:v>
                </c:pt>
                <c:pt idx="6">
                  <c:v>18</c:v>
                </c:pt>
                <c:pt idx="7">
                  <c:v>25</c:v>
                </c:pt>
                <c:pt idx="8">
                  <c:v>31</c:v>
                </c:pt>
                <c:pt idx="9">
                  <c:v>35</c:v>
                </c:pt>
                <c:pt idx="10">
                  <c:v>28</c:v>
                </c:pt>
                <c:pt idx="11">
                  <c:v>15</c:v>
                </c:pt>
              </c:numCache>
            </c:numRef>
          </c:val>
          <c:smooth val="0"/>
          <c:extLst>
            <c:ext xmlns:c16="http://schemas.microsoft.com/office/drawing/2014/chart" uri="{C3380CC4-5D6E-409C-BE32-E72D297353CC}">
              <c16:uniqueId val="{00000003-A930-0446-B708-53EA48E97832}"/>
            </c:ext>
          </c:extLst>
        </c:ser>
        <c:dLbls>
          <c:showLegendKey val="0"/>
          <c:showVal val="0"/>
          <c:showCatName val="0"/>
          <c:showSerName val="0"/>
          <c:showPercent val="0"/>
          <c:showBubbleSize val="0"/>
        </c:dLbls>
        <c:marker val="1"/>
        <c:smooth val="0"/>
        <c:axId val="-2143094504"/>
        <c:axId val="-2143088792"/>
      </c:lineChart>
      <c:catAx>
        <c:axId val="-2143077688"/>
        <c:scaling>
          <c:orientation val="minMax"/>
        </c:scaling>
        <c:delete val="0"/>
        <c:axPos val="b"/>
        <c:numFmt formatCode="@" sourceLinked="0"/>
        <c:majorTickMark val="out"/>
        <c:minorTickMark val="none"/>
        <c:tickLblPos val="nextTo"/>
        <c:txPr>
          <a:bodyPr/>
          <a:lstStyle/>
          <a:p>
            <a:pPr>
              <a:defRPr sz="1400"/>
            </a:pPr>
            <a:endParaRPr lang="en-US"/>
          </a:p>
        </c:txPr>
        <c:crossAx val="-2143083096"/>
        <c:crosses val="autoZero"/>
        <c:auto val="1"/>
        <c:lblAlgn val="ctr"/>
        <c:lblOffset val="100"/>
        <c:noMultiLvlLbl val="0"/>
      </c:catAx>
      <c:valAx>
        <c:axId val="-2143083096"/>
        <c:scaling>
          <c:orientation val="minMax"/>
        </c:scaling>
        <c:delete val="0"/>
        <c:axPos val="l"/>
        <c:majorGridlines/>
        <c:title>
          <c:tx>
            <c:rich>
              <a:bodyPr rot="-5400000" vert="horz"/>
              <a:lstStyle/>
              <a:p>
                <a:pPr>
                  <a:defRPr sz="1400"/>
                </a:pPr>
                <a:r>
                  <a:rPr lang="nl-NL" sz="1400"/>
                  <a:t>Number</a:t>
                </a:r>
                <a:r>
                  <a:rPr lang="nl-NL" sz="1400" baseline="0"/>
                  <a:t> of births (x1000)</a:t>
                </a:r>
                <a:endParaRPr lang="nl-NL" sz="1400"/>
              </a:p>
            </c:rich>
          </c:tx>
          <c:overlay val="0"/>
        </c:title>
        <c:numFmt formatCode="#,##0" sourceLinked="1"/>
        <c:majorTickMark val="out"/>
        <c:minorTickMark val="none"/>
        <c:tickLblPos val="nextTo"/>
        <c:txPr>
          <a:bodyPr/>
          <a:lstStyle/>
          <a:p>
            <a:pPr>
              <a:defRPr sz="1400"/>
            </a:pPr>
            <a:endParaRPr lang="en-US"/>
          </a:p>
        </c:txPr>
        <c:crossAx val="-2143077688"/>
        <c:crosses val="autoZero"/>
        <c:crossBetween val="between"/>
      </c:valAx>
      <c:valAx>
        <c:axId val="-2143088792"/>
        <c:scaling>
          <c:orientation val="minMax"/>
        </c:scaling>
        <c:delete val="0"/>
        <c:axPos val="r"/>
        <c:title>
          <c:tx>
            <c:rich>
              <a:bodyPr rot="-5400000" vert="horz"/>
              <a:lstStyle/>
              <a:p>
                <a:pPr>
                  <a:defRPr sz="1400"/>
                </a:pPr>
                <a:r>
                  <a:rPr lang="nl-NL" sz="1400"/>
                  <a:t>IPTp</a:t>
                </a:r>
                <a:r>
                  <a:rPr lang="nl-NL" sz="1400" baseline="0"/>
                  <a:t> coverage (%) and number of countries</a:t>
                </a:r>
                <a:endParaRPr lang="nl-NL" sz="1400"/>
              </a:p>
            </c:rich>
          </c:tx>
          <c:overlay val="0"/>
        </c:title>
        <c:numFmt formatCode="0" sourceLinked="0"/>
        <c:majorTickMark val="out"/>
        <c:minorTickMark val="none"/>
        <c:tickLblPos val="nextTo"/>
        <c:txPr>
          <a:bodyPr/>
          <a:lstStyle/>
          <a:p>
            <a:pPr>
              <a:defRPr sz="1400"/>
            </a:pPr>
            <a:endParaRPr lang="en-US"/>
          </a:p>
        </c:txPr>
        <c:crossAx val="-2143094504"/>
        <c:crosses val="max"/>
        <c:crossBetween val="between"/>
      </c:valAx>
      <c:catAx>
        <c:axId val="-2143094504"/>
        <c:scaling>
          <c:orientation val="minMax"/>
        </c:scaling>
        <c:delete val="1"/>
        <c:axPos val="b"/>
        <c:numFmt formatCode="@" sourceLinked="1"/>
        <c:majorTickMark val="out"/>
        <c:minorTickMark val="none"/>
        <c:tickLblPos val="none"/>
        <c:crossAx val="-2143088792"/>
        <c:crosses val="autoZero"/>
        <c:auto val="1"/>
        <c:lblAlgn val="ctr"/>
        <c:lblOffset val="100"/>
        <c:noMultiLvlLbl val="0"/>
      </c:catAx>
    </c:plotArea>
    <c:legend>
      <c:legendPos val="t"/>
      <c:layout>
        <c:manualLayout>
          <c:xMode val="edge"/>
          <c:yMode val="edge"/>
          <c:x val="0.11262636525273099"/>
          <c:y val="2.2446641844188101E-2"/>
          <c:w val="0.347584579958923"/>
          <c:h val="0.33981164812310899"/>
        </c:manualLayout>
      </c:layout>
      <c:overlay val="1"/>
      <c:spPr>
        <a:solidFill>
          <a:schemeClr val="bg1"/>
        </a:solidFill>
        <a:ln>
          <a:solidFill>
            <a:schemeClr val="accent3">
              <a:lumMod val="75000"/>
            </a:schemeClr>
          </a:solidFill>
        </a:ln>
      </c:spPr>
      <c:txPr>
        <a:bodyPr/>
        <a:lstStyle/>
        <a:p>
          <a:pPr>
            <a:defRPr sz="1400"/>
          </a:pPr>
          <a:endParaRPr lang="en-US"/>
        </a:p>
      </c:txPr>
    </c:legend>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6D4C68-6CA2-584A-9B15-BB438BD0ECFA}" type="datetimeFigureOut">
              <a:rPr lang="en-US" smtClean="0"/>
              <a:t>8/27/2019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0E53D-77CD-E14B-9AF2-0A3F9CD62B65}" type="slidenum">
              <a:rPr lang="en-US" smtClean="0"/>
              <a:t>‹#›</a:t>
            </a:fld>
            <a:endParaRPr lang="en-US"/>
          </a:p>
        </p:txBody>
      </p:sp>
    </p:spTree>
    <p:extLst>
      <p:ext uri="{BB962C8B-B14F-4D97-AF65-F5344CB8AC3E}">
        <p14:creationId xmlns:p14="http://schemas.microsoft.com/office/powerpoint/2010/main" val="145766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BDE1C5-38F3-7A42-AE5D-5EEC6217D5F0}" type="slidenum">
              <a:rPr lang="en-US"/>
              <a:pPr/>
              <a:t>2</a:t>
            </a:fld>
            <a:endParaRPr lang="en-US"/>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0953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Adverse</a:t>
            </a:r>
            <a:r>
              <a:rPr lang="en-US" baseline="0" dirty="0"/>
              <a:t> events were </a:t>
            </a:r>
            <a:r>
              <a:rPr lang="en-US" baseline="0" dirty="0" err="1"/>
              <a:t>analysed</a:t>
            </a:r>
            <a:r>
              <a:rPr lang="en-US" baseline="0" dirty="0"/>
              <a:t> for all women who received a minimum of one treatment, and was assessed by actual treatment received.</a:t>
            </a:r>
          </a:p>
          <a:p>
            <a:r>
              <a:rPr lang="en-US" baseline="0" dirty="0"/>
              <a:t> Overall, t</a:t>
            </a:r>
            <a:r>
              <a:rPr lang="en-US" dirty="0"/>
              <a:t>he number of</a:t>
            </a:r>
            <a:r>
              <a:rPr lang="en-US" baseline="0" dirty="0"/>
              <a:t> adverse events was similar between groups. None of the SEVERE adverse events, whether maternal or neonatal, were judged drug related. The number of drug-related adverse events were also similar between groups.</a:t>
            </a:r>
            <a:endParaRPr lang="en-US" dirty="0"/>
          </a:p>
        </p:txBody>
      </p:sp>
      <p:sp>
        <p:nvSpPr>
          <p:cNvPr id="4" name="Slide Number Placeholder 3"/>
          <p:cNvSpPr>
            <a:spLocks noGrp="1"/>
          </p:cNvSpPr>
          <p:nvPr>
            <p:ph type="sldNum" sz="quarter" idx="10"/>
          </p:nvPr>
        </p:nvSpPr>
        <p:spPr/>
        <p:txBody>
          <a:bodyPr/>
          <a:lstStyle/>
          <a:p>
            <a:fld id="{FEFC03F1-5181-D14C-9189-901572B46EAE}" type="slidenum">
              <a:rPr lang="en-US" smtClean="0"/>
              <a:pPr/>
              <a:t>29</a:t>
            </a:fld>
            <a:endParaRPr lang="en-US"/>
          </a:p>
        </p:txBody>
      </p:sp>
    </p:spTree>
    <p:extLst>
      <p:ext uri="{BB962C8B-B14F-4D97-AF65-F5344CB8AC3E}">
        <p14:creationId xmlns:p14="http://schemas.microsoft.com/office/powerpoint/2010/main" val="2384330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Compared to control, </a:t>
            </a:r>
            <a:r>
              <a:rPr lang="en-US" baseline="0" dirty="0"/>
              <a:t>S/P+AZI reduced the risk of delivering a LBW infant by 25%, and this was statistically significant. When adjusted for confounders in a multivariable Poisson regression model with robust error variance this observation persisted. Women who received the intervention also had a higher mean </a:t>
            </a:r>
            <a:r>
              <a:rPr lang="en-US" baseline="0" dirty="0" err="1"/>
              <a:t>birthweight</a:t>
            </a:r>
            <a:r>
              <a:rPr lang="en-US" baseline="0" dirty="0"/>
              <a:t> in both crude – 42.7g, and adjusted analyses52.7g.</a:t>
            </a:r>
            <a:endParaRPr lang="en-US" dirty="0"/>
          </a:p>
        </p:txBody>
      </p:sp>
      <p:sp>
        <p:nvSpPr>
          <p:cNvPr id="4" name="Slide Number Placeholder 3"/>
          <p:cNvSpPr>
            <a:spLocks noGrp="1"/>
          </p:cNvSpPr>
          <p:nvPr>
            <p:ph type="sldNum" sz="quarter" idx="10"/>
          </p:nvPr>
        </p:nvSpPr>
        <p:spPr/>
        <p:txBody>
          <a:bodyPr/>
          <a:lstStyle/>
          <a:p>
            <a:fld id="{FEFC03F1-5181-D14C-9189-901572B46EAE}" type="slidenum">
              <a:rPr lang="en-US" smtClean="0"/>
              <a:pPr/>
              <a:t>31</a:t>
            </a:fld>
            <a:endParaRPr lang="en-US"/>
          </a:p>
        </p:txBody>
      </p:sp>
    </p:spTree>
    <p:extLst>
      <p:ext uri="{BB962C8B-B14F-4D97-AF65-F5344CB8AC3E}">
        <p14:creationId xmlns:p14="http://schemas.microsoft.com/office/powerpoint/2010/main" val="3463089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a:t>
            </a:r>
            <a:r>
              <a:rPr lang="en-US" dirty="0" err="1"/>
              <a:t>birthweights</a:t>
            </a:r>
            <a:r>
              <a:rPr lang="en-US" baseline="0" dirty="0"/>
              <a:t> are charted by treatment arm using a kernel density plot a similar picture emerges. Here, the area under the curve  represents the probability of having a specific </a:t>
            </a:r>
            <a:r>
              <a:rPr lang="en-US" baseline="0" dirty="0" err="1"/>
              <a:t>birthweight</a:t>
            </a:r>
            <a:r>
              <a:rPr lang="en-US" baseline="0" dirty="0"/>
              <a:t> value between a range of </a:t>
            </a:r>
            <a:r>
              <a:rPr lang="en-US" baseline="0" dirty="0" err="1"/>
              <a:t>birthweight</a:t>
            </a:r>
            <a:r>
              <a:rPr lang="en-US" baseline="0" dirty="0"/>
              <a:t> values. Of note, there is a lower probability of having a baby born with </a:t>
            </a:r>
            <a:r>
              <a:rPr lang="en-US" baseline="0" dirty="0" err="1"/>
              <a:t>birthweights</a:t>
            </a:r>
            <a:r>
              <a:rPr lang="en-US" baseline="0" dirty="0"/>
              <a:t> of 1500-2500 </a:t>
            </a:r>
            <a:r>
              <a:rPr lang="en-US" baseline="0" dirty="0" err="1"/>
              <a:t>gs</a:t>
            </a:r>
            <a:r>
              <a:rPr lang="en-US" baseline="0" dirty="0"/>
              <a:t>, and babies in the intervention are not becoming </a:t>
            </a:r>
            <a:r>
              <a:rPr lang="en-US" baseline="0" dirty="0" err="1"/>
              <a:t>macrosomic</a:t>
            </a:r>
            <a:r>
              <a:rPr lang="en-US" baseline="0" dirty="0"/>
              <a:t>.</a:t>
            </a:r>
            <a:endParaRPr lang="en-US" dirty="0"/>
          </a:p>
        </p:txBody>
      </p:sp>
      <p:sp>
        <p:nvSpPr>
          <p:cNvPr id="4" name="Slide Number Placeholder 3"/>
          <p:cNvSpPr>
            <a:spLocks noGrp="1"/>
          </p:cNvSpPr>
          <p:nvPr>
            <p:ph type="sldNum" sz="quarter" idx="10"/>
          </p:nvPr>
        </p:nvSpPr>
        <p:spPr/>
        <p:txBody>
          <a:bodyPr/>
          <a:lstStyle/>
          <a:p>
            <a:fld id="{FEFC03F1-5181-D14C-9189-901572B46EAE}" type="slidenum">
              <a:rPr lang="en-US" smtClean="0"/>
              <a:pPr/>
              <a:t>32</a:t>
            </a:fld>
            <a:endParaRPr lang="en-US"/>
          </a:p>
        </p:txBody>
      </p:sp>
    </p:spTree>
    <p:extLst>
      <p:ext uri="{BB962C8B-B14F-4D97-AF65-F5344CB8AC3E}">
        <p14:creationId xmlns:p14="http://schemas.microsoft.com/office/powerpoint/2010/main" val="138188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5A52D-CDD7-AA4E-ADE5-96F503D2B406}" type="slidenum">
              <a:rPr lang="en-US"/>
              <a:pPr/>
              <a:t>3</a:t>
            </a:fld>
            <a:endParaRPr lang="en-US"/>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184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ADCF0-99AB-0B4E-9887-6A0FA05630BE}" type="slidenum">
              <a:rPr lang="en-US"/>
              <a:pPr/>
              <a:t>6</a:t>
            </a:fld>
            <a:endParaRPr lang="en-US"/>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4070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7E19CF73-5BE1-934B-A36E-BACDC5F3C1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F21A2D2-0BED-694F-B1C8-E64DD37FABB5}" type="slidenum">
              <a:rPr lang="en-US" altLang="en-US" smtClean="0"/>
              <a:pPr>
                <a:spcBef>
                  <a:spcPct val="0"/>
                </a:spcBef>
              </a:pPr>
              <a:t>7</a:t>
            </a:fld>
            <a:endParaRPr lang="en-US" altLang="en-US"/>
          </a:p>
        </p:txBody>
      </p:sp>
      <p:sp>
        <p:nvSpPr>
          <p:cNvPr id="62466" name="Rectangle 2">
            <a:extLst>
              <a:ext uri="{FF2B5EF4-FFF2-40B4-BE49-F238E27FC236}">
                <a16:creationId xmlns:a16="http://schemas.microsoft.com/office/drawing/2014/main" id="{DD59AAF0-229E-C94F-95F3-36DD3D0003EE}"/>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B4AAB393-C0CF-FD46-B856-4007D855AC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43155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5412430F-80A6-A345-BD8F-3BA7A63E10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7D65D11-878A-7B4D-A9E2-6ABD8A6991A1}" type="slidenum">
              <a:rPr lang="en-US" altLang="en-US" smtClean="0"/>
              <a:pPr>
                <a:spcBef>
                  <a:spcPct val="0"/>
                </a:spcBef>
              </a:pPr>
              <a:t>8</a:t>
            </a:fld>
            <a:endParaRPr lang="en-US" altLang="en-US"/>
          </a:p>
        </p:txBody>
      </p:sp>
      <p:sp>
        <p:nvSpPr>
          <p:cNvPr id="66562" name="Rectangle 2">
            <a:extLst>
              <a:ext uri="{FF2B5EF4-FFF2-40B4-BE49-F238E27FC236}">
                <a16:creationId xmlns:a16="http://schemas.microsoft.com/office/drawing/2014/main" id="{19097E04-1723-FD4C-BBAA-5621841F63D5}"/>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62AE3ACC-ACC9-574E-851B-963242844B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4094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60E53D-77CD-E14B-9AF2-0A3F9CD62B65}" type="slidenum">
              <a:rPr lang="en-US" smtClean="0"/>
              <a:t>11</a:t>
            </a:fld>
            <a:endParaRPr lang="en-US"/>
          </a:p>
        </p:txBody>
      </p:sp>
    </p:spTree>
    <p:extLst>
      <p:ext uri="{BB962C8B-B14F-4D97-AF65-F5344CB8AC3E}">
        <p14:creationId xmlns:p14="http://schemas.microsoft.com/office/powerpoint/2010/main" val="2778081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1391</a:t>
            </a:r>
            <a:r>
              <a:rPr lang="en-US" baseline="0" dirty="0"/>
              <a:t> and 1402 pregnant women below 27 weeks gestational age were </a:t>
            </a:r>
            <a:r>
              <a:rPr lang="en-US" baseline="0" dirty="0" err="1"/>
              <a:t>randomised</a:t>
            </a:r>
            <a:r>
              <a:rPr lang="en-US" baseline="0" dirty="0"/>
              <a:t> to control and intervention arms after careful screening. Women were blinded to treatment, and ITN were provided at enrollment when available. In the control arm women received S/P and CQ at enrollment and placebo at subsequent monthly visits. The control arm was designed to match the PNG protocol for prevention of malaria in pregnancy in place at the time of trial implementation. Women assigned to the intervention arm received 3 monthly doses of S/P+AZI. Women were followed up until delivery and safety monitoring was maintained throughout. </a:t>
            </a:r>
            <a:endParaRPr lang="en-US" dirty="0"/>
          </a:p>
        </p:txBody>
      </p:sp>
      <p:sp>
        <p:nvSpPr>
          <p:cNvPr id="4" name="Slide Number Placeholder 3"/>
          <p:cNvSpPr>
            <a:spLocks noGrp="1"/>
          </p:cNvSpPr>
          <p:nvPr>
            <p:ph type="sldNum" sz="quarter" idx="10"/>
          </p:nvPr>
        </p:nvSpPr>
        <p:spPr/>
        <p:txBody>
          <a:bodyPr/>
          <a:lstStyle/>
          <a:p>
            <a:fld id="{FEFC03F1-5181-D14C-9189-901572B46EAE}" type="slidenum">
              <a:rPr lang="en-US" smtClean="0"/>
              <a:pPr/>
              <a:t>26</a:t>
            </a:fld>
            <a:endParaRPr lang="en-US"/>
          </a:p>
        </p:txBody>
      </p:sp>
    </p:spTree>
    <p:extLst>
      <p:ext uri="{BB962C8B-B14F-4D97-AF65-F5344CB8AC3E}">
        <p14:creationId xmlns:p14="http://schemas.microsoft.com/office/powerpoint/2010/main" val="280214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Baseline characteristics</a:t>
            </a:r>
            <a:r>
              <a:rPr lang="en-US" baseline="0" dirty="0"/>
              <a:t> of women in each arm were very similar. Of note, most 80 % of women were </a:t>
            </a:r>
            <a:r>
              <a:rPr lang="en-US" baseline="0" dirty="0" err="1"/>
              <a:t>anaemic</a:t>
            </a:r>
            <a:r>
              <a:rPr lang="en-US" baseline="0" dirty="0"/>
              <a:t>, only few had </a:t>
            </a:r>
            <a:r>
              <a:rPr lang="en-US" baseline="0" dirty="0" err="1"/>
              <a:t>syphillis</a:t>
            </a:r>
            <a:r>
              <a:rPr lang="en-US" baseline="0" dirty="0"/>
              <a:t>, half were </a:t>
            </a:r>
            <a:r>
              <a:rPr lang="en-US" baseline="0" dirty="0" err="1"/>
              <a:t>primigravid</a:t>
            </a:r>
            <a:r>
              <a:rPr lang="en-US" baseline="0" dirty="0"/>
              <a:t>, about 7% had microscopy-detected malaria at enrollment and two-thirds were residing in rural areas. </a:t>
            </a:r>
            <a:endParaRPr lang="en-US" dirty="0"/>
          </a:p>
        </p:txBody>
      </p:sp>
      <p:sp>
        <p:nvSpPr>
          <p:cNvPr id="4" name="Slide Number Placeholder 3"/>
          <p:cNvSpPr>
            <a:spLocks noGrp="1"/>
          </p:cNvSpPr>
          <p:nvPr>
            <p:ph type="sldNum" sz="quarter" idx="10"/>
          </p:nvPr>
        </p:nvSpPr>
        <p:spPr/>
        <p:txBody>
          <a:bodyPr/>
          <a:lstStyle/>
          <a:p>
            <a:fld id="{FEFC03F1-5181-D14C-9189-901572B46EAE}" type="slidenum">
              <a:rPr lang="en-US" smtClean="0"/>
              <a:pPr/>
              <a:t>27</a:t>
            </a:fld>
            <a:endParaRPr lang="en-US"/>
          </a:p>
        </p:txBody>
      </p:sp>
    </p:spTree>
    <p:extLst>
      <p:ext uri="{BB962C8B-B14F-4D97-AF65-F5344CB8AC3E}">
        <p14:creationId xmlns:p14="http://schemas.microsoft.com/office/powerpoint/2010/main" val="1676638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 crude analysis,</a:t>
            </a:r>
            <a:r>
              <a:rPr lang="en-US" baseline="0" dirty="0"/>
              <a:t> female infant gender, </a:t>
            </a:r>
            <a:r>
              <a:rPr lang="en-US" baseline="0" dirty="0" err="1"/>
              <a:t>primigravidity</a:t>
            </a:r>
            <a:r>
              <a:rPr lang="en-US" baseline="0" dirty="0"/>
              <a:t>, maternal </a:t>
            </a:r>
            <a:r>
              <a:rPr lang="en-US" baseline="0" dirty="0" err="1"/>
              <a:t>undernutrition</a:t>
            </a:r>
            <a:r>
              <a:rPr lang="en-US" baseline="0" dirty="0"/>
              <a:t> as assessed by MUAC, maternal height &lt;150cm, the mother not having highlander parentage and the mother not having an income generating husband were associated with increased odds of delivering a LBW baby, amongst others</a:t>
            </a:r>
            <a:endParaRPr lang="en-US" dirty="0"/>
          </a:p>
        </p:txBody>
      </p:sp>
      <p:sp>
        <p:nvSpPr>
          <p:cNvPr id="4" name="Slide Number Placeholder 3"/>
          <p:cNvSpPr>
            <a:spLocks noGrp="1"/>
          </p:cNvSpPr>
          <p:nvPr>
            <p:ph type="sldNum" sz="quarter" idx="10"/>
          </p:nvPr>
        </p:nvSpPr>
        <p:spPr/>
        <p:txBody>
          <a:bodyPr/>
          <a:lstStyle/>
          <a:p>
            <a:fld id="{FEFC03F1-5181-D14C-9189-901572B46EAE}" type="slidenum">
              <a:rPr lang="en-US" smtClean="0"/>
              <a:pPr/>
              <a:t>28</a:t>
            </a:fld>
            <a:endParaRPr lang="en-US"/>
          </a:p>
        </p:txBody>
      </p:sp>
    </p:spTree>
    <p:extLst>
      <p:ext uri="{BB962C8B-B14F-4D97-AF65-F5344CB8AC3E}">
        <p14:creationId xmlns:p14="http://schemas.microsoft.com/office/powerpoint/2010/main" val="4181988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7ED1-574D-524E-9975-CC2D7D3A46C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891424A-F8DD-F84E-A495-BED3B4DEF5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0B382E5-B14D-E447-9554-7339F2FED1FE}"/>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5" name="Footer Placeholder 4">
            <a:extLst>
              <a:ext uri="{FF2B5EF4-FFF2-40B4-BE49-F238E27FC236}">
                <a16:creationId xmlns:a16="http://schemas.microsoft.com/office/drawing/2014/main" id="{72FDEE9F-7D08-4648-B5FA-85690E4C3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DC94CB-6131-274D-8B08-5F644D6D1930}"/>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204005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40DB-B04D-EA46-88A2-7C8D24CB901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AAF976-1373-7943-AB4B-AA7D021121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8C2530-6BF5-C141-A790-D1609B4FA7B0}"/>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5" name="Footer Placeholder 4">
            <a:extLst>
              <a:ext uri="{FF2B5EF4-FFF2-40B4-BE49-F238E27FC236}">
                <a16:creationId xmlns:a16="http://schemas.microsoft.com/office/drawing/2014/main" id="{B054293F-AFD3-A44D-A627-0ED98823FB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E90ACD-47A6-C042-AEB9-D25D59141CE6}"/>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152114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B1BC57-1928-3046-8B26-73F932E9963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D90C6F3-7B67-DC41-BE70-7A45DF16521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B7EA7E-9CAE-B140-A6F5-2C9ECB032CDA}"/>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5" name="Footer Placeholder 4">
            <a:extLst>
              <a:ext uri="{FF2B5EF4-FFF2-40B4-BE49-F238E27FC236}">
                <a16:creationId xmlns:a16="http://schemas.microsoft.com/office/drawing/2014/main" id="{B8F0524D-2EE9-294C-A893-E433C071F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9FEA34-DF6B-9842-B2F7-B60ADF8F5F7F}"/>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1436209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AU"/>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DB4D5076-8A7E-5741-ACEF-13D927620057}" type="slidenum">
              <a:rPr lang="en-US"/>
              <a:pPr/>
              <a:t>‹#›</a:t>
            </a:fld>
            <a:endParaRPr lang="en-US"/>
          </a:p>
        </p:txBody>
      </p:sp>
    </p:spTree>
    <p:extLst>
      <p:ext uri="{BB962C8B-B14F-4D97-AF65-F5344CB8AC3E}">
        <p14:creationId xmlns:p14="http://schemas.microsoft.com/office/powerpoint/2010/main" val="37012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C25D-3AE3-C749-8C8C-1EC51D15417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6DBE19-B65D-9E48-84E3-F65C2418B1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34874A-0052-C646-ABBA-89D2354EF273}"/>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5" name="Footer Placeholder 4">
            <a:extLst>
              <a:ext uri="{FF2B5EF4-FFF2-40B4-BE49-F238E27FC236}">
                <a16:creationId xmlns:a16="http://schemas.microsoft.com/office/drawing/2014/main" id="{6BE64A2F-8E22-6B48-BC2D-AACB93A69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3C20F-B182-B745-9DCA-880AF50175F4}"/>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329963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7D17-E7EF-6E41-9088-C8A794B50AE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E6F8E12-46CA-C948-A5ED-6F72A1E6E8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D95F821-657F-EF45-A279-3AB93B4C72C5}"/>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5" name="Footer Placeholder 4">
            <a:extLst>
              <a:ext uri="{FF2B5EF4-FFF2-40B4-BE49-F238E27FC236}">
                <a16:creationId xmlns:a16="http://schemas.microsoft.com/office/drawing/2014/main" id="{A3AE7700-B1A7-5849-A04A-71FA5A487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10906-E41F-5B40-BBCC-791227C68A80}"/>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77766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DAD5-90B2-CF41-A0F8-3966976662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F6BA593-230F-8741-B5F6-6E0DCE192B4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804FF3-C28F-E246-AD75-15CF63459C9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FD1D510-C1CA-A449-A692-BBEA8AD668FF}"/>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6" name="Footer Placeholder 5">
            <a:extLst>
              <a:ext uri="{FF2B5EF4-FFF2-40B4-BE49-F238E27FC236}">
                <a16:creationId xmlns:a16="http://schemas.microsoft.com/office/drawing/2014/main" id="{6223DB4D-87DE-9C4C-996C-AFCA8F2354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82E9A-DBEF-064E-B38C-B8F5661B0B6B}"/>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220834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D280D-CABF-3643-9669-A83762A9BA8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A19D47A-3C42-414D-AA89-E20775D7B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304A2EA-169E-614D-A538-BBD4319F09B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8A48B37-15F2-5042-8330-4ACC1C2A0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B78D2F9-5EA2-2047-86E7-E6BAC26A350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44AC9E0-27D4-2F4C-9F69-9ADFDFA10EE2}"/>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8" name="Footer Placeholder 7">
            <a:extLst>
              <a:ext uri="{FF2B5EF4-FFF2-40B4-BE49-F238E27FC236}">
                <a16:creationId xmlns:a16="http://schemas.microsoft.com/office/drawing/2014/main" id="{AA686C64-8CCA-314F-98C6-18B6538681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288FC6-0BA1-BB4E-A2D4-DF944FAED41A}"/>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18772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32CB-609A-874B-8D4C-567F3A5654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9D9A23-966F-AF4D-8094-990CF12EB137}"/>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4" name="Footer Placeholder 3">
            <a:extLst>
              <a:ext uri="{FF2B5EF4-FFF2-40B4-BE49-F238E27FC236}">
                <a16:creationId xmlns:a16="http://schemas.microsoft.com/office/drawing/2014/main" id="{E626FD22-6F88-EF42-9188-6471D1F911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D321EC-DBFA-5747-81B5-A1A03A1650C8}"/>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10272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8C2FA-9AB1-4A4A-8C0D-6E0DAB4C5681}"/>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3" name="Footer Placeholder 2">
            <a:extLst>
              <a:ext uri="{FF2B5EF4-FFF2-40B4-BE49-F238E27FC236}">
                <a16:creationId xmlns:a16="http://schemas.microsoft.com/office/drawing/2014/main" id="{24437B5E-D2AE-C84F-8638-801923FF84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631987-C97F-CC43-BF3E-D9C09A27EB1F}"/>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34474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25D8-66C3-BF4B-AA5D-84900B21BD9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2BFA13E-9DA3-A543-9CE4-B6001AFFD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E9EC545-AC5D-D245-ADE2-9B53D062D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7383F5B-A5DF-9244-9494-17059610D41D}"/>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6" name="Footer Placeholder 5">
            <a:extLst>
              <a:ext uri="{FF2B5EF4-FFF2-40B4-BE49-F238E27FC236}">
                <a16:creationId xmlns:a16="http://schemas.microsoft.com/office/drawing/2014/main" id="{AECBC011-A208-7144-94F2-8BDEA4BEF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D60FA-9192-9E4C-B092-229416F14339}"/>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1644995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E5DD-BAA5-3846-A8F4-D19B31C7F5B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BE9B749-1EE1-7D4E-B9E1-CB028AC654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A0721-20E9-234F-B668-55BFE7EAA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579E42-6562-D442-A2B2-82F6E90E281E}"/>
              </a:ext>
            </a:extLst>
          </p:cNvPr>
          <p:cNvSpPr>
            <a:spLocks noGrp="1"/>
          </p:cNvSpPr>
          <p:nvPr>
            <p:ph type="dt" sz="half" idx="10"/>
          </p:nvPr>
        </p:nvSpPr>
        <p:spPr/>
        <p:txBody>
          <a:bodyPr/>
          <a:lstStyle/>
          <a:p>
            <a:fld id="{EF11CDD4-45A1-E142-993A-32FFEF039BFE}" type="datetimeFigureOut">
              <a:rPr lang="en-US" smtClean="0"/>
              <a:t>8/27/2019</a:t>
            </a:fld>
            <a:endParaRPr lang="en-US"/>
          </a:p>
        </p:txBody>
      </p:sp>
      <p:sp>
        <p:nvSpPr>
          <p:cNvPr id="6" name="Footer Placeholder 5">
            <a:extLst>
              <a:ext uri="{FF2B5EF4-FFF2-40B4-BE49-F238E27FC236}">
                <a16:creationId xmlns:a16="http://schemas.microsoft.com/office/drawing/2014/main" id="{DA5633FE-B9F1-B044-BB18-092AEA52C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050E90-D7CD-C042-8BC0-8B5DD036A18A}"/>
              </a:ext>
            </a:extLst>
          </p:cNvPr>
          <p:cNvSpPr>
            <a:spLocks noGrp="1"/>
          </p:cNvSpPr>
          <p:nvPr>
            <p:ph type="sldNum" sz="quarter" idx="12"/>
          </p:nvPr>
        </p:nvSpPr>
        <p:spPr/>
        <p:txBody>
          <a:bodyPr/>
          <a:lstStyle/>
          <a:p>
            <a:fld id="{B5C1D630-46E0-D74C-83B2-2509D6EBDD99}" type="slidenum">
              <a:rPr lang="en-US" smtClean="0"/>
              <a:t>‹#›</a:t>
            </a:fld>
            <a:endParaRPr lang="en-US"/>
          </a:p>
        </p:txBody>
      </p:sp>
    </p:spTree>
    <p:extLst>
      <p:ext uri="{BB962C8B-B14F-4D97-AF65-F5344CB8AC3E}">
        <p14:creationId xmlns:p14="http://schemas.microsoft.com/office/powerpoint/2010/main" val="271159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4D7FE-1590-8E49-A265-7DD6A47DF2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9F8C52-3286-3246-85CB-E3F89D63F6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653E82-FA76-BD48-B135-3237A855D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1CDD4-45A1-E142-993A-32FFEF039BFE}" type="datetimeFigureOut">
              <a:rPr lang="en-US" smtClean="0"/>
              <a:t>8/27/2019</a:t>
            </a:fld>
            <a:endParaRPr lang="en-US"/>
          </a:p>
        </p:txBody>
      </p:sp>
      <p:sp>
        <p:nvSpPr>
          <p:cNvPr id="5" name="Footer Placeholder 4">
            <a:extLst>
              <a:ext uri="{FF2B5EF4-FFF2-40B4-BE49-F238E27FC236}">
                <a16:creationId xmlns:a16="http://schemas.microsoft.com/office/drawing/2014/main" id="{0795494C-F6A3-8E45-93C1-9AF07A7916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E00D4C-4384-264E-A26A-1D073C4A1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1D630-46E0-D74C-83B2-2509D6EBDD99}" type="slidenum">
              <a:rPr lang="en-US" smtClean="0"/>
              <a:t>‹#›</a:t>
            </a:fld>
            <a:endParaRPr lang="en-US"/>
          </a:p>
        </p:txBody>
      </p:sp>
    </p:spTree>
    <p:extLst>
      <p:ext uri="{BB962C8B-B14F-4D97-AF65-F5344CB8AC3E}">
        <p14:creationId xmlns:p14="http://schemas.microsoft.com/office/powerpoint/2010/main" val="1854489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32.tiff"/><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35.gif"/><Relationship Id="rId5" Type="http://schemas.openxmlformats.org/officeDocument/2006/relationships/image" Target="../media/image34.emf"/><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208D-D4A4-6E4D-BC88-A0020C7C604C}"/>
              </a:ext>
            </a:extLst>
          </p:cNvPr>
          <p:cNvSpPr>
            <a:spLocks noGrp="1"/>
          </p:cNvSpPr>
          <p:nvPr>
            <p:ph type="ctrTitle"/>
          </p:nvPr>
        </p:nvSpPr>
        <p:spPr/>
        <p:txBody>
          <a:bodyPr>
            <a:normAutofit/>
          </a:bodyPr>
          <a:lstStyle/>
          <a:p>
            <a:r>
              <a:rPr lang="en-AU" sz="4800" dirty="0">
                <a:solidFill>
                  <a:schemeClr val="accent1"/>
                </a:solidFill>
                <a:latin typeface="+mn-lt"/>
              </a:rPr>
              <a:t>Preventing malaria in pregnancy – with a focus on PNG</a:t>
            </a:r>
            <a:endParaRPr lang="en-US" sz="4800" dirty="0">
              <a:solidFill>
                <a:schemeClr val="accent1"/>
              </a:solidFill>
              <a:latin typeface="+mn-lt"/>
            </a:endParaRPr>
          </a:p>
        </p:txBody>
      </p:sp>
      <p:sp>
        <p:nvSpPr>
          <p:cNvPr id="3" name="Subtitle 2">
            <a:extLst>
              <a:ext uri="{FF2B5EF4-FFF2-40B4-BE49-F238E27FC236}">
                <a16:creationId xmlns:a16="http://schemas.microsoft.com/office/drawing/2014/main" id="{0B52E8DA-3B13-C547-9368-7BCC4ABB3675}"/>
              </a:ext>
            </a:extLst>
          </p:cNvPr>
          <p:cNvSpPr>
            <a:spLocks noGrp="1"/>
          </p:cNvSpPr>
          <p:nvPr>
            <p:ph type="subTitle" idx="1"/>
          </p:nvPr>
        </p:nvSpPr>
        <p:spPr/>
        <p:txBody>
          <a:bodyPr>
            <a:normAutofit lnSpcReduction="10000"/>
          </a:bodyPr>
          <a:lstStyle/>
          <a:p>
            <a:r>
              <a:rPr lang="en-US" sz="3200" dirty="0">
                <a:solidFill>
                  <a:schemeClr val="accent6">
                    <a:lumMod val="50000"/>
                  </a:schemeClr>
                </a:solidFill>
              </a:rPr>
              <a:t>Prof Stephen Rogerson</a:t>
            </a:r>
          </a:p>
          <a:p>
            <a:r>
              <a:rPr lang="en-US" sz="3200" dirty="0">
                <a:solidFill>
                  <a:schemeClr val="accent6">
                    <a:lumMod val="50000"/>
                  </a:schemeClr>
                </a:solidFill>
              </a:rPr>
              <a:t>Department of Medicine at the Doherty Institute,</a:t>
            </a:r>
          </a:p>
          <a:p>
            <a:r>
              <a:rPr lang="en-US" sz="3200" dirty="0">
                <a:solidFill>
                  <a:schemeClr val="accent6">
                    <a:lumMod val="50000"/>
                  </a:schemeClr>
                </a:solidFill>
              </a:rPr>
              <a:t>University of Melbourne</a:t>
            </a:r>
          </a:p>
        </p:txBody>
      </p:sp>
    </p:spTree>
    <p:extLst>
      <p:ext uri="{BB962C8B-B14F-4D97-AF65-F5344CB8AC3E}">
        <p14:creationId xmlns:p14="http://schemas.microsoft.com/office/powerpoint/2010/main" val="116326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83528D-4D5B-074E-B0EC-B8FFE4EEF915}"/>
              </a:ext>
            </a:extLst>
          </p:cNvPr>
          <p:cNvSpPr>
            <a:spLocks noGrp="1"/>
          </p:cNvSpPr>
          <p:nvPr>
            <p:ph type="title"/>
          </p:nvPr>
        </p:nvSpPr>
        <p:spPr>
          <a:xfrm>
            <a:off x="3045368" y="2043663"/>
            <a:ext cx="6105194" cy="2031055"/>
          </a:xfrm>
        </p:spPr>
        <p:txBody>
          <a:bodyPr vert="horz" lIns="91440" tIns="45720" rIns="91440" bIns="45720" rtlCol="0" anchor="b">
            <a:noAutofit/>
          </a:bodyPr>
          <a:lstStyle/>
          <a:p>
            <a:pPr algn="ctr"/>
            <a:r>
              <a:rPr lang="en-US" sz="4800" kern="1200" dirty="0">
                <a:solidFill>
                  <a:srgbClr val="FFFFFF"/>
                </a:solidFill>
                <a:latin typeface="+mn-lt"/>
                <a:ea typeface="+mj-ea"/>
                <a:cs typeface="+mj-cs"/>
              </a:rPr>
              <a:t>…but SP resistance is common in East Africa</a:t>
            </a:r>
          </a:p>
        </p:txBody>
      </p:sp>
    </p:spTree>
    <p:extLst>
      <p:ext uri="{BB962C8B-B14F-4D97-AF65-F5344CB8AC3E}">
        <p14:creationId xmlns:p14="http://schemas.microsoft.com/office/powerpoint/2010/main" val="4169018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F4F3852-ECEF-4045-A94C-A510A4D9700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866290" y="531094"/>
            <a:ext cx="6971942" cy="5685250"/>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a:extLst>
              <a:ext uri="{FF2B5EF4-FFF2-40B4-BE49-F238E27FC236}">
                <a16:creationId xmlns:a16="http://schemas.microsoft.com/office/drawing/2014/main" id="{90E78866-ACE4-1F48-8E83-38B8B20BD171}"/>
              </a:ext>
            </a:extLst>
          </p:cNvPr>
          <p:cNvSpPr txBox="1">
            <a:spLocks noChangeArrowheads="1"/>
          </p:cNvSpPr>
          <p:nvPr/>
        </p:nvSpPr>
        <p:spPr bwMode="auto">
          <a:xfrm>
            <a:off x="2942897" y="6315301"/>
            <a:ext cx="36576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1400" dirty="0"/>
              <a:t>Walker PGT et al 2017.PLOS Medicine 14(2)</a:t>
            </a:r>
          </a:p>
        </p:txBody>
      </p:sp>
      <p:sp>
        <p:nvSpPr>
          <p:cNvPr id="2" name="Title 1">
            <a:extLst>
              <a:ext uri="{FF2B5EF4-FFF2-40B4-BE49-F238E27FC236}">
                <a16:creationId xmlns:a16="http://schemas.microsoft.com/office/drawing/2014/main" id="{414C1C21-755D-0B4B-A9EB-BFB0F2DB9B51}"/>
              </a:ext>
            </a:extLst>
          </p:cNvPr>
          <p:cNvSpPr>
            <a:spLocks noGrp="1"/>
          </p:cNvSpPr>
          <p:nvPr>
            <p:ph type="title"/>
          </p:nvPr>
        </p:nvSpPr>
        <p:spPr>
          <a:xfrm>
            <a:off x="501869" y="2070664"/>
            <a:ext cx="4639235" cy="1589799"/>
          </a:xfrm>
        </p:spPr>
        <p:txBody>
          <a:bodyPr>
            <a:normAutofit fontScale="90000"/>
          </a:bodyPr>
          <a:lstStyle/>
          <a:p>
            <a:r>
              <a:rPr lang="en-US" b="1" dirty="0">
                <a:solidFill>
                  <a:schemeClr val="accent1"/>
                </a:solidFill>
              </a:rPr>
              <a:t>Malaria infection in pregnancy and SP resistance in Africa</a:t>
            </a:r>
          </a:p>
        </p:txBody>
      </p:sp>
    </p:spTree>
    <p:extLst>
      <p:ext uri="{BB962C8B-B14F-4D97-AF65-F5344CB8AC3E}">
        <p14:creationId xmlns:p14="http://schemas.microsoft.com/office/powerpoint/2010/main" val="5336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000" dirty="0">
                <a:solidFill>
                  <a:srgbClr val="2F5897"/>
                </a:solidFill>
                <a:latin typeface="+mn-lt"/>
              </a:rPr>
              <a:t>Alternatives to SP: mefloquine? </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6135" y="1276148"/>
            <a:ext cx="8566988" cy="1588006"/>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03695" y="2687334"/>
            <a:ext cx="8559429" cy="1889552"/>
          </a:xfrm>
          <a:prstGeom prst="rect">
            <a:avLst/>
          </a:prstGeom>
        </p:spPr>
      </p:pic>
      <p:sp>
        <p:nvSpPr>
          <p:cNvPr id="7" name="TextBox 6"/>
          <p:cNvSpPr txBox="1"/>
          <p:nvPr/>
        </p:nvSpPr>
        <p:spPr>
          <a:xfrm>
            <a:off x="1872189" y="4808343"/>
            <a:ext cx="8096912" cy="1938992"/>
          </a:xfrm>
          <a:prstGeom prst="rect">
            <a:avLst/>
          </a:prstGeom>
          <a:noFill/>
        </p:spPr>
        <p:txBody>
          <a:bodyPr wrap="square" rtlCol="0">
            <a:spAutoFit/>
          </a:bodyPr>
          <a:lstStyle/>
          <a:p>
            <a:r>
              <a:rPr lang="en-US" sz="2400" dirty="0">
                <a:solidFill>
                  <a:srgbClr val="2F5897"/>
                </a:solidFill>
              </a:rPr>
              <a:t>Gonzalez et al </a:t>
            </a:r>
            <a:r>
              <a:rPr lang="en-US" sz="2400" dirty="0" err="1">
                <a:solidFill>
                  <a:srgbClr val="2F5897"/>
                </a:solidFill>
              </a:rPr>
              <a:t>PLoS</a:t>
            </a:r>
            <a:r>
              <a:rPr lang="en-US" sz="2400" dirty="0">
                <a:solidFill>
                  <a:srgbClr val="2F5897"/>
                </a:solidFill>
              </a:rPr>
              <a:t> Medicine 2014 11(9): e1001735, e1001733</a:t>
            </a:r>
          </a:p>
          <a:p>
            <a:r>
              <a:rPr lang="en-US" sz="2400" dirty="0">
                <a:solidFill>
                  <a:srgbClr val="2F5897"/>
                </a:solidFill>
              </a:rPr>
              <a:t>Decrease in parasitaemia and (HIV-) anaemia</a:t>
            </a:r>
          </a:p>
          <a:p>
            <a:r>
              <a:rPr lang="en-US" sz="2400" dirty="0">
                <a:solidFill>
                  <a:srgbClr val="2F5897"/>
                </a:solidFill>
              </a:rPr>
              <a:t>No effect on pregnancy outcomes, poor tolerability</a:t>
            </a:r>
          </a:p>
          <a:p>
            <a:r>
              <a:rPr lang="en-US" sz="2400" dirty="0">
                <a:solidFill>
                  <a:srgbClr val="2F5897"/>
                </a:solidFill>
              </a:rPr>
              <a:t>In HIV+ possible association with MTCT.</a:t>
            </a:r>
          </a:p>
          <a:p>
            <a:r>
              <a:rPr lang="en-US" sz="2400" dirty="0">
                <a:solidFill>
                  <a:srgbClr val="2F5897"/>
                </a:solidFill>
              </a:rPr>
              <a:t>No indication to change current policy</a:t>
            </a:r>
          </a:p>
        </p:txBody>
      </p:sp>
    </p:spTree>
    <p:extLst>
      <p:ext uri="{BB962C8B-B14F-4D97-AF65-F5344CB8AC3E}">
        <p14:creationId xmlns:p14="http://schemas.microsoft.com/office/powerpoint/2010/main" val="371773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2F5897"/>
                </a:solidFill>
                <a:latin typeface="+mn-lt"/>
              </a:rPr>
              <a:t>Alternatives to SP: chloroquine and azithromycin</a:t>
            </a:r>
          </a:p>
        </p:txBody>
      </p:sp>
      <p:sp>
        <p:nvSpPr>
          <p:cNvPr id="3" name="Content Placeholder 2"/>
          <p:cNvSpPr>
            <a:spLocks noGrp="1"/>
          </p:cNvSpPr>
          <p:nvPr>
            <p:ph idx="1"/>
          </p:nvPr>
        </p:nvSpPr>
        <p:spPr/>
        <p:txBody>
          <a:bodyPr/>
          <a:lstStyle/>
          <a:p>
            <a:r>
              <a:rPr lang="en-US" dirty="0"/>
              <a:t>In parts of Africa, chloroquine sensitivity has returned.</a:t>
            </a:r>
          </a:p>
          <a:p>
            <a:r>
              <a:rPr lang="en-US" dirty="0"/>
              <a:t>Azithromycin increases effectiveness, and may treat STIs </a:t>
            </a:r>
            <a:r>
              <a:rPr lang="en-US" dirty="0" err="1"/>
              <a:t>etc</a:t>
            </a:r>
            <a:endParaRPr lang="en-US" dirty="0"/>
          </a:p>
          <a:p>
            <a:r>
              <a:rPr lang="en-US" dirty="0" err="1"/>
              <a:t>Multicentre</a:t>
            </a:r>
            <a:r>
              <a:rPr lang="en-US" dirty="0"/>
              <a:t> study. 2891 of 4500 enrolled</a:t>
            </a:r>
          </a:p>
          <a:p>
            <a:r>
              <a:rPr lang="en-US" dirty="0"/>
              <a:t>Stopped early: preplanned analysis showed no benefit over SP for pregnancy outcomes.</a:t>
            </a:r>
          </a:p>
          <a:p>
            <a:r>
              <a:rPr lang="en-US" dirty="0"/>
              <a:t>No benefit, not well tolerated (vomiting, dizziness, weakness) </a:t>
            </a:r>
          </a:p>
        </p:txBody>
      </p:sp>
    </p:spTree>
    <p:extLst>
      <p:ext uri="{BB962C8B-B14F-4D97-AF65-F5344CB8AC3E}">
        <p14:creationId xmlns:p14="http://schemas.microsoft.com/office/powerpoint/2010/main" val="2665224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2427-E753-6842-90C3-C21DA2E78A92}"/>
              </a:ext>
            </a:extLst>
          </p:cNvPr>
          <p:cNvSpPr>
            <a:spLocks noGrp="1"/>
          </p:cNvSpPr>
          <p:nvPr>
            <p:ph type="title"/>
          </p:nvPr>
        </p:nvSpPr>
        <p:spPr>
          <a:xfrm>
            <a:off x="746234" y="365125"/>
            <a:ext cx="10607566" cy="1325563"/>
          </a:xfrm>
        </p:spPr>
        <p:txBody>
          <a:bodyPr>
            <a:normAutofit/>
          </a:bodyPr>
          <a:lstStyle/>
          <a:p>
            <a:pPr algn="ctr"/>
            <a:r>
              <a:rPr lang="en-US" sz="4000" dirty="0">
                <a:solidFill>
                  <a:srgbClr val="0070C0"/>
                </a:solidFill>
                <a:latin typeface="+mn-lt"/>
              </a:rPr>
              <a:t>Alternatives to SP: dihydroartemisinin-piperaquine</a:t>
            </a:r>
          </a:p>
        </p:txBody>
      </p:sp>
      <p:sp>
        <p:nvSpPr>
          <p:cNvPr id="3" name="Content Placeholder 2">
            <a:extLst>
              <a:ext uri="{FF2B5EF4-FFF2-40B4-BE49-F238E27FC236}">
                <a16:creationId xmlns:a16="http://schemas.microsoft.com/office/drawing/2014/main" id="{215EE037-FC78-B04F-8012-FBA45951C1CD}"/>
              </a:ext>
            </a:extLst>
          </p:cNvPr>
          <p:cNvSpPr>
            <a:spLocks noGrp="1"/>
          </p:cNvSpPr>
          <p:nvPr>
            <p:ph idx="1"/>
          </p:nvPr>
        </p:nvSpPr>
        <p:spPr/>
        <p:txBody>
          <a:bodyPr/>
          <a:lstStyle/>
          <a:p>
            <a:r>
              <a:rPr lang="en-US" dirty="0"/>
              <a:t>Three relatively small studies</a:t>
            </a:r>
          </a:p>
          <a:p>
            <a:r>
              <a:rPr lang="en-US" dirty="0"/>
              <a:t>All show decrease in placental and/or maternal malaria</a:t>
            </a:r>
          </a:p>
          <a:p>
            <a:r>
              <a:rPr lang="en-US" dirty="0"/>
              <a:t>None show benefit for birth outcomes such as LBW, preterm birth, growth restriction</a:t>
            </a:r>
          </a:p>
          <a:p>
            <a:r>
              <a:rPr lang="en-US" dirty="0"/>
              <a:t>IMPROVE study in Malawi, Kenya and Tanzania recruiting 4800 women to SP, DP or DP plus azithromycin</a:t>
            </a:r>
          </a:p>
          <a:p>
            <a:r>
              <a:rPr lang="en-US" dirty="0"/>
              <a:t>Results available next year. </a:t>
            </a:r>
          </a:p>
        </p:txBody>
      </p:sp>
    </p:spTree>
    <p:extLst>
      <p:ext uri="{BB962C8B-B14F-4D97-AF65-F5344CB8AC3E}">
        <p14:creationId xmlns:p14="http://schemas.microsoft.com/office/powerpoint/2010/main" val="2057586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a:extLst>
              <a:ext uri="{FF2B5EF4-FFF2-40B4-BE49-F238E27FC236}">
                <a16:creationId xmlns:a16="http://schemas.microsoft.com/office/drawing/2014/main" id="{ACE08BC5-1325-4643-9A1C-601A2B7E6C8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476251"/>
            <a:ext cx="91440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54AE172-88D9-F141-B8D3-738D4F581D99}"/>
              </a:ext>
            </a:extLst>
          </p:cNvPr>
          <p:cNvSpPr txBox="1"/>
          <p:nvPr/>
        </p:nvSpPr>
        <p:spPr>
          <a:xfrm>
            <a:off x="7116764" y="2982913"/>
            <a:ext cx="3156313" cy="369332"/>
          </a:xfrm>
          <a:prstGeom prst="rect">
            <a:avLst/>
          </a:prstGeom>
          <a:noFill/>
        </p:spPr>
        <p:txBody>
          <a:bodyPr wrap="none">
            <a:spAutoFit/>
          </a:bodyPr>
          <a:lstStyle/>
          <a:p>
            <a:pPr>
              <a:defRPr/>
            </a:pPr>
            <a:r>
              <a:rPr lang="en-US" dirty="0"/>
              <a:t>Lancet Infectious Diseases 2019</a:t>
            </a:r>
          </a:p>
        </p:txBody>
      </p:sp>
      <p:sp>
        <p:nvSpPr>
          <p:cNvPr id="94211" name="Content Placeholder 7">
            <a:extLst>
              <a:ext uri="{FF2B5EF4-FFF2-40B4-BE49-F238E27FC236}">
                <a16:creationId xmlns:a16="http://schemas.microsoft.com/office/drawing/2014/main" id="{CD1324C2-1AB2-5841-B59C-9468CB2343A2}"/>
              </a:ext>
            </a:extLst>
          </p:cNvPr>
          <p:cNvSpPr>
            <a:spLocks noGrp="1" noChangeArrowheads="1"/>
          </p:cNvSpPr>
          <p:nvPr>
            <p:ph idx="1"/>
          </p:nvPr>
        </p:nvSpPr>
        <p:spPr>
          <a:xfrm>
            <a:off x="1847850" y="3351214"/>
            <a:ext cx="8229600" cy="3246437"/>
          </a:xfrm>
        </p:spPr>
        <p:txBody>
          <a:bodyPr/>
          <a:lstStyle/>
          <a:p>
            <a:r>
              <a:rPr lang="en-US" altLang="en-US" dirty="0">
                <a:ea typeface="ＭＳ Ｐゴシック" panose="020B0600070205080204" pitchFamily="34" charset="-128"/>
              </a:rPr>
              <a:t>Used dihydroartemisinin-piperaquine</a:t>
            </a:r>
          </a:p>
          <a:p>
            <a:r>
              <a:rPr lang="en-US" altLang="en-US" dirty="0">
                <a:ea typeface="ＭＳ Ｐゴシック" panose="020B0600070205080204" pitchFamily="34" charset="-128"/>
              </a:rPr>
              <a:t>Single dose at booking; screening at monthly intervals; or monthly </a:t>
            </a:r>
            <a:r>
              <a:rPr lang="en-US" altLang="en-US" dirty="0" err="1">
                <a:ea typeface="ＭＳ Ｐゴシック" panose="020B0600070205080204" pitchFamily="34" charset="-128"/>
              </a:rPr>
              <a:t>IPTp</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At delivery malaria prevalence was reduced by 40% in the </a:t>
            </a:r>
            <a:r>
              <a:rPr lang="en-US" altLang="en-US" dirty="0" err="1">
                <a:ea typeface="ＭＳ Ｐゴシック" panose="020B0600070205080204" pitchFamily="34" charset="-128"/>
              </a:rPr>
              <a:t>IPTp</a:t>
            </a:r>
            <a:r>
              <a:rPr lang="en-US" altLang="en-US" dirty="0">
                <a:ea typeface="ＭＳ Ｐゴシック" panose="020B0600070205080204" pitchFamily="34" charset="-128"/>
              </a:rPr>
              <a:t> arm vs single dose</a:t>
            </a:r>
          </a:p>
          <a:p>
            <a:r>
              <a:rPr lang="en-US" altLang="en-US" dirty="0">
                <a:ea typeface="ＭＳ Ｐゴシック" panose="020B0600070205080204" pitchFamily="34" charset="-128"/>
              </a:rPr>
              <a:t>Pregnancy outcomes were not different. </a:t>
            </a:r>
          </a:p>
        </p:txBody>
      </p:sp>
    </p:spTree>
    <p:extLst>
      <p:ext uri="{BB962C8B-B14F-4D97-AF65-F5344CB8AC3E}">
        <p14:creationId xmlns:p14="http://schemas.microsoft.com/office/powerpoint/2010/main" val="361968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06323"/>
          </a:xfrm>
        </p:spPr>
        <p:txBody>
          <a:bodyPr>
            <a:normAutofit/>
          </a:bodyPr>
          <a:lstStyle/>
          <a:p>
            <a:r>
              <a:rPr lang="en-US" sz="4000" dirty="0">
                <a:solidFill>
                  <a:schemeClr val="accent1"/>
                </a:solidFill>
                <a:latin typeface="+mn-lt"/>
              </a:rPr>
              <a:t>Long lasting insecticidal nets </a:t>
            </a:r>
          </a:p>
        </p:txBody>
      </p:sp>
      <p:sp>
        <p:nvSpPr>
          <p:cNvPr id="10" name="Content Placeholder 9"/>
          <p:cNvSpPr>
            <a:spLocks noGrp="1"/>
          </p:cNvSpPr>
          <p:nvPr>
            <p:ph sz="half" idx="1"/>
          </p:nvPr>
        </p:nvSpPr>
        <p:spPr>
          <a:xfrm>
            <a:off x="515007" y="1600201"/>
            <a:ext cx="5621147" cy="4525963"/>
          </a:xfrm>
        </p:spPr>
        <p:txBody>
          <a:bodyPr/>
          <a:lstStyle/>
          <a:p>
            <a:r>
              <a:rPr lang="en-US" dirty="0"/>
              <a:t>In African studies:</a:t>
            </a:r>
          </a:p>
          <a:p>
            <a:r>
              <a:rPr lang="en-US" dirty="0"/>
              <a:t>Increase birth weight 55g</a:t>
            </a:r>
          </a:p>
          <a:p>
            <a:r>
              <a:rPr lang="en-US" dirty="0"/>
              <a:t>Decrease LBW 23%</a:t>
            </a:r>
          </a:p>
          <a:p>
            <a:r>
              <a:rPr lang="en-US" dirty="0"/>
              <a:t>Decrease miscarriages and stillbirths 33%</a:t>
            </a:r>
          </a:p>
          <a:p>
            <a:r>
              <a:rPr lang="en-US" dirty="0"/>
              <a:t>Decrease placental malaria 23%</a:t>
            </a:r>
          </a:p>
          <a:p>
            <a:r>
              <a:rPr lang="en-US" dirty="0"/>
              <a:t>Effect on anaemia in Asia (1 trial) but not Africa </a:t>
            </a:r>
          </a:p>
          <a:p>
            <a:endParaRPr lang="en-US" dirty="0"/>
          </a:p>
        </p:txBody>
      </p:sp>
      <p:pic>
        <p:nvPicPr>
          <p:cNvPr id="8" name="Picture 7" descr="1763-image-00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8676" y="313982"/>
            <a:ext cx="4518317" cy="3009199"/>
          </a:xfrm>
          <a:prstGeom prst="rect">
            <a:avLst/>
          </a:prstGeom>
        </p:spPr>
      </p:pic>
      <p:pic>
        <p:nvPicPr>
          <p:cNvPr id="9" name="Picture 8" descr="ward_with_net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29207" y="3332283"/>
            <a:ext cx="4547786" cy="3238575"/>
          </a:xfrm>
          <a:prstGeom prst="rect">
            <a:avLst/>
          </a:prstGeom>
        </p:spPr>
      </p:pic>
    </p:spTree>
    <p:extLst>
      <p:ext uri="{BB962C8B-B14F-4D97-AF65-F5344CB8AC3E}">
        <p14:creationId xmlns:p14="http://schemas.microsoft.com/office/powerpoint/2010/main" val="131263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94" y="-10896"/>
            <a:ext cx="10079420" cy="1143000"/>
          </a:xfrm>
        </p:spPr>
        <p:txBody>
          <a:bodyPr>
            <a:normAutofit/>
          </a:bodyPr>
          <a:lstStyle/>
          <a:p>
            <a:pPr algn="ctr"/>
            <a:r>
              <a:rPr lang="en-GB" sz="3600" dirty="0">
                <a:solidFill>
                  <a:srgbClr val="2F5897"/>
                </a:solidFill>
                <a:latin typeface="+mn-lt"/>
              </a:rPr>
              <a:t>ITN coverage, pregnant women, Africa, 2000-2014</a:t>
            </a:r>
            <a:endParaRPr lang="nl-NL" sz="3600" dirty="0">
              <a:solidFill>
                <a:srgbClr val="2F5897"/>
              </a:solidFill>
              <a:latin typeface="+mn-lt"/>
            </a:endParaRPr>
          </a:p>
        </p:txBody>
      </p:sp>
      <p:sp>
        <p:nvSpPr>
          <p:cNvPr id="5" name="TextBox 4"/>
          <p:cNvSpPr txBox="1"/>
          <p:nvPr/>
        </p:nvSpPr>
        <p:spPr>
          <a:xfrm>
            <a:off x="2354317" y="6126163"/>
            <a:ext cx="8187559" cy="800219"/>
          </a:xfrm>
          <a:prstGeom prst="rect">
            <a:avLst/>
          </a:prstGeom>
          <a:noFill/>
        </p:spPr>
        <p:txBody>
          <a:bodyPr wrap="square" rtlCol="0">
            <a:spAutoFit/>
          </a:bodyPr>
          <a:lstStyle/>
          <a:p>
            <a:pPr lvl="0"/>
            <a:r>
              <a:rPr lang="en-GB" sz="1400" b="1" dirty="0">
                <a:solidFill>
                  <a:prstClr val="black"/>
                </a:solidFill>
              </a:rPr>
              <a:t>Summarized 114 surveys 2000-2014, median 2.5, range 0-6, per country</a:t>
            </a:r>
            <a:endParaRPr lang="en-GB" sz="1400" b="1" dirty="0"/>
          </a:p>
          <a:p>
            <a:r>
              <a:rPr lang="en-GB" sz="1400" b="1" dirty="0"/>
              <a:t>Total number of estimated births in 45 countries with an ITN policy: 26.6 million in 2000, 34 million in 2014</a:t>
            </a:r>
          </a:p>
          <a:p>
            <a:endParaRPr lang="nl-NL" b="1" dirty="0"/>
          </a:p>
        </p:txBody>
      </p:sp>
      <p:graphicFrame>
        <p:nvGraphicFramePr>
          <p:cNvPr id="8" name="Chart 7"/>
          <p:cNvGraphicFramePr>
            <a:graphicFrameLocks/>
          </p:cNvGraphicFramePr>
          <p:nvPr/>
        </p:nvGraphicFramePr>
        <p:xfrm>
          <a:off x="1938680" y="855225"/>
          <a:ext cx="8475609" cy="52709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22BCC33-C440-044B-9788-BC647AAE9A69}"/>
              </a:ext>
            </a:extLst>
          </p:cNvPr>
          <p:cNvSpPr txBox="1"/>
          <p:nvPr/>
        </p:nvSpPr>
        <p:spPr>
          <a:xfrm>
            <a:off x="3796748" y="2855844"/>
            <a:ext cx="4962939" cy="954107"/>
          </a:xfrm>
          <a:prstGeom prst="rect">
            <a:avLst/>
          </a:prstGeom>
          <a:solidFill>
            <a:schemeClr val="bg1"/>
          </a:solidFill>
          <a:ln w="28575">
            <a:solidFill>
              <a:srgbClr val="00B050"/>
            </a:solidFill>
          </a:ln>
        </p:spPr>
        <p:txBody>
          <a:bodyPr wrap="square" rtlCol="0">
            <a:spAutoFit/>
          </a:bodyPr>
          <a:lstStyle/>
          <a:p>
            <a:r>
              <a:rPr lang="en-US" sz="2800" dirty="0">
                <a:solidFill>
                  <a:srgbClr val="00B050"/>
                </a:solidFill>
              </a:rPr>
              <a:t>In 2017 61% of pregnant women slept under an ITN</a:t>
            </a:r>
          </a:p>
        </p:txBody>
      </p:sp>
    </p:spTree>
    <p:extLst>
      <p:ext uri="{BB962C8B-B14F-4D97-AF65-F5344CB8AC3E}">
        <p14:creationId xmlns:p14="http://schemas.microsoft.com/office/powerpoint/2010/main" val="293230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3972" y="215023"/>
            <a:ext cx="7620316" cy="785441"/>
          </a:xfrm>
        </p:spPr>
        <p:txBody>
          <a:bodyPr>
            <a:noAutofit/>
          </a:bodyPr>
          <a:lstStyle/>
          <a:p>
            <a:r>
              <a:rPr lang="en-GB" sz="4000" dirty="0">
                <a:solidFill>
                  <a:srgbClr val="2F5897"/>
                </a:solidFill>
                <a:latin typeface="+mn-lt"/>
              </a:rPr>
              <a:t>IPTp coverage in Africa, 2003-2014</a:t>
            </a:r>
            <a:endParaRPr lang="nl-NL" sz="4000" dirty="0">
              <a:solidFill>
                <a:srgbClr val="2F5897"/>
              </a:solidFill>
              <a:latin typeface="+mn-lt"/>
            </a:endParaRPr>
          </a:p>
        </p:txBody>
      </p:sp>
      <p:sp>
        <p:nvSpPr>
          <p:cNvPr id="5" name="TextBox 4"/>
          <p:cNvSpPr txBox="1"/>
          <p:nvPr/>
        </p:nvSpPr>
        <p:spPr>
          <a:xfrm>
            <a:off x="2793972" y="6136921"/>
            <a:ext cx="7480178" cy="738664"/>
          </a:xfrm>
          <a:prstGeom prst="rect">
            <a:avLst/>
          </a:prstGeom>
          <a:noFill/>
        </p:spPr>
        <p:txBody>
          <a:bodyPr wrap="square" rtlCol="0">
            <a:spAutoFit/>
          </a:bodyPr>
          <a:lstStyle/>
          <a:p>
            <a:r>
              <a:rPr lang="en-GB" sz="1400" b="1" dirty="0"/>
              <a:t>Summarized: 79 surveys 2003-2014, median 2, range 1-5, surveys per country</a:t>
            </a:r>
            <a:endParaRPr lang="nl-NL" sz="1400" b="1" dirty="0"/>
          </a:p>
          <a:p>
            <a:r>
              <a:rPr lang="en-GB" sz="1400" b="1" dirty="0"/>
              <a:t>Total number of estimated births in 37 countries with an </a:t>
            </a:r>
            <a:r>
              <a:rPr lang="en-GB" sz="1400" b="1" dirty="0" err="1"/>
              <a:t>IPTp</a:t>
            </a:r>
            <a:r>
              <a:rPr lang="en-GB" sz="1400" b="1" dirty="0"/>
              <a:t> policy: 2003: 25.5 million; 2014: 31 million </a:t>
            </a:r>
          </a:p>
        </p:txBody>
      </p:sp>
      <p:graphicFrame>
        <p:nvGraphicFramePr>
          <p:cNvPr id="6" name="Chart 5"/>
          <p:cNvGraphicFramePr>
            <a:graphicFrameLocks/>
          </p:cNvGraphicFramePr>
          <p:nvPr/>
        </p:nvGraphicFramePr>
        <p:xfrm>
          <a:off x="2298552" y="1000464"/>
          <a:ext cx="7738781" cy="50142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F0411860-BE64-3643-B1A7-340C8937A1CA}"/>
              </a:ext>
            </a:extLst>
          </p:cNvPr>
          <p:cNvSpPr txBox="1"/>
          <p:nvPr/>
        </p:nvSpPr>
        <p:spPr>
          <a:xfrm>
            <a:off x="3697357" y="2882348"/>
            <a:ext cx="5247860" cy="1200329"/>
          </a:xfrm>
          <a:prstGeom prst="rect">
            <a:avLst/>
          </a:prstGeom>
          <a:solidFill>
            <a:schemeClr val="bg1"/>
          </a:solidFill>
          <a:ln w="28575">
            <a:solidFill>
              <a:srgbClr val="00B050"/>
            </a:solidFill>
          </a:ln>
        </p:spPr>
        <p:txBody>
          <a:bodyPr wrap="square" rtlCol="0">
            <a:spAutoFit/>
          </a:bodyPr>
          <a:lstStyle/>
          <a:p>
            <a:r>
              <a:rPr lang="en-US" sz="2400" dirty="0">
                <a:solidFill>
                  <a:srgbClr val="00B050"/>
                </a:solidFill>
              </a:rPr>
              <a:t>In 2017, 54% of pregnant women received 1 </a:t>
            </a:r>
            <a:r>
              <a:rPr lang="en-US" sz="2400" dirty="0" err="1">
                <a:solidFill>
                  <a:srgbClr val="00B050"/>
                </a:solidFill>
              </a:rPr>
              <a:t>IPTp</a:t>
            </a:r>
            <a:r>
              <a:rPr lang="en-US" sz="2400" dirty="0">
                <a:solidFill>
                  <a:srgbClr val="00B050"/>
                </a:solidFill>
              </a:rPr>
              <a:t> dose, 42% received 2 doses and 22% received 3 doses of </a:t>
            </a:r>
            <a:r>
              <a:rPr lang="en-US" sz="2400" dirty="0" err="1">
                <a:solidFill>
                  <a:srgbClr val="00B050"/>
                </a:solidFill>
              </a:rPr>
              <a:t>IPTp</a:t>
            </a:r>
            <a:r>
              <a:rPr lang="en-US" sz="2400" dirty="0">
                <a:solidFill>
                  <a:srgbClr val="00B050"/>
                </a:solidFill>
              </a:rPr>
              <a:t> </a:t>
            </a:r>
          </a:p>
        </p:txBody>
      </p:sp>
    </p:spTree>
    <p:extLst>
      <p:ext uri="{BB962C8B-B14F-4D97-AF65-F5344CB8AC3E}">
        <p14:creationId xmlns:p14="http://schemas.microsoft.com/office/powerpoint/2010/main" val="392064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81200" y="174764"/>
            <a:ext cx="8229600" cy="862164"/>
          </a:xfrm>
        </p:spPr>
        <p:txBody>
          <a:bodyPr>
            <a:normAutofit/>
          </a:bodyPr>
          <a:lstStyle/>
          <a:p>
            <a:r>
              <a:rPr lang="en-US" sz="4000" dirty="0">
                <a:solidFill>
                  <a:srgbClr val="2F5897"/>
                </a:solidFill>
                <a:latin typeface="+mn-lt"/>
              </a:rPr>
              <a:t>Improving coverage with IPTp</a:t>
            </a:r>
          </a:p>
        </p:txBody>
      </p:sp>
      <p:pic>
        <p:nvPicPr>
          <p:cNvPr id="5" name="Picture 4" descr="improving IPTp.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9962" y="1036928"/>
            <a:ext cx="3531450" cy="5821072"/>
          </a:xfrm>
          <a:prstGeom prst="rect">
            <a:avLst/>
          </a:prstGeom>
        </p:spPr>
      </p:pic>
      <p:sp>
        <p:nvSpPr>
          <p:cNvPr id="14" name="Content Placeholder 12"/>
          <p:cNvSpPr>
            <a:spLocks noGrp="1"/>
          </p:cNvSpPr>
          <p:nvPr>
            <p:ph sz="half" idx="1"/>
          </p:nvPr>
        </p:nvSpPr>
        <p:spPr>
          <a:xfrm>
            <a:off x="819808" y="1587243"/>
            <a:ext cx="5880154" cy="4525963"/>
          </a:xfrm>
        </p:spPr>
        <p:txBody>
          <a:bodyPr>
            <a:normAutofit/>
          </a:bodyPr>
          <a:lstStyle/>
          <a:p>
            <a:r>
              <a:rPr lang="en-US" dirty="0"/>
              <a:t>Of 35 M pregnant women in sub-Saharan Africa 15 M did not receive any IPTp in 2013. </a:t>
            </a:r>
          </a:p>
          <a:p>
            <a:r>
              <a:rPr lang="en-US" dirty="0"/>
              <a:t>200,000 excess neonatal deaths 2009- 2012.</a:t>
            </a:r>
          </a:p>
          <a:p>
            <a:r>
              <a:rPr lang="en-US" dirty="0"/>
              <a:t>Better dialogue between MCP and RCH programs</a:t>
            </a:r>
          </a:p>
        </p:txBody>
      </p:sp>
    </p:spTree>
    <p:extLst>
      <p:ext uri="{BB962C8B-B14F-4D97-AF65-F5344CB8AC3E}">
        <p14:creationId xmlns:p14="http://schemas.microsoft.com/office/powerpoint/2010/main" val="105077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ctr"/>
            <a:r>
              <a:rPr lang="en-US" sz="4000" dirty="0">
                <a:solidFill>
                  <a:srgbClr val="0070C0"/>
                </a:solidFill>
                <a:latin typeface="+mn-lt"/>
                <a:cs typeface="Arial"/>
              </a:rPr>
              <a:t>Burden of malaria in pregnancy</a:t>
            </a:r>
            <a:endParaRPr lang="en-AU" sz="4000" dirty="0">
              <a:solidFill>
                <a:srgbClr val="0070C0"/>
              </a:solidFill>
              <a:latin typeface="+mn-lt"/>
              <a:cs typeface="Arial"/>
            </a:endParaRPr>
          </a:p>
        </p:txBody>
      </p:sp>
      <p:sp>
        <p:nvSpPr>
          <p:cNvPr id="14339" name="Rectangle 3"/>
          <p:cNvSpPr>
            <a:spLocks noGrp="1" noChangeArrowheads="1"/>
          </p:cNvSpPr>
          <p:nvPr>
            <p:ph type="body" sz="half" idx="1"/>
          </p:nvPr>
        </p:nvSpPr>
        <p:spPr>
          <a:xfrm>
            <a:off x="1041401" y="1417637"/>
            <a:ext cx="5559426" cy="5106987"/>
          </a:xfrm>
        </p:spPr>
        <p:txBody>
          <a:bodyPr/>
          <a:lstStyle/>
          <a:p>
            <a:r>
              <a:rPr lang="en-US" dirty="0"/>
              <a:t>&gt;100 million women at risk</a:t>
            </a:r>
          </a:p>
          <a:p>
            <a:r>
              <a:rPr lang="en-US" dirty="0"/>
              <a:t>Worst in first pregnancies </a:t>
            </a:r>
          </a:p>
          <a:p>
            <a:r>
              <a:rPr lang="en-US" dirty="0"/>
              <a:t>10,000 maternal anaemia deaths </a:t>
            </a:r>
          </a:p>
          <a:p>
            <a:r>
              <a:rPr lang="en-US" dirty="0"/>
              <a:t>1-200,000 infant deaths from LBW due to malaria </a:t>
            </a:r>
          </a:p>
          <a:p>
            <a:r>
              <a:rPr lang="en-AU" dirty="0">
                <a:solidFill>
                  <a:srgbClr val="00B050"/>
                </a:solidFill>
              </a:rPr>
              <a:t>Leading preventable cause of LBW in Africa</a:t>
            </a:r>
            <a:endParaRPr lang="en-US" dirty="0">
              <a:solidFill>
                <a:srgbClr val="00B050"/>
              </a:solidFill>
            </a:endParaRPr>
          </a:p>
        </p:txBody>
      </p:sp>
      <p:pic>
        <p:nvPicPr>
          <p:cNvPr id="14340" name="Picture 4" descr="pregnant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0825" y="1341439"/>
            <a:ext cx="3475038" cy="5229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0403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1308101"/>
            <a:ext cx="9144000" cy="4234421"/>
          </a:xfrm>
          <a:prstGeom prst="rect">
            <a:avLst/>
          </a:prstGeom>
        </p:spPr>
      </p:pic>
    </p:spTree>
    <p:extLst>
      <p:ext uri="{BB962C8B-B14F-4D97-AF65-F5344CB8AC3E}">
        <p14:creationId xmlns:p14="http://schemas.microsoft.com/office/powerpoint/2010/main" val="1157239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6AC70-CE7A-E242-82D6-0DD1E917E0A1}"/>
              </a:ext>
            </a:extLst>
          </p:cNvPr>
          <p:cNvSpPr>
            <a:spLocks noGrp="1"/>
          </p:cNvSpPr>
          <p:nvPr>
            <p:ph type="title"/>
          </p:nvPr>
        </p:nvSpPr>
        <p:spPr>
          <a:xfrm>
            <a:off x="838200" y="365125"/>
            <a:ext cx="10515600" cy="1044575"/>
          </a:xfrm>
        </p:spPr>
        <p:txBody>
          <a:bodyPr>
            <a:normAutofit/>
          </a:bodyPr>
          <a:lstStyle/>
          <a:p>
            <a:r>
              <a:rPr lang="en-US" sz="4000" dirty="0">
                <a:solidFill>
                  <a:schemeClr val="accent1"/>
                </a:solidFill>
                <a:latin typeface="+mn-lt"/>
              </a:rPr>
              <a:t>Community based scale up of IPTP: T</a:t>
            </a:r>
            <a:r>
              <a:rPr lang="en-US" sz="4000" dirty="0">
                <a:solidFill>
                  <a:srgbClr val="00B050"/>
                </a:solidFill>
                <a:latin typeface="+mn-lt"/>
              </a:rPr>
              <a:t>IPT</a:t>
            </a:r>
            <a:r>
              <a:rPr lang="en-US" sz="4000" dirty="0">
                <a:solidFill>
                  <a:schemeClr val="accent1"/>
                </a:solidFill>
                <a:latin typeface="+mn-lt"/>
              </a:rPr>
              <a:t>OP</a:t>
            </a:r>
          </a:p>
        </p:txBody>
      </p:sp>
      <p:sp>
        <p:nvSpPr>
          <p:cNvPr id="3" name="Content Placeholder 2">
            <a:extLst>
              <a:ext uri="{FF2B5EF4-FFF2-40B4-BE49-F238E27FC236}">
                <a16:creationId xmlns:a16="http://schemas.microsoft.com/office/drawing/2014/main" id="{099D8D71-0EB2-544C-A96C-38469B1C3D09}"/>
              </a:ext>
            </a:extLst>
          </p:cNvPr>
          <p:cNvSpPr>
            <a:spLocks noGrp="1"/>
          </p:cNvSpPr>
          <p:nvPr>
            <p:ph sz="half" idx="1"/>
          </p:nvPr>
        </p:nvSpPr>
        <p:spPr>
          <a:xfrm>
            <a:off x="838200" y="1409700"/>
            <a:ext cx="6464300" cy="4953000"/>
          </a:xfrm>
        </p:spPr>
        <p:txBody>
          <a:bodyPr>
            <a:normAutofit/>
          </a:bodyPr>
          <a:lstStyle/>
          <a:p>
            <a:r>
              <a:rPr lang="en-AU" dirty="0"/>
              <a:t>Transforming Intermittent Preventive Treatment for Optimal Pregnancy (TIPTOP) </a:t>
            </a:r>
          </a:p>
          <a:p>
            <a:r>
              <a:rPr lang="en-AU" dirty="0"/>
              <a:t>Community-based approach to increase uptake of </a:t>
            </a:r>
            <a:r>
              <a:rPr lang="en-AU" dirty="0" err="1"/>
              <a:t>IPTp</a:t>
            </a:r>
            <a:r>
              <a:rPr lang="en-AU" dirty="0"/>
              <a:t> in sub-Saharan Africa</a:t>
            </a:r>
          </a:p>
          <a:p>
            <a:r>
              <a:rPr lang="en-AU" dirty="0"/>
              <a:t>Focus on DRC, Nigeria, Mozambique and Madagascar</a:t>
            </a:r>
          </a:p>
          <a:p>
            <a:r>
              <a:rPr lang="en-AU" dirty="0"/>
              <a:t>Partnership between </a:t>
            </a:r>
            <a:r>
              <a:rPr lang="en-AU" dirty="0" err="1"/>
              <a:t>Jhpiego</a:t>
            </a:r>
            <a:r>
              <a:rPr lang="en-AU" dirty="0"/>
              <a:t>, </a:t>
            </a:r>
            <a:r>
              <a:rPr lang="en-AU" dirty="0" err="1"/>
              <a:t>ISGlobal</a:t>
            </a:r>
            <a:r>
              <a:rPr lang="en-AU" dirty="0"/>
              <a:t>, Medicines for Malaria Venture, World Health Organization, funded by UNITAID</a:t>
            </a:r>
          </a:p>
          <a:p>
            <a:endParaRPr lang="en-US" dirty="0"/>
          </a:p>
        </p:txBody>
      </p:sp>
      <p:pic>
        <p:nvPicPr>
          <p:cNvPr id="1026" name="Picture 2" descr="Mother and baby">
            <a:extLst>
              <a:ext uri="{FF2B5EF4-FFF2-40B4-BE49-F238E27FC236}">
                <a16:creationId xmlns:a16="http://schemas.microsoft.com/office/drawing/2014/main" id="{8952637C-5D06-A146-9C53-3CCBF4A9A146}"/>
              </a:ext>
            </a:extLst>
          </p:cNvPr>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7425531" y="1690688"/>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39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9313DDC-2AA6-354E-A4D0-BA03D9889EC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200" kern="1200">
                <a:solidFill>
                  <a:srgbClr val="FFFFFF"/>
                </a:solidFill>
                <a:latin typeface="+mj-lt"/>
                <a:ea typeface="+mj-ea"/>
                <a:cs typeface="+mj-cs"/>
              </a:rPr>
              <a:t>How can we better engage communities to increase IPTp and ITN coverage? </a:t>
            </a:r>
          </a:p>
        </p:txBody>
      </p:sp>
    </p:spTree>
    <p:extLst>
      <p:ext uri="{BB962C8B-B14F-4D97-AF65-F5344CB8AC3E}">
        <p14:creationId xmlns:p14="http://schemas.microsoft.com/office/powerpoint/2010/main" val="1938195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1ACD-2045-0E42-BCD0-1114E3E8E07D}"/>
              </a:ext>
            </a:extLst>
          </p:cNvPr>
          <p:cNvSpPr>
            <a:spLocks noGrp="1"/>
          </p:cNvSpPr>
          <p:nvPr>
            <p:ph type="title"/>
          </p:nvPr>
        </p:nvSpPr>
        <p:spPr>
          <a:xfrm>
            <a:off x="838200" y="1736725"/>
            <a:ext cx="10515600" cy="1325563"/>
          </a:xfrm>
        </p:spPr>
        <p:txBody>
          <a:bodyPr>
            <a:normAutofit/>
          </a:bodyPr>
          <a:lstStyle/>
          <a:p>
            <a:pPr algn="ctr"/>
            <a:r>
              <a:rPr lang="en-US" sz="4000" dirty="0">
                <a:solidFill>
                  <a:schemeClr val="accent1"/>
                </a:solidFill>
                <a:latin typeface="+mn-lt"/>
              </a:rPr>
              <a:t>Preventing malaria in pregnancy and improving birth outcomes in PNG</a:t>
            </a:r>
          </a:p>
        </p:txBody>
      </p:sp>
    </p:spTree>
    <p:extLst>
      <p:ext uri="{BB962C8B-B14F-4D97-AF65-F5344CB8AC3E}">
        <p14:creationId xmlns:p14="http://schemas.microsoft.com/office/powerpoint/2010/main" val="118393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29974"/>
          </a:xfrm>
        </p:spPr>
        <p:txBody>
          <a:bodyPr>
            <a:normAutofit/>
          </a:bodyPr>
          <a:lstStyle/>
          <a:p>
            <a:pPr algn="ctr"/>
            <a:r>
              <a:rPr lang="en-US" sz="4000" dirty="0">
                <a:solidFill>
                  <a:srgbClr val="2F5897"/>
                </a:solidFill>
                <a:latin typeface="+mn-lt"/>
              </a:rPr>
              <a:t>SP + azithromycin in PNG</a:t>
            </a:r>
          </a:p>
        </p:txBody>
      </p:sp>
      <p:sp>
        <p:nvSpPr>
          <p:cNvPr id="3" name="Content Placeholder 2"/>
          <p:cNvSpPr>
            <a:spLocks noGrp="1"/>
          </p:cNvSpPr>
          <p:nvPr>
            <p:ph idx="1"/>
          </p:nvPr>
        </p:nvSpPr>
        <p:spPr>
          <a:xfrm>
            <a:off x="546537" y="1545020"/>
            <a:ext cx="5741377" cy="4969389"/>
          </a:xfrm>
        </p:spPr>
        <p:txBody>
          <a:bodyPr>
            <a:normAutofit/>
          </a:bodyPr>
          <a:lstStyle/>
          <a:p>
            <a:r>
              <a:rPr lang="en-US" dirty="0"/>
              <a:t>Additive effects on malaria</a:t>
            </a:r>
          </a:p>
          <a:p>
            <a:r>
              <a:rPr lang="en-US" dirty="0"/>
              <a:t>AZ also effective against chlamydia, </a:t>
            </a:r>
            <a:r>
              <a:rPr lang="en-US" dirty="0" err="1"/>
              <a:t>gonorrhoea</a:t>
            </a:r>
            <a:r>
              <a:rPr lang="en-US" dirty="0"/>
              <a:t>, syphilis </a:t>
            </a:r>
          </a:p>
          <a:p>
            <a:r>
              <a:rPr lang="en-US" dirty="0"/>
              <a:t>Both have antibiotic effects</a:t>
            </a:r>
          </a:p>
          <a:p>
            <a:r>
              <a:rPr lang="en-US" dirty="0"/>
              <a:t>Decreased PTD by 30% in Malawi</a:t>
            </a:r>
          </a:p>
          <a:p>
            <a:r>
              <a:rPr lang="en-US" dirty="0"/>
              <a:t>“Packaged” intervention</a:t>
            </a:r>
          </a:p>
          <a:p>
            <a:r>
              <a:rPr lang="en-US" dirty="0"/>
              <a:t>Funded through the Malaria in Pregnancy Consortium</a:t>
            </a:r>
          </a:p>
          <a:p>
            <a:r>
              <a:rPr lang="en-US" dirty="0">
                <a:solidFill>
                  <a:schemeClr val="accent1"/>
                </a:solidFill>
              </a:rPr>
              <a:t>Recruited from 2009-2012</a:t>
            </a:r>
          </a:p>
        </p:txBody>
      </p:sp>
      <p:pic>
        <p:nvPicPr>
          <p:cNvPr id="5" name="Content Placeholder 6" descr="E:\PHOTO ALBUM\wok2\wok 120.jpg"/>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6096000" y="1545020"/>
            <a:ext cx="5360276" cy="4017606"/>
          </a:xfrm>
          <a:prstGeom prst="rect">
            <a:avLst/>
          </a:prstGeom>
        </p:spPr>
      </p:pic>
      <p:graphicFrame>
        <p:nvGraphicFramePr>
          <p:cNvPr id="6" name="Object 5">
            <a:extLst>
              <a:ext uri="{FF2B5EF4-FFF2-40B4-BE49-F238E27FC236}">
                <a16:creationId xmlns:a16="http://schemas.microsoft.com/office/drawing/2014/main" id="{0D78D168-A565-0D4E-B917-86FFBA572D04}"/>
              </a:ext>
            </a:extLst>
          </p:cNvPr>
          <p:cNvGraphicFramePr>
            <a:graphicFrameLocks noChangeAspect="1"/>
          </p:cNvGraphicFramePr>
          <p:nvPr>
            <p:extLst>
              <p:ext uri="{D42A27DB-BD31-4B8C-83A1-F6EECF244321}">
                <p14:modId xmlns:p14="http://schemas.microsoft.com/office/powerpoint/2010/main" val="831826255"/>
              </p:ext>
            </p:extLst>
          </p:nvPr>
        </p:nvGraphicFramePr>
        <p:xfrm>
          <a:off x="10094376" y="245687"/>
          <a:ext cx="815361" cy="1445544"/>
        </p:xfrm>
        <a:graphic>
          <a:graphicData uri="http://schemas.openxmlformats.org/presentationml/2006/ole">
            <mc:AlternateContent xmlns:mc="http://schemas.openxmlformats.org/markup-compatibility/2006">
              <mc:Choice xmlns:v="urn:schemas-microsoft-com:vml" Requires="v">
                <p:oleObj spid="_x0000_s13321" name="Document" r:id="rId4" imgW="826008" imgH="1584960" progId="Word.Document.8">
                  <p:embed/>
                </p:oleObj>
              </mc:Choice>
              <mc:Fallback>
                <p:oleObj name="Document" r:id="rId4" imgW="826008" imgH="1584960" progId="Word.Document.8">
                  <p:embed/>
                  <p:pic>
                    <p:nvPicPr>
                      <p:cNvPr id="28"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4376" y="245687"/>
                        <a:ext cx="815361" cy="1445544"/>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83183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r>
              <a:rPr lang="en-US" sz="800"/>
              <a:t>Title of presentation</a:t>
            </a:r>
            <a:endParaRPr lang="en-US" sz="1400"/>
          </a:p>
        </p:txBody>
      </p:sp>
      <p:sp>
        <p:nvSpPr>
          <p:cNvPr id="15363" name="Date Placeholder 4"/>
          <p:cNvSpPr>
            <a:spLocks noGrp="1"/>
          </p:cNvSpPr>
          <p:nvPr>
            <p:ph type="dt"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7762C3BD-4355-405B-834B-FF6DE6D054EB}" type="datetime4">
              <a:rPr lang="en-US" sz="800"/>
              <a:pPr/>
              <a:t>August 27, 2019</a:t>
            </a:fld>
            <a:endParaRPr lang="en-US" sz="800"/>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fld id="{B1483BF8-7B32-4289-9598-AE3E2B61D6A6}" type="slidenum">
              <a:rPr lang="en-US" sz="800"/>
              <a:pPr/>
              <a:t>25</a:t>
            </a:fld>
            <a:endParaRPr lang="en-US" sz="1400"/>
          </a:p>
        </p:txBody>
      </p:sp>
      <p:pic>
        <p:nvPicPr>
          <p:cNvPr id="7" name="Picture 6" descr="Figure_Holger.pdf"/>
          <p:cNvPicPr/>
          <p:nvPr/>
        </p:nvPicPr>
        <p:blipFill>
          <a:blip r:embed="rId2">
            <a:extLst>
              <a:ext uri="{28A0092B-C50C-407E-A947-70E740481C1C}">
                <a14:useLocalDpi xmlns:a14="http://schemas.microsoft.com/office/drawing/2010/main"/>
              </a:ext>
            </a:extLst>
          </a:blip>
          <a:stretch>
            <a:fillRect/>
          </a:stretch>
        </p:blipFill>
        <p:spPr>
          <a:xfrm>
            <a:off x="1640630" y="233244"/>
            <a:ext cx="9103571" cy="6774033"/>
          </a:xfrm>
          <a:prstGeom prst="rect">
            <a:avLst/>
          </a:prstGeom>
          <a:scene3d>
            <a:camera prst="orthographicFront">
              <a:rot lat="0" lon="0" rev="0"/>
            </a:camera>
            <a:lightRig rig="threePt" dir="t"/>
          </a:scene3d>
        </p:spPr>
      </p:pic>
      <p:sp>
        <p:nvSpPr>
          <p:cNvPr id="2" name="TextBox 1">
            <a:extLst>
              <a:ext uri="{FF2B5EF4-FFF2-40B4-BE49-F238E27FC236}">
                <a16:creationId xmlns:a16="http://schemas.microsoft.com/office/drawing/2014/main" id="{1E2EC121-7DDE-7846-8A9B-BECB03DC6F1A}"/>
              </a:ext>
            </a:extLst>
          </p:cNvPr>
          <p:cNvSpPr txBox="1"/>
          <p:nvPr/>
        </p:nvSpPr>
        <p:spPr>
          <a:xfrm>
            <a:off x="1080052" y="622852"/>
            <a:ext cx="6318140" cy="584775"/>
          </a:xfrm>
          <a:prstGeom prst="rect">
            <a:avLst/>
          </a:prstGeom>
          <a:noFill/>
        </p:spPr>
        <p:txBody>
          <a:bodyPr wrap="none" rtlCol="0">
            <a:spAutoFit/>
          </a:bodyPr>
          <a:lstStyle/>
          <a:p>
            <a:r>
              <a:rPr lang="en-US" sz="3200" dirty="0">
                <a:solidFill>
                  <a:schemeClr val="accent1"/>
                </a:solidFill>
              </a:rPr>
              <a:t>Madang Province and Madang town </a:t>
            </a:r>
          </a:p>
        </p:txBody>
      </p:sp>
    </p:spTree>
    <p:extLst>
      <p:ext uri="{BB962C8B-B14F-4D97-AF65-F5344CB8AC3E}">
        <p14:creationId xmlns:p14="http://schemas.microsoft.com/office/powerpoint/2010/main" val="1663257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7"/>
          <p:cNvSpPr>
            <a:spLocks noGrp="1"/>
          </p:cNvSpPr>
          <p:nvPr>
            <p:ph type="sldNum" sz="quarter" idx="12"/>
          </p:nvPr>
        </p:nvSpPr>
        <p:spPr>
          <a:xfrm>
            <a:off x="8077200" y="6356352"/>
            <a:ext cx="2133600" cy="365125"/>
          </a:xfrm>
        </p:spPr>
        <p:txBody>
          <a:bodyPr/>
          <a:lstStyle/>
          <a:p>
            <a:fld id="{6335656E-2BBF-564E-9DC4-76E3D2A83C31}" type="slidenum">
              <a:rPr lang="en-US" smtClean="0"/>
              <a:pPr/>
              <a:t>26</a:t>
            </a:fld>
            <a:endParaRPr lang="en-US"/>
          </a:p>
        </p:txBody>
      </p:sp>
      <p:sp>
        <p:nvSpPr>
          <p:cNvPr id="7" name="Rectangle 6"/>
          <p:cNvSpPr/>
          <p:nvPr/>
        </p:nvSpPr>
        <p:spPr>
          <a:xfrm>
            <a:off x="4648200" y="296514"/>
            <a:ext cx="2438400" cy="838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Screening and recruitment</a:t>
            </a:r>
          </a:p>
        </p:txBody>
      </p:sp>
      <p:cxnSp>
        <p:nvCxnSpPr>
          <p:cNvPr id="8" name="Straight Connector 7"/>
          <p:cNvCxnSpPr>
            <a:stCxn id="7" idx="2"/>
          </p:cNvCxnSpPr>
          <p:nvPr/>
        </p:nvCxnSpPr>
        <p:spPr>
          <a:xfrm rot="5400000">
            <a:off x="5748957" y="1253157"/>
            <a:ext cx="23688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a:off x="3736976" y="1385084"/>
            <a:ext cx="4343400" cy="159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3503217" y="1597448"/>
            <a:ext cx="4548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a:off x="7845823" y="1597448"/>
            <a:ext cx="4548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3341324" y="4823251"/>
            <a:ext cx="79289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5400000">
            <a:off x="7633916" y="4822855"/>
            <a:ext cx="792108"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3685776" y="5219700"/>
            <a:ext cx="4394601" cy="533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Delivery</a:t>
            </a:r>
          </a:p>
        </p:txBody>
      </p:sp>
      <p:grpSp>
        <p:nvGrpSpPr>
          <p:cNvPr id="15" name="Group 2"/>
          <p:cNvGrpSpPr>
            <a:grpSpLocks/>
          </p:cNvGrpSpPr>
          <p:nvPr/>
        </p:nvGrpSpPr>
        <p:grpSpPr bwMode="auto">
          <a:xfrm>
            <a:off x="1687602" y="209019"/>
            <a:ext cx="1238251" cy="1298971"/>
            <a:chOff x="111932082" y="105564281"/>
            <a:chExt cx="923943" cy="895350"/>
          </a:xfrm>
        </p:grpSpPr>
        <p:grpSp>
          <p:nvGrpSpPr>
            <p:cNvPr id="16" name="Group 3"/>
            <p:cNvGrpSpPr>
              <a:grpSpLocks/>
            </p:cNvGrpSpPr>
            <p:nvPr/>
          </p:nvGrpSpPr>
          <p:grpSpPr bwMode="auto">
            <a:xfrm>
              <a:off x="112280700" y="105698925"/>
              <a:ext cx="377252" cy="584643"/>
              <a:chOff x="111902626" y="106813350"/>
              <a:chExt cx="377252" cy="584643"/>
            </a:xfrm>
          </p:grpSpPr>
          <p:grpSp>
            <p:nvGrpSpPr>
              <p:cNvPr id="19" name="Group 4"/>
              <p:cNvGrpSpPr>
                <a:grpSpLocks/>
              </p:cNvGrpSpPr>
              <p:nvPr/>
            </p:nvGrpSpPr>
            <p:grpSpPr bwMode="auto">
              <a:xfrm>
                <a:off x="111902626" y="106813350"/>
                <a:ext cx="377252" cy="584643"/>
                <a:chOff x="111902626" y="106813350"/>
                <a:chExt cx="377252" cy="584643"/>
              </a:xfrm>
            </p:grpSpPr>
            <p:sp>
              <p:nvSpPr>
                <p:cNvPr id="21" name="Arc 5"/>
                <p:cNvSpPr>
                  <a:spLocks/>
                </p:cNvSpPr>
                <p:nvPr/>
              </p:nvSpPr>
              <p:spPr bwMode="auto">
                <a:xfrm rot="662632">
                  <a:off x="111958363" y="107053069"/>
                  <a:ext cx="321515" cy="344924"/>
                </a:xfrm>
                <a:custGeom>
                  <a:avLst/>
                  <a:gdLst>
                    <a:gd name="T0" fmla="*/ 332141800 w 21600"/>
                    <a:gd name="T1" fmla="*/ 0 h 37062"/>
                    <a:gd name="T2" fmla="*/ 681462623 w 21600"/>
                    <a:gd name="T3" fmla="*/ 278039884 h 37062"/>
                    <a:gd name="T4" fmla="*/ 0 w 21600"/>
                    <a:gd name="T5" fmla="*/ 153889087 h 37062"/>
                    <a:gd name="T6" fmla="*/ 0 60000 65536"/>
                    <a:gd name="T7" fmla="*/ 0 60000 65536"/>
                    <a:gd name="T8" fmla="*/ 0 60000 65536"/>
                    <a:gd name="T9" fmla="*/ 0 w 21600"/>
                    <a:gd name="T10" fmla="*/ 0 h 37062"/>
                    <a:gd name="T11" fmla="*/ 21600 w 21600"/>
                    <a:gd name="T12" fmla="*/ 37062 h 37062"/>
                  </a:gdLst>
                  <a:ahLst/>
                  <a:cxnLst>
                    <a:cxn ang="T6">
                      <a:pos x="T0" y="T1"/>
                    </a:cxn>
                    <a:cxn ang="T7">
                      <a:pos x="T2" y="T3"/>
                    </a:cxn>
                    <a:cxn ang="T8">
                      <a:pos x="T4" y="T5"/>
                    </a:cxn>
                  </a:cxnLst>
                  <a:rect l="T9" t="T10" r="T11" b="T12"/>
                  <a:pathLst>
                    <a:path w="21600" h="37062" fill="none" extrusionOk="0">
                      <a:moveTo>
                        <a:pt x="6765" y="0"/>
                      </a:moveTo>
                      <a:cubicBezTo>
                        <a:pt x="15619" y="2920"/>
                        <a:pt x="21600" y="11190"/>
                        <a:pt x="21600" y="20513"/>
                      </a:cubicBezTo>
                      <a:cubicBezTo>
                        <a:pt x="21600" y="26898"/>
                        <a:pt x="18774" y="32957"/>
                        <a:pt x="13881" y="37061"/>
                      </a:cubicBezTo>
                    </a:path>
                    <a:path w="21600" h="37062" stroke="0" extrusionOk="0">
                      <a:moveTo>
                        <a:pt x="6765" y="0"/>
                      </a:moveTo>
                      <a:cubicBezTo>
                        <a:pt x="15619" y="2920"/>
                        <a:pt x="21600" y="11190"/>
                        <a:pt x="21600" y="20513"/>
                      </a:cubicBezTo>
                      <a:cubicBezTo>
                        <a:pt x="21600" y="26898"/>
                        <a:pt x="18774" y="32957"/>
                        <a:pt x="13881" y="37061"/>
                      </a:cubicBezTo>
                      <a:lnTo>
                        <a:pt x="0" y="20513"/>
                      </a:lnTo>
                      <a:close/>
                    </a:path>
                  </a:pathLst>
                </a:custGeom>
                <a:noFill/>
                <a:ln w="25400">
                  <a:solidFill>
                    <a:srgbClr val="000000"/>
                  </a:solidFill>
                  <a:round/>
                  <a:headEnd/>
                  <a:tailEnd/>
                </a:ln>
              </p:spPr>
              <p:txBody>
                <a:bodyPr>
                  <a:prstTxWarp prst="textNoShape">
                    <a:avLst/>
                  </a:prstTxWarp>
                </a:bodyPr>
                <a:lstStyle/>
                <a:p>
                  <a:endParaRPr lang="en-US">
                    <a:latin typeface="Calibri" pitchFamily="-65" charset="0"/>
                  </a:endParaRPr>
                </a:p>
              </p:txBody>
            </p:sp>
            <p:sp>
              <p:nvSpPr>
                <p:cNvPr id="22" name="AutoShape 6"/>
                <p:cNvSpPr>
                  <a:spLocks noChangeArrowheads="1"/>
                </p:cNvSpPr>
                <p:nvPr/>
              </p:nvSpPr>
              <p:spPr bwMode="auto">
                <a:xfrm rot="-584134">
                  <a:off x="111902626" y="107044812"/>
                  <a:ext cx="171450" cy="294492"/>
                </a:xfrm>
                <a:prstGeom prst="moon">
                  <a:avLst>
                    <a:gd name="adj" fmla="val 28676"/>
                  </a:avLst>
                </a:prstGeom>
                <a:solidFill>
                  <a:srgbClr val="000000"/>
                </a:solidFill>
                <a:ln w="25400">
                  <a:solidFill>
                    <a:srgbClr val="000000"/>
                  </a:solidFill>
                  <a:miter lim="800000"/>
                  <a:headEnd/>
                  <a:tailEnd/>
                </a:ln>
              </p:spPr>
              <p:txBody>
                <a:bodyPr>
                  <a:prstTxWarp prst="textNoShape">
                    <a:avLst/>
                  </a:prstTxWarp>
                </a:bodyPr>
                <a:lstStyle/>
                <a:p>
                  <a:endParaRPr lang="en-US">
                    <a:latin typeface="Calibri" pitchFamily="-65" charset="0"/>
                  </a:endParaRPr>
                </a:p>
              </p:txBody>
            </p:sp>
            <p:sp>
              <p:nvSpPr>
                <p:cNvPr id="23" name="AutoShape 7"/>
                <p:cNvSpPr>
                  <a:spLocks noChangeArrowheads="1"/>
                </p:cNvSpPr>
                <p:nvPr/>
              </p:nvSpPr>
              <p:spPr bwMode="auto">
                <a:xfrm rot="10152602">
                  <a:off x="112092839" y="107026666"/>
                  <a:ext cx="151139" cy="212819"/>
                </a:xfrm>
                <a:prstGeom prst="moon">
                  <a:avLst>
                    <a:gd name="adj" fmla="val 42926"/>
                  </a:avLst>
                </a:prstGeom>
                <a:solidFill>
                  <a:srgbClr val="000000"/>
                </a:solidFill>
                <a:ln w="25400">
                  <a:solidFill>
                    <a:srgbClr val="000000"/>
                  </a:solidFill>
                  <a:miter lim="800000"/>
                  <a:headEnd/>
                  <a:tailEnd/>
                </a:ln>
              </p:spPr>
              <p:txBody>
                <a:bodyPr>
                  <a:prstTxWarp prst="textNoShape">
                    <a:avLst/>
                  </a:prstTxWarp>
                </a:bodyPr>
                <a:lstStyle/>
                <a:p>
                  <a:endParaRPr lang="en-US">
                    <a:latin typeface="Calibri" pitchFamily="-65" charset="0"/>
                  </a:endParaRPr>
                </a:p>
              </p:txBody>
            </p:sp>
            <p:sp>
              <p:nvSpPr>
                <p:cNvPr id="24" name="Oval 8"/>
                <p:cNvSpPr>
                  <a:spLocks noChangeArrowheads="1"/>
                </p:cNvSpPr>
                <p:nvPr/>
              </p:nvSpPr>
              <p:spPr bwMode="auto">
                <a:xfrm rot="662632">
                  <a:off x="112227008" y="107308939"/>
                  <a:ext cx="17862" cy="18128"/>
                </a:xfrm>
                <a:prstGeom prst="ellipse">
                  <a:avLst/>
                </a:prstGeom>
                <a:solidFill>
                  <a:srgbClr val="000000"/>
                </a:solidFill>
                <a:ln w="9525">
                  <a:solidFill>
                    <a:srgbClr val="000000"/>
                  </a:solidFill>
                  <a:round/>
                  <a:headEnd/>
                  <a:tailEnd/>
                </a:ln>
              </p:spPr>
              <p:txBody>
                <a:bodyPr>
                  <a:prstTxWarp prst="textNoShape">
                    <a:avLst/>
                  </a:prstTxWarp>
                </a:bodyPr>
                <a:lstStyle/>
                <a:p>
                  <a:endParaRPr lang="en-US">
                    <a:latin typeface="Calibri" pitchFamily="-65" charset="0"/>
                  </a:endParaRPr>
                </a:p>
              </p:txBody>
            </p:sp>
            <p:sp>
              <p:nvSpPr>
                <p:cNvPr id="25" name="Oval 9"/>
                <p:cNvSpPr>
                  <a:spLocks noChangeArrowheads="1"/>
                </p:cNvSpPr>
                <p:nvPr/>
              </p:nvSpPr>
              <p:spPr bwMode="auto">
                <a:xfrm rot="662632">
                  <a:off x="111991286" y="106813350"/>
                  <a:ext cx="125034" cy="253784"/>
                </a:xfrm>
                <a:prstGeom prst="ellipse">
                  <a:avLst/>
                </a:prstGeom>
                <a:solidFill>
                  <a:srgbClr val="FFFFFF"/>
                </a:solidFill>
                <a:ln w="25400">
                  <a:solidFill>
                    <a:srgbClr val="000000"/>
                  </a:solidFill>
                  <a:round/>
                  <a:headEnd/>
                  <a:tailEnd/>
                </a:ln>
              </p:spPr>
              <p:txBody>
                <a:bodyPr>
                  <a:prstTxWarp prst="textNoShape">
                    <a:avLst/>
                  </a:prstTxWarp>
                </a:bodyPr>
                <a:lstStyle/>
                <a:p>
                  <a:endParaRPr lang="en-US">
                    <a:latin typeface="Calibri" pitchFamily="-65" charset="0"/>
                  </a:endParaRPr>
                </a:p>
              </p:txBody>
            </p:sp>
            <p:sp>
              <p:nvSpPr>
                <p:cNvPr id="26" name="Arc 10"/>
                <p:cNvSpPr>
                  <a:spLocks/>
                </p:cNvSpPr>
                <p:nvPr/>
              </p:nvSpPr>
              <p:spPr bwMode="auto">
                <a:xfrm rot="9292547">
                  <a:off x="112072990" y="106877501"/>
                  <a:ext cx="71448" cy="27593"/>
                </a:xfrm>
                <a:custGeom>
                  <a:avLst/>
                  <a:gdLst>
                    <a:gd name="T0" fmla="*/ 1666660 w 21600"/>
                    <a:gd name="T1" fmla="*/ 0 h 16515"/>
                    <a:gd name="T2" fmla="*/ 2585822 w 21600"/>
                    <a:gd name="T3" fmla="*/ 128694 h 16515"/>
                    <a:gd name="T4" fmla="*/ 0 w 21600"/>
                    <a:gd name="T5" fmla="*/ 128694 h 16515"/>
                    <a:gd name="T6" fmla="*/ 0 60000 65536"/>
                    <a:gd name="T7" fmla="*/ 0 60000 65536"/>
                    <a:gd name="T8" fmla="*/ 0 60000 65536"/>
                    <a:gd name="T9" fmla="*/ 0 w 21600"/>
                    <a:gd name="T10" fmla="*/ 0 h 16515"/>
                    <a:gd name="T11" fmla="*/ 21600 w 21600"/>
                    <a:gd name="T12" fmla="*/ 16515 h 16515"/>
                  </a:gdLst>
                  <a:ahLst/>
                  <a:cxnLst>
                    <a:cxn ang="T6">
                      <a:pos x="T0" y="T1"/>
                    </a:cxn>
                    <a:cxn ang="T7">
                      <a:pos x="T2" y="T3"/>
                    </a:cxn>
                    <a:cxn ang="T8">
                      <a:pos x="T4" y="T5"/>
                    </a:cxn>
                  </a:cxnLst>
                  <a:rect l="T9" t="T10" r="T11" b="T12"/>
                  <a:pathLst>
                    <a:path w="21600" h="16515" fill="none" extrusionOk="0">
                      <a:moveTo>
                        <a:pt x="13921" y="0"/>
                      </a:moveTo>
                      <a:cubicBezTo>
                        <a:pt x="18790" y="4104"/>
                        <a:pt x="21600" y="10147"/>
                        <a:pt x="21600" y="16515"/>
                      </a:cubicBezTo>
                    </a:path>
                    <a:path w="21600" h="16515" stroke="0" extrusionOk="0">
                      <a:moveTo>
                        <a:pt x="13921" y="0"/>
                      </a:moveTo>
                      <a:cubicBezTo>
                        <a:pt x="18790" y="4104"/>
                        <a:pt x="21600" y="10147"/>
                        <a:pt x="21600" y="16515"/>
                      </a:cubicBezTo>
                      <a:lnTo>
                        <a:pt x="0" y="16515"/>
                      </a:lnTo>
                      <a:close/>
                    </a:path>
                  </a:pathLst>
                </a:custGeom>
                <a:noFill/>
                <a:ln w="25400">
                  <a:solidFill>
                    <a:srgbClr val="000000"/>
                  </a:solidFill>
                  <a:round/>
                  <a:headEnd/>
                  <a:tailEnd/>
                </a:ln>
              </p:spPr>
              <p:txBody>
                <a:bodyPr>
                  <a:prstTxWarp prst="textNoShape">
                    <a:avLst/>
                  </a:prstTxWarp>
                </a:bodyPr>
                <a:lstStyle/>
                <a:p>
                  <a:endParaRPr lang="en-US">
                    <a:latin typeface="Calibri" pitchFamily="-65" charset="0"/>
                  </a:endParaRPr>
                </a:p>
              </p:txBody>
            </p:sp>
          </p:grpSp>
          <p:sp>
            <p:nvSpPr>
              <p:cNvPr id="20" name="Freeform 11"/>
              <p:cNvSpPr>
                <a:spLocks/>
              </p:cNvSpPr>
              <p:nvPr/>
            </p:nvSpPr>
            <p:spPr bwMode="auto">
              <a:xfrm rot="662632">
                <a:off x="112054145" y="107017896"/>
                <a:ext cx="35724" cy="18128"/>
              </a:xfrm>
              <a:custGeom>
                <a:avLst/>
                <a:gdLst>
                  <a:gd name="T0" fmla="*/ 0 w 360"/>
                  <a:gd name="T1" fmla="*/ 0 h 180"/>
                  <a:gd name="T2" fmla="*/ 175891679 w 360"/>
                  <a:gd name="T3" fmla="*/ 183867369 h 180"/>
                  <a:gd name="T4" fmla="*/ 351783357 w 360"/>
                  <a:gd name="T5" fmla="*/ 0 h 180"/>
                  <a:gd name="T6" fmla="*/ 0 60000 65536"/>
                  <a:gd name="T7" fmla="*/ 0 60000 65536"/>
                  <a:gd name="T8" fmla="*/ 0 60000 65536"/>
                  <a:gd name="T9" fmla="*/ 0 w 360"/>
                  <a:gd name="T10" fmla="*/ 0 h 180"/>
                  <a:gd name="T11" fmla="*/ 360 w 360"/>
                  <a:gd name="T12" fmla="*/ 180 h 180"/>
                </a:gdLst>
                <a:ahLst/>
                <a:cxnLst>
                  <a:cxn ang="T6">
                    <a:pos x="T0" y="T1"/>
                  </a:cxn>
                  <a:cxn ang="T7">
                    <a:pos x="T2" y="T3"/>
                  </a:cxn>
                  <a:cxn ang="T8">
                    <a:pos x="T4" y="T5"/>
                  </a:cxn>
                </a:cxnLst>
                <a:rect l="T9" t="T10" r="T11" b="T12"/>
                <a:pathLst>
                  <a:path w="360" h="180">
                    <a:moveTo>
                      <a:pt x="0" y="0"/>
                    </a:moveTo>
                    <a:cubicBezTo>
                      <a:pt x="60" y="90"/>
                      <a:pt x="120" y="180"/>
                      <a:pt x="180" y="180"/>
                    </a:cubicBezTo>
                    <a:cubicBezTo>
                      <a:pt x="240" y="180"/>
                      <a:pt x="300" y="90"/>
                      <a:pt x="360" y="0"/>
                    </a:cubicBezTo>
                  </a:path>
                </a:pathLst>
              </a:custGeom>
              <a:noFill/>
              <a:ln w="28575">
                <a:solidFill>
                  <a:srgbClr val="000000"/>
                </a:solidFill>
                <a:round/>
                <a:headEnd/>
                <a:tailEnd/>
              </a:ln>
            </p:spPr>
            <p:txBody>
              <a:bodyPr>
                <a:prstTxWarp prst="textNoShape">
                  <a:avLst/>
                </a:prstTxWarp>
              </a:bodyPr>
              <a:lstStyle/>
              <a:p>
                <a:endParaRPr lang="en-US">
                  <a:latin typeface="Calibri" pitchFamily="-65" charset="0"/>
                </a:endParaRPr>
              </a:p>
            </p:txBody>
          </p:sp>
        </p:grpSp>
        <p:sp>
          <p:nvSpPr>
            <p:cNvPr id="17" name="WordArt 12"/>
            <p:cNvSpPr>
              <a:spLocks noChangeArrowheads="1" noChangeShapeType="1" noTextEdit="1"/>
            </p:cNvSpPr>
            <p:nvPr/>
          </p:nvSpPr>
          <p:spPr bwMode="auto">
            <a:xfrm rot="5400000">
              <a:off x="111912513" y="105956264"/>
              <a:ext cx="558523" cy="126949"/>
            </a:xfrm>
            <a:prstGeom prst="rect">
              <a:avLst/>
            </a:prstGeom>
          </p:spPr>
          <p:txBody>
            <a:bodyPr vert="wordArtVert" wrap="none" fromWordArt="1">
              <a:prstTxWarp prst="textPlain">
                <a:avLst>
                  <a:gd name="adj" fmla="val 50000"/>
                </a:avLst>
              </a:prstTxWarp>
            </a:bodyPr>
            <a:lstStyle/>
            <a:p>
              <a:pPr algn="ctr" fontAlgn="auto"/>
              <a:r>
                <a:rPr lang="en-US" sz="3600" b="1" kern="10">
                  <a:ln w="3175">
                    <a:solidFill>
                      <a:srgbClr val="000000"/>
                    </a:solidFill>
                    <a:round/>
                    <a:headEnd/>
                    <a:tailEnd/>
                  </a:ln>
                  <a:solidFill>
                    <a:srgbClr val="CC3300"/>
                  </a:solidFill>
                  <a:latin typeface="Garamond"/>
                  <a:ea typeface="Garamond"/>
                  <a:cs typeface="Garamond"/>
                </a:rPr>
                <a:t>IPTp</a:t>
              </a:r>
            </a:p>
          </p:txBody>
        </p:sp>
        <p:sp>
          <p:nvSpPr>
            <p:cNvPr id="18" name="WordArt 13"/>
            <p:cNvSpPr>
              <a:spLocks noChangeArrowheads="1" noChangeShapeType="1" noTextEdit="1"/>
            </p:cNvSpPr>
            <p:nvPr/>
          </p:nvSpPr>
          <p:spPr bwMode="auto">
            <a:xfrm rot="1375806">
              <a:off x="111932082" y="105564281"/>
              <a:ext cx="923943" cy="895350"/>
            </a:xfrm>
            <a:prstGeom prst="rect">
              <a:avLst/>
            </a:prstGeom>
          </p:spPr>
          <p:txBody>
            <a:bodyPr spcFirstLastPara="1" wrap="none" fromWordArt="1">
              <a:prstTxWarp prst="textArchUp">
                <a:avLst>
                  <a:gd name="adj" fmla="val 7125326"/>
                </a:avLst>
              </a:prstTxWarp>
            </a:bodyPr>
            <a:lstStyle/>
            <a:p>
              <a:pPr algn="ctr"/>
              <a:r>
                <a:rPr lang="en-US" sz="3600" kern="10" dirty="0" err="1">
                  <a:ln w="9525">
                    <a:solidFill>
                      <a:srgbClr val="008000"/>
                    </a:solidFill>
                    <a:round/>
                    <a:headEnd/>
                    <a:tailEnd/>
                  </a:ln>
                  <a:solidFill>
                    <a:srgbClr val="008000"/>
                  </a:solidFill>
                  <a:latin typeface="Century Gothic"/>
                  <a:ea typeface="Century Gothic"/>
                  <a:cs typeface="Century Gothic"/>
                </a:rPr>
                <a:t>Banisim</a:t>
              </a:r>
              <a:r>
                <a:rPr lang="en-US" sz="3600" kern="10" dirty="0">
                  <a:ln w="9525">
                    <a:solidFill>
                      <a:srgbClr val="008000"/>
                    </a:solidFill>
                    <a:round/>
                    <a:headEnd/>
                    <a:tailEnd/>
                  </a:ln>
                  <a:solidFill>
                    <a:srgbClr val="008000"/>
                  </a:solidFill>
                  <a:latin typeface="Century Gothic"/>
                  <a:ea typeface="Century Gothic"/>
                  <a:cs typeface="Century Gothic"/>
                </a:rPr>
                <a:t> </a:t>
              </a:r>
              <a:r>
                <a:rPr lang="en-US" sz="3600" kern="10" dirty="0" err="1">
                  <a:ln w="9525">
                    <a:solidFill>
                      <a:srgbClr val="008000"/>
                    </a:solidFill>
                    <a:round/>
                    <a:headEnd/>
                    <a:tailEnd/>
                  </a:ln>
                  <a:solidFill>
                    <a:srgbClr val="008000"/>
                  </a:solidFill>
                  <a:latin typeface="Century Gothic"/>
                  <a:ea typeface="Century Gothic"/>
                  <a:cs typeface="Century Gothic"/>
                </a:rPr>
                <a:t>Bel</a:t>
              </a:r>
              <a:r>
                <a:rPr lang="en-US" sz="3600" kern="10" dirty="0">
                  <a:ln w="9525">
                    <a:solidFill>
                      <a:srgbClr val="008000"/>
                    </a:solidFill>
                    <a:round/>
                    <a:headEnd/>
                    <a:tailEnd/>
                  </a:ln>
                  <a:solidFill>
                    <a:srgbClr val="008000"/>
                  </a:solidFill>
                  <a:latin typeface="Century Gothic"/>
                  <a:ea typeface="Century Gothic"/>
                  <a:cs typeface="Century Gothic"/>
                </a:rPr>
                <a:t> Mama long Malaria</a:t>
              </a:r>
            </a:p>
          </p:txBody>
        </p:sp>
      </p:grpSp>
      <p:sp>
        <p:nvSpPr>
          <p:cNvPr id="27" name="Rectangle 26"/>
          <p:cNvSpPr/>
          <p:nvPr/>
        </p:nvSpPr>
        <p:spPr>
          <a:xfrm>
            <a:off x="2538414" y="1825649"/>
            <a:ext cx="2397124" cy="7651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SP+CQ</a:t>
            </a:r>
          </a:p>
        </p:txBody>
      </p:sp>
      <p:sp>
        <p:nvSpPr>
          <p:cNvPr id="28" name="Rectangle 27"/>
          <p:cNvSpPr/>
          <p:nvPr/>
        </p:nvSpPr>
        <p:spPr>
          <a:xfrm>
            <a:off x="6858000" y="1828800"/>
            <a:ext cx="2397124" cy="7651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SP+AZI</a:t>
            </a:r>
          </a:p>
        </p:txBody>
      </p:sp>
      <p:sp>
        <p:nvSpPr>
          <p:cNvPr id="29" name="Rectangle 28"/>
          <p:cNvSpPr/>
          <p:nvPr/>
        </p:nvSpPr>
        <p:spPr>
          <a:xfrm>
            <a:off x="2540002" y="2743235"/>
            <a:ext cx="2397124" cy="76518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Placebo</a:t>
            </a:r>
          </a:p>
        </p:txBody>
      </p:sp>
      <p:sp>
        <p:nvSpPr>
          <p:cNvPr id="31" name="Rectangle 30"/>
          <p:cNvSpPr/>
          <p:nvPr/>
        </p:nvSpPr>
        <p:spPr>
          <a:xfrm>
            <a:off x="2531268" y="3660821"/>
            <a:ext cx="2397124" cy="76518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Placebo</a:t>
            </a:r>
          </a:p>
        </p:txBody>
      </p:sp>
      <p:sp>
        <p:nvSpPr>
          <p:cNvPr id="35" name="TextBox 34"/>
          <p:cNvSpPr txBox="1"/>
          <p:nvPr/>
        </p:nvSpPr>
        <p:spPr>
          <a:xfrm>
            <a:off x="9228531" y="238311"/>
            <a:ext cx="1393944" cy="1200329"/>
          </a:xfrm>
          <a:prstGeom prst="rect">
            <a:avLst/>
          </a:prstGeom>
          <a:noFill/>
        </p:spPr>
        <p:txBody>
          <a:bodyPr wrap="none" rtlCol="0">
            <a:spAutoFit/>
          </a:bodyPr>
          <a:lstStyle/>
          <a:p>
            <a:r>
              <a:rPr lang="en-US" dirty="0">
                <a:solidFill>
                  <a:schemeClr val="tx1">
                    <a:lumMod val="65000"/>
                    <a:lumOff val="35000"/>
                  </a:schemeClr>
                </a:solidFill>
              </a:rPr>
              <a:t>&lt;27 weeks</a:t>
            </a:r>
          </a:p>
          <a:p>
            <a:r>
              <a:rPr lang="en-US" dirty="0">
                <a:solidFill>
                  <a:schemeClr val="tx1">
                    <a:lumMod val="65000"/>
                    <a:lumOff val="35000"/>
                  </a:schemeClr>
                </a:solidFill>
              </a:rPr>
              <a:t>No twins</a:t>
            </a:r>
          </a:p>
          <a:p>
            <a:r>
              <a:rPr lang="en-US" dirty="0">
                <a:solidFill>
                  <a:schemeClr val="tx1">
                    <a:lumMod val="65000"/>
                    <a:lumOff val="35000"/>
                  </a:schemeClr>
                </a:solidFill>
              </a:rPr>
              <a:t>Healthy</a:t>
            </a:r>
          </a:p>
          <a:p>
            <a:r>
              <a:rPr lang="en-US" dirty="0">
                <a:solidFill>
                  <a:schemeClr val="tx1">
                    <a:lumMod val="65000"/>
                    <a:lumOff val="35000"/>
                  </a:schemeClr>
                </a:solidFill>
              </a:rPr>
              <a:t>In study area</a:t>
            </a:r>
          </a:p>
        </p:txBody>
      </p:sp>
      <p:sp>
        <p:nvSpPr>
          <p:cNvPr id="36" name="TextBox 35"/>
          <p:cNvSpPr txBox="1"/>
          <p:nvPr/>
        </p:nvSpPr>
        <p:spPr>
          <a:xfrm>
            <a:off x="3304830" y="1001503"/>
            <a:ext cx="850000" cy="369332"/>
          </a:xfrm>
          <a:prstGeom prst="rect">
            <a:avLst/>
          </a:prstGeom>
          <a:noFill/>
        </p:spPr>
        <p:txBody>
          <a:bodyPr wrap="none" rtlCol="0">
            <a:spAutoFit/>
          </a:bodyPr>
          <a:lstStyle/>
          <a:p>
            <a:r>
              <a:rPr lang="en-US" dirty="0"/>
              <a:t>control</a:t>
            </a:r>
          </a:p>
        </p:txBody>
      </p:sp>
      <p:sp>
        <p:nvSpPr>
          <p:cNvPr id="37" name="TextBox 36"/>
          <p:cNvSpPr txBox="1"/>
          <p:nvPr/>
        </p:nvSpPr>
        <p:spPr>
          <a:xfrm>
            <a:off x="7359761" y="1001503"/>
            <a:ext cx="1338828" cy="369332"/>
          </a:xfrm>
          <a:prstGeom prst="rect">
            <a:avLst/>
          </a:prstGeom>
          <a:noFill/>
        </p:spPr>
        <p:txBody>
          <a:bodyPr wrap="none" rtlCol="0">
            <a:spAutoFit/>
          </a:bodyPr>
          <a:lstStyle/>
          <a:p>
            <a:r>
              <a:rPr lang="en-US" dirty="0"/>
              <a:t>intervention</a:t>
            </a:r>
          </a:p>
        </p:txBody>
      </p:sp>
      <p:sp>
        <p:nvSpPr>
          <p:cNvPr id="39" name="TextBox 38"/>
          <p:cNvSpPr txBox="1"/>
          <p:nvPr/>
        </p:nvSpPr>
        <p:spPr>
          <a:xfrm>
            <a:off x="5413576" y="2973388"/>
            <a:ext cx="893356" cy="369332"/>
          </a:xfrm>
          <a:prstGeom prst="rect">
            <a:avLst/>
          </a:prstGeom>
          <a:noFill/>
        </p:spPr>
        <p:txBody>
          <a:bodyPr wrap="none" rtlCol="0">
            <a:spAutoFit/>
          </a:bodyPr>
          <a:lstStyle/>
          <a:p>
            <a:r>
              <a:rPr lang="en-US" dirty="0"/>
              <a:t>2</a:t>
            </a:r>
            <a:r>
              <a:rPr lang="en-US" baseline="30000" dirty="0"/>
              <a:t>nd</a:t>
            </a:r>
            <a:r>
              <a:rPr lang="en-US" dirty="0"/>
              <a:t> visit</a:t>
            </a:r>
          </a:p>
        </p:txBody>
      </p:sp>
      <p:sp>
        <p:nvSpPr>
          <p:cNvPr id="40" name="TextBox 39"/>
          <p:cNvSpPr txBox="1"/>
          <p:nvPr/>
        </p:nvSpPr>
        <p:spPr>
          <a:xfrm>
            <a:off x="5411989" y="3930928"/>
            <a:ext cx="864339" cy="369332"/>
          </a:xfrm>
          <a:prstGeom prst="rect">
            <a:avLst/>
          </a:prstGeom>
          <a:noFill/>
        </p:spPr>
        <p:txBody>
          <a:bodyPr wrap="none" rtlCol="0">
            <a:spAutoFit/>
          </a:bodyPr>
          <a:lstStyle/>
          <a:p>
            <a:r>
              <a:rPr lang="en-US" dirty="0"/>
              <a:t>3</a:t>
            </a:r>
            <a:r>
              <a:rPr lang="en-US" baseline="30000" dirty="0"/>
              <a:t>rd</a:t>
            </a:r>
            <a:r>
              <a:rPr lang="en-US" dirty="0"/>
              <a:t> visit</a:t>
            </a:r>
          </a:p>
        </p:txBody>
      </p:sp>
      <p:cxnSp>
        <p:nvCxnSpPr>
          <p:cNvPr id="41" name="Straight Arrow Connector 40"/>
          <p:cNvCxnSpPr/>
          <p:nvPr/>
        </p:nvCxnSpPr>
        <p:spPr>
          <a:xfrm rot="5400000">
            <a:off x="152224" y="3930160"/>
            <a:ext cx="4178917" cy="3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966610" y="3660821"/>
            <a:ext cx="1852791" cy="369332"/>
          </a:xfrm>
          <a:prstGeom prst="rect">
            <a:avLst/>
          </a:prstGeom>
          <a:noFill/>
          <a:scene3d>
            <a:camera prst="orthographicFront">
              <a:rot lat="0" lon="0" rev="5400000"/>
            </a:camera>
            <a:lightRig rig="threePt" dir="t"/>
          </a:scene3d>
        </p:spPr>
        <p:txBody>
          <a:bodyPr wrap="none" rtlCol="0">
            <a:spAutoFit/>
          </a:bodyPr>
          <a:lstStyle/>
          <a:p>
            <a:r>
              <a:rPr lang="en-US" dirty="0"/>
              <a:t>Safety monitoring</a:t>
            </a:r>
          </a:p>
        </p:txBody>
      </p:sp>
      <p:sp>
        <p:nvSpPr>
          <p:cNvPr id="46" name="TextBox 45"/>
          <p:cNvSpPr txBox="1"/>
          <p:nvPr/>
        </p:nvSpPr>
        <p:spPr>
          <a:xfrm>
            <a:off x="5257800" y="2057400"/>
            <a:ext cx="1223412" cy="369332"/>
          </a:xfrm>
          <a:prstGeom prst="rect">
            <a:avLst/>
          </a:prstGeom>
          <a:noFill/>
        </p:spPr>
        <p:txBody>
          <a:bodyPr wrap="none" rtlCol="0">
            <a:spAutoFit/>
          </a:bodyPr>
          <a:lstStyle/>
          <a:p>
            <a:r>
              <a:rPr lang="en-US" dirty="0"/>
              <a:t>enrollment</a:t>
            </a:r>
          </a:p>
        </p:txBody>
      </p:sp>
      <p:sp>
        <p:nvSpPr>
          <p:cNvPr id="47" name="Rectangle 46"/>
          <p:cNvSpPr/>
          <p:nvPr/>
        </p:nvSpPr>
        <p:spPr>
          <a:xfrm>
            <a:off x="6858000" y="2743200"/>
            <a:ext cx="2397124" cy="7651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SP+AZI</a:t>
            </a:r>
          </a:p>
        </p:txBody>
      </p:sp>
      <p:sp>
        <p:nvSpPr>
          <p:cNvPr id="48" name="Rectangle 47"/>
          <p:cNvSpPr/>
          <p:nvPr/>
        </p:nvSpPr>
        <p:spPr>
          <a:xfrm>
            <a:off x="6858000" y="3657600"/>
            <a:ext cx="2397124" cy="7651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SP+AZI</a:t>
            </a:r>
          </a:p>
        </p:txBody>
      </p:sp>
      <p:sp>
        <p:nvSpPr>
          <p:cNvPr id="2" name="TextBox 1">
            <a:extLst>
              <a:ext uri="{FF2B5EF4-FFF2-40B4-BE49-F238E27FC236}">
                <a16:creationId xmlns:a16="http://schemas.microsoft.com/office/drawing/2014/main" id="{1D1DEF29-3DF6-DE4E-95A9-033667EB331E}"/>
              </a:ext>
            </a:extLst>
          </p:cNvPr>
          <p:cNvSpPr txBox="1"/>
          <p:nvPr/>
        </p:nvSpPr>
        <p:spPr>
          <a:xfrm>
            <a:off x="9423610" y="1911926"/>
            <a:ext cx="2260575" cy="1015663"/>
          </a:xfrm>
          <a:prstGeom prst="rect">
            <a:avLst/>
          </a:prstGeom>
          <a:noFill/>
        </p:spPr>
        <p:txBody>
          <a:bodyPr wrap="square" rtlCol="0">
            <a:spAutoFit/>
          </a:bodyPr>
          <a:lstStyle/>
          <a:p>
            <a:r>
              <a:rPr lang="en-US" sz="2000" dirty="0">
                <a:solidFill>
                  <a:schemeClr val="accent1"/>
                </a:solidFill>
              </a:rPr>
              <a:t>Azithromycin 1 g</a:t>
            </a:r>
          </a:p>
          <a:p>
            <a:r>
              <a:rPr lang="en-US" sz="2000" dirty="0">
                <a:solidFill>
                  <a:schemeClr val="accent1"/>
                </a:solidFill>
              </a:rPr>
              <a:t>twice daily</a:t>
            </a:r>
          </a:p>
          <a:p>
            <a:r>
              <a:rPr lang="en-US" sz="2000" dirty="0">
                <a:solidFill>
                  <a:schemeClr val="accent1"/>
                </a:solidFill>
              </a:rPr>
              <a:t>for two days </a:t>
            </a:r>
          </a:p>
        </p:txBody>
      </p:sp>
      <p:sp>
        <p:nvSpPr>
          <p:cNvPr id="3" name="TextBox 2">
            <a:extLst>
              <a:ext uri="{FF2B5EF4-FFF2-40B4-BE49-F238E27FC236}">
                <a16:creationId xmlns:a16="http://schemas.microsoft.com/office/drawing/2014/main" id="{F5880D51-E779-9544-80D2-5D648A7BA157}"/>
              </a:ext>
            </a:extLst>
          </p:cNvPr>
          <p:cNvSpPr txBox="1"/>
          <p:nvPr/>
        </p:nvSpPr>
        <p:spPr>
          <a:xfrm>
            <a:off x="9010422" y="5163234"/>
            <a:ext cx="2517099" cy="646331"/>
          </a:xfrm>
          <a:prstGeom prst="rect">
            <a:avLst/>
          </a:prstGeom>
          <a:noFill/>
        </p:spPr>
        <p:txBody>
          <a:bodyPr wrap="none" rtlCol="0">
            <a:spAutoFit/>
          </a:bodyPr>
          <a:lstStyle/>
          <a:p>
            <a:r>
              <a:rPr lang="en-US" dirty="0">
                <a:solidFill>
                  <a:schemeClr val="accent1"/>
                </a:solidFill>
              </a:rPr>
              <a:t>2793 women recruited</a:t>
            </a:r>
          </a:p>
          <a:p>
            <a:r>
              <a:rPr lang="en-US" dirty="0">
                <a:solidFill>
                  <a:schemeClr val="accent1"/>
                </a:solidFill>
              </a:rPr>
              <a:t>2021 with birth outcome</a:t>
            </a:r>
          </a:p>
        </p:txBody>
      </p:sp>
    </p:spTree>
    <p:extLst>
      <p:ext uri="{BB962C8B-B14F-4D97-AF65-F5344CB8AC3E}">
        <p14:creationId xmlns:p14="http://schemas.microsoft.com/office/powerpoint/2010/main" val="200399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able 1 Medsymp.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5480" y="-819472"/>
            <a:ext cx="9982200" cy="14126073"/>
          </a:xfrm>
          <a:prstGeom prst="rect">
            <a:avLst/>
          </a:prstGeom>
        </p:spPr>
      </p:pic>
      <p:cxnSp>
        <p:nvCxnSpPr>
          <p:cNvPr id="20" name="Straight Arrow Connector 19"/>
          <p:cNvCxnSpPr/>
          <p:nvPr/>
        </p:nvCxnSpPr>
        <p:spPr>
          <a:xfrm rot="10800000" flipV="1">
            <a:off x="10134600" y="2436812"/>
            <a:ext cx="6096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10134600" y="3124200"/>
            <a:ext cx="6096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0800000" flipV="1">
            <a:off x="10134600" y="4953000"/>
            <a:ext cx="6096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88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 2 Risk medsymp.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1066801"/>
            <a:ext cx="10591800" cy="14988733"/>
          </a:xfrm>
          <a:prstGeom prst="rect">
            <a:avLst/>
          </a:prstGeom>
        </p:spPr>
      </p:pic>
    </p:spTree>
    <p:extLst>
      <p:ext uri="{BB962C8B-B14F-4D97-AF65-F5344CB8AC3E}">
        <p14:creationId xmlns:p14="http://schemas.microsoft.com/office/powerpoint/2010/main" val="1929144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able 6 Med Symp.pdf"/>
          <p:cNvPicPr>
            <a:picLocks noChangeAspect="1"/>
          </p:cNvPicPr>
          <p:nvPr/>
        </p:nvPicPr>
        <p:blipFill rotWithShape="1">
          <a:blip r:embed="rId3" cstate="email">
            <a:extLst>
              <a:ext uri="{28A0092B-C50C-407E-A947-70E740481C1C}">
                <a14:useLocalDpi xmlns:a14="http://schemas.microsoft.com/office/drawing/2010/main"/>
              </a:ext>
            </a:extLst>
          </a:blip>
          <a:srcRect t="10064" b="59758"/>
          <a:stretch/>
        </p:blipFill>
        <p:spPr>
          <a:xfrm>
            <a:off x="762000" y="1839310"/>
            <a:ext cx="10668000" cy="4687615"/>
          </a:xfrm>
          <a:prstGeom prst="rect">
            <a:avLst/>
          </a:prstGeom>
        </p:spPr>
      </p:pic>
      <p:sp>
        <p:nvSpPr>
          <p:cNvPr id="2" name="Title 1">
            <a:extLst>
              <a:ext uri="{FF2B5EF4-FFF2-40B4-BE49-F238E27FC236}">
                <a16:creationId xmlns:a16="http://schemas.microsoft.com/office/drawing/2014/main" id="{9D6DF812-A040-A94A-B32F-FEF4EC95CA60}"/>
              </a:ext>
            </a:extLst>
          </p:cNvPr>
          <p:cNvSpPr>
            <a:spLocks noGrp="1"/>
          </p:cNvSpPr>
          <p:nvPr>
            <p:ph type="title"/>
          </p:nvPr>
        </p:nvSpPr>
        <p:spPr/>
        <p:txBody>
          <a:bodyPr>
            <a:normAutofit/>
          </a:bodyPr>
          <a:lstStyle/>
          <a:p>
            <a:pPr algn="ctr"/>
            <a:r>
              <a:rPr lang="en-US" sz="4000" dirty="0">
                <a:solidFill>
                  <a:srgbClr val="0070C0"/>
                </a:solidFill>
                <a:latin typeface="+mn-lt"/>
              </a:rPr>
              <a:t>Side effects differed little between treatments</a:t>
            </a:r>
          </a:p>
        </p:txBody>
      </p:sp>
    </p:spTree>
    <p:extLst>
      <p:ext uri="{BB962C8B-B14F-4D97-AF65-F5344CB8AC3E}">
        <p14:creationId xmlns:p14="http://schemas.microsoft.com/office/powerpoint/2010/main" val="79194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ctr"/>
            <a:r>
              <a:rPr lang="en-US" sz="4000" dirty="0">
                <a:solidFill>
                  <a:schemeClr val="accent1"/>
                </a:solidFill>
                <a:latin typeface="Arial"/>
                <a:cs typeface="Arial"/>
              </a:rPr>
              <a:t>Placental malaria and pregnant women’s susceptibility to malaria</a:t>
            </a:r>
            <a:endParaRPr lang="en-US" dirty="0">
              <a:solidFill>
                <a:schemeClr val="accent1"/>
              </a:solidFill>
              <a:latin typeface="Arial"/>
              <a:cs typeface="Arial"/>
            </a:endParaRPr>
          </a:p>
        </p:txBody>
      </p:sp>
      <p:pic>
        <p:nvPicPr>
          <p:cNvPr id="38915" name="Picture 3" descr="sequestration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2466" y="1854672"/>
            <a:ext cx="5032935" cy="4111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 Placeholder 1"/>
          <p:cNvSpPr>
            <a:spLocks noGrp="1"/>
          </p:cNvSpPr>
          <p:nvPr>
            <p:ph type="body" sz="half" idx="1"/>
          </p:nvPr>
        </p:nvSpPr>
        <p:spPr>
          <a:xfrm>
            <a:off x="388883" y="1653245"/>
            <a:ext cx="5258000" cy="4525963"/>
          </a:xfrm>
        </p:spPr>
        <p:txBody>
          <a:bodyPr>
            <a:normAutofit/>
          </a:bodyPr>
          <a:lstStyle/>
          <a:p>
            <a:r>
              <a:rPr lang="en-US" i="1" dirty="0"/>
              <a:t>P. falciparum </a:t>
            </a:r>
            <a:r>
              <a:rPr lang="en-US" dirty="0"/>
              <a:t>can sequester in the maternal blood space of the placenta</a:t>
            </a:r>
          </a:p>
          <a:p>
            <a:r>
              <a:rPr lang="en-US" dirty="0"/>
              <a:t>Parasite protein VAR2CSA binds to placental receptor</a:t>
            </a:r>
          </a:p>
          <a:p>
            <a:r>
              <a:rPr lang="en-US" dirty="0"/>
              <a:t>Women in first pregnancy lack immunity to VAR2CSA</a:t>
            </a:r>
          </a:p>
          <a:p>
            <a:r>
              <a:rPr lang="en-US" dirty="0"/>
              <a:t>Parity-specific antibody may control infection</a:t>
            </a:r>
          </a:p>
          <a:p>
            <a:r>
              <a:rPr lang="en-US" dirty="0"/>
              <a:t>Vaccine in development</a:t>
            </a:r>
          </a:p>
          <a:p>
            <a:endParaRPr lang="en-US" dirty="0"/>
          </a:p>
        </p:txBody>
      </p:sp>
    </p:spTree>
    <p:extLst>
      <p:ext uri="{BB962C8B-B14F-4D97-AF65-F5344CB8AC3E}">
        <p14:creationId xmlns:p14="http://schemas.microsoft.com/office/powerpoint/2010/main" val="3594175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343470" y="1484786"/>
          <a:ext cx="9649075" cy="4369367"/>
        </p:xfrm>
        <a:graphic>
          <a:graphicData uri="http://schemas.openxmlformats.org/drawingml/2006/table">
            <a:tbl>
              <a:tblPr firstRow="1" firstCol="1" bandRow="1" bandCol="1"/>
              <a:tblGrid>
                <a:gridCol w="2843031">
                  <a:extLst>
                    <a:ext uri="{9D8B030D-6E8A-4147-A177-3AD203B41FA5}">
                      <a16:colId xmlns:a16="http://schemas.microsoft.com/office/drawing/2014/main" val="20000"/>
                    </a:ext>
                  </a:extLst>
                </a:gridCol>
                <a:gridCol w="1033830">
                  <a:extLst>
                    <a:ext uri="{9D8B030D-6E8A-4147-A177-3AD203B41FA5}">
                      <a16:colId xmlns:a16="http://schemas.microsoft.com/office/drawing/2014/main" val="20001"/>
                    </a:ext>
                  </a:extLst>
                </a:gridCol>
                <a:gridCol w="947677">
                  <a:extLst>
                    <a:ext uri="{9D8B030D-6E8A-4147-A177-3AD203B41FA5}">
                      <a16:colId xmlns:a16="http://schemas.microsoft.com/office/drawing/2014/main" val="20002"/>
                    </a:ext>
                  </a:extLst>
                </a:gridCol>
                <a:gridCol w="1033830">
                  <a:extLst>
                    <a:ext uri="{9D8B030D-6E8A-4147-A177-3AD203B41FA5}">
                      <a16:colId xmlns:a16="http://schemas.microsoft.com/office/drawing/2014/main" val="20003"/>
                    </a:ext>
                  </a:extLst>
                </a:gridCol>
                <a:gridCol w="1033830">
                  <a:extLst>
                    <a:ext uri="{9D8B030D-6E8A-4147-A177-3AD203B41FA5}">
                      <a16:colId xmlns:a16="http://schemas.microsoft.com/office/drawing/2014/main" val="20004"/>
                    </a:ext>
                  </a:extLst>
                </a:gridCol>
                <a:gridCol w="1929814">
                  <a:extLst>
                    <a:ext uri="{9D8B030D-6E8A-4147-A177-3AD203B41FA5}">
                      <a16:colId xmlns:a16="http://schemas.microsoft.com/office/drawing/2014/main" val="20005"/>
                    </a:ext>
                  </a:extLst>
                </a:gridCol>
                <a:gridCol w="827063">
                  <a:extLst>
                    <a:ext uri="{9D8B030D-6E8A-4147-A177-3AD203B41FA5}">
                      <a16:colId xmlns:a16="http://schemas.microsoft.com/office/drawing/2014/main" val="20006"/>
                    </a:ext>
                  </a:extLst>
                </a:gridCol>
              </a:tblGrid>
              <a:tr h="664931">
                <a:tc>
                  <a:txBody>
                    <a:bodyPr/>
                    <a:lstStyle/>
                    <a:p>
                      <a:pPr>
                        <a:spcAft>
                          <a:spcPts val="0"/>
                        </a:spcAft>
                        <a:tabLst>
                          <a:tab pos="812800" algn="l"/>
                        </a:tabLst>
                      </a:pPr>
                      <a:r>
                        <a:rPr lang="en-US" sz="2000" dirty="0">
                          <a:effectLst/>
                          <a:latin typeface="Calibri"/>
                          <a:ea typeface="Times"/>
                          <a:cs typeface="Calibri"/>
                        </a:rPr>
                        <a:t>Outcome</a:t>
                      </a:r>
                      <a:endParaRPr lang="en-AU" sz="2000" dirty="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gridSpan="2">
                  <a:txBody>
                    <a:bodyPr/>
                    <a:lstStyle/>
                    <a:p>
                      <a:pPr algn="ctr">
                        <a:spcAft>
                          <a:spcPts val="0"/>
                        </a:spcAft>
                      </a:pPr>
                      <a:r>
                        <a:rPr lang="en-US" sz="2000" dirty="0">
                          <a:effectLst/>
                          <a:latin typeface="Calibri"/>
                          <a:ea typeface="Times"/>
                          <a:cs typeface="Calibri"/>
                        </a:rPr>
                        <a:t>Control</a:t>
                      </a:r>
                      <a:endParaRPr lang="en-AU" sz="2000" dirty="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AU"/>
                    </a:p>
                  </a:txBody>
                  <a:tcPr/>
                </a:tc>
                <a:tc gridSpan="2">
                  <a:txBody>
                    <a:bodyPr/>
                    <a:lstStyle/>
                    <a:p>
                      <a:pPr algn="ctr">
                        <a:spcAft>
                          <a:spcPts val="0"/>
                        </a:spcAft>
                      </a:pPr>
                      <a:r>
                        <a:rPr lang="en-US" sz="2000" dirty="0">
                          <a:effectLst/>
                          <a:latin typeface="Calibri"/>
                          <a:ea typeface="Times"/>
                          <a:cs typeface="Calibri"/>
                        </a:rPr>
                        <a:t>Intervention </a:t>
                      </a: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AU"/>
                    </a:p>
                  </a:txBody>
                  <a:tcPr/>
                </a:tc>
                <a:tc>
                  <a:txBody>
                    <a:bodyPr/>
                    <a:lstStyle/>
                    <a:p>
                      <a:pPr algn="ctr">
                        <a:spcAft>
                          <a:spcPts val="0"/>
                        </a:spcAft>
                      </a:pPr>
                      <a:r>
                        <a:rPr lang="en-US" sz="2000">
                          <a:effectLst/>
                          <a:latin typeface="Calibri"/>
                          <a:ea typeface="Times"/>
                          <a:cs typeface="Calibri"/>
                        </a:rPr>
                        <a:t>Risk ratio </a:t>
                      </a:r>
                      <a:endParaRPr lang="en-AU" sz="2000">
                        <a:effectLst/>
                        <a:latin typeface="Calibri"/>
                        <a:ea typeface="Cambria"/>
                        <a:cs typeface="Calibri"/>
                      </a:endParaRPr>
                    </a:p>
                    <a:p>
                      <a:pPr algn="ctr">
                        <a:spcAft>
                          <a:spcPts val="0"/>
                        </a:spcAft>
                      </a:pPr>
                      <a:r>
                        <a:rPr lang="en-US" sz="2000">
                          <a:effectLst/>
                          <a:latin typeface="Calibri"/>
                          <a:ea typeface="Times"/>
                          <a:cs typeface="Calibri"/>
                        </a:rPr>
                        <a:t>(95% CI)</a:t>
                      </a:r>
                      <a:endParaRPr lang="en-AU" sz="200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spcAft>
                          <a:spcPts val="0"/>
                        </a:spcAft>
                        <a:tabLst>
                          <a:tab pos="457200" algn="l"/>
                          <a:tab pos="831215" algn="ctr"/>
                        </a:tabLst>
                      </a:pPr>
                      <a:r>
                        <a:rPr lang="en-US" sz="2000" i="1">
                          <a:effectLst/>
                          <a:latin typeface="Calibri"/>
                          <a:ea typeface="Times"/>
                          <a:cs typeface="Calibri"/>
                        </a:rPr>
                        <a:t>P</a:t>
                      </a:r>
                      <a:endParaRPr lang="en-AU" sz="200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17406">
                <a:tc>
                  <a:txBody>
                    <a:bodyPr/>
                    <a:lstStyle/>
                    <a:p>
                      <a:pPr>
                        <a:spcAft>
                          <a:spcPts val="0"/>
                        </a:spcAft>
                      </a:pPr>
                      <a:r>
                        <a:rPr lang="en-US" sz="1800" dirty="0">
                          <a:effectLst/>
                          <a:latin typeface="Calibri"/>
                          <a:ea typeface="Times"/>
                          <a:cs typeface="Calibri"/>
                        </a:rPr>
                        <a:t>Peripheral blood, by LM</a:t>
                      </a:r>
                      <a:endParaRPr lang="en-AU" sz="1800" dirty="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E6E6E6"/>
                    </a:solidFill>
                  </a:tcPr>
                </a:tc>
                <a:tc>
                  <a:txBody>
                    <a:bodyPr/>
                    <a:lstStyle/>
                    <a:p>
                      <a:pPr algn="r">
                        <a:spcAft>
                          <a:spcPts val="0"/>
                        </a:spcAft>
                      </a:pPr>
                      <a:r>
                        <a:rPr lang="en-US" sz="1800" dirty="0">
                          <a:effectLst/>
                          <a:latin typeface="Calibri"/>
                          <a:ea typeface="Times"/>
                          <a:cs typeface="Calibri"/>
                        </a:rPr>
                        <a:t>40/1016</a:t>
                      </a:r>
                      <a:endParaRPr lang="en-AU" sz="1800" dirty="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E6E6E6"/>
                    </a:solidFill>
                  </a:tcPr>
                </a:tc>
                <a:tc>
                  <a:txBody>
                    <a:bodyPr/>
                    <a:lstStyle/>
                    <a:p>
                      <a:pPr algn="ctr">
                        <a:spcAft>
                          <a:spcPts val="0"/>
                        </a:spcAft>
                      </a:pPr>
                      <a:r>
                        <a:rPr lang="en-US" sz="1800" dirty="0">
                          <a:effectLst/>
                          <a:latin typeface="Calibri"/>
                          <a:ea typeface="Times"/>
                          <a:cs typeface="Calibri"/>
                        </a:rPr>
                        <a:t>(3·9)</a:t>
                      </a:r>
                      <a:endParaRPr lang="en-AU" sz="1800" dirty="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E6E6E6"/>
                    </a:solidFill>
                  </a:tcPr>
                </a:tc>
                <a:tc>
                  <a:txBody>
                    <a:bodyPr/>
                    <a:lstStyle/>
                    <a:p>
                      <a:pPr algn="r">
                        <a:spcAft>
                          <a:spcPts val="0"/>
                        </a:spcAft>
                      </a:pPr>
                      <a:r>
                        <a:rPr lang="en-US" sz="1800" dirty="0">
                          <a:effectLst/>
                          <a:latin typeface="Calibri"/>
                          <a:ea typeface="Times"/>
                          <a:cs typeface="Calibri"/>
                        </a:rPr>
                        <a:t>23/1018</a:t>
                      </a:r>
                      <a:endParaRPr lang="en-AU" sz="1800" dirty="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E6E6E6"/>
                    </a:solidFill>
                  </a:tcPr>
                </a:tc>
                <a:tc>
                  <a:txBody>
                    <a:bodyPr/>
                    <a:lstStyle/>
                    <a:p>
                      <a:pPr algn="ctr">
                        <a:spcAft>
                          <a:spcPts val="0"/>
                        </a:spcAft>
                      </a:pPr>
                      <a:r>
                        <a:rPr lang="en-US" sz="1800">
                          <a:effectLst/>
                          <a:latin typeface="Calibri"/>
                          <a:ea typeface="Times"/>
                          <a:cs typeface="Calibri"/>
                        </a:rPr>
                        <a:t>(2·3)</a:t>
                      </a:r>
                      <a:endParaRPr lang="en-AU" sz="180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E6E6E6"/>
                    </a:solidFill>
                  </a:tcPr>
                </a:tc>
                <a:tc>
                  <a:txBody>
                    <a:bodyPr/>
                    <a:lstStyle/>
                    <a:p>
                      <a:pPr algn="r">
                        <a:spcAft>
                          <a:spcPts val="0"/>
                        </a:spcAft>
                      </a:pPr>
                      <a:r>
                        <a:rPr lang="en-US" sz="1800" dirty="0">
                          <a:effectLst/>
                          <a:latin typeface="Calibri"/>
                          <a:ea typeface="Times"/>
                          <a:cs typeface="Calibri"/>
                        </a:rPr>
                        <a:t>0·57 (0·35 – 0·95)</a:t>
                      </a:r>
                      <a:endParaRPr lang="en-AU" sz="1800" dirty="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E6E6E6"/>
                    </a:solidFill>
                  </a:tcPr>
                </a:tc>
                <a:tc>
                  <a:txBody>
                    <a:bodyPr/>
                    <a:lstStyle/>
                    <a:p>
                      <a:pPr algn="r">
                        <a:spcAft>
                          <a:spcPts val="0"/>
                        </a:spcAft>
                      </a:pPr>
                      <a:r>
                        <a:rPr lang="en-US" sz="1800" b="1">
                          <a:effectLst/>
                          <a:latin typeface="Calibri"/>
                          <a:ea typeface="Times"/>
                          <a:cs typeface="Calibri"/>
                        </a:rPr>
                        <a:t>0·03</a:t>
                      </a:r>
                      <a:endParaRPr lang="en-AU" sz="1800">
                        <a:effectLst/>
                        <a:latin typeface="Calibri"/>
                        <a:ea typeface="Cambria"/>
                        <a:cs typeface="Calibri"/>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E6E6E6"/>
                    </a:solidFill>
                  </a:tcPr>
                </a:tc>
                <a:extLst>
                  <a:ext uri="{0D108BD9-81ED-4DB2-BD59-A6C34878D82A}">
                    <a16:rowId xmlns:a16="http://schemas.microsoft.com/office/drawing/2014/main" val="10001"/>
                  </a:ext>
                </a:extLst>
              </a:tr>
              <a:tr h="617406">
                <a:tc>
                  <a:txBody>
                    <a:bodyPr/>
                    <a:lstStyle/>
                    <a:p>
                      <a:pPr>
                        <a:spcAft>
                          <a:spcPts val="0"/>
                        </a:spcAft>
                      </a:pPr>
                      <a:r>
                        <a:rPr lang="en-US" sz="1800" dirty="0">
                          <a:effectLst/>
                          <a:latin typeface="Calibri"/>
                          <a:ea typeface="Times"/>
                          <a:cs typeface="Calibri"/>
                        </a:rPr>
                        <a:t>Placental blood,</a:t>
                      </a:r>
                      <a:r>
                        <a:rPr lang="en-AU" sz="1800" baseline="0" dirty="0">
                          <a:effectLst/>
                          <a:latin typeface="Calibri"/>
                          <a:ea typeface="Cambria"/>
                          <a:cs typeface="Calibri"/>
                        </a:rPr>
                        <a:t> </a:t>
                      </a:r>
                      <a:r>
                        <a:rPr lang="en-US" sz="1800" dirty="0">
                          <a:effectLst/>
                          <a:latin typeface="Calibri"/>
                          <a:ea typeface="Times"/>
                          <a:cs typeface="Calibri"/>
                        </a:rPr>
                        <a:t>by LM </a:t>
                      </a:r>
                      <a:endParaRPr lang="en-AU" sz="1800" dirty="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dirty="0">
                          <a:effectLst/>
                          <a:latin typeface="Calibri"/>
                          <a:ea typeface="Times"/>
                          <a:cs typeface="Calibri"/>
                        </a:rPr>
                        <a:t>29/843</a:t>
                      </a:r>
                      <a:endParaRPr lang="en-AU" sz="1800" dirty="0">
                        <a:effectLst/>
                        <a:latin typeface="Calibri"/>
                        <a:ea typeface="Cambria"/>
                        <a:cs typeface="Calibri"/>
                      </a:endParaRPr>
                    </a:p>
                  </a:txBody>
                  <a:tcPr marL="68580" marR="68580" marT="0" marB="0">
                    <a:lnL>
                      <a:noFill/>
                    </a:lnL>
                    <a:lnR>
                      <a:noFill/>
                    </a:lnR>
                    <a:lnT>
                      <a:noFill/>
                    </a:lnT>
                    <a:lnB>
                      <a:noFill/>
                    </a:lnB>
                  </a:tcPr>
                </a:tc>
                <a:tc>
                  <a:txBody>
                    <a:bodyPr/>
                    <a:lstStyle/>
                    <a:p>
                      <a:pPr algn="ctr">
                        <a:spcAft>
                          <a:spcPts val="0"/>
                        </a:spcAft>
                      </a:pPr>
                      <a:r>
                        <a:rPr lang="en-US" sz="1800">
                          <a:effectLst/>
                          <a:latin typeface="Calibri"/>
                          <a:ea typeface="Times"/>
                          <a:cs typeface="Calibri"/>
                        </a:rPr>
                        <a:t>(3·4)</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dirty="0">
                          <a:effectLst/>
                          <a:latin typeface="Calibri"/>
                          <a:ea typeface="Times"/>
                          <a:cs typeface="Calibri"/>
                        </a:rPr>
                        <a:t>15/837</a:t>
                      </a:r>
                      <a:endParaRPr lang="en-AU" sz="1800" dirty="0">
                        <a:effectLst/>
                        <a:latin typeface="Calibri"/>
                        <a:ea typeface="Cambria"/>
                        <a:cs typeface="Calibri"/>
                      </a:endParaRPr>
                    </a:p>
                  </a:txBody>
                  <a:tcPr marL="68580" marR="68580" marT="0" marB="0">
                    <a:lnL>
                      <a:noFill/>
                    </a:lnL>
                    <a:lnR>
                      <a:noFill/>
                    </a:lnR>
                    <a:lnT>
                      <a:noFill/>
                    </a:lnT>
                    <a:lnB>
                      <a:noFill/>
                    </a:lnB>
                  </a:tcPr>
                </a:tc>
                <a:tc>
                  <a:txBody>
                    <a:bodyPr/>
                    <a:lstStyle/>
                    <a:p>
                      <a:pPr algn="ctr">
                        <a:spcAft>
                          <a:spcPts val="0"/>
                        </a:spcAft>
                      </a:pPr>
                      <a:r>
                        <a:rPr lang="en-US" sz="1800">
                          <a:effectLst/>
                          <a:latin typeface="Calibri"/>
                          <a:ea typeface="Times"/>
                          <a:cs typeface="Calibri"/>
                        </a:rPr>
                        <a:t>(1·8)</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dirty="0">
                          <a:effectLst/>
                          <a:latin typeface="Calibri"/>
                          <a:ea typeface="Times"/>
                          <a:cs typeface="Calibri"/>
                        </a:rPr>
                        <a:t>0·52 (0·28 – 0·97)</a:t>
                      </a:r>
                      <a:endParaRPr lang="en-AU" sz="1800" dirty="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b="1">
                          <a:effectLst/>
                          <a:latin typeface="Calibri"/>
                          <a:ea typeface="Times"/>
                          <a:cs typeface="Calibri"/>
                        </a:rPr>
                        <a:t>0·03</a:t>
                      </a:r>
                      <a:endParaRPr lang="en-AU" sz="1800">
                        <a:effectLst/>
                        <a:latin typeface="Calibri"/>
                        <a:ea typeface="Cambria"/>
                        <a:cs typeface="Calibri"/>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617406">
                <a:tc>
                  <a:txBody>
                    <a:bodyPr/>
                    <a:lstStyle/>
                    <a:p>
                      <a:pPr>
                        <a:spcAft>
                          <a:spcPts val="0"/>
                        </a:spcAft>
                      </a:pPr>
                      <a:r>
                        <a:rPr lang="en-US" sz="1800" dirty="0">
                          <a:effectLst/>
                          <a:latin typeface="Calibri"/>
                          <a:ea typeface="Times"/>
                          <a:cs typeface="Calibri"/>
                        </a:rPr>
                        <a:t>Placental histology, all stages </a:t>
                      </a:r>
                      <a:endParaRPr lang="en-AU" sz="1800" dirty="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r">
                        <a:spcAft>
                          <a:spcPts val="0"/>
                        </a:spcAft>
                      </a:pPr>
                      <a:r>
                        <a:rPr lang="en-US" sz="1800">
                          <a:effectLst/>
                          <a:latin typeface="Calibri"/>
                          <a:ea typeface="Times"/>
                          <a:cs typeface="Calibri"/>
                        </a:rPr>
                        <a:t>148/733 </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ctr">
                        <a:spcAft>
                          <a:spcPts val="0"/>
                        </a:spcAft>
                      </a:pPr>
                      <a:r>
                        <a:rPr lang="en-US" sz="1800">
                          <a:effectLst/>
                          <a:latin typeface="Calibri"/>
                          <a:ea typeface="Times"/>
                          <a:cs typeface="Calibri"/>
                        </a:rPr>
                        <a:t>(20·2)</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r">
                        <a:spcAft>
                          <a:spcPts val="0"/>
                        </a:spcAft>
                      </a:pPr>
                      <a:r>
                        <a:rPr lang="en-US" sz="1800">
                          <a:effectLst/>
                          <a:latin typeface="Calibri"/>
                          <a:ea typeface="Times"/>
                          <a:cs typeface="Calibri"/>
                        </a:rPr>
                        <a:t>127/732</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ctr">
                        <a:spcAft>
                          <a:spcPts val="0"/>
                        </a:spcAft>
                      </a:pPr>
                      <a:r>
                        <a:rPr lang="en-US" sz="1800" dirty="0">
                          <a:effectLst/>
                          <a:latin typeface="Calibri"/>
                          <a:ea typeface="Times"/>
                          <a:cs typeface="Calibri"/>
                        </a:rPr>
                        <a:t>(17·4)</a:t>
                      </a:r>
                      <a:endParaRPr lang="en-AU" sz="1800" dirty="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r">
                        <a:spcAft>
                          <a:spcPts val="0"/>
                        </a:spcAft>
                      </a:pPr>
                      <a:r>
                        <a:rPr lang="en-US" sz="1800">
                          <a:effectLst/>
                          <a:latin typeface="Calibri"/>
                          <a:ea typeface="Times"/>
                          <a:cs typeface="Calibri"/>
                        </a:rPr>
                        <a:t>0·86 (0·69 – 1·06)</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r">
                        <a:spcAft>
                          <a:spcPts val="0"/>
                        </a:spcAft>
                      </a:pPr>
                      <a:r>
                        <a:rPr lang="en-US" sz="1800">
                          <a:effectLst/>
                          <a:latin typeface="Calibri"/>
                          <a:ea typeface="Times"/>
                          <a:cs typeface="Calibri"/>
                        </a:rPr>
                        <a:t>0·16</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extLst>
                  <a:ext uri="{0D108BD9-81ED-4DB2-BD59-A6C34878D82A}">
                    <a16:rowId xmlns:a16="http://schemas.microsoft.com/office/drawing/2014/main" val="10003"/>
                  </a:ext>
                </a:extLst>
              </a:tr>
              <a:tr h="617406">
                <a:tc>
                  <a:txBody>
                    <a:bodyPr/>
                    <a:lstStyle/>
                    <a:p>
                      <a:pPr>
                        <a:spcAft>
                          <a:spcPts val="0"/>
                        </a:spcAft>
                      </a:pPr>
                      <a:r>
                        <a:rPr lang="en-US" sz="1800">
                          <a:effectLst/>
                          <a:latin typeface="Calibri"/>
                          <a:ea typeface="Times"/>
                          <a:cs typeface="Calibri"/>
                        </a:rPr>
                        <a:t>Placental histology, acute &amp; chronic infection </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dirty="0">
                          <a:effectLst/>
                          <a:latin typeface="Calibri"/>
                          <a:ea typeface="Times"/>
                          <a:cs typeface="Calibri"/>
                        </a:rPr>
                        <a:t>65/733</a:t>
                      </a:r>
                      <a:endParaRPr lang="en-AU" sz="1800" dirty="0">
                        <a:effectLst/>
                        <a:latin typeface="Calibri"/>
                        <a:ea typeface="Cambria"/>
                        <a:cs typeface="Calibri"/>
                      </a:endParaRPr>
                    </a:p>
                  </a:txBody>
                  <a:tcPr marL="68580" marR="68580" marT="0" marB="0">
                    <a:lnL>
                      <a:noFill/>
                    </a:lnL>
                    <a:lnR>
                      <a:noFill/>
                    </a:lnR>
                    <a:lnT>
                      <a:noFill/>
                    </a:lnT>
                    <a:lnB>
                      <a:noFill/>
                    </a:lnB>
                  </a:tcPr>
                </a:tc>
                <a:tc>
                  <a:txBody>
                    <a:bodyPr/>
                    <a:lstStyle/>
                    <a:p>
                      <a:pPr algn="ctr">
                        <a:spcAft>
                          <a:spcPts val="0"/>
                        </a:spcAft>
                      </a:pPr>
                      <a:r>
                        <a:rPr lang="en-US" sz="1800">
                          <a:effectLst/>
                          <a:latin typeface="Calibri"/>
                          <a:ea typeface="Times"/>
                          <a:cs typeface="Calibri"/>
                        </a:rPr>
                        <a:t>(8·9)</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a:effectLst/>
                          <a:latin typeface="Calibri"/>
                          <a:ea typeface="Times"/>
                          <a:cs typeface="Calibri"/>
                        </a:rPr>
                        <a:t>44/732</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ctr">
                        <a:spcAft>
                          <a:spcPts val="0"/>
                        </a:spcAft>
                      </a:pPr>
                      <a:r>
                        <a:rPr lang="en-US" sz="1800" dirty="0">
                          <a:effectLst/>
                          <a:latin typeface="Calibri"/>
                          <a:ea typeface="Times"/>
                          <a:cs typeface="Calibri"/>
                        </a:rPr>
                        <a:t>(6·0)</a:t>
                      </a:r>
                      <a:endParaRPr lang="en-AU" sz="1800" dirty="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dirty="0">
                          <a:effectLst/>
                          <a:latin typeface="Calibri"/>
                          <a:ea typeface="Times"/>
                          <a:cs typeface="Calibri"/>
                        </a:rPr>
                        <a:t>0·68 (0·47 – 0·98)</a:t>
                      </a:r>
                      <a:endParaRPr lang="en-AU" sz="1800" dirty="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b="1">
                          <a:effectLst/>
                          <a:latin typeface="Calibri"/>
                          <a:ea typeface="Times"/>
                          <a:cs typeface="Calibri"/>
                        </a:rPr>
                        <a:t>0·04</a:t>
                      </a:r>
                      <a:endParaRPr lang="en-AU" sz="1800">
                        <a:effectLst/>
                        <a:latin typeface="Calibri"/>
                        <a:ea typeface="Cambria"/>
                        <a:cs typeface="Calibri"/>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308703">
                <a:tc>
                  <a:txBody>
                    <a:bodyPr/>
                    <a:lstStyle/>
                    <a:p>
                      <a:pPr>
                        <a:spcAft>
                          <a:spcPts val="0"/>
                        </a:spcAft>
                      </a:pPr>
                      <a:r>
                        <a:rPr lang="en-US" sz="1800">
                          <a:effectLst/>
                          <a:latin typeface="Calibri"/>
                          <a:ea typeface="Times"/>
                          <a:cs typeface="Calibri"/>
                        </a:rPr>
                        <a:t> </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r">
                        <a:spcAft>
                          <a:spcPts val="0"/>
                        </a:spcAft>
                      </a:pPr>
                      <a:r>
                        <a:rPr lang="en-US" sz="1800">
                          <a:effectLst/>
                          <a:latin typeface="Calibri"/>
                          <a:ea typeface="Times"/>
                          <a:cs typeface="Calibri"/>
                        </a:rPr>
                        <a:t> </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ctr">
                        <a:spcAft>
                          <a:spcPts val="0"/>
                        </a:spcAft>
                      </a:pPr>
                      <a:r>
                        <a:rPr lang="en-US" sz="1800">
                          <a:effectLst/>
                          <a:latin typeface="Calibri"/>
                          <a:ea typeface="Times"/>
                          <a:cs typeface="Calibri"/>
                        </a:rPr>
                        <a:t> </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r">
                        <a:spcAft>
                          <a:spcPts val="0"/>
                        </a:spcAft>
                      </a:pPr>
                      <a:r>
                        <a:rPr lang="en-US" sz="1800">
                          <a:effectLst/>
                          <a:latin typeface="Calibri"/>
                          <a:ea typeface="Times"/>
                          <a:cs typeface="Calibri"/>
                        </a:rPr>
                        <a:t> </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ctr">
                        <a:spcAft>
                          <a:spcPts val="0"/>
                        </a:spcAft>
                      </a:pPr>
                      <a:r>
                        <a:rPr lang="en-US" sz="1800">
                          <a:effectLst/>
                          <a:latin typeface="Calibri"/>
                          <a:ea typeface="Times"/>
                          <a:cs typeface="Calibri"/>
                        </a:rPr>
                        <a:t> </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r">
                        <a:spcAft>
                          <a:spcPts val="0"/>
                        </a:spcAft>
                      </a:pPr>
                      <a:r>
                        <a:rPr lang="en-US" sz="1800" dirty="0">
                          <a:effectLst/>
                          <a:latin typeface="Calibri"/>
                          <a:ea typeface="Times"/>
                          <a:cs typeface="Calibri"/>
                        </a:rPr>
                        <a:t> </a:t>
                      </a:r>
                      <a:endParaRPr lang="en-AU" sz="1800" dirty="0">
                        <a:effectLst/>
                        <a:latin typeface="Calibri"/>
                        <a:ea typeface="Cambria"/>
                        <a:cs typeface="Calibri"/>
                      </a:endParaRPr>
                    </a:p>
                  </a:txBody>
                  <a:tcPr marL="68580" marR="68580" marT="0" marB="0">
                    <a:lnL>
                      <a:noFill/>
                    </a:lnL>
                    <a:lnR>
                      <a:noFill/>
                    </a:lnR>
                    <a:lnT>
                      <a:noFill/>
                    </a:lnT>
                    <a:lnB>
                      <a:noFill/>
                    </a:lnB>
                    <a:solidFill>
                      <a:srgbClr val="E6E6E6"/>
                    </a:solidFill>
                  </a:tcPr>
                </a:tc>
                <a:tc>
                  <a:txBody>
                    <a:bodyPr/>
                    <a:lstStyle/>
                    <a:p>
                      <a:pPr algn="r">
                        <a:spcAft>
                          <a:spcPts val="0"/>
                        </a:spcAft>
                      </a:pPr>
                      <a:r>
                        <a:rPr lang="en-US" sz="1800">
                          <a:effectLst/>
                          <a:latin typeface="Calibri"/>
                          <a:ea typeface="Times"/>
                          <a:cs typeface="Calibri"/>
                        </a:rPr>
                        <a:t> </a:t>
                      </a:r>
                      <a:endParaRPr lang="en-AU" sz="1800">
                        <a:effectLst/>
                        <a:latin typeface="Calibri"/>
                        <a:ea typeface="Cambria"/>
                        <a:cs typeface="Calibri"/>
                      </a:endParaRPr>
                    </a:p>
                  </a:txBody>
                  <a:tcPr marL="68580" marR="68580" marT="0" marB="0">
                    <a:lnL>
                      <a:noFill/>
                    </a:lnL>
                    <a:lnR>
                      <a:noFill/>
                    </a:lnR>
                    <a:lnT>
                      <a:noFill/>
                    </a:lnT>
                    <a:lnB>
                      <a:noFill/>
                    </a:lnB>
                    <a:solidFill>
                      <a:srgbClr val="E6E6E6"/>
                    </a:solidFill>
                  </a:tcPr>
                </a:tc>
                <a:extLst>
                  <a:ext uri="{0D108BD9-81ED-4DB2-BD59-A6C34878D82A}">
                    <a16:rowId xmlns:a16="http://schemas.microsoft.com/office/drawing/2014/main" val="10005"/>
                  </a:ext>
                </a:extLst>
              </a:tr>
              <a:tr h="617406">
                <a:tc>
                  <a:txBody>
                    <a:bodyPr/>
                    <a:lstStyle/>
                    <a:p>
                      <a:pPr>
                        <a:spcAft>
                          <a:spcPts val="0"/>
                        </a:spcAft>
                      </a:pPr>
                      <a:r>
                        <a:rPr lang="en-US" sz="1800">
                          <a:effectLst/>
                          <a:latin typeface="Calibri"/>
                          <a:ea typeface="Times"/>
                          <a:cs typeface="Calibri"/>
                        </a:rPr>
                        <a:t>Anaemia  (Hb &lt;11 g/dL)</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a:effectLst/>
                          <a:latin typeface="Calibri"/>
                          <a:ea typeface="Times"/>
                          <a:cs typeface="Calibri"/>
                        </a:rPr>
                        <a:t>686/931</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ctr">
                        <a:spcAft>
                          <a:spcPts val="0"/>
                        </a:spcAft>
                      </a:pPr>
                      <a:r>
                        <a:rPr lang="en-US" sz="1800">
                          <a:effectLst/>
                          <a:latin typeface="Calibri"/>
                          <a:ea typeface="Times"/>
                          <a:cs typeface="Calibri"/>
                        </a:rPr>
                        <a:t>(73·7)</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a:effectLst/>
                          <a:latin typeface="Calibri"/>
                          <a:ea typeface="Times"/>
                          <a:cs typeface="Calibri"/>
                        </a:rPr>
                        <a:t>697/929</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ctr">
                        <a:spcAft>
                          <a:spcPts val="0"/>
                        </a:spcAft>
                      </a:pPr>
                      <a:r>
                        <a:rPr lang="en-US" sz="1800">
                          <a:effectLst/>
                          <a:latin typeface="Calibri"/>
                          <a:ea typeface="Times"/>
                          <a:cs typeface="Calibri"/>
                        </a:rPr>
                        <a:t>(75·0)</a:t>
                      </a:r>
                      <a:endParaRPr lang="en-AU" sz="180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dirty="0">
                          <a:effectLst/>
                          <a:latin typeface="Calibri"/>
                          <a:ea typeface="Times"/>
                          <a:cs typeface="Calibri"/>
                        </a:rPr>
                        <a:t>1·02 (0·97 – 1·07)</a:t>
                      </a:r>
                      <a:endParaRPr lang="en-AU" sz="1800" dirty="0">
                        <a:effectLst/>
                        <a:latin typeface="Calibri"/>
                        <a:ea typeface="Cambria"/>
                        <a:cs typeface="Calibri"/>
                      </a:endParaRPr>
                    </a:p>
                  </a:txBody>
                  <a:tcPr marL="68580" marR="68580" marT="0" marB="0">
                    <a:lnL>
                      <a:noFill/>
                    </a:lnL>
                    <a:lnR>
                      <a:noFill/>
                    </a:lnR>
                    <a:lnT>
                      <a:noFill/>
                    </a:lnT>
                    <a:lnB>
                      <a:noFill/>
                    </a:lnB>
                  </a:tcPr>
                </a:tc>
                <a:tc>
                  <a:txBody>
                    <a:bodyPr/>
                    <a:lstStyle/>
                    <a:p>
                      <a:pPr algn="r">
                        <a:spcAft>
                          <a:spcPts val="0"/>
                        </a:spcAft>
                      </a:pPr>
                      <a:r>
                        <a:rPr lang="en-US" sz="1800" dirty="0">
                          <a:effectLst/>
                          <a:latin typeface="Calibri"/>
                          <a:ea typeface="Times"/>
                          <a:cs typeface="Calibri"/>
                        </a:rPr>
                        <a:t>0·51</a:t>
                      </a:r>
                      <a:endParaRPr lang="en-AU" sz="1800" dirty="0">
                        <a:effectLst/>
                        <a:latin typeface="Calibri"/>
                        <a:ea typeface="Cambria"/>
                        <a:cs typeface="Calibri"/>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308703">
                <a:tc>
                  <a:txBody>
                    <a:bodyPr/>
                    <a:lstStyle/>
                    <a:p>
                      <a:pPr>
                        <a:spcAft>
                          <a:spcPts val="0"/>
                        </a:spcAft>
                      </a:pPr>
                      <a:r>
                        <a:rPr lang="en-US" sz="1800" dirty="0" err="1">
                          <a:effectLst/>
                          <a:latin typeface="Calibri"/>
                          <a:ea typeface="Times"/>
                          <a:cs typeface="Calibri"/>
                        </a:rPr>
                        <a:t>Hb</a:t>
                      </a:r>
                      <a:r>
                        <a:rPr lang="en-US" sz="1800" dirty="0">
                          <a:effectLst/>
                          <a:latin typeface="Calibri"/>
                          <a:ea typeface="Times"/>
                          <a:cs typeface="Calibri"/>
                        </a:rPr>
                        <a:t>, mean ± SD, </a:t>
                      </a:r>
                      <a:r>
                        <a:rPr lang="en-US" sz="1800" dirty="0" err="1">
                          <a:effectLst/>
                          <a:latin typeface="Calibri"/>
                          <a:ea typeface="Times"/>
                          <a:cs typeface="Calibri"/>
                        </a:rPr>
                        <a:t>g/dL</a:t>
                      </a:r>
                      <a:endParaRPr lang="en-AU" sz="1800" dirty="0">
                        <a:effectLst/>
                        <a:latin typeface="Calibri"/>
                        <a:ea typeface="Cambria"/>
                        <a:cs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E6E6E6"/>
                    </a:solidFill>
                  </a:tcPr>
                </a:tc>
                <a:tc>
                  <a:txBody>
                    <a:bodyPr/>
                    <a:lstStyle/>
                    <a:p>
                      <a:pPr algn="r">
                        <a:spcAft>
                          <a:spcPts val="0"/>
                        </a:spcAft>
                      </a:pPr>
                      <a:r>
                        <a:rPr lang="en-US" sz="1800" dirty="0">
                          <a:effectLst/>
                          <a:latin typeface="Calibri"/>
                          <a:ea typeface="Times"/>
                          <a:cs typeface="Calibri"/>
                        </a:rPr>
                        <a:t>10·1</a:t>
                      </a:r>
                      <a:endParaRPr lang="en-AU" sz="1800" dirty="0">
                        <a:effectLst/>
                        <a:latin typeface="Calibri"/>
                        <a:ea typeface="Cambria"/>
                        <a:cs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n-US" sz="1800">
                          <a:effectLst/>
                          <a:latin typeface="Calibri"/>
                          <a:ea typeface="Times"/>
                          <a:cs typeface="Calibri"/>
                        </a:rPr>
                        <a:t>(1·7)</a:t>
                      </a:r>
                      <a:endParaRPr lang="en-AU" sz="1800">
                        <a:effectLst/>
                        <a:latin typeface="Calibri"/>
                        <a:ea typeface="Cambria"/>
                        <a:cs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E6E6E6"/>
                    </a:solidFill>
                  </a:tcPr>
                </a:tc>
                <a:tc>
                  <a:txBody>
                    <a:bodyPr/>
                    <a:lstStyle/>
                    <a:p>
                      <a:pPr algn="r">
                        <a:spcAft>
                          <a:spcPts val="0"/>
                        </a:spcAft>
                      </a:pPr>
                      <a:r>
                        <a:rPr lang="en-US" sz="1800">
                          <a:effectLst/>
                          <a:latin typeface="Calibri"/>
                          <a:ea typeface="Times"/>
                          <a:cs typeface="Calibri"/>
                        </a:rPr>
                        <a:t>10·0</a:t>
                      </a:r>
                      <a:endParaRPr lang="en-AU" sz="1800">
                        <a:effectLst/>
                        <a:latin typeface="Calibri"/>
                        <a:ea typeface="Cambria"/>
                        <a:cs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n-US" sz="1800">
                          <a:effectLst/>
                          <a:latin typeface="Calibri"/>
                          <a:ea typeface="Times"/>
                          <a:cs typeface="Calibri"/>
                        </a:rPr>
                        <a:t>(1·7)</a:t>
                      </a:r>
                      <a:endParaRPr lang="en-AU" sz="1800">
                        <a:effectLst/>
                        <a:latin typeface="Calibri"/>
                        <a:ea typeface="Cambria"/>
                        <a:cs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E6E6E6"/>
                    </a:solidFill>
                  </a:tcPr>
                </a:tc>
                <a:tc>
                  <a:txBody>
                    <a:bodyPr/>
                    <a:lstStyle/>
                    <a:p>
                      <a:pPr algn="ctr">
                        <a:spcAft>
                          <a:spcPts val="0"/>
                        </a:spcAft>
                      </a:pPr>
                      <a:r>
                        <a:rPr lang="en-US" sz="1800">
                          <a:effectLst/>
                          <a:latin typeface="Calibri"/>
                          <a:ea typeface="Times"/>
                          <a:cs typeface="Calibri"/>
                        </a:rPr>
                        <a:t>-</a:t>
                      </a:r>
                      <a:endParaRPr lang="en-AU" sz="1800">
                        <a:effectLst/>
                        <a:latin typeface="Calibri"/>
                        <a:ea typeface="Cambria"/>
                        <a:cs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E6E6E6"/>
                    </a:solidFill>
                  </a:tcPr>
                </a:tc>
                <a:tc>
                  <a:txBody>
                    <a:bodyPr/>
                    <a:lstStyle/>
                    <a:p>
                      <a:pPr algn="r">
                        <a:spcAft>
                          <a:spcPts val="0"/>
                        </a:spcAft>
                      </a:pPr>
                      <a:r>
                        <a:rPr lang="en-US" sz="1800" dirty="0">
                          <a:effectLst/>
                          <a:latin typeface="Calibri"/>
                          <a:ea typeface="Times"/>
                          <a:cs typeface="Calibri"/>
                        </a:rPr>
                        <a:t>0·66</a:t>
                      </a:r>
                      <a:endParaRPr lang="en-AU" sz="1800" dirty="0">
                        <a:effectLst/>
                        <a:latin typeface="Calibri"/>
                        <a:ea typeface="Cambria"/>
                        <a:cs typeface="Calibri"/>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7"/>
                  </a:ext>
                </a:extLst>
              </a:tr>
            </a:tbl>
          </a:graphicData>
        </a:graphic>
      </p:graphicFrame>
      <p:sp>
        <p:nvSpPr>
          <p:cNvPr id="2" name="Title 1"/>
          <p:cNvSpPr>
            <a:spLocks noGrp="1"/>
          </p:cNvSpPr>
          <p:nvPr>
            <p:ph type="title"/>
          </p:nvPr>
        </p:nvSpPr>
        <p:spPr>
          <a:xfrm>
            <a:off x="711200" y="476672"/>
            <a:ext cx="10566400" cy="803176"/>
          </a:xfrm>
        </p:spPr>
        <p:txBody>
          <a:bodyPr>
            <a:normAutofit fontScale="90000"/>
          </a:bodyPr>
          <a:lstStyle/>
          <a:p>
            <a:pPr algn="ctr"/>
            <a:r>
              <a:rPr lang="en-US" dirty="0">
                <a:solidFill>
                  <a:srgbClr val="0000FF"/>
                </a:solidFill>
                <a:latin typeface="+mn-lt"/>
              </a:rPr>
              <a:t>Decreased malaria but not </a:t>
            </a:r>
            <a:r>
              <a:rPr lang="en-US" dirty="0" err="1">
                <a:solidFill>
                  <a:srgbClr val="0000FF"/>
                </a:solidFill>
                <a:latin typeface="+mn-lt"/>
              </a:rPr>
              <a:t>anaemia</a:t>
            </a:r>
            <a:r>
              <a:rPr lang="en-US" dirty="0">
                <a:solidFill>
                  <a:srgbClr val="0000FF"/>
                </a:solidFill>
                <a:latin typeface="+mn-lt"/>
              </a:rPr>
              <a:t> at delivery</a:t>
            </a:r>
          </a:p>
        </p:txBody>
      </p:sp>
    </p:spTree>
    <p:extLst>
      <p:ext uri="{BB962C8B-B14F-4D97-AF65-F5344CB8AC3E}">
        <p14:creationId xmlns:p14="http://schemas.microsoft.com/office/powerpoint/2010/main" val="4268028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 3 medsymp.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9243" y="-567619"/>
            <a:ext cx="10210800" cy="14449570"/>
          </a:xfrm>
          <a:prstGeom prst="rect">
            <a:avLst/>
          </a:prstGeom>
        </p:spPr>
      </p:pic>
      <p:sp>
        <p:nvSpPr>
          <p:cNvPr id="10" name="Frame 9"/>
          <p:cNvSpPr/>
          <p:nvPr/>
        </p:nvSpPr>
        <p:spPr>
          <a:xfrm>
            <a:off x="8077200" y="2169379"/>
            <a:ext cx="1371600" cy="1484767"/>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Frame 10"/>
          <p:cNvSpPr/>
          <p:nvPr/>
        </p:nvSpPr>
        <p:spPr>
          <a:xfrm>
            <a:off x="8077200" y="4455378"/>
            <a:ext cx="1371600" cy="1447800"/>
          </a:xfrm>
          <a:prstGeom prst="frame">
            <a:avLst>
              <a:gd name="adj1"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2264866" y="5949280"/>
            <a:ext cx="7503542" cy="707886"/>
          </a:xfrm>
          <a:prstGeom prst="rect">
            <a:avLst/>
          </a:prstGeom>
          <a:noFill/>
        </p:spPr>
        <p:txBody>
          <a:bodyPr wrap="square" rtlCol="0">
            <a:spAutoFit/>
          </a:bodyPr>
          <a:lstStyle/>
          <a:p>
            <a:r>
              <a:rPr lang="en-US" sz="2000" dirty="0"/>
              <a:t>ARR: 4.4%, 95% CI 1.2, 7.5, NNT 22. </a:t>
            </a:r>
            <a:r>
              <a:rPr lang="en-US" sz="2000" dirty="0">
                <a:solidFill>
                  <a:srgbClr val="660066"/>
                </a:solidFill>
              </a:rPr>
              <a:t>PTB OR 0.62 (0.43-0.89) </a:t>
            </a:r>
            <a:r>
              <a:rPr lang="en-US" sz="2000" dirty="0"/>
              <a:t> </a:t>
            </a:r>
          </a:p>
          <a:p>
            <a:endParaRPr lang="en-US" sz="2000" dirty="0"/>
          </a:p>
        </p:txBody>
      </p:sp>
    </p:spTree>
    <p:extLst>
      <p:ext uri="{BB962C8B-B14F-4D97-AF65-F5344CB8AC3E}">
        <p14:creationId xmlns:p14="http://schemas.microsoft.com/office/powerpoint/2010/main" val="329904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igure2b18081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86000" y="1380285"/>
            <a:ext cx="7437932" cy="5410200"/>
          </a:xfrm>
          <a:prstGeom prst="rect">
            <a:avLst/>
          </a:prstGeom>
          <a:noFill/>
          <a:ln w="9525">
            <a:noFill/>
            <a:miter lim="800000"/>
            <a:headEnd/>
            <a:tailEnd/>
          </a:ln>
        </p:spPr>
      </p:pic>
      <p:sp>
        <p:nvSpPr>
          <p:cNvPr id="2" name="Title 1"/>
          <p:cNvSpPr>
            <a:spLocks noGrp="1"/>
          </p:cNvSpPr>
          <p:nvPr>
            <p:ph type="title"/>
          </p:nvPr>
        </p:nvSpPr>
        <p:spPr>
          <a:xfrm>
            <a:off x="711200" y="260648"/>
            <a:ext cx="10566400" cy="1143000"/>
          </a:xfrm>
        </p:spPr>
        <p:txBody>
          <a:bodyPr>
            <a:normAutofit fontScale="90000"/>
          </a:bodyPr>
          <a:lstStyle/>
          <a:p>
            <a:pPr algn="ctr"/>
            <a:r>
              <a:rPr lang="en-US" dirty="0">
                <a:solidFill>
                  <a:srgbClr val="0000FF"/>
                </a:solidFill>
                <a:latin typeface="+mn-lt"/>
              </a:rPr>
              <a:t>Distribution of birth weights by treatment arm</a:t>
            </a:r>
          </a:p>
        </p:txBody>
      </p:sp>
    </p:spTree>
    <p:extLst>
      <p:ext uri="{BB962C8B-B14F-4D97-AF65-F5344CB8AC3E}">
        <p14:creationId xmlns:p14="http://schemas.microsoft.com/office/powerpoint/2010/main" val="1585826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solidFill>
                  <a:srgbClr val="0000FF"/>
                </a:solidFill>
                <a:latin typeface="+mn-lt"/>
              </a:rPr>
              <a:t>Undernutrition and pregnancy outcomes in PNG IPTp study</a:t>
            </a:r>
          </a:p>
        </p:txBody>
      </p:sp>
      <p:sp>
        <p:nvSpPr>
          <p:cNvPr id="3" name="Content Placeholder 2"/>
          <p:cNvSpPr>
            <a:spLocks noGrp="1"/>
          </p:cNvSpPr>
          <p:nvPr>
            <p:ph idx="1"/>
          </p:nvPr>
        </p:nvSpPr>
        <p:spPr>
          <a:xfrm>
            <a:off x="838200" y="1825625"/>
            <a:ext cx="8106103" cy="4351338"/>
          </a:xfrm>
        </p:spPr>
        <p:txBody>
          <a:bodyPr>
            <a:normAutofit/>
          </a:bodyPr>
          <a:lstStyle/>
          <a:p>
            <a:r>
              <a:rPr lang="en-US" dirty="0"/>
              <a:t>Both associated with poverty, common in LMICs</a:t>
            </a:r>
          </a:p>
          <a:p>
            <a:r>
              <a:rPr lang="en-US" dirty="0"/>
              <a:t>Seasonality- “wet” season = “hungry” season</a:t>
            </a:r>
          </a:p>
          <a:p>
            <a:r>
              <a:rPr lang="en-US" dirty="0"/>
              <a:t>Malaria affects placental nutrient transport</a:t>
            </a:r>
          </a:p>
          <a:p>
            <a:r>
              <a:rPr lang="en-US" dirty="0"/>
              <a:t>Does malaria worsen nutrition?</a:t>
            </a:r>
          </a:p>
          <a:p>
            <a:r>
              <a:rPr lang="en-US" dirty="0"/>
              <a:t>Can we target women for combined interventions? </a:t>
            </a:r>
          </a:p>
          <a:p>
            <a:r>
              <a:rPr lang="en-US" dirty="0"/>
              <a:t>MUAC &lt;23 cm (28%) </a:t>
            </a:r>
          </a:p>
          <a:p>
            <a:r>
              <a:rPr lang="en-US" dirty="0"/>
              <a:t>BMI &lt;19.8 kg/m</a:t>
            </a:r>
            <a:r>
              <a:rPr lang="en-US" baseline="30000" dirty="0"/>
              <a:t>2 </a:t>
            </a:r>
            <a:r>
              <a:rPr lang="en-US" dirty="0"/>
              <a:t>(12%) </a:t>
            </a:r>
          </a:p>
          <a:p>
            <a:r>
              <a:rPr lang="en-US" dirty="0"/>
              <a:t>GWG &lt;226 g/</a:t>
            </a:r>
            <a:r>
              <a:rPr lang="en-US" dirty="0" err="1"/>
              <a:t>wk</a:t>
            </a:r>
            <a:r>
              <a:rPr lang="en-US" dirty="0"/>
              <a:t> (25%)</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398000" y="1779847"/>
            <a:ext cx="1955800" cy="2895600"/>
          </a:xfrm>
          <a:prstGeom prst="rect">
            <a:avLst/>
          </a:prstGeom>
        </p:spPr>
      </p:pic>
    </p:spTree>
    <p:extLst>
      <p:ext uri="{BB962C8B-B14F-4D97-AF65-F5344CB8AC3E}">
        <p14:creationId xmlns:p14="http://schemas.microsoft.com/office/powerpoint/2010/main" val="2867208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885" y="332656"/>
            <a:ext cx="10566400" cy="837343"/>
          </a:xfrm>
        </p:spPr>
        <p:txBody>
          <a:bodyPr>
            <a:normAutofit/>
          </a:bodyPr>
          <a:lstStyle/>
          <a:p>
            <a:pPr algn="ctr"/>
            <a:r>
              <a:rPr lang="en-US" sz="4000" dirty="0">
                <a:solidFill>
                  <a:srgbClr val="0000FF"/>
                </a:solidFill>
                <a:latin typeface="+mn-lt"/>
              </a:rPr>
              <a:t>Gestational weight gain</a:t>
            </a:r>
          </a:p>
        </p:txBody>
      </p:sp>
      <p:graphicFrame>
        <p:nvGraphicFramePr>
          <p:cNvPr id="4" name="Content Placeholder 3"/>
          <p:cNvGraphicFramePr>
            <a:graphicFrameLocks noGrp="1"/>
          </p:cNvGraphicFramePr>
          <p:nvPr>
            <p:ph idx="1"/>
          </p:nvPr>
        </p:nvGraphicFramePr>
        <p:xfrm>
          <a:off x="551384" y="3379573"/>
          <a:ext cx="10873209" cy="1828800"/>
        </p:xfrm>
        <a:graphic>
          <a:graphicData uri="http://schemas.openxmlformats.org/drawingml/2006/table">
            <a:tbl>
              <a:tblPr firstRow="1" bandRow="1">
                <a:tableStyleId>{ED083AE6-46FA-4A59-8FB0-9F97EB10719F}</a:tableStyleId>
              </a:tblPr>
              <a:tblGrid>
                <a:gridCol w="1108081">
                  <a:extLst>
                    <a:ext uri="{9D8B030D-6E8A-4147-A177-3AD203B41FA5}">
                      <a16:colId xmlns:a16="http://schemas.microsoft.com/office/drawing/2014/main" val="20000"/>
                    </a:ext>
                  </a:extLst>
                </a:gridCol>
                <a:gridCol w="2705194">
                  <a:extLst>
                    <a:ext uri="{9D8B030D-6E8A-4147-A177-3AD203B41FA5}">
                      <a16:colId xmlns:a16="http://schemas.microsoft.com/office/drawing/2014/main" val="20001"/>
                    </a:ext>
                  </a:extLst>
                </a:gridCol>
                <a:gridCol w="2710651">
                  <a:extLst>
                    <a:ext uri="{9D8B030D-6E8A-4147-A177-3AD203B41FA5}">
                      <a16:colId xmlns:a16="http://schemas.microsoft.com/office/drawing/2014/main" val="20002"/>
                    </a:ext>
                  </a:extLst>
                </a:gridCol>
                <a:gridCol w="3059287">
                  <a:extLst>
                    <a:ext uri="{9D8B030D-6E8A-4147-A177-3AD203B41FA5}">
                      <a16:colId xmlns:a16="http://schemas.microsoft.com/office/drawing/2014/main" val="20003"/>
                    </a:ext>
                  </a:extLst>
                </a:gridCol>
                <a:gridCol w="1289996">
                  <a:extLst>
                    <a:ext uri="{9D8B030D-6E8A-4147-A177-3AD203B41FA5}">
                      <a16:colId xmlns:a16="http://schemas.microsoft.com/office/drawing/2014/main" val="20004"/>
                    </a:ext>
                  </a:extLst>
                </a:gridCol>
              </a:tblGrid>
              <a:tr h="370840">
                <a:tc>
                  <a:txBody>
                    <a:bodyPr/>
                    <a:lstStyle/>
                    <a:p>
                      <a:endParaRPr lang="en-US" sz="2400" dirty="0">
                        <a:latin typeface="+mn-lt"/>
                      </a:endParaRPr>
                    </a:p>
                  </a:txBody>
                  <a:tcPr/>
                </a:tc>
                <a:tc>
                  <a:txBody>
                    <a:bodyPr/>
                    <a:lstStyle/>
                    <a:p>
                      <a:r>
                        <a:rPr lang="en-US" sz="2400" dirty="0">
                          <a:latin typeface="+mn-lt"/>
                        </a:rPr>
                        <a:t>&lt;226 g/</a:t>
                      </a:r>
                      <a:r>
                        <a:rPr lang="en-US" sz="2400" dirty="0" err="1">
                          <a:latin typeface="+mn-lt"/>
                        </a:rPr>
                        <a:t>wk</a:t>
                      </a:r>
                      <a:endParaRPr lang="en-US" sz="2400" dirty="0">
                        <a:latin typeface="+mn-lt"/>
                      </a:endParaRPr>
                    </a:p>
                  </a:txBody>
                  <a:tcPr/>
                </a:tc>
                <a:tc>
                  <a:txBody>
                    <a:bodyPr/>
                    <a:lstStyle/>
                    <a:p>
                      <a:r>
                        <a:rPr lang="en-US" sz="2400" dirty="0">
                          <a:latin typeface="+mn-lt"/>
                        </a:rPr>
                        <a:t>≥226 g/</a:t>
                      </a:r>
                      <a:r>
                        <a:rPr lang="en-US" sz="2400" dirty="0" err="1">
                          <a:latin typeface="+mn-lt"/>
                        </a:rPr>
                        <a:t>wk</a:t>
                      </a:r>
                      <a:endParaRPr lang="en-US" sz="2400" dirty="0">
                        <a:latin typeface="+mn-lt"/>
                      </a:endParaRPr>
                    </a:p>
                  </a:txBody>
                  <a:tcPr/>
                </a:tc>
                <a:tc>
                  <a:txBody>
                    <a:bodyPr/>
                    <a:lstStyle/>
                    <a:p>
                      <a:r>
                        <a:rPr lang="en-US" sz="2400" dirty="0" err="1">
                          <a:latin typeface="+mn-lt"/>
                        </a:rPr>
                        <a:t>aRR</a:t>
                      </a:r>
                      <a:r>
                        <a:rPr lang="en-US" sz="2400" dirty="0">
                          <a:latin typeface="+mn-lt"/>
                        </a:rPr>
                        <a:t> or MD (CI)</a:t>
                      </a:r>
                    </a:p>
                  </a:txBody>
                  <a:tcPr/>
                </a:tc>
                <a:tc>
                  <a:txBody>
                    <a:bodyPr/>
                    <a:lstStyle/>
                    <a:p>
                      <a:r>
                        <a:rPr lang="en-US" sz="2400" dirty="0">
                          <a:latin typeface="+mn-lt"/>
                        </a:rPr>
                        <a:t>P </a:t>
                      </a:r>
                    </a:p>
                  </a:txBody>
                  <a:tcPr/>
                </a:tc>
                <a:extLst>
                  <a:ext uri="{0D108BD9-81ED-4DB2-BD59-A6C34878D82A}">
                    <a16:rowId xmlns:a16="http://schemas.microsoft.com/office/drawing/2014/main" val="10000"/>
                  </a:ext>
                </a:extLst>
              </a:tr>
              <a:tr h="370840">
                <a:tc>
                  <a:txBody>
                    <a:bodyPr/>
                    <a:lstStyle/>
                    <a:p>
                      <a:r>
                        <a:rPr lang="en-US" sz="2400" dirty="0" err="1">
                          <a:latin typeface="+mn-lt"/>
                        </a:rPr>
                        <a:t>Bwt</a:t>
                      </a:r>
                      <a:endParaRPr lang="en-US" sz="2400" dirty="0">
                        <a:latin typeface="+mn-lt"/>
                      </a:endParaRPr>
                    </a:p>
                  </a:txBody>
                  <a:tcPr/>
                </a:tc>
                <a:tc>
                  <a:txBody>
                    <a:bodyPr/>
                    <a:lstStyle/>
                    <a:p>
                      <a:pPr algn="ctr">
                        <a:spcAft>
                          <a:spcPts val="0"/>
                        </a:spcAft>
                      </a:pPr>
                      <a:r>
                        <a:rPr lang="en-AU" sz="2400" dirty="0">
                          <a:effectLst/>
                          <a:latin typeface="+mn-lt"/>
                          <a:ea typeface="Times"/>
                          <a:cs typeface="Times New Roman"/>
                        </a:rPr>
                        <a:t>2874 (2795, 2952)</a:t>
                      </a:r>
                      <a:endParaRPr lang="en-AU" sz="2400" dirty="0">
                        <a:effectLst/>
                        <a:latin typeface="+mn-lt"/>
                        <a:ea typeface="ＭＳ 明朝"/>
                        <a:cs typeface="Times New Roman"/>
                      </a:endParaRPr>
                    </a:p>
                  </a:txBody>
                  <a:tcPr marL="68580" marR="68580" marT="0" marB="0"/>
                </a:tc>
                <a:tc>
                  <a:txBody>
                    <a:bodyPr/>
                    <a:lstStyle/>
                    <a:p>
                      <a:pPr algn="ctr">
                        <a:spcAft>
                          <a:spcPts val="0"/>
                        </a:spcAft>
                      </a:pPr>
                      <a:r>
                        <a:rPr lang="en-AU" sz="2400">
                          <a:effectLst/>
                          <a:latin typeface="+mn-lt"/>
                          <a:ea typeface="Times"/>
                          <a:cs typeface="Times New Roman"/>
                        </a:rPr>
                        <a:t>2994 (2953, 3034)</a:t>
                      </a:r>
                      <a:endParaRPr lang="en-AU" sz="2400">
                        <a:effectLst/>
                        <a:latin typeface="+mn-lt"/>
                        <a:ea typeface="ＭＳ 明朝"/>
                        <a:cs typeface="Times New Roman"/>
                      </a:endParaRPr>
                    </a:p>
                  </a:txBody>
                  <a:tcPr marL="68580" marR="68580" marT="0" marB="0"/>
                </a:tc>
                <a:tc>
                  <a:txBody>
                    <a:bodyPr/>
                    <a:lstStyle/>
                    <a:p>
                      <a:pPr algn="ctr">
                        <a:spcAft>
                          <a:spcPts val="0"/>
                        </a:spcAft>
                      </a:pPr>
                      <a:r>
                        <a:rPr lang="en-AU" sz="2400">
                          <a:effectLst/>
                          <a:latin typeface="+mn-lt"/>
                          <a:ea typeface="Times"/>
                          <a:cs typeface="Times New Roman"/>
                        </a:rPr>
                        <a:t>-88 (-173, -3)</a:t>
                      </a:r>
                      <a:endParaRPr lang="en-AU" sz="2400">
                        <a:effectLst/>
                        <a:latin typeface="+mn-lt"/>
                        <a:ea typeface="ＭＳ 明朝"/>
                        <a:cs typeface="Times New Roman"/>
                      </a:endParaRPr>
                    </a:p>
                  </a:txBody>
                  <a:tcPr marL="68580" marR="68580" marT="0" marB="0"/>
                </a:tc>
                <a:tc>
                  <a:txBody>
                    <a:bodyPr/>
                    <a:lstStyle/>
                    <a:p>
                      <a:pPr algn="ctr">
                        <a:spcAft>
                          <a:spcPts val="0"/>
                        </a:spcAft>
                      </a:pPr>
                      <a:r>
                        <a:rPr lang="en-AU" sz="2400" dirty="0">
                          <a:effectLst/>
                          <a:latin typeface="+mn-lt"/>
                          <a:ea typeface="Times"/>
                          <a:cs typeface="Times New Roman"/>
                        </a:rPr>
                        <a:t>0.043</a:t>
                      </a:r>
                      <a:endParaRPr lang="en-AU" sz="2400" dirty="0">
                        <a:effectLst/>
                        <a:latin typeface="+mn-lt"/>
                        <a:ea typeface="ＭＳ 明朝"/>
                        <a:cs typeface="Times New Roman"/>
                      </a:endParaRPr>
                    </a:p>
                  </a:txBody>
                  <a:tcPr marL="68580" marR="68580" marT="0" marB="0"/>
                </a:tc>
                <a:extLst>
                  <a:ext uri="{0D108BD9-81ED-4DB2-BD59-A6C34878D82A}">
                    <a16:rowId xmlns:a16="http://schemas.microsoft.com/office/drawing/2014/main" val="10001"/>
                  </a:ext>
                </a:extLst>
              </a:tr>
              <a:tr h="370840">
                <a:tc>
                  <a:txBody>
                    <a:bodyPr/>
                    <a:lstStyle/>
                    <a:p>
                      <a:r>
                        <a:rPr lang="en-US" sz="2400" dirty="0">
                          <a:latin typeface="+mn-lt"/>
                        </a:rPr>
                        <a:t>LBW</a:t>
                      </a:r>
                    </a:p>
                  </a:txBody>
                  <a:tcPr/>
                </a:tc>
                <a:tc>
                  <a:txBody>
                    <a:bodyPr/>
                    <a:lstStyle/>
                    <a:p>
                      <a:pPr algn="ctr">
                        <a:spcAft>
                          <a:spcPts val="0"/>
                        </a:spcAft>
                      </a:pPr>
                      <a:r>
                        <a:rPr lang="en-AU" sz="2400" dirty="0">
                          <a:effectLst/>
                          <a:latin typeface="+mn-lt"/>
                          <a:ea typeface="Times"/>
                          <a:cs typeface="Times New Roman"/>
                        </a:rPr>
                        <a:t>21.2 (48/226)</a:t>
                      </a:r>
                      <a:endParaRPr lang="en-AU" sz="2400" dirty="0">
                        <a:effectLst/>
                        <a:latin typeface="+mn-lt"/>
                        <a:ea typeface="ＭＳ 明朝"/>
                        <a:cs typeface="Times New Roman"/>
                      </a:endParaRPr>
                    </a:p>
                  </a:txBody>
                  <a:tcPr marL="68580" marR="68580" marT="0" marB="0"/>
                </a:tc>
                <a:tc>
                  <a:txBody>
                    <a:bodyPr/>
                    <a:lstStyle/>
                    <a:p>
                      <a:pPr algn="ctr">
                        <a:spcAft>
                          <a:spcPts val="0"/>
                        </a:spcAft>
                      </a:pPr>
                      <a:r>
                        <a:rPr lang="en-AU" sz="2400">
                          <a:effectLst/>
                          <a:latin typeface="+mn-lt"/>
                          <a:ea typeface="Times"/>
                          <a:cs typeface="Times New Roman"/>
                        </a:rPr>
                        <a:t>11.8 (81/689)</a:t>
                      </a:r>
                      <a:endParaRPr lang="en-AU" sz="2400">
                        <a:effectLst/>
                        <a:latin typeface="+mn-lt"/>
                        <a:ea typeface="ＭＳ 明朝"/>
                        <a:cs typeface="Times New Roman"/>
                      </a:endParaRPr>
                    </a:p>
                  </a:txBody>
                  <a:tcPr marL="68580" marR="68580" marT="0" marB="0"/>
                </a:tc>
                <a:tc>
                  <a:txBody>
                    <a:bodyPr/>
                    <a:lstStyle/>
                    <a:p>
                      <a:pPr algn="ctr">
                        <a:spcAft>
                          <a:spcPts val="0"/>
                        </a:spcAft>
                      </a:pPr>
                      <a:r>
                        <a:rPr lang="en-AU" sz="2400">
                          <a:effectLst/>
                          <a:latin typeface="+mn-lt"/>
                          <a:ea typeface="Times"/>
                          <a:cs typeface="Times New Roman"/>
                        </a:rPr>
                        <a:t>1.63 (1.19, 2.23)</a:t>
                      </a:r>
                      <a:endParaRPr lang="en-AU" sz="2400">
                        <a:effectLst/>
                        <a:latin typeface="+mn-lt"/>
                        <a:ea typeface="ＭＳ 明朝"/>
                        <a:cs typeface="Times New Roman"/>
                      </a:endParaRPr>
                    </a:p>
                  </a:txBody>
                  <a:tcPr marL="68580" marR="68580" marT="0" marB="0"/>
                </a:tc>
                <a:tc>
                  <a:txBody>
                    <a:bodyPr/>
                    <a:lstStyle/>
                    <a:p>
                      <a:pPr algn="ctr">
                        <a:spcAft>
                          <a:spcPts val="0"/>
                        </a:spcAft>
                      </a:pPr>
                      <a:r>
                        <a:rPr lang="en-AU" sz="2400">
                          <a:effectLst/>
                          <a:latin typeface="+mn-lt"/>
                          <a:ea typeface="Times"/>
                          <a:cs typeface="Times New Roman"/>
                        </a:rPr>
                        <a:t>0.002</a:t>
                      </a:r>
                      <a:endParaRPr lang="en-AU" sz="2400">
                        <a:effectLst/>
                        <a:latin typeface="+mn-lt"/>
                        <a:ea typeface="ＭＳ 明朝"/>
                        <a:cs typeface="Times New Roman"/>
                      </a:endParaRPr>
                    </a:p>
                  </a:txBody>
                  <a:tcPr marL="68580" marR="68580" marT="0" marB="0"/>
                </a:tc>
                <a:extLst>
                  <a:ext uri="{0D108BD9-81ED-4DB2-BD59-A6C34878D82A}">
                    <a16:rowId xmlns:a16="http://schemas.microsoft.com/office/drawing/2014/main" val="10002"/>
                  </a:ext>
                </a:extLst>
              </a:tr>
              <a:tr h="370840">
                <a:tc>
                  <a:txBody>
                    <a:bodyPr/>
                    <a:lstStyle/>
                    <a:p>
                      <a:r>
                        <a:rPr lang="en-US" sz="2400" dirty="0">
                          <a:latin typeface="+mn-lt"/>
                        </a:rPr>
                        <a:t>PTD </a:t>
                      </a:r>
                    </a:p>
                  </a:txBody>
                  <a:tcPr/>
                </a:tc>
                <a:tc>
                  <a:txBody>
                    <a:bodyPr/>
                    <a:lstStyle/>
                    <a:p>
                      <a:pPr algn="ctr">
                        <a:spcAft>
                          <a:spcPts val="0"/>
                        </a:spcAft>
                      </a:pPr>
                      <a:r>
                        <a:rPr lang="en-AU" sz="2400">
                          <a:effectLst/>
                          <a:latin typeface="+mn-lt"/>
                          <a:ea typeface="Times"/>
                          <a:cs typeface="Times New Roman"/>
                        </a:rPr>
                        <a:t>9.3 (21/226)</a:t>
                      </a:r>
                      <a:endParaRPr lang="en-AU" sz="2400">
                        <a:effectLst/>
                        <a:latin typeface="+mn-lt"/>
                        <a:ea typeface="ＭＳ 明朝"/>
                        <a:cs typeface="Times New Roman"/>
                      </a:endParaRPr>
                    </a:p>
                  </a:txBody>
                  <a:tcPr marL="68580" marR="68580" marT="0" marB="0"/>
                </a:tc>
                <a:tc>
                  <a:txBody>
                    <a:bodyPr/>
                    <a:lstStyle/>
                    <a:p>
                      <a:pPr algn="ctr">
                        <a:spcAft>
                          <a:spcPts val="0"/>
                        </a:spcAft>
                      </a:pPr>
                      <a:r>
                        <a:rPr lang="en-AU" sz="2400">
                          <a:effectLst/>
                          <a:latin typeface="+mn-lt"/>
                          <a:ea typeface="Times"/>
                          <a:cs typeface="Times New Roman"/>
                        </a:rPr>
                        <a:t>6.1 (42/689)</a:t>
                      </a:r>
                      <a:endParaRPr lang="en-AU" sz="2400">
                        <a:effectLst/>
                        <a:latin typeface="+mn-lt"/>
                        <a:ea typeface="ＭＳ 明朝"/>
                        <a:cs typeface="Times New Roman"/>
                      </a:endParaRPr>
                    </a:p>
                  </a:txBody>
                  <a:tcPr marL="68580" marR="68580" marT="0" marB="0"/>
                </a:tc>
                <a:tc>
                  <a:txBody>
                    <a:bodyPr/>
                    <a:lstStyle/>
                    <a:p>
                      <a:pPr algn="ctr">
                        <a:spcAft>
                          <a:spcPts val="0"/>
                        </a:spcAft>
                      </a:pPr>
                      <a:r>
                        <a:rPr lang="en-AU" sz="2400">
                          <a:effectLst/>
                          <a:latin typeface="+mn-lt"/>
                          <a:ea typeface="Times"/>
                          <a:cs typeface="Times New Roman"/>
                        </a:rPr>
                        <a:t>1.38 (0.83, 2.28)</a:t>
                      </a:r>
                      <a:endParaRPr lang="en-AU" sz="2400">
                        <a:effectLst/>
                        <a:latin typeface="+mn-lt"/>
                        <a:ea typeface="ＭＳ 明朝"/>
                        <a:cs typeface="Times New Roman"/>
                      </a:endParaRPr>
                    </a:p>
                  </a:txBody>
                  <a:tcPr marL="68580" marR="68580" marT="0" marB="0"/>
                </a:tc>
                <a:tc>
                  <a:txBody>
                    <a:bodyPr/>
                    <a:lstStyle/>
                    <a:p>
                      <a:pPr algn="ctr">
                        <a:spcAft>
                          <a:spcPts val="0"/>
                        </a:spcAft>
                      </a:pPr>
                      <a:r>
                        <a:rPr lang="en-AU" sz="2400" dirty="0">
                          <a:effectLst/>
                          <a:latin typeface="+mn-lt"/>
                          <a:ea typeface="Times"/>
                          <a:cs typeface="Times New Roman"/>
                        </a:rPr>
                        <a:t>0.22</a:t>
                      </a:r>
                      <a:endParaRPr lang="en-AU" sz="2400" dirty="0">
                        <a:effectLst/>
                        <a:latin typeface="+mn-lt"/>
                        <a:ea typeface="ＭＳ 明朝"/>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3" name="TextBox 2"/>
          <p:cNvSpPr txBox="1"/>
          <p:nvPr/>
        </p:nvSpPr>
        <p:spPr>
          <a:xfrm>
            <a:off x="1631504" y="1412776"/>
            <a:ext cx="9209572" cy="1815882"/>
          </a:xfrm>
          <a:prstGeom prst="rect">
            <a:avLst/>
          </a:prstGeom>
          <a:noFill/>
        </p:spPr>
        <p:txBody>
          <a:bodyPr wrap="none" rtlCol="0">
            <a:spAutoFit/>
          </a:bodyPr>
          <a:lstStyle/>
          <a:p>
            <a:pPr marL="457200" indent="-457200">
              <a:buFont typeface="Arial" charset="0"/>
              <a:buChar char="•"/>
            </a:pPr>
            <a:r>
              <a:rPr lang="en-US" sz="2800" dirty="0">
                <a:solidFill>
                  <a:srgbClr val="00B050"/>
                </a:solidFill>
              </a:rPr>
              <a:t>Major predictor of birth outcomes</a:t>
            </a:r>
          </a:p>
          <a:p>
            <a:pPr marL="457200" indent="-457200">
              <a:buFont typeface="Arial" charset="0"/>
              <a:buChar char="•"/>
            </a:pPr>
            <a:r>
              <a:rPr lang="en-US" sz="2800" dirty="0">
                <a:solidFill>
                  <a:srgbClr val="00B050"/>
                </a:solidFill>
              </a:rPr>
              <a:t>Documented in ~1/2 study participants</a:t>
            </a:r>
          </a:p>
          <a:p>
            <a:pPr marL="457200" indent="-457200">
              <a:buFont typeface="Arial" charset="0"/>
              <a:buChar char="•"/>
            </a:pPr>
            <a:r>
              <a:rPr lang="en-US" sz="2800" dirty="0">
                <a:solidFill>
                  <a:srgbClr val="00B050"/>
                </a:solidFill>
              </a:rPr>
              <a:t>IOM recommends weight gain of 350-500 g/</a:t>
            </a:r>
            <a:r>
              <a:rPr lang="en-US" sz="2800" dirty="0" err="1">
                <a:solidFill>
                  <a:srgbClr val="00B050"/>
                </a:solidFill>
              </a:rPr>
              <a:t>wk</a:t>
            </a:r>
            <a:endParaRPr lang="en-US" sz="2800" dirty="0">
              <a:solidFill>
                <a:srgbClr val="00B050"/>
              </a:solidFill>
            </a:endParaRPr>
          </a:p>
          <a:p>
            <a:pPr marL="457200" indent="-457200">
              <a:buFont typeface="Arial" charset="0"/>
              <a:buChar char="•"/>
            </a:pPr>
            <a:r>
              <a:rPr lang="en-US" sz="2800" dirty="0">
                <a:solidFill>
                  <a:srgbClr val="00B050"/>
                </a:solidFill>
              </a:rPr>
              <a:t>One quarter of study participants had GWG&lt;226 g/</a:t>
            </a:r>
            <a:r>
              <a:rPr lang="en-US" sz="2800" dirty="0" err="1">
                <a:solidFill>
                  <a:srgbClr val="00B050"/>
                </a:solidFill>
              </a:rPr>
              <a:t>wk</a:t>
            </a:r>
            <a:endParaRPr lang="en-US" sz="2800" dirty="0">
              <a:solidFill>
                <a:srgbClr val="00B050"/>
              </a:solidFill>
            </a:endParaRPr>
          </a:p>
        </p:txBody>
      </p:sp>
      <p:sp>
        <p:nvSpPr>
          <p:cNvPr id="5" name="TextBox 4"/>
          <p:cNvSpPr txBox="1"/>
          <p:nvPr/>
        </p:nvSpPr>
        <p:spPr>
          <a:xfrm>
            <a:off x="1602907" y="5661248"/>
            <a:ext cx="8381525" cy="461665"/>
          </a:xfrm>
          <a:prstGeom prst="rect">
            <a:avLst/>
          </a:prstGeom>
          <a:noFill/>
        </p:spPr>
        <p:txBody>
          <a:bodyPr wrap="none" rtlCol="0">
            <a:spAutoFit/>
          </a:bodyPr>
          <a:lstStyle/>
          <a:p>
            <a:r>
              <a:rPr lang="en-US" dirty="0">
                <a:solidFill>
                  <a:srgbClr val="FF0000"/>
                </a:solidFill>
              </a:rPr>
              <a:t>Unger HW et al, </a:t>
            </a:r>
            <a:r>
              <a:rPr lang="en-US" dirty="0" err="1">
                <a:solidFill>
                  <a:srgbClr val="FF0000"/>
                </a:solidFill>
              </a:rPr>
              <a:t>Matern</a:t>
            </a:r>
            <a:r>
              <a:rPr lang="en-US" dirty="0">
                <a:solidFill>
                  <a:srgbClr val="FF0000"/>
                </a:solidFill>
              </a:rPr>
              <a:t> Child </a:t>
            </a:r>
            <a:r>
              <a:rPr lang="en-US" dirty="0" err="1">
                <a:solidFill>
                  <a:srgbClr val="FF0000"/>
                </a:solidFill>
              </a:rPr>
              <a:t>Nutr</a:t>
            </a:r>
            <a:r>
              <a:rPr lang="en-US" dirty="0">
                <a:solidFill>
                  <a:srgbClr val="FF0000"/>
                </a:solidFill>
              </a:rPr>
              <a:t>. 2016 Oct;12(4):699-712.</a:t>
            </a:r>
          </a:p>
        </p:txBody>
      </p:sp>
    </p:spTree>
    <p:extLst>
      <p:ext uri="{BB962C8B-B14F-4D97-AF65-F5344CB8AC3E}">
        <p14:creationId xmlns:p14="http://schemas.microsoft.com/office/powerpoint/2010/main" val="1587703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1200" y="476672"/>
            <a:ext cx="10566400" cy="864096"/>
          </a:xfrm>
        </p:spPr>
        <p:txBody>
          <a:bodyPr>
            <a:normAutofit/>
          </a:bodyPr>
          <a:lstStyle/>
          <a:p>
            <a:pPr algn="ctr"/>
            <a:r>
              <a:rPr lang="en-US" sz="3600" dirty="0">
                <a:solidFill>
                  <a:srgbClr val="0000FF"/>
                </a:solidFill>
                <a:latin typeface="+mn-lt"/>
              </a:rPr>
              <a:t>MUAC and outcomes</a:t>
            </a:r>
          </a:p>
        </p:txBody>
      </p:sp>
      <p:graphicFrame>
        <p:nvGraphicFramePr>
          <p:cNvPr id="5" name="Table 4"/>
          <p:cNvGraphicFramePr>
            <a:graphicFrameLocks noGrp="1"/>
          </p:cNvGraphicFramePr>
          <p:nvPr/>
        </p:nvGraphicFramePr>
        <p:xfrm>
          <a:off x="1055441" y="1600200"/>
          <a:ext cx="10009111" cy="1584960"/>
        </p:xfrm>
        <a:graphic>
          <a:graphicData uri="http://schemas.openxmlformats.org/drawingml/2006/table">
            <a:tbl>
              <a:tblPr firstRow="1" bandRow="1">
                <a:tableStyleId>{ED083AE6-46FA-4A59-8FB0-9F97EB10719F}</a:tableStyleId>
              </a:tblPr>
              <a:tblGrid>
                <a:gridCol w="1020020">
                  <a:extLst>
                    <a:ext uri="{9D8B030D-6E8A-4147-A177-3AD203B41FA5}">
                      <a16:colId xmlns:a16="http://schemas.microsoft.com/office/drawing/2014/main" val="20000"/>
                    </a:ext>
                  </a:extLst>
                </a:gridCol>
                <a:gridCol w="2490212">
                  <a:extLst>
                    <a:ext uri="{9D8B030D-6E8A-4147-A177-3AD203B41FA5}">
                      <a16:colId xmlns:a16="http://schemas.microsoft.com/office/drawing/2014/main" val="20001"/>
                    </a:ext>
                  </a:extLst>
                </a:gridCol>
                <a:gridCol w="2495234">
                  <a:extLst>
                    <a:ext uri="{9D8B030D-6E8A-4147-A177-3AD203B41FA5}">
                      <a16:colId xmlns:a16="http://schemas.microsoft.com/office/drawing/2014/main" val="20002"/>
                    </a:ext>
                  </a:extLst>
                </a:gridCol>
                <a:gridCol w="2816165">
                  <a:extLst>
                    <a:ext uri="{9D8B030D-6E8A-4147-A177-3AD203B41FA5}">
                      <a16:colId xmlns:a16="http://schemas.microsoft.com/office/drawing/2014/main" val="20003"/>
                    </a:ext>
                  </a:extLst>
                </a:gridCol>
                <a:gridCol w="1187480">
                  <a:extLst>
                    <a:ext uri="{9D8B030D-6E8A-4147-A177-3AD203B41FA5}">
                      <a16:colId xmlns:a16="http://schemas.microsoft.com/office/drawing/2014/main" val="20004"/>
                    </a:ext>
                  </a:extLst>
                </a:gridCol>
              </a:tblGrid>
              <a:tr h="370840">
                <a:tc>
                  <a:txBody>
                    <a:bodyPr/>
                    <a:lstStyle/>
                    <a:p>
                      <a:endParaRPr lang="en-US" sz="2000" dirty="0">
                        <a:latin typeface="+mn-lt"/>
                      </a:endParaRPr>
                    </a:p>
                  </a:txBody>
                  <a:tcPr/>
                </a:tc>
                <a:tc>
                  <a:txBody>
                    <a:bodyPr/>
                    <a:lstStyle/>
                    <a:p>
                      <a:pPr lvl="1"/>
                      <a:r>
                        <a:rPr lang="en-US" sz="2000" dirty="0">
                          <a:latin typeface="+mn-lt"/>
                        </a:rPr>
                        <a:t>&lt;23</a:t>
                      </a:r>
                      <a:r>
                        <a:rPr lang="en-US" sz="2000" baseline="0" dirty="0">
                          <a:latin typeface="+mn-lt"/>
                        </a:rPr>
                        <a:t> cm</a:t>
                      </a:r>
                      <a:endParaRPr lang="en-US" sz="2000" dirty="0">
                        <a:latin typeface="+mn-lt"/>
                      </a:endParaRPr>
                    </a:p>
                  </a:txBody>
                  <a:tcPr/>
                </a:tc>
                <a:tc>
                  <a:txBody>
                    <a:bodyPr/>
                    <a:lstStyle/>
                    <a:p>
                      <a:pPr algn="ctr"/>
                      <a:r>
                        <a:rPr lang="en-US" sz="2000" dirty="0">
                          <a:latin typeface="+mn-lt"/>
                        </a:rPr>
                        <a:t>≥23</a:t>
                      </a:r>
                      <a:r>
                        <a:rPr lang="en-US" sz="2000" baseline="0" dirty="0">
                          <a:latin typeface="+mn-lt"/>
                        </a:rPr>
                        <a:t> cm</a:t>
                      </a:r>
                      <a:endParaRPr lang="en-US" sz="2000" dirty="0">
                        <a:latin typeface="+mn-lt"/>
                      </a:endParaRPr>
                    </a:p>
                  </a:txBody>
                  <a:tcPr/>
                </a:tc>
                <a:tc>
                  <a:txBody>
                    <a:bodyPr/>
                    <a:lstStyle/>
                    <a:p>
                      <a:pPr algn="ctr"/>
                      <a:r>
                        <a:rPr lang="en-US" sz="2000" dirty="0" err="1">
                          <a:latin typeface="+mn-lt"/>
                        </a:rPr>
                        <a:t>aRR</a:t>
                      </a:r>
                      <a:r>
                        <a:rPr lang="en-US" sz="2000" dirty="0">
                          <a:latin typeface="+mn-lt"/>
                        </a:rPr>
                        <a:t> or MD (CI)</a:t>
                      </a:r>
                    </a:p>
                  </a:txBody>
                  <a:tcPr/>
                </a:tc>
                <a:tc>
                  <a:txBody>
                    <a:bodyPr/>
                    <a:lstStyle/>
                    <a:p>
                      <a:r>
                        <a:rPr lang="en-US" sz="2000" dirty="0">
                          <a:latin typeface="+mn-lt"/>
                        </a:rPr>
                        <a:t>P </a:t>
                      </a:r>
                    </a:p>
                  </a:txBody>
                  <a:tcPr/>
                </a:tc>
                <a:extLst>
                  <a:ext uri="{0D108BD9-81ED-4DB2-BD59-A6C34878D82A}">
                    <a16:rowId xmlns:a16="http://schemas.microsoft.com/office/drawing/2014/main" val="10000"/>
                  </a:ext>
                </a:extLst>
              </a:tr>
              <a:tr h="370840">
                <a:tc>
                  <a:txBody>
                    <a:bodyPr/>
                    <a:lstStyle/>
                    <a:p>
                      <a:r>
                        <a:rPr lang="en-US" sz="2000" dirty="0" err="1">
                          <a:latin typeface="+mn-lt"/>
                        </a:rPr>
                        <a:t>Bwt</a:t>
                      </a:r>
                      <a:endParaRPr lang="en-US" sz="2000" dirty="0">
                        <a:latin typeface="+mn-lt"/>
                      </a:endParaRPr>
                    </a:p>
                  </a:txBody>
                  <a:tcPr/>
                </a:tc>
                <a:tc>
                  <a:txBody>
                    <a:bodyPr/>
                    <a:lstStyle/>
                    <a:p>
                      <a:pPr algn="ctr">
                        <a:spcAft>
                          <a:spcPts val="0"/>
                        </a:spcAft>
                      </a:pPr>
                      <a:r>
                        <a:rPr lang="en-AU" sz="2000" dirty="0">
                          <a:effectLst/>
                          <a:latin typeface="+mn-lt"/>
                          <a:ea typeface="Times"/>
                          <a:cs typeface="Times New Roman"/>
                        </a:rPr>
                        <a:t>2833 (2794, 2873)</a:t>
                      </a:r>
                      <a:endParaRPr lang="en-AU" sz="2000" dirty="0">
                        <a:effectLst/>
                        <a:latin typeface="+mn-lt"/>
                        <a:ea typeface="ＭＳ 明朝"/>
                        <a:cs typeface="Times New Roman"/>
                      </a:endParaRPr>
                    </a:p>
                  </a:txBody>
                  <a:tcPr marL="68580" marR="68580" marT="0" marB="0"/>
                </a:tc>
                <a:tc>
                  <a:txBody>
                    <a:bodyPr/>
                    <a:lstStyle/>
                    <a:p>
                      <a:pPr algn="ctr">
                        <a:spcAft>
                          <a:spcPts val="0"/>
                        </a:spcAft>
                      </a:pPr>
                      <a:r>
                        <a:rPr lang="en-AU" sz="2000">
                          <a:effectLst/>
                          <a:latin typeface="+mn-lt"/>
                          <a:ea typeface="Times"/>
                          <a:cs typeface="Times New Roman"/>
                        </a:rPr>
                        <a:t>2983 (2958, 3008)</a:t>
                      </a:r>
                      <a:endParaRPr lang="en-AU" sz="2000">
                        <a:effectLst/>
                        <a:latin typeface="+mn-lt"/>
                        <a:ea typeface="ＭＳ 明朝"/>
                        <a:cs typeface="Times New Roman"/>
                      </a:endParaRPr>
                    </a:p>
                  </a:txBody>
                  <a:tcPr marL="68580" marR="68580" marT="0" marB="0"/>
                </a:tc>
                <a:tc>
                  <a:txBody>
                    <a:bodyPr/>
                    <a:lstStyle/>
                    <a:p>
                      <a:pPr algn="ctr">
                        <a:spcAft>
                          <a:spcPts val="0"/>
                        </a:spcAft>
                      </a:pPr>
                      <a:r>
                        <a:rPr lang="en-AU" sz="2000">
                          <a:effectLst/>
                          <a:latin typeface="+mn-lt"/>
                          <a:ea typeface="Times"/>
                          <a:cs typeface="Times New Roman"/>
                        </a:rPr>
                        <a:t>-111 (-157, -65)</a:t>
                      </a:r>
                      <a:endParaRPr lang="en-AU" sz="200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&lt;0.001</a:t>
                      </a:r>
                      <a:endParaRPr lang="en-AU" sz="2000" dirty="0">
                        <a:effectLst/>
                        <a:latin typeface="+mn-lt"/>
                        <a:ea typeface="ＭＳ 明朝"/>
                        <a:cs typeface="Times New Roman"/>
                      </a:endParaRPr>
                    </a:p>
                  </a:txBody>
                  <a:tcPr marL="68580" marR="68580" marT="0" marB="0"/>
                </a:tc>
                <a:extLst>
                  <a:ext uri="{0D108BD9-81ED-4DB2-BD59-A6C34878D82A}">
                    <a16:rowId xmlns:a16="http://schemas.microsoft.com/office/drawing/2014/main" val="10001"/>
                  </a:ext>
                </a:extLst>
              </a:tr>
              <a:tr h="370840">
                <a:tc>
                  <a:txBody>
                    <a:bodyPr/>
                    <a:lstStyle/>
                    <a:p>
                      <a:r>
                        <a:rPr lang="en-US" sz="2000" dirty="0">
                          <a:latin typeface="+mn-lt"/>
                        </a:rPr>
                        <a:t>LBW</a:t>
                      </a:r>
                    </a:p>
                  </a:txBody>
                  <a:tcPr/>
                </a:tc>
                <a:tc>
                  <a:txBody>
                    <a:bodyPr/>
                    <a:lstStyle/>
                    <a:p>
                      <a:pPr algn="ctr">
                        <a:spcAft>
                          <a:spcPts val="0"/>
                        </a:spcAft>
                      </a:pPr>
                      <a:r>
                        <a:rPr lang="en-AU" sz="2000">
                          <a:effectLst/>
                          <a:latin typeface="+mn-lt"/>
                          <a:ea typeface="Times"/>
                          <a:cs typeface="Times New Roman"/>
                        </a:rPr>
                        <a:t>20.5 (111/541)</a:t>
                      </a:r>
                      <a:endParaRPr lang="en-AU" sz="2000">
                        <a:effectLst/>
                        <a:latin typeface="+mn-lt"/>
                        <a:ea typeface="ＭＳ 明朝"/>
                        <a:cs typeface="Times New Roman"/>
                      </a:endParaRPr>
                    </a:p>
                  </a:txBody>
                  <a:tcPr marL="68580" marR="68580" marT="0" marB="0"/>
                </a:tc>
                <a:tc>
                  <a:txBody>
                    <a:bodyPr/>
                    <a:lstStyle/>
                    <a:p>
                      <a:pPr algn="ctr">
                        <a:spcAft>
                          <a:spcPts val="0"/>
                        </a:spcAft>
                      </a:pPr>
                      <a:r>
                        <a:rPr lang="en-AU" sz="2000">
                          <a:effectLst/>
                          <a:latin typeface="+mn-lt"/>
                          <a:ea typeface="Times"/>
                          <a:cs typeface="Times New Roman"/>
                        </a:rPr>
                        <a:t>12.9 (182/1,406)</a:t>
                      </a:r>
                      <a:endParaRPr lang="en-AU" sz="2000">
                        <a:effectLst/>
                        <a:latin typeface="+mn-lt"/>
                        <a:ea typeface="ＭＳ 明朝"/>
                        <a:cs typeface="Times New Roman"/>
                      </a:endParaRPr>
                    </a:p>
                  </a:txBody>
                  <a:tcPr marL="68580" marR="68580" marT="0" marB="0"/>
                </a:tc>
                <a:tc>
                  <a:txBody>
                    <a:bodyPr/>
                    <a:lstStyle/>
                    <a:p>
                      <a:pPr algn="ctr">
                        <a:spcAft>
                          <a:spcPts val="0"/>
                        </a:spcAft>
                      </a:pPr>
                      <a:r>
                        <a:rPr lang="en-AU" sz="2000">
                          <a:effectLst/>
                          <a:latin typeface="+mn-lt"/>
                          <a:ea typeface="Times"/>
                          <a:cs typeface="Times New Roman"/>
                        </a:rPr>
                        <a:t>1.46 (1.18, 1.80)</a:t>
                      </a:r>
                      <a:endParaRPr lang="en-AU" sz="2000">
                        <a:effectLst/>
                        <a:latin typeface="+mn-lt"/>
                        <a:ea typeface="ＭＳ 明朝"/>
                        <a:cs typeface="Times New Roman"/>
                      </a:endParaRPr>
                    </a:p>
                  </a:txBody>
                  <a:tcPr marL="68580" marR="68580" marT="0" marB="0"/>
                </a:tc>
                <a:tc>
                  <a:txBody>
                    <a:bodyPr/>
                    <a:lstStyle/>
                    <a:p>
                      <a:pPr algn="ctr">
                        <a:spcAft>
                          <a:spcPts val="0"/>
                        </a:spcAft>
                      </a:pPr>
                      <a:r>
                        <a:rPr lang="en-AU" sz="2000">
                          <a:effectLst/>
                          <a:latin typeface="+mn-lt"/>
                          <a:ea typeface="Times"/>
                          <a:cs typeface="Times New Roman"/>
                        </a:rPr>
                        <a:t>&lt;0.001</a:t>
                      </a:r>
                      <a:endParaRPr lang="en-AU" sz="2000">
                        <a:effectLst/>
                        <a:latin typeface="+mn-lt"/>
                        <a:ea typeface="ＭＳ 明朝"/>
                        <a:cs typeface="Times New Roman"/>
                      </a:endParaRPr>
                    </a:p>
                  </a:txBody>
                  <a:tcPr marL="68580" marR="68580" marT="0" marB="0"/>
                </a:tc>
                <a:extLst>
                  <a:ext uri="{0D108BD9-81ED-4DB2-BD59-A6C34878D82A}">
                    <a16:rowId xmlns:a16="http://schemas.microsoft.com/office/drawing/2014/main" val="10002"/>
                  </a:ext>
                </a:extLst>
              </a:tr>
              <a:tr h="370840">
                <a:tc>
                  <a:txBody>
                    <a:bodyPr/>
                    <a:lstStyle/>
                    <a:p>
                      <a:r>
                        <a:rPr lang="en-US" sz="2000" dirty="0">
                          <a:latin typeface="+mn-lt"/>
                        </a:rPr>
                        <a:t>PTD </a:t>
                      </a:r>
                    </a:p>
                  </a:txBody>
                  <a:tcPr/>
                </a:tc>
                <a:tc>
                  <a:txBody>
                    <a:bodyPr/>
                    <a:lstStyle/>
                    <a:p>
                      <a:pPr algn="ctr">
                        <a:spcAft>
                          <a:spcPts val="0"/>
                        </a:spcAft>
                      </a:pPr>
                      <a:r>
                        <a:rPr lang="en-AU" sz="2000">
                          <a:effectLst/>
                          <a:latin typeface="+mn-lt"/>
                          <a:ea typeface="Times"/>
                          <a:cs typeface="Times New Roman"/>
                        </a:rPr>
                        <a:t>12.6 (45/357)</a:t>
                      </a:r>
                      <a:endParaRPr lang="en-AU" sz="200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7.1 (65/919)</a:t>
                      </a:r>
                      <a:endParaRPr lang="en-AU" sz="2000" dirty="0">
                        <a:effectLst/>
                        <a:latin typeface="+mn-lt"/>
                        <a:ea typeface="ＭＳ 明朝"/>
                        <a:cs typeface="Times New Roman"/>
                      </a:endParaRPr>
                    </a:p>
                  </a:txBody>
                  <a:tcPr marL="68580" marR="68580" marT="0" marB="0"/>
                </a:tc>
                <a:tc>
                  <a:txBody>
                    <a:bodyPr/>
                    <a:lstStyle/>
                    <a:p>
                      <a:pPr algn="ctr">
                        <a:spcAft>
                          <a:spcPts val="0"/>
                        </a:spcAft>
                      </a:pPr>
                      <a:r>
                        <a:rPr lang="en-AU" sz="2000">
                          <a:effectLst/>
                          <a:latin typeface="+mn-lt"/>
                          <a:ea typeface="Times"/>
                          <a:cs typeface="Times New Roman"/>
                        </a:rPr>
                        <a:t>1.75 (1.21, 2.52)</a:t>
                      </a:r>
                      <a:endParaRPr lang="en-AU" sz="200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0.003</a:t>
                      </a:r>
                      <a:endParaRPr lang="en-AU" sz="2000" dirty="0">
                        <a:effectLst/>
                        <a:latin typeface="+mn-lt"/>
                        <a:ea typeface="ＭＳ 明朝"/>
                        <a:cs typeface="Times New Roman"/>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1055441" y="4276823"/>
          <a:ext cx="10009111" cy="1584960"/>
        </p:xfrm>
        <a:graphic>
          <a:graphicData uri="http://schemas.openxmlformats.org/drawingml/2006/table">
            <a:tbl>
              <a:tblPr firstRow="1" bandRow="1">
                <a:tableStyleId>{ED083AE6-46FA-4A59-8FB0-9F97EB10719F}</a:tableStyleId>
              </a:tblPr>
              <a:tblGrid>
                <a:gridCol w="1020021">
                  <a:extLst>
                    <a:ext uri="{9D8B030D-6E8A-4147-A177-3AD203B41FA5}">
                      <a16:colId xmlns:a16="http://schemas.microsoft.com/office/drawing/2014/main" val="20000"/>
                    </a:ext>
                  </a:extLst>
                </a:gridCol>
                <a:gridCol w="2490211">
                  <a:extLst>
                    <a:ext uri="{9D8B030D-6E8A-4147-A177-3AD203B41FA5}">
                      <a16:colId xmlns:a16="http://schemas.microsoft.com/office/drawing/2014/main" val="20001"/>
                    </a:ext>
                  </a:extLst>
                </a:gridCol>
                <a:gridCol w="2495235">
                  <a:extLst>
                    <a:ext uri="{9D8B030D-6E8A-4147-A177-3AD203B41FA5}">
                      <a16:colId xmlns:a16="http://schemas.microsoft.com/office/drawing/2014/main" val="20002"/>
                    </a:ext>
                  </a:extLst>
                </a:gridCol>
                <a:gridCol w="2816164">
                  <a:extLst>
                    <a:ext uri="{9D8B030D-6E8A-4147-A177-3AD203B41FA5}">
                      <a16:colId xmlns:a16="http://schemas.microsoft.com/office/drawing/2014/main" val="20003"/>
                    </a:ext>
                  </a:extLst>
                </a:gridCol>
                <a:gridCol w="1187480">
                  <a:extLst>
                    <a:ext uri="{9D8B030D-6E8A-4147-A177-3AD203B41FA5}">
                      <a16:colId xmlns:a16="http://schemas.microsoft.com/office/drawing/2014/main" val="20004"/>
                    </a:ext>
                  </a:extLst>
                </a:gridCol>
              </a:tblGrid>
              <a:tr h="0">
                <a:tc>
                  <a:txBody>
                    <a:bodyPr/>
                    <a:lstStyle/>
                    <a:p>
                      <a:endParaRPr lang="en-US" sz="2000" dirty="0">
                        <a:latin typeface="+mn-lt"/>
                      </a:endParaRPr>
                    </a:p>
                  </a:txBody>
                  <a:tcPr/>
                </a:tc>
                <a:tc>
                  <a:txBody>
                    <a:bodyPr/>
                    <a:lstStyle/>
                    <a:p>
                      <a:pPr algn="ctr"/>
                      <a:r>
                        <a:rPr lang="en-US" sz="2000" dirty="0">
                          <a:latin typeface="+mn-lt"/>
                        </a:rPr>
                        <a:t>&lt;</a:t>
                      </a:r>
                      <a:r>
                        <a:rPr lang="en-US" sz="2000" baseline="0" dirty="0">
                          <a:latin typeface="+mn-lt"/>
                        </a:rPr>
                        <a:t> 19.8 kg/m</a:t>
                      </a:r>
                      <a:r>
                        <a:rPr lang="en-US" sz="2000" baseline="30000" dirty="0">
                          <a:latin typeface="+mn-lt"/>
                        </a:rPr>
                        <a:t>2</a:t>
                      </a:r>
                    </a:p>
                  </a:txBody>
                  <a:tcPr/>
                </a:tc>
                <a:tc>
                  <a:txBody>
                    <a:bodyPr/>
                    <a:lstStyle/>
                    <a:p>
                      <a:pPr algn="ctr"/>
                      <a:r>
                        <a:rPr lang="en-US" sz="2000" dirty="0">
                          <a:latin typeface="+mn-lt"/>
                        </a:rPr>
                        <a:t>≥19.8</a:t>
                      </a:r>
                      <a:r>
                        <a:rPr lang="en-US" sz="2000" baseline="0" dirty="0">
                          <a:latin typeface="+mn-lt"/>
                        </a:rPr>
                        <a:t> kg/m</a:t>
                      </a:r>
                      <a:r>
                        <a:rPr lang="en-US" sz="2000" baseline="30000" dirty="0">
                          <a:latin typeface="+mn-lt"/>
                        </a:rPr>
                        <a:t>2</a:t>
                      </a:r>
                    </a:p>
                  </a:txBody>
                  <a:tcPr/>
                </a:tc>
                <a:tc>
                  <a:txBody>
                    <a:bodyPr/>
                    <a:lstStyle/>
                    <a:p>
                      <a:pPr algn="ctr"/>
                      <a:r>
                        <a:rPr lang="en-US" sz="2000" dirty="0" err="1">
                          <a:latin typeface="+mn-lt"/>
                        </a:rPr>
                        <a:t>aRR</a:t>
                      </a:r>
                      <a:r>
                        <a:rPr lang="en-US" sz="2000" dirty="0">
                          <a:latin typeface="+mn-lt"/>
                        </a:rPr>
                        <a:t> or MD (CI)</a:t>
                      </a:r>
                    </a:p>
                  </a:txBody>
                  <a:tcPr/>
                </a:tc>
                <a:tc>
                  <a:txBody>
                    <a:bodyPr/>
                    <a:lstStyle/>
                    <a:p>
                      <a:r>
                        <a:rPr lang="en-US" sz="2000" dirty="0">
                          <a:latin typeface="+mn-lt"/>
                        </a:rPr>
                        <a:t>P </a:t>
                      </a:r>
                    </a:p>
                  </a:txBody>
                  <a:tcPr/>
                </a:tc>
                <a:extLst>
                  <a:ext uri="{0D108BD9-81ED-4DB2-BD59-A6C34878D82A}">
                    <a16:rowId xmlns:a16="http://schemas.microsoft.com/office/drawing/2014/main" val="10000"/>
                  </a:ext>
                </a:extLst>
              </a:tr>
              <a:tr h="370840">
                <a:tc>
                  <a:txBody>
                    <a:bodyPr/>
                    <a:lstStyle/>
                    <a:p>
                      <a:r>
                        <a:rPr lang="en-US" sz="2000" dirty="0" err="1">
                          <a:latin typeface="+mn-lt"/>
                        </a:rPr>
                        <a:t>Bwt</a:t>
                      </a:r>
                      <a:endParaRPr lang="en-US" sz="2000" dirty="0">
                        <a:latin typeface="+mn-lt"/>
                      </a:endParaRPr>
                    </a:p>
                  </a:txBody>
                  <a:tcPr/>
                </a:tc>
                <a:tc>
                  <a:txBody>
                    <a:bodyPr/>
                    <a:lstStyle/>
                    <a:p>
                      <a:pPr algn="ctr">
                        <a:spcAft>
                          <a:spcPts val="0"/>
                        </a:spcAft>
                      </a:pPr>
                      <a:r>
                        <a:rPr lang="en-AU" sz="2000" dirty="0">
                          <a:effectLst/>
                          <a:latin typeface="+mn-lt"/>
                          <a:ea typeface="Times"/>
                          <a:cs typeface="Times New Roman"/>
                        </a:rPr>
                        <a:t>2819 (2760, 2879)</a:t>
                      </a:r>
                      <a:endParaRPr lang="en-AU" sz="2000" dirty="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2957 (2934, 2980)</a:t>
                      </a:r>
                      <a:endParaRPr lang="en-AU" sz="2000" dirty="0">
                        <a:effectLst/>
                        <a:latin typeface="+mn-lt"/>
                        <a:ea typeface="ＭＳ 明朝"/>
                        <a:cs typeface="Times New Roman"/>
                      </a:endParaRPr>
                    </a:p>
                  </a:txBody>
                  <a:tcPr marL="68580" marR="68580" marT="0" marB="0"/>
                </a:tc>
                <a:tc>
                  <a:txBody>
                    <a:bodyPr/>
                    <a:lstStyle/>
                    <a:p>
                      <a:pPr algn="ctr">
                        <a:spcAft>
                          <a:spcPts val="0"/>
                        </a:spcAft>
                      </a:pPr>
                      <a:r>
                        <a:rPr lang="en-AU" sz="2000">
                          <a:effectLst/>
                          <a:latin typeface="+mn-lt"/>
                          <a:ea typeface="Times"/>
                          <a:cs typeface="Times New Roman"/>
                        </a:rPr>
                        <a:t>-139 (-204, -74)</a:t>
                      </a:r>
                      <a:endParaRPr lang="en-AU" sz="200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&lt;0.001</a:t>
                      </a:r>
                      <a:endParaRPr lang="en-AU" sz="2000" dirty="0">
                        <a:effectLst/>
                        <a:latin typeface="+mn-lt"/>
                        <a:ea typeface="ＭＳ 明朝"/>
                        <a:cs typeface="Times New Roman"/>
                      </a:endParaRPr>
                    </a:p>
                  </a:txBody>
                  <a:tcPr marL="68580" marR="68580" marT="0" marB="0"/>
                </a:tc>
                <a:extLst>
                  <a:ext uri="{0D108BD9-81ED-4DB2-BD59-A6C34878D82A}">
                    <a16:rowId xmlns:a16="http://schemas.microsoft.com/office/drawing/2014/main" val="10001"/>
                  </a:ext>
                </a:extLst>
              </a:tr>
              <a:tr h="370840">
                <a:tc>
                  <a:txBody>
                    <a:bodyPr/>
                    <a:lstStyle/>
                    <a:p>
                      <a:r>
                        <a:rPr lang="en-US" sz="2000" dirty="0">
                          <a:latin typeface="+mn-lt"/>
                        </a:rPr>
                        <a:t>LBW</a:t>
                      </a:r>
                    </a:p>
                  </a:txBody>
                  <a:tcPr/>
                </a:tc>
                <a:tc>
                  <a:txBody>
                    <a:bodyPr/>
                    <a:lstStyle/>
                    <a:p>
                      <a:pPr algn="ctr">
                        <a:spcAft>
                          <a:spcPts val="0"/>
                        </a:spcAft>
                      </a:pPr>
                      <a:r>
                        <a:rPr lang="en-AU" sz="2000" dirty="0">
                          <a:effectLst/>
                          <a:latin typeface="+mn-lt"/>
                          <a:ea typeface="Times"/>
                          <a:cs typeface="Times New Roman"/>
                        </a:rPr>
                        <a:t>20.5 (45/220)</a:t>
                      </a:r>
                      <a:endParaRPr lang="en-AU" sz="2000" dirty="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14.4 (248/1727)</a:t>
                      </a:r>
                      <a:endParaRPr lang="en-AU" sz="2000" dirty="0">
                        <a:effectLst/>
                        <a:latin typeface="+mn-lt"/>
                        <a:ea typeface="ＭＳ 明朝"/>
                        <a:cs typeface="Times New Roman"/>
                      </a:endParaRPr>
                    </a:p>
                  </a:txBody>
                  <a:tcPr marL="68580" marR="68580" marT="0" marB="0"/>
                </a:tc>
                <a:tc>
                  <a:txBody>
                    <a:bodyPr/>
                    <a:lstStyle/>
                    <a:p>
                      <a:pPr algn="ctr">
                        <a:spcAft>
                          <a:spcPts val="0"/>
                        </a:spcAft>
                      </a:pPr>
                      <a:r>
                        <a:rPr lang="en-AU" sz="2000">
                          <a:effectLst/>
                          <a:latin typeface="+mn-lt"/>
                          <a:ea typeface="Times"/>
                          <a:cs typeface="Times New Roman"/>
                        </a:rPr>
                        <a:t>1.41 (1.07, 1.86)</a:t>
                      </a:r>
                      <a:endParaRPr lang="en-AU" sz="200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0.014</a:t>
                      </a:r>
                      <a:endParaRPr lang="en-AU" sz="2000" dirty="0">
                        <a:effectLst/>
                        <a:latin typeface="+mn-lt"/>
                        <a:ea typeface="ＭＳ 明朝"/>
                        <a:cs typeface="Times New Roman"/>
                      </a:endParaRPr>
                    </a:p>
                  </a:txBody>
                  <a:tcPr marL="68580" marR="68580" marT="0" marB="0"/>
                </a:tc>
                <a:extLst>
                  <a:ext uri="{0D108BD9-81ED-4DB2-BD59-A6C34878D82A}">
                    <a16:rowId xmlns:a16="http://schemas.microsoft.com/office/drawing/2014/main" val="10002"/>
                  </a:ext>
                </a:extLst>
              </a:tr>
              <a:tr h="370840">
                <a:tc>
                  <a:txBody>
                    <a:bodyPr/>
                    <a:lstStyle/>
                    <a:p>
                      <a:r>
                        <a:rPr lang="en-US" sz="2000" dirty="0">
                          <a:latin typeface="+mn-lt"/>
                        </a:rPr>
                        <a:t>PTD </a:t>
                      </a:r>
                    </a:p>
                  </a:txBody>
                  <a:tcPr/>
                </a:tc>
                <a:tc>
                  <a:txBody>
                    <a:bodyPr/>
                    <a:lstStyle/>
                    <a:p>
                      <a:pPr algn="ctr">
                        <a:spcAft>
                          <a:spcPts val="0"/>
                        </a:spcAft>
                      </a:pPr>
                      <a:r>
                        <a:rPr lang="en-AU" sz="2000" dirty="0">
                          <a:effectLst/>
                          <a:latin typeface="+mn-lt"/>
                          <a:ea typeface="Times"/>
                          <a:cs typeface="Times New Roman"/>
                        </a:rPr>
                        <a:t>12.9 (20/155)</a:t>
                      </a:r>
                      <a:endParaRPr lang="en-AU" sz="2000" dirty="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8.0 (90/1,121)</a:t>
                      </a:r>
                      <a:endParaRPr lang="en-AU" sz="2000" dirty="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1.59 (1.01, 2.50)</a:t>
                      </a:r>
                      <a:endParaRPr lang="en-AU" sz="2000" dirty="0">
                        <a:effectLst/>
                        <a:latin typeface="+mn-lt"/>
                        <a:ea typeface="ＭＳ 明朝"/>
                        <a:cs typeface="Times New Roman"/>
                      </a:endParaRPr>
                    </a:p>
                  </a:txBody>
                  <a:tcPr marL="68580" marR="68580" marT="0" marB="0"/>
                </a:tc>
                <a:tc>
                  <a:txBody>
                    <a:bodyPr/>
                    <a:lstStyle/>
                    <a:p>
                      <a:pPr algn="ctr">
                        <a:spcAft>
                          <a:spcPts val="0"/>
                        </a:spcAft>
                      </a:pPr>
                      <a:r>
                        <a:rPr lang="en-AU" sz="2000" dirty="0">
                          <a:effectLst/>
                          <a:latin typeface="+mn-lt"/>
                          <a:ea typeface="Times"/>
                          <a:cs typeface="Times New Roman"/>
                        </a:rPr>
                        <a:t>0.043</a:t>
                      </a:r>
                      <a:endParaRPr lang="en-AU" sz="2000" dirty="0">
                        <a:effectLst/>
                        <a:latin typeface="+mn-lt"/>
                        <a:ea typeface="ＭＳ 明朝"/>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7" name="TextBox 6"/>
          <p:cNvSpPr txBox="1"/>
          <p:nvPr/>
        </p:nvSpPr>
        <p:spPr>
          <a:xfrm>
            <a:off x="4079776" y="3511608"/>
            <a:ext cx="3709798" cy="646331"/>
          </a:xfrm>
          <a:prstGeom prst="rect">
            <a:avLst/>
          </a:prstGeom>
          <a:noFill/>
        </p:spPr>
        <p:txBody>
          <a:bodyPr wrap="none" rtlCol="0">
            <a:spAutoFit/>
          </a:bodyPr>
          <a:lstStyle/>
          <a:p>
            <a:r>
              <a:rPr lang="en-US" sz="3600" dirty="0">
                <a:solidFill>
                  <a:srgbClr val="0000FF"/>
                </a:solidFill>
              </a:rPr>
              <a:t>BMI and outcomes</a:t>
            </a:r>
          </a:p>
        </p:txBody>
      </p:sp>
    </p:spTree>
    <p:extLst>
      <p:ext uri="{BB962C8B-B14F-4D97-AF65-F5344CB8AC3E}">
        <p14:creationId xmlns:p14="http://schemas.microsoft.com/office/powerpoint/2010/main" val="2504911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0985"/>
            <a:ext cx="8229600" cy="1143000"/>
          </a:xfrm>
        </p:spPr>
        <p:txBody>
          <a:bodyPr>
            <a:noAutofit/>
          </a:bodyPr>
          <a:lstStyle/>
          <a:p>
            <a:pPr algn="ctr"/>
            <a:r>
              <a:rPr lang="en-US" sz="4000" dirty="0">
                <a:solidFill>
                  <a:srgbClr val="0000FF"/>
                </a:solidFill>
                <a:latin typeface="+mn-lt"/>
              </a:rPr>
              <a:t>SPAZ improves maternal and infant nutritional outcomes </a:t>
            </a:r>
          </a:p>
        </p:txBody>
      </p:sp>
      <p:graphicFrame>
        <p:nvGraphicFramePr>
          <p:cNvPr id="3" name="Table 2"/>
          <p:cNvGraphicFramePr>
            <a:graphicFrameLocks noGrp="1"/>
          </p:cNvGraphicFramePr>
          <p:nvPr/>
        </p:nvGraphicFramePr>
        <p:xfrm>
          <a:off x="1692462" y="1679389"/>
          <a:ext cx="9156065" cy="4485915"/>
        </p:xfrm>
        <a:graphic>
          <a:graphicData uri="http://schemas.openxmlformats.org/drawingml/2006/table">
            <a:tbl>
              <a:tblPr firstRow="1" bandRow="1">
                <a:tableStyleId>{ED083AE6-46FA-4A59-8FB0-9F97EB10719F}</a:tableStyleId>
              </a:tblPr>
              <a:tblGrid>
                <a:gridCol w="1847638">
                  <a:extLst>
                    <a:ext uri="{9D8B030D-6E8A-4147-A177-3AD203B41FA5}">
                      <a16:colId xmlns:a16="http://schemas.microsoft.com/office/drawing/2014/main" val="20000"/>
                    </a:ext>
                  </a:extLst>
                </a:gridCol>
                <a:gridCol w="711682">
                  <a:extLst>
                    <a:ext uri="{9D8B030D-6E8A-4147-A177-3AD203B41FA5}">
                      <a16:colId xmlns:a16="http://schemas.microsoft.com/office/drawing/2014/main" val="20001"/>
                    </a:ext>
                  </a:extLst>
                </a:gridCol>
                <a:gridCol w="2039243">
                  <a:extLst>
                    <a:ext uri="{9D8B030D-6E8A-4147-A177-3AD203B41FA5}">
                      <a16:colId xmlns:a16="http://schemas.microsoft.com/office/drawing/2014/main" val="20002"/>
                    </a:ext>
                  </a:extLst>
                </a:gridCol>
                <a:gridCol w="2039243">
                  <a:extLst>
                    <a:ext uri="{9D8B030D-6E8A-4147-A177-3AD203B41FA5}">
                      <a16:colId xmlns:a16="http://schemas.microsoft.com/office/drawing/2014/main" val="20003"/>
                    </a:ext>
                  </a:extLst>
                </a:gridCol>
                <a:gridCol w="1573912">
                  <a:extLst>
                    <a:ext uri="{9D8B030D-6E8A-4147-A177-3AD203B41FA5}">
                      <a16:colId xmlns:a16="http://schemas.microsoft.com/office/drawing/2014/main" val="20004"/>
                    </a:ext>
                  </a:extLst>
                </a:gridCol>
                <a:gridCol w="944347">
                  <a:extLst>
                    <a:ext uri="{9D8B030D-6E8A-4147-A177-3AD203B41FA5}">
                      <a16:colId xmlns:a16="http://schemas.microsoft.com/office/drawing/2014/main" val="20005"/>
                    </a:ext>
                  </a:extLst>
                </a:gridCol>
              </a:tblGrid>
              <a:tr h="640845">
                <a:tc>
                  <a:txBody>
                    <a:bodyPr/>
                    <a:lstStyle/>
                    <a:p>
                      <a:pPr algn="ctr"/>
                      <a:r>
                        <a:rPr lang="en-US" sz="2000" dirty="0"/>
                        <a:t>Maternal</a:t>
                      </a:r>
                    </a:p>
                  </a:txBody>
                  <a:tcPr/>
                </a:tc>
                <a:tc>
                  <a:txBody>
                    <a:bodyPr/>
                    <a:lstStyle/>
                    <a:p>
                      <a:pPr algn="ctr"/>
                      <a:r>
                        <a:rPr lang="en-US" sz="2000" dirty="0"/>
                        <a:t>n</a:t>
                      </a:r>
                    </a:p>
                  </a:txBody>
                  <a:tcPr/>
                </a:tc>
                <a:tc>
                  <a:txBody>
                    <a:bodyPr/>
                    <a:lstStyle/>
                    <a:p>
                      <a:pPr algn="ctr"/>
                      <a:r>
                        <a:rPr lang="en-US" sz="2000" dirty="0"/>
                        <a:t>SPCQ</a:t>
                      </a:r>
                    </a:p>
                  </a:txBody>
                  <a:tcPr/>
                </a:tc>
                <a:tc>
                  <a:txBody>
                    <a:bodyPr/>
                    <a:lstStyle/>
                    <a:p>
                      <a:pPr algn="ctr"/>
                      <a:r>
                        <a:rPr lang="en-US" sz="2000" dirty="0"/>
                        <a:t>SPAZ</a:t>
                      </a:r>
                    </a:p>
                  </a:txBody>
                  <a:tcPr/>
                </a:tc>
                <a:tc>
                  <a:txBody>
                    <a:bodyPr/>
                    <a:lstStyle/>
                    <a:p>
                      <a:pPr algn="ctr"/>
                      <a:r>
                        <a:rPr lang="en-US" sz="2000" dirty="0" err="1"/>
                        <a:t>aRR</a:t>
                      </a:r>
                      <a:r>
                        <a:rPr lang="en-US" sz="2000" dirty="0"/>
                        <a:t>/MD</a:t>
                      </a:r>
                    </a:p>
                  </a:txBody>
                  <a:tcPr/>
                </a:tc>
                <a:tc>
                  <a:txBody>
                    <a:bodyPr/>
                    <a:lstStyle/>
                    <a:p>
                      <a:pPr algn="ctr"/>
                      <a:r>
                        <a:rPr lang="en-US" sz="2000" dirty="0"/>
                        <a:t>P</a:t>
                      </a:r>
                    </a:p>
                  </a:txBody>
                  <a:tcPr/>
                </a:tc>
                <a:extLst>
                  <a:ext uri="{0D108BD9-81ED-4DB2-BD59-A6C34878D82A}">
                    <a16:rowId xmlns:a16="http://schemas.microsoft.com/office/drawing/2014/main" val="10000"/>
                  </a:ext>
                </a:extLst>
              </a:tr>
              <a:tr h="640845">
                <a:tc>
                  <a:txBody>
                    <a:bodyPr/>
                    <a:lstStyle/>
                    <a:p>
                      <a:r>
                        <a:rPr lang="en-US" sz="2000" dirty="0"/>
                        <a:t>Weight gain</a:t>
                      </a:r>
                    </a:p>
                  </a:txBody>
                  <a:tcPr/>
                </a:tc>
                <a:tc>
                  <a:txBody>
                    <a:bodyPr/>
                    <a:lstStyle/>
                    <a:p>
                      <a:pPr algn="ctr">
                        <a:spcAft>
                          <a:spcPts val="0"/>
                        </a:spcAft>
                      </a:pPr>
                      <a:r>
                        <a:rPr lang="en-AU" sz="2000" dirty="0">
                          <a:effectLst/>
                          <a:latin typeface="+mn-lt"/>
                          <a:ea typeface="ＭＳ 明朝"/>
                          <a:cs typeface="Times New Roman"/>
                        </a:rPr>
                        <a:t>948</a:t>
                      </a:r>
                    </a:p>
                  </a:txBody>
                  <a:tcPr marL="68580" marR="68580" marT="0" marB="0"/>
                </a:tc>
                <a:tc>
                  <a:txBody>
                    <a:bodyPr/>
                    <a:lstStyle/>
                    <a:p>
                      <a:pPr algn="ctr">
                        <a:spcAft>
                          <a:spcPts val="0"/>
                        </a:spcAft>
                      </a:pPr>
                      <a:r>
                        <a:rPr lang="en-AU" sz="2000" dirty="0">
                          <a:effectLst/>
                          <a:latin typeface="+mn-lt"/>
                          <a:ea typeface="ＭＳ 明朝"/>
                          <a:cs typeface="Times New Roman"/>
                        </a:rPr>
                        <a:t>364 (341, 387)</a:t>
                      </a:r>
                    </a:p>
                  </a:txBody>
                  <a:tcPr marL="68580" marR="68580" marT="0" marB="0"/>
                </a:tc>
                <a:tc>
                  <a:txBody>
                    <a:bodyPr/>
                    <a:lstStyle/>
                    <a:p>
                      <a:pPr algn="ctr">
                        <a:spcAft>
                          <a:spcPts val="0"/>
                        </a:spcAft>
                      </a:pPr>
                      <a:r>
                        <a:rPr lang="en-AU" sz="2000" dirty="0">
                          <a:effectLst/>
                          <a:latin typeface="+mn-lt"/>
                          <a:ea typeface="ＭＳ 明朝"/>
                          <a:cs typeface="Times New Roman"/>
                        </a:rPr>
                        <a:t>419 (398, 441)</a:t>
                      </a:r>
                    </a:p>
                  </a:txBody>
                  <a:tcPr marL="68580" marR="68580" marT="0" marB="0"/>
                </a:tc>
                <a:tc>
                  <a:txBody>
                    <a:bodyPr/>
                    <a:lstStyle/>
                    <a:p>
                      <a:pPr algn="ctr">
                        <a:spcAft>
                          <a:spcPts val="0"/>
                        </a:spcAft>
                      </a:pPr>
                      <a:r>
                        <a:rPr lang="en-AU" sz="2000" dirty="0">
                          <a:effectLst/>
                          <a:latin typeface="+mn-lt"/>
                          <a:ea typeface="ＭＳ 明朝"/>
                          <a:cs typeface="Times New Roman"/>
                        </a:rPr>
                        <a:t>58 (26, 90)</a:t>
                      </a:r>
                    </a:p>
                  </a:txBody>
                  <a:tcPr marL="68580" marR="68580" marT="0" marB="0"/>
                </a:tc>
                <a:tc>
                  <a:txBody>
                    <a:bodyPr/>
                    <a:lstStyle/>
                    <a:p>
                      <a:pPr algn="ctr">
                        <a:spcAft>
                          <a:spcPts val="0"/>
                        </a:spcAft>
                      </a:pPr>
                      <a:r>
                        <a:rPr lang="en-AU" sz="2000" dirty="0">
                          <a:effectLst/>
                          <a:latin typeface="+mn-lt"/>
                          <a:ea typeface="ＭＳ 明朝"/>
                          <a:cs typeface="Times New Roman"/>
                        </a:rPr>
                        <a:t>&lt;0.001</a:t>
                      </a:r>
                    </a:p>
                  </a:txBody>
                  <a:tcPr marL="68580" marR="68580" marT="0" marB="0"/>
                </a:tc>
                <a:extLst>
                  <a:ext uri="{0D108BD9-81ED-4DB2-BD59-A6C34878D82A}">
                    <a16:rowId xmlns:a16="http://schemas.microsoft.com/office/drawing/2014/main" val="10001"/>
                  </a:ext>
                </a:extLst>
              </a:tr>
              <a:tr h="640845">
                <a:tc>
                  <a:txBody>
                    <a:bodyPr/>
                    <a:lstStyle/>
                    <a:p>
                      <a:r>
                        <a:rPr lang="en-US" sz="2000" dirty="0"/>
                        <a:t>Postnatal BMI</a:t>
                      </a:r>
                    </a:p>
                  </a:txBody>
                  <a:tcPr/>
                </a:tc>
                <a:tc>
                  <a:txBody>
                    <a:bodyPr/>
                    <a:lstStyle/>
                    <a:p>
                      <a:pPr algn="ctr">
                        <a:spcAft>
                          <a:spcPts val="0"/>
                        </a:spcAft>
                      </a:pPr>
                      <a:r>
                        <a:rPr lang="en-AU" sz="2000" dirty="0">
                          <a:effectLst/>
                          <a:latin typeface="+mn-lt"/>
                          <a:ea typeface="ＭＳ 明朝"/>
                          <a:cs typeface="Times New Roman"/>
                        </a:rPr>
                        <a:t>811</a:t>
                      </a:r>
                    </a:p>
                  </a:txBody>
                  <a:tcPr marL="68580" marR="68580" marT="0" marB="0"/>
                </a:tc>
                <a:tc>
                  <a:txBody>
                    <a:bodyPr/>
                    <a:lstStyle/>
                    <a:p>
                      <a:pPr algn="ctr">
                        <a:spcAft>
                          <a:spcPts val="0"/>
                        </a:spcAft>
                      </a:pPr>
                      <a:r>
                        <a:rPr lang="en-AU" sz="2000">
                          <a:effectLst/>
                          <a:latin typeface="+mn-lt"/>
                          <a:ea typeface="ＭＳ 明朝"/>
                          <a:cs typeface="Times New Roman"/>
                        </a:rPr>
                        <a:t>21.9 (21.6, 22.2)</a:t>
                      </a:r>
                    </a:p>
                  </a:txBody>
                  <a:tcPr marL="68580" marR="68580" marT="0" marB="0"/>
                </a:tc>
                <a:tc>
                  <a:txBody>
                    <a:bodyPr/>
                    <a:lstStyle/>
                    <a:p>
                      <a:pPr algn="ctr">
                        <a:spcAft>
                          <a:spcPts val="0"/>
                        </a:spcAft>
                      </a:pPr>
                      <a:r>
                        <a:rPr lang="en-AU" sz="2000" dirty="0">
                          <a:effectLst/>
                          <a:latin typeface="+mn-lt"/>
                          <a:ea typeface="ＭＳ 明朝"/>
                          <a:cs typeface="Times New Roman"/>
                        </a:rPr>
                        <a:t>22.3 (21.9, 22.6)</a:t>
                      </a:r>
                    </a:p>
                  </a:txBody>
                  <a:tcPr marL="68580" marR="68580" marT="0" marB="0"/>
                </a:tc>
                <a:tc>
                  <a:txBody>
                    <a:bodyPr/>
                    <a:lstStyle/>
                    <a:p>
                      <a:pPr algn="ctr">
                        <a:spcAft>
                          <a:spcPts val="0"/>
                        </a:spcAft>
                      </a:pPr>
                      <a:r>
                        <a:rPr lang="en-AU" sz="2000" dirty="0">
                          <a:effectLst/>
                          <a:latin typeface="+mn-lt"/>
                          <a:ea typeface="ＭＳ 明朝"/>
                          <a:cs typeface="Times New Roman"/>
                        </a:rPr>
                        <a:t>0.4 (0.0, 0.9)</a:t>
                      </a:r>
                    </a:p>
                  </a:txBody>
                  <a:tcPr marL="68580" marR="68580" marT="0" marB="0"/>
                </a:tc>
                <a:tc>
                  <a:txBody>
                    <a:bodyPr/>
                    <a:lstStyle/>
                    <a:p>
                      <a:pPr algn="ctr">
                        <a:spcAft>
                          <a:spcPts val="0"/>
                        </a:spcAft>
                      </a:pPr>
                      <a:r>
                        <a:rPr lang="en-AU" sz="2000" dirty="0">
                          <a:effectLst/>
                          <a:latin typeface="+mn-lt"/>
                          <a:ea typeface="ＭＳ 明朝"/>
                          <a:cs typeface="Times New Roman"/>
                        </a:rPr>
                        <a:t>0.043</a:t>
                      </a:r>
                    </a:p>
                  </a:txBody>
                  <a:tcPr marL="68580" marR="68580" marT="0" marB="0"/>
                </a:tc>
                <a:extLst>
                  <a:ext uri="{0D108BD9-81ED-4DB2-BD59-A6C34878D82A}">
                    <a16:rowId xmlns:a16="http://schemas.microsoft.com/office/drawing/2014/main" val="10002"/>
                  </a:ext>
                </a:extLst>
              </a:tr>
              <a:tr h="640845">
                <a:tc>
                  <a:txBody>
                    <a:bodyPr/>
                    <a:lstStyle/>
                    <a:p>
                      <a:pPr algn="ctr"/>
                      <a:r>
                        <a:rPr lang="en-US" sz="2000" b="1" dirty="0"/>
                        <a:t>Infant</a:t>
                      </a:r>
                    </a:p>
                  </a:txBody>
                  <a:tcPr/>
                </a:tc>
                <a:tc>
                  <a:txBody>
                    <a:bodyPr/>
                    <a:lstStyle/>
                    <a:p>
                      <a:endParaRPr lang="en-US" sz="2000">
                        <a:latin typeface="+mn-lt"/>
                      </a:endParaRPr>
                    </a:p>
                  </a:txBody>
                  <a:tcPr/>
                </a:tc>
                <a:tc>
                  <a:txBody>
                    <a:bodyPr/>
                    <a:lstStyle/>
                    <a:p>
                      <a:endParaRPr lang="en-US" sz="2000">
                        <a:latin typeface="+mn-lt"/>
                      </a:endParaRPr>
                    </a:p>
                  </a:txBody>
                  <a:tcPr/>
                </a:tc>
                <a:tc>
                  <a:txBody>
                    <a:bodyPr/>
                    <a:lstStyle/>
                    <a:p>
                      <a:endParaRPr lang="en-US" sz="2000" dirty="0">
                        <a:latin typeface="+mn-lt"/>
                      </a:endParaRPr>
                    </a:p>
                  </a:txBody>
                  <a:tcPr/>
                </a:tc>
                <a:tc>
                  <a:txBody>
                    <a:bodyPr/>
                    <a:lstStyle/>
                    <a:p>
                      <a:endParaRPr lang="en-US" sz="2000" dirty="0">
                        <a:latin typeface="+mn-lt"/>
                      </a:endParaRPr>
                    </a:p>
                  </a:txBody>
                  <a:tcPr/>
                </a:tc>
                <a:tc>
                  <a:txBody>
                    <a:bodyPr/>
                    <a:lstStyle/>
                    <a:p>
                      <a:endParaRPr lang="en-US" sz="2000" dirty="0">
                        <a:latin typeface="+mn-lt"/>
                      </a:endParaRPr>
                    </a:p>
                  </a:txBody>
                  <a:tcPr/>
                </a:tc>
                <a:extLst>
                  <a:ext uri="{0D108BD9-81ED-4DB2-BD59-A6C34878D82A}">
                    <a16:rowId xmlns:a16="http://schemas.microsoft.com/office/drawing/2014/main" val="10003"/>
                  </a:ext>
                </a:extLst>
              </a:tr>
              <a:tr h="640845">
                <a:tc>
                  <a:txBody>
                    <a:bodyPr/>
                    <a:lstStyle/>
                    <a:p>
                      <a:r>
                        <a:rPr lang="en-US" sz="2000" dirty="0"/>
                        <a:t>underweight</a:t>
                      </a:r>
                    </a:p>
                  </a:txBody>
                  <a:tcPr/>
                </a:tc>
                <a:tc>
                  <a:txBody>
                    <a:bodyPr/>
                    <a:lstStyle/>
                    <a:p>
                      <a:pPr algn="ctr">
                        <a:spcAft>
                          <a:spcPts val="0"/>
                        </a:spcAft>
                      </a:pPr>
                      <a:r>
                        <a:rPr lang="en-AU" sz="2000" dirty="0">
                          <a:effectLst/>
                          <a:latin typeface="+mn-lt"/>
                          <a:ea typeface="ＭＳ 明朝"/>
                          <a:cs typeface="Times New Roman"/>
                        </a:rPr>
                        <a:t>828</a:t>
                      </a:r>
                    </a:p>
                  </a:txBody>
                  <a:tcPr marL="68580" marR="68580" marT="0" marB="0"/>
                </a:tc>
                <a:tc>
                  <a:txBody>
                    <a:bodyPr/>
                    <a:lstStyle/>
                    <a:p>
                      <a:pPr algn="ctr">
                        <a:spcAft>
                          <a:spcPts val="0"/>
                        </a:spcAft>
                      </a:pPr>
                      <a:r>
                        <a:rPr lang="en-AU" sz="2000">
                          <a:effectLst/>
                          <a:latin typeface="+mn-lt"/>
                          <a:ea typeface="ＭＳ 明朝"/>
                          <a:cs typeface="Times New Roman"/>
                        </a:rPr>
                        <a:t>49 (11.6)</a:t>
                      </a:r>
                    </a:p>
                  </a:txBody>
                  <a:tcPr marL="68580" marR="68580" marT="0" marB="0"/>
                </a:tc>
                <a:tc>
                  <a:txBody>
                    <a:bodyPr/>
                    <a:lstStyle/>
                    <a:p>
                      <a:pPr algn="ctr">
                        <a:spcAft>
                          <a:spcPts val="0"/>
                        </a:spcAft>
                      </a:pPr>
                      <a:r>
                        <a:rPr lang="en-AU" sz="2000">
                          <a:effectLst/>
                          <a:latin typeface="+mn-lt"/>
                          <a:ea typeface="ＭＳ 明朝"/>
                          <a:cs typeface="Times New Roman"/>
                        </a:rPr>
                        <a:t>29 (7.1)</a:t>
                      </a:r>
                    </a:p>
                  </a:txBody>
                  <a:tcPr marL="68580" marR="68580" marT="0" marB="0"/>
                </a:tc>
                <a:tc>
                  <a:txBody>
                    <a:bodyPr/>
                    <a:lstStyle/>
                    <a:p>
                      <a:pPr algn="ctr">
                        <a:spcAft>
                          <a:spcPts val="0"/>
                        </a:spcAft>
                      </a:pPr>
                      <a:r>
                        <a:rPr lang="en-AU" sz="2000" dirty="0">
                          <a:effectLst/>
                          <a:latin typeface="+mn-lt"/>
                          <a:ea typeface="ＭＳ 明朝"/>
                          <a:cs typeface="Times New Roman"/>
                        </a:rPr>
                        <a:t>0.6 (0.4, 0.9)</a:t>
                      </a:r>
                    </a:p>
                  </a:txBody>
                  <a:tcPr marL="68580" marR="68580" marT="0" marB="0"/>
                </a:tc>
                <a:tc>
                  <a:txBody>
                    <a:bodyPr/>
                    <a:lstStyle/>
                    <a:p>
                      <a:pPr algn="ctr">
                        <a:spcAft>
                          <a:spcPts val="0"/>
                        </a:spcAft>
                      </a:pPr>
                      <a:r>
                        <a:rPr lang="en-AU" sz="2000" dirty="0">
                          <a:effectLst/>
                          <a:latin typeface="+mn-lt"/>
                          <a:ea typeface="ＭＳ 明朝"/>
                          <a:cs typeface="Times New Roman"/>
                        </a:rPr>
                        <a:t>0.025</a:t>
                      </a:r>
                    </a:p>
                  </a:txBody>
                  <a:tcPr marL="68580" marR="68580" marT="0" marB="0"/>
                </a:tc>
                <a:extLst>
                  <a:ext uri="{0D108BD9-81ED-4DB2-BD59-A6C34878D82A}">
                    <a16:rowId xmlns:a16="http://schemas.microsoft.com/office/drawing/2014/main" val="10004"/>
                  </a:ext>
                </a:extLst>
              </a:tr>
              <a:tr h="640845">
                <a:tc>
                  <a:txBody>
                    <a:bodyPr/>
                    <a:lstStyle/>
                    <a:p>
                      <a:r>
                        <a:rPr lang="en-US" sz="2000" dirty="0"/>
                        <a:t>stunted</a:t>
                      </a:r>
                    </a:p>
                  </a:txBody>
                  <a:tcPr/>
                </a:tc>
                <a:tc>
                  <a:txBody>
                    <a:bodyPr/>
                    <a:lstStyle/>
                    <a:p>
                      <a:pPr algn="ctr">
                        <a:spcAft>
                          <a:spcPts val="0"/>
                        </a:spcAft>
                      </a:pPr>
                      <a:r>
                        <a:rPr lang="en-AU" sz="2000">
                          <a:effectLst/>
                          <a:latin typeface="+mn-lt"/>
                          <a:ea typeface="ＭＳ 明朝"/>
                          <a:cs typeface="Times New Roman"/>
                        </a:rPr>
                        <a:t>788</a:t>
                      </a:r>
                    </a:p>
                  </a:txBody>
                  <a:tcPr marL="68580" marR="68580" marT="0" marB="0"/>
                </a:tc>
                <a:tc>
                  <a:txBody>
                    <a:bodyPr/>
                    <a:lstStyle/>
                    <a:p>
                      <a:pPr algn="ctr">
                        <a:spcAft>
                          <a:spcPts val="0"/>
                        </a:spcAft>
                      </a:pPr>
                      <a:r>
                        <a:rPr lang="en-AU" sz="2000">
                          <a:effectLst/>
                          <a:latin typeface="+mn-lt"/>
                          <a:ea typeface="ＭＳ 明朝"/>
                          <a:cs typeface="Times New Roman"/>
                        </a:rPr>
                        <a:t>167 (42.2)</a:t>
                      </a:r>
                    </a:p>
                  </a:txBody>
                  <a:tcPr marL="68580" marR="68580" marT="0" marB="0"/>
                </a:tc>
                <a:tc>
                  <a:txBody>
                    <a:bodyPr/>
                    <a:lstStyle/>
                    <a:p>
                      <a:pPr algn="ctr">
                        <a:spcAft>
                          <a:spcPts val="0"/>
                        </a:spcAft>
                      </a:pPr>
                      <a:r>
                        <a:rPr lang="en-AU" sz="2000">
                          <a:effectLst/>
                          <a:latin typeface="+mn-lt"/>
                          <a:ea typeface="ＭＳ 明朝"/>
                          <a:cs typeface="Times New Roman"/>
                        </a:rPr>
                        <a:t> 166 (42.4)</a:t>
                      </a:r>
                    </a:p>
                  </a:txBody>
                  <a:tcPr marL="68580" marR="68580" marT="0" marB="0"/>
                </a:tc>
                <a:tc>
                  <a:txBody>
                    <a:bodyPr/>
                    <a:lstStyle/>
                    <a:p>
                      <a:pPr algn="ctr">
                        <a:spcAft>
                          <a:spcPts val="0"/>
                        </a:spcAft>
                      </a:pPr>
                      <a:r>
                        <a:rPr lang="en-AU" sz="2000" dirty="0">
                          <a:effectLst/>
                          <a:latin typeface="+mn-lt"/>
                          <a:ea typeface="ＭＳ 明朝"/>
                          <a:cs typeface="Times New Roman"/>
                        </a:rPr>
                        <a:t>1.0 (0.8, 1.2)</a:t>
                      </a:r>
                    </a:p>
                  </a:txBody>
                  <a:tcPr marL="68580" marR="68580" marT="0" marB="0"/>
                </a:tc>
                <a:tc>
                  <a:txBody>
                    <a:bodyPr/>
                    <a:lstStyle/>
                    <a:p>
                      <a:pPr algn="ctr">
                        <a:spcAft>
                          <a:spcPts val="0"/>
                        </a:spcAft>
                      </a:pPr>
                      <a:r>
                        <a:rPr lang="en-AU" sz="2000" dirty="0">
                          <a:effectLst/>
                          <a:latin typeface="+mn-lt"/>
                          <a:ea typeface="ＭＳ 明朝"/>
                          <a:cs typeface="Times New Roman"/>
                        </a:rPr>
                        <a:t>0.99</a:t>
                      </a:r>
                    </a:p>
                  </a:txBody>
                  <a:tcPr marL="68580" marR="68580" marT="0" marB="0"/>
                </a:tc>
                <a:extLst>
                  <a:ext uri="{0D108BD9-81ED-4DB2-BD59-A6C34878D82A}">
                    <a16:rowId xmlns:a16="http://schemas.microsoft.com/office/drawing/2014/main" val="10005"/>
                  </a:ext>
                </a:extLst>
              </a:tr>
              <a:tr h="640845">
                <a:tc>
                  <a:txBody>
                    <a:bodyPr/>
                    <a:lstStyle/>
                    <a:p>
                      <a:r>
                        <a:rPr lang="en-US" sz="2000" dirty="0"/>
                        <a:t>wasted</a:t>
                      </a:r>
                    </a:p>
                  </a:txBody>
                  <a:tcPr/>
                </a:tc>
                <a:tc>
                  <a:txBody>
                    <a:bodyPr/>
                    <a:lstStyle/>
                    <a:p>
                      <a:pPr algn="ctr">
                        <a:spcAft>
                          <a:spcPts val="0"/>
                        </a:spcAft>
                      </a:pPr>
                      <a:r>
                        <a:rPr lang="en-AU" sz="2000">
                          <a:effectLst/>
                          <a:latin typeface="+mn-lt"/>
                          <a:ea typeface="ＭＳ 明朝"/>
                          <a:cs typeface="Times New Roman"/>
                        </a:rPr>
                        <a:t>779</a:t>
                      </a:r>
                    </a:p>
                  </a:txBody>
                  <a:tcPr marL="68580" marR="68580" marT="0" marB="0"/>
                </a:tc>
                <a:tc>
                  <a:txBody>
                    <a:bodyPr/>
                    <a:lstStyle/>
                    <a:p>
                      <a:pPr algn="ctr">
                        <a:spcAft>
                          <a:spcPts val="0"/>
                        </a:spcAft>
                      </a:pPr>
                      <a:r>
                        <a:rPr lang="en-AU" sz="2000">
                          <a:effectLst/>
                          <a:latin typeface="+mn-lt"/>
                          <a:ea typeface="ＭＳ 明朝"/>
                          <a:cs typeface="Times New Roman"/>
                        </a:rPr>
                        <a:t>33 (8.4)</a:t>
                      </a:r>
                    </a:p>
                  </a:txBody>
                  <a:tcPr marL="68580" marR="68580" marT="0" marB="0"/>
                </a:tc>
                <a:tc>
                  <a:txBody>
                    <a:bodyPr/>
                    <a:lstStyle/>
                    <a:p>
                      <a:pPr algn="ctr">
                        <a:spcAft>
                          <a:spcPts val="0"/>
                        </a:spcAft>
                      </a:pPr>
                      <a:r>
                        <a:rPr lang="en-AU" sz="2000" dirty="0">
                          <a:effectLst/>
                          <a:latin typeface="+mn-lt"/>
                          <a:ea typeface="ＭＳ 明朝"/>
                          <a:cs typeface="Times New Roman"/>
                        </a:rPr>
                        <a:t>13 (3.4)</a:t>
                      </a:r>
                    </a:p>
                  </a:txBody>
                  <a:tcPr marL="68580" marR="68580" marT="0" marB="0"/>
                </a:tc>
                <a:tc>
                  <a:txBody>
                    <a:bodyPr/>
                    <a:lstStyle/>
                    <a:p>
                      <a:pPr algn="ctr">
                        <a:spcAft>
                          <a:spcPts val="0"/>
                        </a:spcAft>
                      </a:pPr>
                      <a:r>
                        <a:rPr lang="en-AU" sz="2000" dirty="0">
                          <a:effectLst/>
                          <a:latin typeface="+mn-lt"/>
                          <a:ea typeface="ＭＳ 明朝"/>
                          <a:cs typeface="Times New Roman"/>
                        </a:rPr>
                        <a:t>0.4 (0.2, 0.7)</a:t>
                      </a:r>
                    </a:p>
                  </a:txBody>
                  <a:tcPr marL="68580" marR="68580" marT="0" marB="0"/>
                </a:tc>
                <a:tc>
                  <a:txBody>
                    <a:bodyPr/>
                    <a:lstStyle/>
                    <a:p>
                      <a:pPr algn="ctr">
                        <a:spcAft>
                          <a:spcPts val="0"/>
                        </a:spcAft>
                      </a:pPr>
                      <a:r>
                        <a:rPr lang="en-AU" sz="2000" dirty="0">
                          <a:effectLst/>
                          <a:latin typeface="+mn-lt"/>
                          <a:ea typeface="ＭＳ 明朝"/>
                          <a:cs typeface="Times New Roman"/>
                        </a:rPr>
                        <a:t>0.003</a:t>
                      </a:r>
                    </a:p>
                  </a:txBody>
                  <a:tcPr marL="68580" marR="68580" marT="0" marB="0"/>
                </a:tc>
                <a:extLst>
                  <a:ext uri="{0D108BD9-81ED-4DB2-BD59-A6C34878D82A}">
                    <a16:rowId xmlns:a16="http://schemas.microsoft.com/office/drawing/2014/main" val="10006"/>
                  </a:ext>
                </a:extLst>
              </a:tr>
            </a:tbl>
          </a:graphicData>
        </a:graphic>
      </p:graphicFrame>
      <p:sp>
        <p:nvSpPr>
          <p:cNvPr id="4" name="TextBox 3"/>
          <p:cNvSpPr txBox="1"/>
          <p:nvPr/>
        </p:nvSpPr>
        <p:spPr>
          <a:xfrm>
            <a:off x="2697321" y="6388980"/>
            <a:ext cx="5332973" cy="369332"/>
          </a:xfrm>
          <a:prstGeom prst="rect">
            <a:avLst/>
          </a:prstGeom>
          <a:noFill/>
        </p:spPr>
        <p:txBody>
          <a:bodyPr wrap="none" rtlCol="0">
            <a:spAutoFit/>
          </a:bodyPr>
          <a:lstStyle/>
          <a:p>
            <a:r>
              <a:rPr lang="en-US" dirty="0"/>
              <a:t>No Increase in maternal obesity after delivery on SPAZ. </a:t>
            </a:r>
          </a:p>
        </p:txBody>
      </p:sp>
    </p:spTree>
    <p:extLst>
      <p:ext uri="{BB962C8B-B14F-4D97-AF65-F5344CB8AC3E}">
        <p14:creationId xmlns:p14="http://schemas.microsoft.com/office/powerpoint/2010/main" val="3699561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74638"/>
            <a:ext cx="9011344" cy="563562"/>
          </a:xfrm>
        </p:spPr>
        <p:txBody>
          <a:bodyPr anchor="t">
            <a:noAutofit/>
          </a:bodyPr>
          <a:lstStyle/>
          <a:p>
            <a:pPr algn="l"/>
            <a:r>
              <a:rPr lang="en-US" sz="4000" dirty="0">
                <a:solidFill>
                  <a:srgbClr val="0070C0"/>
                </a:solidFill>
                <a:latin typeface="+mn-lt"/>
              </a:rPr>
              <a:t>In summary, SPAZ was associated with:</a:t>
            </a:r>
          </a:p>
        </p:txBody>
      </p:sp>
      <p:sp>
        <p:nvSpPr>
          <p:cNvPr id="4" name="TextBox 3"/>
          <p:cNvSpPr txBox="1"/>
          <p:nvPr/>
        </p:nvSpPr>
        <p:spPr>
          <a:xfrm>
            <a:off x="924910" y="1412639"/>
            <a:ext cx="9861954" cy="3108543"/>
          </a:xfrm>
          <a:prstGeom prst="rect">
            <a:avLst/>
          </a:prstGeom>
          <a:noFill/>
        </p:spPr>
        <p:txBody>
          <a:bodyPr wrap="square" rtlCol="0">
            <a:spAutoFit/>
          </a:bodyPr>
          <a:lstStyle/>
          <a:p>
            <a:r>
              <a:rPr lang="en-US" sz="2800" dirty="0"/>
              <a:t>A reduction in LBW and increased mean birthweight</a:t>
            </a:r>
          </a:p>
          <a:p>
            <a:r>
              <a:rPr lang="en-US" sz="2800" dirty="0"/>
              <a:t>A reduction in preterm delivery</a:t>
            </a:r>
          </a:p>
          <a:p>
            <a:r>
              <a:rPr lang="en-US" sz="2800" dirty="0"/>
              <a:t>A reduction in malaria at delivery</a:t>
            </a:r>
          </a:p>
          <a:p>
            <a:r>
              <a:rPr lang="en-US" sz="2800" dirty="0"/>
              <a:t>An increase in mean weekly GWG</a:t>
            </a:r>
          </a:p>
          <a:p>
            <a:r>
              <a:rPr lang="en-US" sz="2800" dirty="0"/>
              <a:t>A reduction in the proportion of underweight mothers at 1 month</a:t>
            </a:r>
          </a:p>
          <a:p>
            <a:r>
              <a:rPr lang="en-US" sz="2800" dirty="0"/>
              <a:t>A higher mean maternal MUAC at 1 month</a:t>
            </a:r>
          </a:p>
          <a:p>
            <a:r>
              <a:rPr lang="en-US" sz="2800" dirty="0"/>
              <a:t>A reduced risk for wasting and underweight in infants.</a:t>
            </a:r>
          </a:p>
        </p:txBody>
      </p:sp>
      <p:sp>
        <p:nvSpPr>
          <p:cNvPr id="3" name="TextBox 2">
            <a:extLst>
              <a:ext uri="{FF2B5EF4-FFF2-40B4-BE49-F238E27FC236}">
                <a16:creationId xmlns:a16="http://schemas.microsoft.com/office/drawing/2014/main" id="{9847DF4F-6586-B249-99DC-7F2C08AEFED6}"/>
              </a:ext>
            </a:extLst>
          </p:cNvPr>
          <p:cNvSpPr txBox="1"/>
          <p:nvPr/>
        </p:nvSpPr>
        <p:spPr>
          <a:xfrm>
            <a:off x="1681655" y="4918841"/>
            <a:ext cx="7566174" cy="523220"/>
          </a:xfrm>
          <a:prstGeom prst="rect">
            <a:avLst/>
          </a:prstGeom>
          <a:noFill/>
        </p:spPr>
        <p:txBody>
          <a:bodyPr wrap="none" rtlCol="0">
            <a:spAutoFit/>
          </a:bodyPr>
          <a:lstStyle/>
          <a:p>
            <a:r>
              <a:rPr lang="en-US" sz="2800" dirty="0">
                <a:solidFill>
                  <a:srgbClr val="00B050"/>
                </a:solidFill>
              </a:rPr>
              <a:t>Question: are these effects due to SP, AZ, or both? </a:t>
            </a:r>
          </a:p>
        </p:txBody>
      </p:sp>
    </p:spTree>
    <p:extLst>
      <p:ext uri="{BB962C8B-B14F-4D97-AF65-F5344CB8AC3E}">
        <p14:creationId xmlns:p14="http://schemas.microsoft.com/office/powerpoint/2010/main" val="27023321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47528" y="1556792"/>
            <a:ext cx="8379396" cy="470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91544" y="260649"/>
            <a:ext cx="8163372" cy="1317284"/>
          </a:xfrm>
          <a:prstGeom prst="rect">
            <a:avLst/>
          </a:prstGeom>
          <a:noFill/>
        </p:spPr>
        <p:txBody>
          <a:bodyPr wrap="square" rtlCol="0">
            <a:spAutoFit/>
          </a:bodyPr>
          <a:lstStyle/>
          <a:p>
            <a:pPr algn="ctr">
              <a:lnSpc>
                <a:spcPct val="90000"/>
              </a:lnSpc>
              <a:spcBef>
                <a:spcPct val="20000"/>
              </a:spcBef>
              <a:buClr>
                <a:srgbClr val="CE6B28"/>
              </a:buClr>
            </a:pPr>
            <a:r>
              <a:rPr lang="en-US" sz="3200" dirty="0">
                <a:solidFill>
                  <a:srgbClr val="0070C0"/>
                </a:solidFill>
              </a:rPr>
              <a:t>East Asia leaders commit to eliminate malaria from Asia Pacific by 2030</a:t>
            </a:r>
          </a:p>
          <a:p>
            <a:pPr algn="ctr">
              <a:lnSpc>
                <a:spcPct val="90000"/>
              </a:lnSpc>
              <a:spcBef>
                <a:spcPct val="20000"/>
              </a:spcBef>
              <a:buClr>
                <a:srgbClr val="CE6B28"/>
              </a:buClr>
            </a:pPr>
            <a:r>
              <a:rPr lang="en-US" sz="2000" dirty="0">
                <a:solidFill>
                  <a:srgbClr val="0070C0"/>
                </a:solidFill>
              </a:rPr>
              <a:t>13</a:t>
            </a:r>
            <a:r>
              <a:rPr lang="en-US" sz="2000" baseline="30000" dirty="0">
                <a:solidFill>
                  <a:srgbClr val="0070C0"/>
                </a:solidFill>
              </a:rPr>
              <a:t>th</a:t>
            </a:r>
            <a:r>
              <a:rPr lang="en-US" sz="2000" dirty="0">
                <a:solidFill>
                  <a:srgbClr val="0070C0"/>
                </a:solidFill>
              </a:rPr>
              <a:t> November 2014</a:t>
            </a:r>
            <a:endParaRPr lang="en-GB" sz="2000" dirty="0">
              <a:solidFill>
                <a:srgbClr val="0070C0"/>
              </a:solidFill>
            </a:endParaRPr>
          </a:p>
        </p:txBody>
      </p:sp>
    </p:spTree>
    <p:extLst>
      <p:ext uri="{BB962C8B-B14F-4D97-AF65-F5344CB8AC3E}">
        <p14:creationId xmlns:p14="http://schemas.microsoft.com/office/powerpoint/2010/main" val="627345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B61062D-6CE5-404D-A492-7DF2112CDC88}"/>
              </a:ext>
            </a:extLst>
          </p:cNvPr>
          <p:cNvSpPr>
            <a:spLocks noGrp="1"/>
          </p:cNvSpPr>
          <p:nvPr>
            <p:ph type="title"/>
          </p:nvPr>
        </p:nvSpPr>
        <p:spPr>
          <a:xfrm>
            <a:off x="556532" y="643467"/>
            <a:ext cx="11210925" cy="744836"/>
          </a:xfrm>
        </p:spPr>
        <p:txBody>
          <a:bodyPr vert="horz" lIns="68580" tIns="34290" rIns="68580" bIns="34290" rtlCol="0">
            <a:normAutofit/>
          </a:bodyPr>
          <a:lstStyle/>
          <a:p>
            <a:pPr algn="ctr">
              <a:defRPr/>
            </a:pPr>
            <a:r>
              <a:rPr lang="en-US" sz="3200">
                <a:solidFill>
                  <a:schemeClr val="bg1"/>
                </a:solidFill>
                <a:latin typeface="+mn-lt"/>
              </a:rPr>
              <a:t>What would be the benefits of malaria elimination?</a:t>
            </a:r>
          </a:p>
        </p:txBody>
      </p:sp>
      <p:pic>
        <p:nvPicPr>
          <p:cNvPr id="72706" name="Picture 1">
            <a:extLst>
              <a:ext uri="{FF2B5EF4-FFF2-40B4-BE49-F238E27FC236}">
                <a16:creationId xmlns:a16="http://schemas.microsoft.com/office/drawing/2014/main" id="{344D1139-D66B-2141-9990-F416FE3562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2508899" y="1675227"/>
            <a:ext cx="7174202" cy="4394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06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4A67AB8B-4FBB-EB43-8DDD-84BF42207646}"/>
              </a:ext>
            </a:extLst>
          </p:cNvPr>
          <p:cNvSpPr>
            <a:spLocks noGrp="1" noChangeArrowheads="1"/>
          </p:cNvSpPr>
          <p:nvPr>
            <p:ph type="title"/>
          </p:nvPr>
        </p:nvSpPr>
        <p:spPr/>
        <p:txBody>
          <a:bodyPr/>
          <a:lstStyle/>
          <a:p>
            <a:pPr algn="ctr"/>
            <a:r>
              <a:rPr lang="en-US" altLang="en-US" sz="4000" dirty="0">
                <a:solidFill>
                  <a:schemeClr val="accent1"/>
                </a:solidFill>
                <a:latin typeface="+mn-lt"/>
                <a:ea typeface="ＭＳ Ｐゴシック" panose="020B0600070205080204" pitchFamily="34" charset="-128"/>
              </a:rPr>
              <a:t>WHO’s three pronged approach to malaria in pregnancy</a:t>
            </a:r>
          </a:p>
        </p:txBody>
      </p:sp>
      <p:sp>
        <p:nvSpPr>
          <p:cNvPr id="60418" name="Content Placeholder 2">
            <a:extLst>
              <a:ext uri="{FF2B5EF4-FFF2-40B4-BE49-F238E27FC236}">
                <a16:creationId xmlns:a16="http://schemas.microsoft.com/office/drawing/2014/main" id="{AC3FC54B-7622-A742-8182-A2D4977EC9DD}"/>
              </a:ext>
            </a:extLst>
          </p:cNvPr>
          <p:cNvSpPr>
            <a:spLocks noGrp="1" noChangeArrowheads="1"/>
          </p:cNvSpPr>
          <p:nvPr>
            <p:ph idx="1"/>
          </p:nvPr>
        </p:nvSpPr>
        <p:spPr/>
        <p:txBody>
          <a:bodyPr/>
          <a:lstStyle/>
          <a:p>
            <a:pPr marL="514350" indent="-514350">
              <a:buFontTx/>
              <a:buAutoNum type="arabicPeriod"/>
            </a:pPr>
            <a:r>
              <a:rPr lang="en-US" altLang="en-US">
                <a:ea typeface="ＭＳ Ｐゴシック" panose="020B0600070205080204" pitchFamily="34" charset="-128"/>
              </a:rPr>
              <a:t>Prompt diagnosis and treatment with effective drugs (ACT, quinine)</a:t>
            </a:r>
          </a:p>
          <a:p>
            <a:pPr marL="514350" indent="-514350">
              <a:buFontTx/>
              <a:buAutoNum type="arabicPeriod"/>
            </a:pPr>
            <a:r>
              <a:rPr lang="en-US" altLang="en-US">
                <a:ea typeface="ＭＳ Ｐゴシック" panose="020B0600070205080204" pitchFamily="34" charset="-128"/>
              </a:rPr>
              <a:t>Intermittent preventive treatment in areas of stable malaria transmission in Africa </a:t>
            </a:r>
          </a:p>
          <a:p>
            <a:pPr marL="514350" indent="-514350">
              <a:buFontTx/>
              <a:buAutoNum type="arabicPeriod"/>
            </a:pPr>
            <a:r>
              <a:rPr lang="en-US" altLang="en-US">
                <a:ea typeface="ＭＳ Ｐゴシック" panose="020B0600070205080204" pitchFamily="34" charset="-128"/>
              </a:rPr>
              <a:t>Long-lasting insecticidal bed nets </a:t>
            </a:r>
          </a:p>
        </p:txBody>
      </p:sp>
    </p:spTree>
    <p:extLst>
      <p:ext uri="{BB962C8B-B14F-4D97-AF65-F5344CB8AC3E}">
        <p14:creationId xmlns:p14="http://schemas.microsoft.com/office/powerpoint/2010/main" val="4035927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33C904-5403-4241-A169-CC6653BD35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43806" y="620689"/>
            <a:ext cx="7206593" cy="2576357"/>
          </a:xfrm>
          <a:prstGeom prst="rect">
            <a:avLst/>
          </a:prstGeom>
        </p:spPr>
      </p:pic>
      <p:sp>
        <p:nvSpPr>
          <p:cNvPr id="6" name="TextBox 5">
            <a:extLst>
              <a:ext uri="{FF2B5EF4-FFF2-40B4-BE49-F238E27FC236}">
                <a16:creationId xmlns:a16="http://schemas.microsoft.com/office/drawing/2014/main" id="{04F17EE5-9A8E-48C5-B28A-52357950DB4B}"/>
              </a:ext>
            </a:extLst>
          </p:cNvPr>
          <p:cNvSpPr txBox="1"/>
          <p:nvPr/>
        </p:nvSpPr>
        <p:spPr>
          <a:xfrm>
            <a:off x="7074789" y="2582327"/>
            <a:ext cx="2223879" cy="369332"/>
          </a:xfrm>
          <a:prstGeom prst="rect">
            <a:avLst/>
          </a:prstGeom>
          <a:noFill/>
        </p:spPr>
        <p:txBody>
          <a:bodyPr wrap="none" rtlCol="0">
            <a:spAutoFit/>
          </a:bodyPr>
          <a:lstStyle/>
          <a:p>
            <a:r>
              <a:rPr lang="en-AU" dirty="0">
                <a:latin typeface="Helvetica" pitchFamily="34" charset="0"/>
              </a:rPr>
              <a:t>www.acreme.org.au</a:t>
            </a:r>
          </a:p>
        </p:txBody>
      </p:sp>
      <p:sp>
        <p:nvSpPr>
          <p:cNvPr id="7" name="AutoShape 2" descr="Image result for twitter symbol">
            <a:extLst>
              <a:ext uri="{FF2B5EF4-FFF2-40B4-BE49-F238E27FC236}">
                <a16:creationId xmlns:a16="http://schemas.microsoft.com/office/drawing/2014/main" id="{DD5DE36B-9EF4-4C39-BDCC-C3BD809FAB01}"/>
              </a:ext>
            </a:extLst>
          </p:cNvPr>
          <p:cNvSpPr>
            <a:spLocks noChangeAspect="1" noChangeArrowheads="1"/>
          </p:cNvSpPr>
          <p:nvPr/>
        </p:nvSpPr>
        <p:spPr bwMode="auto">
          <a:xfrm>
            <a:off x="5019675" y="51435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89265" y="2914740"/>
            <a:ext cx="1658000" cy="27000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78647" y="5578518"/>
            <a:ext cx="7543800" cy="720505"/>
          </a:xfrm>
          <a:prstGeom prst="rect">
            <a:avLst/>
          </a:prstGeom>
        </p:spPr>
      </p:pic>
      <p:pic>
        <p:nvPicPr>
          <p:cNvPr id="8" name="Picture 1">
            <a:extLst>
              <a:ext uri="{FF2B5EF4-FFF2-40B4-BE49-F238E27FC236}">
                <a16:creationId xmlns:a16="http://schemas.microsoft.com/office/drawing/2014/main" id="{ECCF88DC-BAE1-404A-B7F8-91FDBFE439B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86770" y="3481987"/>
            <a:ext cx="7265615" cy="13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7109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A591-4E0E-0548-9B8F-4939D10DB70E}"/>
              </a:ext>
            </a:extLst>
          </p:cNvPr>
          <p:cNvSpPr>
            <a:spLocks noGrp="1"/>
          </p:cNvSpPr>
          <p:nvPr>
            <p:ph type="title"/>
          </p:nvPr>
        </p:nvSpPr>
        <p:spPr/>
        <p:txBody>
          <a:bodyPr>
            <a:normAutofit/>
          </a:bodyPr>
          <a:lstStyle/>
          <a:p>
            <a:pPr algn="ctr"/>
            <a:r>
              <a:rPr lang="en-US" sz="4000" dirty="0">
                <a:solidFill>
                  <a:srgbClr val="0070C0"/>
                </a:solidFill>
                <a:latin typeface="+mn-lt"/>
              </a:rPr>
              <a:t>Points to think about</a:t>
            </a:r>
          </a:p>
        </p:txBody>
      </p:sp>
      <p:sp>
        <p:nvSpPr>
          <p:cNvPr id="3" name="Content Placeholder 2">
            <a:extLst>
              <a:ext uri="{FF2B5EF4-FFF2-40B4-BE49-F238E27FC236}">
                <a16:creationId xmlns:a16="http://schemas.microsoft.com/office/drawing/2014/main" id="{B504E716-1D58-3B4B-850F-B2A0873C4236}"/>
              </a:ext>
            </a:extLst>
          </p:cNvPr>
          <p:cNvSpPr>
            <a:spLocks noGrp="1"/>
          </p:cNvSpPr>
          <p:nvPr>
            <p:ph idx="1"/>
          </p:nvPr>
        </p:nvSpPr>
        <p:spPr/>
        <p:txBody>
          <a:bodyPr/>
          <a:lstStyle/>
          <a:p>
            <a:r>
              <a:rPr lang="en-US" dirty="0"/>
              <a:t>What is the current ITN coverage amongst pregnant women in PNG? </a:t>
            </a:r>
          </a:p>
          <a:p>
            <a:r>
              <a:rPr lang="en-US" dirty="0"/>
              <a:t>What is the availability of SP </a:t>
            </a:r>
            <a:r>
              <a:rPr lang="en-US" dirty="0" err="1"/>
              <a:t>IPTp</a:t>
            </a:r>
            <a:r>
              <a:rPr lang="en-US" dirty="0"/>
              <a:t>?</a:t>
            </a:r>
          </a:p>
          <a:p>
            <a:r>
              <a:rPr lang="en-US" dirty="0"/>
              <a:t>Is there resistance to SP? In falciparum or vivax? </a:t>
            </a:r>
          </a:p>
          <a:p>
            <a:r>
              <a:rPr lang="en-US" dirty="0"/>
              <a:t>How can coverage with ITNs and </a:t>
            </a:r>
            <a:r>
              <a:rPr lang="en-US" dirty="0" err="1"/>
              <a:t>IPTp</a:t>
            </a:r>
            <a:r>
              <a:rPr lang="en-US" dirty="0"/>
              <a:t> be improved? </a:t>
            </a:r>
          </a:p>
          <a:p>
            <a:r>
              <a:rPr lang="en-US" dirty="0"/>
              <a:t>What “package” of antenatal interventions would offer most benefit? </a:t>
            </a:r>
          </a:p>
          <a:p>
            <a:r>
              <a:rPr lang="en-US" dirty="0"/>
              <a:t>What further evidence is needed to optimize care for pregnant women? </a:t>
            </a:r>
          </a:p>
        </p:txBody>
      </p:sp>
    </p:spTree>
    <p:extLst>
      <p:ext uri="{BB962C8B-B14F-4D97-AF65-F5344CB8AC3E}">
        <p14:creationId xmlns:p14="http://schemas.microsoft.com/office/powerpoint/2010/main" val="1951778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274639"/>
            <a:ext cx="8229600" cy="585535"/>
          </a:xfrm>
        </p:spPr>
        <p:txBody>
          <a:bodyPr>
            <a:normAutofit fontScale="90000"/>
          </a:bodyPr>
          <a:lstStyle/>
          <a:p>
            <a:pPr algn="ctr"/>
            <a:r>
              <a:rPr lang="en-US" dirty="0">
                <a:solidFill>
                  <a:srgbClr val="0070C0"/>
                </a:solidFill>
                <a:latin typeface="+mn-lt"/>
              </a:rPr>
              <a:t>Acknowledgements</a:t>
            </a:r>
          </a:p>
        </p:txBody>
      </p:sp>
      <p:sp>
        <p:nvSpPr>
          <p:cNvPr id="10" name="Content Placeholder 9"/>
          <p:cNvSpPr>
            <a:spLocks noGrp="1"/>
          </p:cNvSpPr>
          <p:nvPr>
            <p:ph sz="half" idx="1"/>
          </p:nvPr>
        </p:nvSpPr>
        <p:spPr>
          <a:xfrm>
            <a:off x="1981200" y="1024543"/>
            <a:ext cx="4038600" cy="4525963"/>
          </a:xfrm>
        </p:spPr>
        <p:txBody>
          <a:bodyPr>
            <a:normAutofit/>
          </a:bodyPr>
          <a:lstStyle/>
          <a:p>
            <a:r>
              <a:rPr lang="en-US" sz="2000" dirty="0">
                <a:solidFill>
                  <a:srgbClr val="008000"/>
                </a:solidFill>
              </a:rPr>
              <a:t>University of Melbourne</a:t>
            </a:r>
            <a:br>
              <a:rPr lang="en-US" sz="2000" dirty="0"/>
            </a:br>
            <a:r>
              <a:rPr lang="en-US" sz="2000" dirty="0" err="1"/>
              <a:t>Holger</a:t>
            </a:r>
            <a:r>
              <a:rPr lang="en-US" sz="2000" dirty="0"/>
              <a:t> Unger, Sarah </a:t>
            </a:r>
            <a:r>
              <a:rPr lang="en-US" sz="2000" dirty="0" err="1"/>
              <a:t>Hanieh</a:t>
            </a:r>
            <a:r>
              <a:rPr lang="en-US" sz="2000" dirty="0"/>
              <a:t>, Alex Umbers, Honor Rose, Lisa </a:t>
            </a:r>
            <a:r>
              <a:rPr lang="en-US" sz="2000" dirty="0" err="1"/>
              <a:t>Lansfield</a:t>
            </a:r>
            <a:r>
              <a:rPr lang="en-US" sz="2000" dirty="0"/>
              <a:t>, </a:t>
            </a:r>
            <a:r>
              <a:rPr lang="en-US" sz="2000" dirty="0" err="1"/>
              <a:t>Wina</a:t>
            </a:r>
            <a:r>
              <a:rPr lang="en-US" sz="2000" dirty="0"/>
              <a:t> </a:t>
            </a:r>
            <a:r>
              <a:rPr lang="en-US" sz="2000" dirty="0" err="1"/>
              <a:t>Hasang</a:t>
            </a:r>
            <a:r>
              <a:rPr lang="en-US" sz="2000" dirty="0"/>
              <a:t>, </a:t>
            </a:r>
            <a:r>
              <a:rPr lang="en-US" sz="2000" dirty="0" err="1"/>
              <a:t>Annjaleen</a:t>
            </a:r>
            <a:r>
              <a:rPr lang="en-US" sz="2000" dirty="0"/>
              <a:t> </a:t>
            </a:r>
            <a:r>
              <a:rPr lang="en-US" sz="2000" dirty="0" err="1"/>
              <a:t>Hansa</a:t>
            </a:r>
            <a:endParaRPr lang="en-US" sz="2000" dirty="0"/>
          </a:p>
          <a:p>
            <a:r>
              <a:rPr lang="en-US" sz="2000" dirty="0">
                <a:solidFill>
                  <a:srgbClr val="008000"/>
                </a:solidFill>
              </a:rPr>
              <a:t>PNG IMR, health services </a:t>
            </a:r>
            <a:r>
              <a:rPr lang="en-US" sz="2000" dirty="0"/>
              <a:t>Peter </a:t>
            </a:r>
            <a:r>
              <a:rPr lang="en-US" sz="2000" dirty="0" err="1"/>
              <a:t>Siba</a:t>
            </a:r>
            <a:r>
              <a:rPr lang="en-US" sz="2000" dirty="0"/>
              <a:t>, Maria </a:t>
            </a:r>
            <a:r>
              <a:rPr lang="en-US" sz="2000" dirty="0" err="1"/>
              <a:t>Ome-Kaius</a:t>
            </a:r>
            <a:r>
              <a:rPr lang="en-US" sz="2000" dirty="0"/>
              <a:t>, Regina </a:t>
            </a:r>
            <a:r>
              <a:rPr lang="en-US" sz="2000" dirty="0" err="1"/>
              <a:t>Wangnapi</a:t>
            </a:r>
            <a:r>
              <a:rPr lang="en-US" sz="2000" dirty="0"/>
              <a:t>, Celine </a:t>
            </a:r>
            <a:r>
              <a:rPr lang="en-US" sz="2000" dirty="0" err="1"/>
              <a:t>Aho</a:t>
            </a:r>
            <a:r>
              <a:rPr lang="en-US" sz="2000" dirty="0"/>
              <a:t>, Andrew Greenhill, Anna </a:t>
            </a:r>
            <a:r>
              <a:rPr lang="en-US" sz="2000" dirty="0" err="1"/>
              <a:t>Rosanas-Urgell</a:t>
            </a:r>
            <a:r>
              <a:rPr lang="en-US" sz="2000" dirty="0"/>
              <a:t>, Elvin </a:t>
            </a:r>
            <a:r>
              <a:rPr lang="en-US" sz="2000" dirty="0" err="1"/>
              <a:t>Lufele</a:t>
            </a:r>
            <a:r>
              <a:rPr lang="en-US" sz="2000" dirty="0"/>
              <a:t>, all  members of study team, local antenatal services, John </a:t>
            </a:r>
            <a:r>
              <a:rPr lang="en-US" sz="2000" dirty="0" err="1"/>
              <a:t>Bolnga</a:t>
            </a:r>
            <a:r>
              <a:rPr lang="en-US" sz="2000" dirty="0"/>
              <a:t> </a:t>
            </a:r>
          </a:p>
        </p:txBody>
      </p:sp>
      <p:sp>
        <p:nvSpPr>
          <p:cNvPr id="11" name="Content Placeholder 10"/>
          <p:cNvSpPr>
            <a:spLocks noGrp="1"/>
          </p:cNvSpPr>
          <p:nvPr>
            <p:ph sz="half" idx="2"/>
          </p:nvPr>
        </p:nvSpPr>
        <p:spPr>
          <a:xfrm>
            <a:off x="5980767" y="999523"/>
            <a:ext cx="4308732" cy="4525963"/>
          </a:xfrm>
        </p:spPr>
        <p:txBody>
          <a:bodyPr>
            <a:normAutofit/>
          </a:bodyPr>
          <a:lstStyle/>
          <a:p>
            <a:r>
              <a:rPr lang="en-US" sz="2000" dirty="0">
                <a:solidFill>
                  <a:srgbClr val="008000"/>
                </a:solidFill>
              </a:rPr>
              <a:t>CRESIB, University of Barcelona</a:t>
            </a:r>
            <a:br>
              <a:rPr lang="en-US" sz="2000" dirty="0"/>
            </a:br>
            <a:r>
              <a:rPr lang="en-US" sz="2000" dirty="0"/>
              <a:t>Clara Menendez, </a:t>
            </a:r>
            <a:r>
              <a:rPr lang="en-US" sz="2000" dirty="0" err="1"/>
              <a:t>Azucena</a:t>
            </a:r>
            <a:r>
              <a:rPr lang="en-US" sz="2000" dirty="0"/>
              <a:t> </a:t>
            </a:r>
            <a:r>
              <a:rPr lang="en-US" sz="2000" dirty="0" err="1"/>
              <a:t>Bardaji</a:t>
            </a:r>
            <a:r>
              <a:rPr lang="en-US" sz="2000" dirty="0"/>
              <a:t>, </a:t>
            </a:r>
            <a:r>
              <a:rPr lang="en-US" sz="2000" dirty="0" err="1"/>
              <a:t>Mireia</a:t>
            </a:r>
            <a:r>
              <a:rPr lang="en-US" sz="2000" dirty="0"/>
              <a:t> </a:t>
            </a:r>
            <a:r>
              <a:rPr lang="en-US" sz="2000" dirty="0" err="1"/>
              <a:t>Piqueras</a:t>
            </a:r>
            <a:endParaRPr lang="en-US" sz="2000" dirty="0"/>
          </a:p>
          <a:p>
            <a:r>
              <a:rPr lang="en-US" sz="2000" dirty="0">
                <a:solidFill>
                  <a:srgbClr val="008000"/>
                </a:solidFill>
              </a:rPr>
              <a:t>Liverpool School of Tropical Medicine </a:t>
            </a:r>
            <a:br>
              <a:rPr lang="en-US" sz="2000" dirty="0"/>
            </a:br>
            <a:r>
              <a:rPr lang="en-US" sz="2000" dirty="0" err="1"/>
              <a:t>Feiko</a:t>
            </a:r>
            <a:r>
              <a:rPr lang="en-US" sz="2000" dirty="0"/>
              <a:t> ter </a:t>
            </a:r>
            <a:r>
              <a:rPr lang="en-US" sz="2000" dirty="0" err="1"/>
              <a:t>Kuile</a:t>
            </a:r>
            <a:r>
              <a:rPr lang="en-US" sz="2000" dirty="0"/>
              <a:t>, Jenny Hill</a:t>
            </a:r>
          </a:p>
          <a:p>
            <a:r>
              <a:rPr lang="en-US" sz="2000" dirty="0">
                <a:solidFill>
                  <a:srgbClr val="008000"/>
                </a:solidFill>
              </a:rPr>
              <a:t>Walter and Eliza Hall Institute </a:t>
            </a:r>
            <a:br>
              <a:rPr lang="en-US" sz="2000" dirty="0"/>
            </a:br>
            <a:r>
              <a:rPr lang="en-US" sz="2000" dirty="0"/>
              <a:t>Ivo Mueller, Leanne Robinson, Connie Li </a:t>
            </a:r>
            <a:r>
              <a:rPr lang="en-US" sz="2000" dirty="0" err="1"/>
              <a:t>Wa</a:t>
            </a:r>
            <a:r>
              <a:rPr lang="en-US" sz="2000" dirty="0"/>
              <a:t> </a:t>
            </a:r>
            <a:r>
              <a:rPr lang="en-US" sz="2000" dirty="0" err="1"/>
              <a:t>Suen</a:t>
            </a:r>
            <a:r>
              <a:rPr lang="en-US" sz="2000" dirty="0"/>
              <a:t>, Stephan Karl</a:t>
            </a:r>
          </a:p>
          <a:p>
            <a:r>
              <a:rPr lang="en-US" sz="2000" dirty="0">
                <a:solidFill>
                  <a:srgbClr val="008000"/>
                </a:solidFill>
              </a:rPr>
              <a:t>Funding</a:t>
            </a:r>
            <a:r>
              <a:rPr lang="en-US" sz="2000" dirty="0"/>
              <a:t> </a:t>
            </a:r>
            <a:br>
              <a:rPr lang="en-US" sz="2000" dirty="0"/>
            </a:br>
            <a:r>
              <a:rPr lang="en-US" sz="2000" dirty="0"/>
              <a:t>Bill and Melinda Gates Foundation, EU FP7 for funding, Pfizer </a:t>
            </a:r>
            <a:r>
              <a:rPr lang="en-US" sz="2000" dirty="0" err="1"/>
              <a:t>Inc</a:t>
            </a:r>
            <a:r>
              <a:rPr lang="en-US" sz="2000" dirty="0"/>
              <a:t> for azithromycin</a:t>
            </a:r>
          </a:p>
          <a:p>
            <a:r>
              <a:rPr lang="en-US" sz="2000" dirty="0">
                <a:solidFill>
                  <a:srgbClr val="008000"/>
                </a:solidFill>
              </a:rPr>
              <a:t>Finally… </a:t>
            </a:r>
            <a:r>
              <a:rPr lang="en-US" sz="2000" dirty="0">
                <a:solidFill>
                  <a:srgbClr val="660066"/>
                </a:solidFill>
              </a:rPr>
              <a:t>all the study participants</a:t>
            </a:r>
          </a:p>
          <a:p>
            <a:endParaRPr lang="en-US" sz="2000" dirty="0"/>
          </a:p>
        </p:txBody>
      </p:sp>
      <p:pic>
        <p:nvPicPr>
          <p:cNvPr id="12" name="Content Placeholder 6" descr="DI_Colour_Horz_NoTag_Pos_RGB.tif"/>
          <p:cNvPicPr>
            <a:picLocks noChangeAspect="1"/>
          </p:cNvPicPr>
          <p:nvPr/>
        </p:nvPicPr>
        <p:blipFill>
          <a:blip r:embed="rId3" cstate="email">
            <a:extLst>
              <a:ext uri="{28A0092B-C50C-407E-A947-70E740481C1C}">
                <a14:useLocalDpi xmlns:a14="http://schemas.microsoft.com/office/drawing/2010/main"/>
              </a:ext>
            </a:extLst>
          </a:blip>
          <a:srcRect t="-8877" b="-8877"/>
          <a:stretch>
            <a:fillRect/>
          </a:stretch>
        </p:blipFill>
        <p:spPr>
          <a:xfrm>
            <a:off x="8135133" y="5523021"/>
            <a:ext cx="2193400" cy="1206285"/>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03021" y="5255417"/>
            <a:ext cx="1506405" cy="1341120"/>
          </a:xfrm>
          <a:prstGeom prst="rect">
            <a:avLst/>
          </a:prstGeom>
          <a:noFill/>
          <a:ln w="9525">
            <a:noFill/>
            <a:miter lim="800000"/>
            <a:headEnd/>
            <a:tailEnd/>
          </a:ln>
        </p:spPr>
      </p:pic>
      <p:pic>
        <p:nvPicPr>
          <p:cNvPr id="14" name="Picture 3"/>
          <p:cNvPicPr>
            <a:picLocks noChangeAspect="1"/>
          </p:cNvPicPr>
          <p:nvPr/>
        </p:nvPicPr>
        <p:blipFill>
          <a:blip r:embed="rId5" cstate="email">
            <a:extLst>
              <a:ext uri="{28A0092B-C50C-407E-A947-70E740481C1C}">
                <a14:useLocalDpi xmlns:a14="http://schemas.microsoft.com/office/drawing/2010/main"/>
              </a:ext>
            </a:extLst>
          </a:blip>
          <a:srcRect l="1619" r="1619"/>
          <a:stretch>
            <a:fillRect/>
          </a:stretch>
        </p:blipFill>
        <p:spPr bwMode="auto">
          <a:xfrm>
            <a:off x="1524000" y="5076678"/>
            <a:ext cx="3048000" cy="1594220"/>
          </a:xfrm>
          <a:prstGeom prst="rect">
            <a:avLst/>
          </a:prstGeom>
          <a:noFill/>
          <a:ln w="9525">
            <a:noFill/>
            <a:miter lim="800000"/>
            <a:headEnd/>
            <a:tailEnd/>
          </a:ln>
        </p:spPr>
      </p:pic>
      <p:pic>
        <p:nvPicPr>
          <p:cNvPr id="15" name="Picture 14" descr="logo.gif"/>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295493" y="5316377"/>
            <a:ext cx="1524000" cy="1219200"/>
          </a:xfrm>
          <a:prstGeom prst="rect">
            <a:avLst/>
          </a:prstGeom>
        </p:spPr>
      </p:pic>
      <p:grpSp>
        <p:nvGrpSpPr>
          <p:cNvPr id="16" name="Group 2"/>
          <p:cNvGrpSpPr>
            <a:grpSpLocks/>
          </p:cNvGrpSpPr>
          <p:nvPr/>
        </p:nvGrpSpPr>
        <p:grpSpPr bwMode="auto">
          <a:xfrm>
            <a:off x="700644" y="274639"/>
            <a:ext cx="965808" cy="1102899"/>
            <a:chOff x="111932082" y="105564281"/>
            <a:chExt cx="923943" cy="895350"/>
          </a:xfrm>
        </p:grpSpPr>
        <p:grpSp>
          <p:nvGrpSpPr>
            <p:cNvPr id="17" name="Group 3"/>
            <p:cNvGrpSpPr>
              <a:grpSpLocks/>
            </p:cNvGrpSpPr>
            <p:nvPr/>
          </p:nvGrpSpPr>
          <p:grpSpPr bwMode="auto">
            <a:xfrm>
              <a:off x="112280700" y="105698925"/>
              <a:ext cx="377252" cy="584643"/>
              <a:chOff x="111902626" y="106813350"/>
              <a:chExt cx="377252" cy="584643"/>
            </a:xfrm>
          </p:grpSpPr>
          <p:grpSp>
            <p:nvGrpSpPr>
              <p:cNvPr id="20" name="Group 4"/>
              <p:cNvGrpSpPr>
                <a:grpSpLocks/>
              </p:cNvGrpSpPr>
              <p:nvPr/>
            </p:nvGrpSpPr>
            <p:grpSpPr bwMode="auto">
              <a:xfrm>
                <a:off x="111902626" y="106813350"/>
                <a:ext cx="377252" cy="584643"/>
                <a:chOff x="111902626" y="106813350"/>
                <a:chExt cx="377252" cy="584643"/>
              </a:xfrm>
            </p:grpSpPr>
            <p:sp>
              <p:nvSpPr>
                <p:cNvPr id="22" name="Arc 5"/>
                <p:cNvSpPr>
                  <a:spLocks/>
                </p:cNvSpPr>
                <p:nvPr/>
              </p:nvSpPr>
              <p:spPr bwMode="auto">
                <a:xfrm rot="662632">
                  <a:off x="111958363" y="107053069"/>
                  <a:ext cx="321515" cy="344924"/>
                </a:xfrm>
                <a:custGeom>
                  <a:avLst/>
                  <a:gdLst>
                    <a:gd name="T0" fmla="*/ 332141800 w 21600"/>
                    <a:gd name="T1" fmla="*/ 0 h 37062"/>
                    <a:gd name="T2" fmla="*/ 681462623 w 21600"/>
                    <a:gd name="T3" fmla="*/ 278039884 h 37062"/>
                    <a:gd name="T4" fmla="*/ 0 w 21600"/>
                    <a:gd name="T5" fmla="*/ 153889087 h 37062"/>
                    <a:gd name="T6" fmla="*/ 0 60000 65536"/>
                    <a:gd name="T7" fmla="*/ 0 60000 65536"/>
                    <a:gd name="T8" fmla="*/ 0 60000 65536"/>
                    <a:gd name="T9" fmla="*/ 0 w 21600"/>
                    <a:gd name="T10" fmla="*/ 0 h 37062"/>
                    <a:gd name="T11" fmla="*/ 21600 w 21600"/>
                    <a:gd name="T12" fmla="*/ 37062 h 37062"/>
                  </a:gdLst>
                  <a:ahLst/>
                  <a:cxnLst>
                    <a:cxn ang="T6">
                      <a:pos x="T0" y="T1"/>
                    </a:cxn>
                    <a:cxn ang="T7">
                      <a:pos x="T2" y="T3"/>
                    </a:cxn>
                    <a:cxn ang="T8">
                      <a:pos x="T4" y="T5"/>
                    </a:cxn>
                  </a:cxnLst>
                  <a:rect l="T9" t="T10" r="T11" b="T12"/>
                  <a:pathLst>
                    <a:path w="21600" h="37062" fill="none" extrusionOk="0">
                      <a:moveTo>
                        <a:pt x="6765" y="0"/>
                      </a:moveTo>
                      <a:cubicBezTo>
                        <a:pt x="15619" y="2920"/>
                        <a:pt x="21600" y="11190"/>
                        <a:pt x="21600" y="20513"/>
                      </a:cubicBezTo>
                      <a:cubicBezTo>
                        <a:pt x="21600" y="26898"/>
                        <a:pt x="18774" y="32957"/>
                        <a:pt x="13881" y="37061"/>
                      </a:cubicBezTo>
                    </a:path>
                    <a:path w="21600" h="37062" stroke="0" extrusionOk="0">
                      <a:moveTo>
                        <a:pt x="6765" y="0"/>
                      </a:moveTo>
                      <a:cubicBezTo>
                        <a:pt x="15619" y="2920"/>
                        <a:pt x="21600" y="11190"/>
                        <a:pt x="21600" y="20513"/>
                      </a:cubicBezTo>
                      <a:cubicBezTo>
                        <a:pt x="21600" y="26898"/>
                        <a:pt x="18774" y="32957"/>
                        <a:pt x="13881" y="37061"/>
                      </a:cubicBezTo>
                      <a:lnTo>
                        <a:pt x="0" y="20513"/>
                      </a:lnTo>
                      <a:close/>
                    </a:path>
                  </a:pathLst>
                </a:custGeom>
                <a:noFill/>
                <a:ln w="25400">
                  <a:solidFill>
                    <a:srgbClr val="000000"/>
                  </a:solidFill>
                  <a:round/>
                  <a:headEnd/>
                  <a:tailEnd/>
                </a:ln>
              </p:spPr>
              <p:txBody>
                <a:bodyPr>
                  <a:prstTxWarp prst="textNoShape">
                    <a:avLst/>
                  </a:prstTxWarp>
                </a:bodyPr>
                <a:lstStyle/>
                <a:p>
                  <a:endParaRPr lang="en-US">
                    <a:latin typeface="Calibri" pitchFamily="-65" charset="0"/>
                  </a:endParaRPr>
                </a:p>
              </p:txBody>
            </p:sp>
            <p:sp>
              <p:nvSpPr>
                <p:cNvPr id="23" name="AutoShape 6"/>
                <p:cNvSpPr>
                  <a:spLocks noChangeArrowheads="1"/>
                </p:cNvSpPr>
                <p:nvPr/>
              </p:nvSpPr>
              <p:spPr bwMode="auto">
                <a:xfrm rot="-584134">
                  <a:off x="111902626" y="107044812"/>
                  <a:ext cx="171450" cy="294492"/>
                </a:xfrm>
                <a:prstGeom prst="moon">
                  <a:avLst>
                    <a:gd name="adj" fmla="val 28676"/>
                  </a:avLst>
                </a:prstGeom>
                <a:solidFill>
                  <a:srgbClr val="000000"/>
                </a:solidFill>
                <a:ln w="25400">
                  <a:solidFill>
                    <a:srgbClr val="000000"/>
                  </a:solidFill>
                  <a:miter lim="800000"/>
                  <a:headEnd/>
                  <a:tailEnd/>
                </a:ln>
              </p:spPr>
              <p:txBody>
                <a:bodyPr>
                  <a:prstTxWarp prst="textNoShape">
                    <a:avLst/>
                  </a:prstTxWarp>
                </a:bodyPr>
                <a:lstStyle/>
                <a:p>
                  <a:endParaRPr lang="en-US">
                    <a:latin typeface="Calibri" pitchFamily="-65" charset="0"/>
                  </a:endParaRPr>
                </a:p>
              </p:txBody>
            </p:sp>
            <p:sp>
              <p:nvSpPr>
                <p:cNvPr id="24" name="AutoShape 7"/>
                <p:cNvSpPr>
                  <a:spLocks noChangeArrowheads="1"/>
                </p:cNvSpPr>
                <p:nvPr/>
              </p:nvSpPr>
              <p:spPr bwMode="auto">
                <a:xfrm rot="10152602">
                  <a:off x="112092839" y="107026666"/>
                  <a:ext cx="151139" cy="212819"/>
                </a:xfrm>
                <a:prstGeom prst="moon">
                  <a:avLst>
                    <a:gd name="adj" fmla="val 42926"/>
                  </a:avLst>
                </a:prstGeom>
                <a:solidFill>
                  <a:srgbClr val="000000"/>
                </a:solidFill>
                <a:ln w="25400">
                  <a:solidFill>
                    <a:srgbClr val="000000"/>
                  </a:solidFill>
                  <a:miter lim="800000"/>
                  <a:headEnd/>
                  <a:tailEnd/>
                </a:ln>
              </p:spPr>
              <p:txBody>
                <a:bodyPr>
                  <a:prstTxWarp prst="textNoShape">
                    <a:avLst/>
                  </a:prstTxWarp>
                </a:bodyPr>
                <a:lstStyle/>
                <a:p>
                  <a:endParaRPr lang="en-US">
                    <a:latin typeface="Calibri" pitchFamily="-65" charset="0"/>
                  </a:endParaRPr>
                </a:p>
              </p:txBody>
            </p:sp>
            <p:sp>
              <p:nvSpPr>
                <p:cNvPr id="25" name="Oval 8"/>
                <p:cNvSpPr>
                  <a:spLocks noChangeArrowheads="1"/>
                </p:cNvSpPr>
                <p:nvPr/>
              </p:nvSpPr>
              <p:spPr bwMode="auto">
                <a:xfrm rot="662632">
                  <a:off x="112227008" y="107308939"/>
                  <a:ext cx="17862" cy="18128"/>
                </a:xfrm>
                <a:prstGeom prst="ellipse">
                  <a:avLst/>
                </a:prstGeom>
                <a:solidFill>
                  <a:srgbClr val="000000"/>
                </a:solidFill>
                <a:ln w="9525">
                  <a:solidFill>
                    <a:srgbClr val="000000"/>
                  </a:solidFill>
                  <a:round/>
                  <a:headEnd/>
                  <a:tailEnd/>
                </a:ln>
              </p:spPr>
              <p:txBody>
                <a:bodyPr>
                  <a:prstTxWarp prst="textNoShape">
                    <a:avLst/>
                  </a:prstTxWarp>
                </a:bodyPr>
                <a:lstStyle/>
                <a:p>
                  <a:endParaRPr lang="en-US">
                    <a:latin typeface="Calibri" pitchFamily="-65" charset="0"/>
                  </a:endParaRPr>
                </a:p>
              </p:txBody>
            </p:sp>
            <p:sp>
              <p:nvSpPr>
                <p:cNvPr id="26" name="Oval 9"/>
                <p:cNvSpPr>
                  <a:spLocks noChangeArrowheads="1"/>
                </p:cNvSpPr>
                <p:nvPr/>
              </p:nvSpPr>
              <p:spPr bwMode="auto">
                <a:xfrm rot="662632">
                  <a:off x="111991286" y="106813350"/>
                  <a:ext cx="125034" cy="253784"/>
                </a:xfrm>
                <a:prstGeom prst="ellipse">
                  <a:avLst/>
                </a:prstGeom>
                <a:solidFill>
                  <a:srgbClr val="FFFFFF"/>
                </a:solidFill>
                <a:ln w="25400">
                  <a:solidFill>
                    <a:srgbClr val="000000"/>
                  </a:solidFill>
                  <a:round/>
                  <a:headEnd/>
                  <a:tailEnd/>
                </a:ln>
              </p:spPr>
              <p:txBody>
                <a:bodyPr>
                  <a:prstTxWarp prst="textNoShape">
                    <a:avLst/>
                  </a:prstTxWarp>
                </a:bodyPr>
                <a:lstStyle/>
                <a:p>
                  <a:endParaRPr lang="en-US">
                    <a:latin typeface="Calibri" pitchFamily="-65" charset="0"/>
                  </a:endParaRPr>
                </a:p>
              </p:txBody>
            </p:sp>
            <p:sp>
              <p:nvSpPr>
                <p:cNvPr id="27" name="Arc 10"/>
                <p:cNvSpPr>
                  <a:spLocks/>
                </p:cNvSpPr>
                <p:nvPr/>
              </p:nvSpPr>
              <p:spPr bwMode="auto">
                <a:xfrm rot="9292547">
                  <a:off x="112072990" y="106877501"/>
                  <a:ext cx="71448" cy="27593"/>
                </a:xfrm>
                <a:custGeom>
                  <a:avLst/>
                  <a:gdLst>
                    <a:gd name="T0" fmla="*/ 1666660 w 21600"/>
                    <a:gd name="T1" fmla="*/ 0 h 16515"/>
                    <a:gd name="T2" fmla="*/ 2585822 w 21600"/>
                    <a:gd name="T3" fmla="*/ 128694 h 16515"/>
                    <a:gd name="T4" fmla="*/ 0 w 21600"/>
                    <a:gd name="T5" fmla="*/ 128694 h 16515"/>
                    <a:gd name="T6" fmla="*/ 0 60000 65536"/>
                    <a:gd name="T7" fmla="*/ 0 60000 65536"/>
                    <a:gd name="T8" fmla="*/ 0 60000 65536"/>
                    <a:gd name="T9" fmla="*/ 0 w 21600"/>
                    <a:gd name="T10" fmla="*/ 0 h 16515"/>
                    <a:gd name="T11" fmla="*/ 21600 w 21600"/>
                    <a:gd name="T12" fmla="*/ 16515 h 16515"/>
                  </a:gdLst>
                  <a:ahLst/>
                  <a:cxnLst>
                    <a:cxn ang="T6">
                      <a:pos x="T0" y="T1"/>
                    </a:cxn>
                    <a:cxn ang="T7">
                      <a:pos x="T2" y="T3"/>
                    </a:cxn>
                    <a:cxn ang="T8">
                      <a:pos x="T4" y="T5"/>
                    </a:cxn>
                  </a:cxnLst>
                  <a:rect l="T9" t="T10" r="T11" b="T12"/>
                  <a:pathLst>
                    <a:path w="21600" h="16515" fill="none" extrusionOk="0">
                      <a:moveTo>
                        <a:pt x="13921" y="0"/>
                      </a:moveTo>
                      <a:cubicBezTo>
                        <a:pt x="18790" y="4104"/>
                        <a:pt x="21600" y="10147"/>
                        <a:pt x="21600" y="16515"/>
                      </a:cubicBezTo>
                    </a:path>
                    <a:path w="21600" h="16515" stroke="0" extrusionOk="0">
                      <a:moveTo>
                        <a:pt x="13921" y="0"/>
                      </a:moveTo>
                      <a:cubicBezTo>
                        <a:pt x="18790" y="4104"/>
                        <a:pt x="21600" y="10147"/>
                        <a:pt x="21600" y="16515"/>
                      </a:cubicBezTo>
                      <a:lnTo>
                        <a:pt x="0" y="16515"/>
                      </a:lnTo>
                      <a:close/>
                    </a:path>
                  </a:pathLst>
                </a:custGeom>
                <a:noFill/>
                <a:ln w="25400">
                  <a:solidFill>
                    <a:srgbClr val="000000"/>
                  </a:solidFill>
                  <a:round/>
                  <a:headEnd/>
                  <a:tailEnd/>
                </a:ln>
              </p:spPr>
              <p:txBody>
                <a:bodyPr>
                  <a:prstTxWarp prst="textNoShape">
                    <a:avLst/>
                  </a:prstTxWarp>
                </a:bodyPr>
                <a:lstStyle/>
                <a:p>
                  <a:endParaRPr lang="en-US">
                    <a:latin typeface="Calibri" pitchFamily="-65" charset="0"/>
                  </a:endParaRPr>
                </a:p>
              </p:txBody>
            </p:sp>
          </p:grpSp>
          <p:sp>
            <p:nvSpPr>
              <p:cNvPr id="21" name="Freeform 20"/>
              <p:cNvSpPr>
                <a:spLocks/>
              </p:cNvSpPr>
              <p:nvPr/>
            </p:nvSpPr>
            <p:spPr bwMode="auto">
              <a:xfrm rot="662632">
                <a:off x="112054145" y="107017896"/>
                <a:ext cx="35724" cy="18128"/>
              </a:xfrm>
              <a:custGeom>
                <a:avLst/>
                <a:gdLst>
                  <a:gd name="T0" fmla="*/ 0 w 360"/>
                  <a:gd name="T1" fmla="*/ 0 h 180"/>
                  <a:gd name="T2" fmla="*/ 175891679 w 360"/>
                  <a:gd name="T3" fmla="*/ 183867369 h 180"/>
                  <a:gd name="T4" fmla="*/ 351783357 w 360"/>
                  <a:gd name="T5" fmla="*/ 0 h 180"/>
                  <a:gd name="T6" fmla="*/ 0 60000 65536"/>
                  <a:gd name="T7" fmla="*/ 0 60000 65536"/>
                  <a:gd name="T8" fmla="*/ 0 60000 65536"/>
                  <a:gd name="T9" fmla="*/ 0 w 360"/>
                  <a:gd name="T10" fmla="*/ 0 h 180"/>
                  <a:gd name="T11" fmla="*/ 360 w 360"/>
                  <a:gd name="T12" fmla="*/ 180 h 180"/>
                </a:gdLst>
                <a:ahLst/>
                <a:cxnLst>
                  <a:cxn ang="T6">
                    <a:pos x="T0" y="T1"/>
                  </a:cxn>
                  <a:cxn ang="T7">
                    <a:pos x="T2" y="T3"/>
                  </a:cxn>
                  <a:cxn ang="T8">
                    <a:pos x="T4" y="T5"/>
                  </a:cxn>
                </a:cxnLst>
                <a:rect l="T9" t="T10" r="T11" b="T12"/>
                <a:pathLst>
                  <a:path w="360" h="180">
                    <a:moveTo>
                      <a:pt x="0" y="0"/>
                    </a:moveTo>
                    <a:cubicBezTo>
                      <a:pt x="60" y="90"/>
                      <a:pt x="120" y="180"/>
                      <a:pt x="180" y="180"/>
                    </a:cubicBezTo>
                    <a:cubicBezTo>
                      <a:pt x="240" y="180"/>
                      <a:pt x="300" y="90"/>
                      <a:pt x="360" y="0"/>
                    </a:cubicBezTo>
                  </a:path>
                </a:pathLst>
              </a:custGeom>
              <a:noFill/>
              <a:ln w="28575">
                <a:solidFill>
                  <a:srgbClr val="000000"/>
                </a:solidFill>
                <a:round/>
                <a:headEnd/>
                <a:tailEnd/>
              </a:ln>
            </p:spPr>
            <p:txBody>
              <a:bodyPr>
                <a:prstTxWarp prst="textNoShape">
                  <a:avLst/>
                </a:prstTxWarp>
              </a:bodyPr>
              <a:lstStyle/>
              <a:p>
                <a:endParaRPr lang="en-US">
                  <a:latin typeface="Calibri" pitchFamily="-65" charset="0"/>
                </a:endParaRPr>
              </a:p>
            </p:txBody>
          </p:sp>
        </p:grpSp>
        <p:sp>
          <p:nvSpPr>
            <p:cNvPr id="18" name="WordArt 12"/>
            <p:cNvSpPr>
              <a:spLocks noChangeArrowheads="1" noChangeShapeType="1" noTextEdit="1"/>
            </p:cNvSpPr>
            <p:nvPr/>
          </p:nvSpPr>
          <p:spPr bwMode="auto">
            <a:xfrm rot="5400000">
              <a:off x="111912513" y="105956264"/>
              <a:ext cx="558523" cy="126949"/>
            </a:xfrm>
            <a:prstGeom prst="rect">
              <a:avLst/>
            </a:prstGeom>
          </p:spPr>
          <p:txBody>
            <a:bodyPr vert="wordArtVert" wrap="none" fromWordArt="1">
              <a:prstTxWarp prst="textPlain">
                <a:avLst>
                  <a:gd name="adj" fmla="val 50000"/>
                </a:avLst>
              </a:prstTxWarp>
            </a:bodyPr>
            <a:lstStyle/>
            <a:p>
              <a:pPr algn="ctr" fontAlgn="auto"/>
              <a:r>
                <a:rPr lang="en-US" sz="3600" b="1" kern="10">
                  <a:ln w="3175">
                    <a:solidFill>
                      <a:srgbClr val="000000"/>
                    </a:solidFill>
                    <a:round/>
                    <a:headEnd/>
                    <a:tailEnd/>
                  </a:ln>
                  <a:solidFill>
                    <a:srgbClr val="CC3300"/>
                  </a:solidFill>
                  <a:latin typeface="Garamond"/>
                  <a:ea typeface="Garamond"/>
                  <a:cs typeface="Garamond"/>
                </a:rPr>
                <a:t>IPTp</a:t>
              </a:r>
            </a:p>
          </p:txBody>
        </p:sp>
        <p:sp>
          <p:nvSpPr>
            <p:cNvPr id="19" name="WordArt 13"/>
            <p:cNvSpPr>
              <a:spLocks noChangeArrowheads="1" noChangeShapeType="1" noTextEdit="1"/>
            </p:cNvSpPr>
            <p:nvPr/>
          </p:nvSpPr>
          <p:spPr bwMode="auto">
            <a:xfrm rot="1375806">
              <a:off x="111932082" y="105564281"/>
              <a:ext cx="923943" cy="895350"/>
            </a:xfrm>
            <a:prstGeom prst="rect">
              <a:avLst/>
            </a:prstGeom>
          </p:spPr>
          <p:txBody>
            <a:bodyPr spcFirstLastPara="1" wrap="none" fromWordArt="1">
              <a:prstTxWarp prst="textArchUp">
                <a:avLst>
                  <a:gd name="adj" fmla="val 7125326"/>
                </a:avLst>
              </a:prstTxWarp>
            </a:bodyPr>
            <a:lstStyle/>
            <a:p>
              <a:pPr algn="ctr"/>
              <a:r>
                <a:rPr lang="en-US" sz="3600" kern="10" dirty="0" err="1">
                  <a:ln w="9525">
                    <a:solidFill>
                      <a:srgbClr val="008000"/>
                    </a:solidFill>
                    <a:round/>
                    <a:headEnd/>
                    <a:tailEnd/>
                  </a:ln>
                  <a:solidFill>
                    <a:srgbClr val="008000"/>
                  </a:solidFill>
                  <a:latin typeface="Century Gothic"/>
                  <a:ea typeface="Century Gothic"/>
                  <a:cs typeface="Century Gothic"/>
                </a:rPr>
                <a:t>Banisim</a:t>
              </a:r>
              <a:r>
                <a:rPr lang="en-US" sz="3600" kern="10" dirty="0">
                  <a:ln w="9525">
                    <a:solidFill>
                      <a:srgbClr val="008000"/>
                    </a:solidFill>
                    <a:round/>
                    <a:headEnd/>
                    <a:tailEnd/>
                  </a:ln>
                  <a:solidFill>
                    <a:srgbClr val="008000"/>
                  </a:solidFill>
                  <a:latin typeface="Century Gothic"/>
                  <a:ea typeface="Century Gothic"/>
                  <a:cs typeface="Century Gothic"/>
                </a:rPr>
                <a:t> </a:t>
              </a:r>
              <a:r>
                <a:rPr lang="en-US" sz="3600" kern="10" dirty="0" err="1">
                  <a:ln w="9525">
                    <a:solidFill>
                      <a:srgbClr val="008000"/>
                    </a:solidFill>
                    <a:round/>
                    <a:headEnd/>
                    <a:tailEnd/>
                  </a:ln>
                  <a:solidFill>
                    <a:srgbClr val="008000"/>
                  </a:solidFill>
                  <a:latin typeface="Century Gothic"/>
                  <a:ea typeface="Century Gothic"/>
                  <a:cs typeface="Century Gothic"/>
                </a:rPr>
                <a:t>Bel</a:t>
              </a:r>
              <a:r>
                <a:rPr lang="en-US" sz="3600" kern="10" dirty="0">
                  <a:ln w="9525">
                    <a:solidFill>
                      <a:srgbClr val="008000"/>
                    </a:solidFill>
                    <a:round/>
                    <a:headEnd/>
                    <a:tailEnd/>
                  </a:ln>
                  <a:solidFill>
                    <a:srgbClr val="008000"/>
                  </a:solidFill>
                  <a:latin typeface="Century Gothic"/>
                  <a:ea typeface="Century Gothic"/>
                  <a:cs typeface="Century Gothic"/>
                </a:rPr>
                <a:t> Mama long Malaria</a:t>
              </a:r>
            </a:p>
          </p:txBody>
        </p:sp>
      </p:grpSp>
      <p:graphicFrame>
        <p:nvGraphicFramePr>
          <p:cNvPr id="28" name="Object 5"/>
          <p:cNvGraphicFramePr>
            <a:graphicFrameLocks noChangeAspect="1"/>
          </p:cNvGraphicFramePr>
          <p:nvPr/>
        </p:nvGraphicFramePr>
        <p:xfrm>
          <a:off x="10094377" y="245687"/>
          <a:ext cx="688418" cy="1220488"/>
        </p:xfrm>
        <a:graphic>
          <a:graphicData uri="http://schemas.openxmlformats.org/presentationml/2006/ole">
            <mc:AlternateContent xmlns:mc="http://schemas.openxmlformats.org/markup-compatibility/2006">
              <mc:Choice xmlns:v="urn:schemas-microsoft-com:vml" Requires="v">
                <p:oleObj spid="_x0000_s5136" name="Document" r:id="rId7" imgW="826008" imgH="1584960" progId="Word.Document.8">
                  <p:embed/>
                </p:oleObj>
              </mc:Choice>
              <mc:Fallback>
                <p:oleObj name="Document" r:id="rId7" imgW="826008" imgH="1584960" progId="Word.Document.8">
                  <p:embed/>
                  <p:pic>
                    <p:nvPicPr>
                      <p:cNvPr id="28"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94377" y="245687"/>
                        <a:ext cx="688418" cy="1220488"/>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2133016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PC where we work.jpg"/>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482969" y="2708214"/>
            <a:ext cx="7399409" cy="3735084"/>
          </a:xfrm>
          <a:prstGeom prst="rect">
            <a:avLst/>
          </a:prstGeom>
        </p:spPr>
      </p:pic>
      <p:pic>
        <p:nvPicPr>
          <p:cNvPr id="2" name="Picture 1" descr="MIP_logo_rev_1_co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8076" y="-35511"/>
            <a:ext cx="3035405" cy="2708214"/>
          </a:xfrm>
          <a:prstGeom prst="rect">
            <a:avLst/>
          </a:prstGeom>
        </p:spPr>
      </p:pic>
    </p:spTree>
    <p:extLst>
      <p:ext uri="{BB962C8B-B14F-4D97-AF65-F5344CB8AC3E}">
        <p14:creationId xmlns:p14="http://schemas.microsoft.com/office/powerpoint/2010/main" val="81786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Figure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1588"/>
            <a:ext cx="91440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45969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783C6ED5-E06E-3F42-8783-E4D76604A79A}"/>
              </a:ext>
            </a:extLst>
          </p:cNvPr>
          <p:cNvSpPr>
            <a:spLocks noGrp="1" noChangeArrowheads="1"/>
          </p:cNvSpPr>
          <p:nvPr>
            <p:ph type="title"/>
          </p:nvPr>
        </p:nvSpPr>
        <p:spPr>
          <a:xfrm>
            <a:off x="911772" y="375635"/>
            <a:ext cx="10515600" cy="1325563"/>
          </a:xfrm>
        </p:spPr>
        <p:txBody>
          <a:bodyPr/>
          <a:lstStyle/>
          <a:p>
            <a:pPr algn="ctr" eaLnBrk="1" hangingPunct="1"/>
            <a:r>
              <a:rPr lang="en-GB" altLang="en-US" sz="4000" dirty="0">
                <a:solidFill>
                  <a:schemeClr val="accent1"/>
                </a:solidFill>
                <a:latin typeface="+mn-lt"/>
                <a:ea typeface="ＭＳ Ｐゴシック" panose="020B0600070205080204" pitchFamily="34" charset="-128"/>
              </a:rPr>
              <a:t>Treating malaria in pregnancy</a:t>
            </a:r>
            <a:endParaRPr lang="en-US" altLang="en-US" sz="4000" dirty="0">
              <a:solidFill>
                <a:schemeClr val="accent1"/>
              </a:solidFill>
              <a:latin typeface="+mn-lt"/>
              <a:ea typeface="ＭＳ Ｐゴシック" panose="020B0600070205080204" pitchFamily="34" charset="-128"/>
            </a:endParaRPr>
          </a:p>
        </p:txBody>
      </p:sp>
      <p:sp>
        <p:nvSpPr>
          <p:cNvPr id="61442" name="Rectangle 3">
            <a:extLst>
              <a:ext uri="{FF2B5EF4-FFF2-40B4-BE49-F238E27FC236}">
                <a16:creationId xmlns:a16="http://schemas.microsoft.com/office/drawing/2014/main" id="{A43231A5-B634-B84F-A84D-44B329447393}"/>
              </a:ext>
            </a:extLst>
          </p:cNvPr>
          <p:cNvSpPr>
            <a:spLocks noGrp="1" noChangeArrowheads="1"/>
          </p:cNvSpPr>
          <p:nvPr>
            <p:ph type="body" idx="1"/>
          </p:nvPr>
        </p:nvSpPr>
        <p:spPr>
          <a:xfrm>
            <a:off x="1981200" y="1818290"/>
            <a:ext cx="8229600" cy="4563461"/>
          </a:xfrm>
        </p:spPr>
        <p:txBody>
          <a:bodyPr/>
          <a:lstStyle/>
          <a:p>
            <a:pPr eaLnBrk="1" hangingPunct="1">
              <a:lnSpc>
                <a:spcPct val="90000"/>
              </a:lnSpc>
            </a:pPr>
            <a:r>
              <a:rPr lang="en-GB" altLang="en-US" dirty="0">
                <a:solidFill>
                  <a:schemeClr val="accent1"/>
                </a:solidFill>
                <a:ea typeface="ＭＳ Ｐゴシック" panose="020B0600070205080204" pitchFamily="34" charset="-128"/>
              </a:rPr>
              <a:t>Severe disease</a:t>
            </a:r>
            <a:r>
              <a:rPr lang="en-GB" altLang="en-US" dirty="0">
                <a:ea typeface="ＭＳ Ｐゴシック" panose="020B0600070205080204" pitchFamily="34" charset="-128"/>
              </a:rPr>
              <a:t>: IV/IM artesunate (or quinine): saving mother’s life</a:t>
            </a:r>
          </a:p>
          <a:p>
            <a:pPr eaLnBrk="1" hangingPunct="1">
              <a:lnSpc>
                <a:spcPct val="90000"/>
              </a:lnSpc>
            </a:pPr>
            <a:r>
              <a:rPr lang="en-GB" altLang="en-US" dirty="0">
                <a:solidFill>
                  <a:schemeClr val="accent1"/>
                </a:solidFill>
                <a:ea typeface="ＭＳ Ｐゴシック" panose="020B0600070205080204" pitchFamily="34" charset="-128"/>
              </a:rPr>
              <a:t>Uncomplicated disease</a:t>
            </a:r>
            <a:r>
              <a:rPr lang="en-GB" altLang="en-US" dirty="0">
                <a:ea typeface="ＭＳ Ｐゴシック" panose="020B0600070205080204" pitchFamily="34" charset="-128"/>
              </a:rPr>
              <a:t>: depends on trimester. </a:t>
            </a:r>
          </a:p>
          <a:p>
            <a:pPr eaLnBrk="1" hangingPunct="1">
              <a:lnSpc>
                <a:spcPct val="90000"/>
              </a:lnSpc>
            </a:pPr>
            <a:r>
              <a:rPr lang="en-GB" altLang="en-US" dirty="0">
                <a:solidFill>
                  <a:schemeClr val="tx2"/>
                </a:solidFill>
                <a:ea typeface="ＭＳ Ｐゴシック" panose="020B0600070205080204" pitchFamily="34" charset="-128"/>
              </a:rPr>
              <a:t>First</a:t>
            </a:r>
            <a:r>
              <a:rPr lang="en-GB" altLang="en-US" dirty="0">
                <a:ea typeface="ＭＳ Ｐゴシック" panose="020B0600070205080204" pitchFamily="34" charset="-128"/>
              </a:rPr>
              <a:t>: quinine &amp; clindamycin or artemether lumefantrine (</a:t>
            </a:r>
            <a:r>
              <a:rPr lang="en-GB" altLang="en-US" dirty="0" err="1">
                <a:ea typeface="ＭＳ Ｐゴシック" panose="020B0600070205080204" pitchFamily="34" charset="-128"/>
              </a:rPr>
              <a:t>Coartem</a:t>
            </a:r>
            <a:r>
              <a:rPr lang="en-GB" altLang="en-US" dirty="0">
                <a:ea typeface="ＭＳ Ｐゴシック" panose="020B0600070205080204" pitchFamily="34" charset="-128"/>
              </a:rPr>
              <a:t>); chloroquine (vivax). </a:t>
            </a:r>
          </a:p>
          <a:p>
            <a:pPr eaLnBrk="1" hangingPunct="1">
              <a:lnSpc>
                <a:spcPct val="90000"/>
              </a:lnSpc>
            </a:pPr>
            <a:r>
              <a:rPr lang="en-GB" altLang="en-US" dirty="0">
                <a:solidFill>
                  <a:srgbClr val="00B050"/>
                </a:solidFill>
                <a:ea typeface="ＭＳ Ｐゴシック" panose="020B0600070205080204" pitchFamily="34" charset="-128"/>
              </a:rPr>
              <a:t>Second &amp; third</a:t>
            </a:r>
            <a:r>
              <a:rPr lang="en-GB" altLang="en-US" dirty="0">
                <a:ea typeface="ＭＳ Ｐゴシック" panose="020B0600070205080204" pitchFamily="34" charset="-128"/>
              </a:rPr>
              <a:t>: artemisinin combination treatments: </a:t>
            </a:r>
            <a:r>
              <a:rPr lang="en-GB" altLang="en-US" dirty="0" err="1">
                <a:ea typeface="ＭＳ Ｐゴシック" panose="020B0600070205080204" pitchFamily="34" charset="-128"/>
              </a:rPr>
              <a:t>Coartem</a:t>
            </a:r>
            <a:r>
              <a:rPr lang="en-GB" altLang="en-US" dirty="0">
                <a:ea typeface="ＭＳ Ｐゴシック" panose="020B0600070205080204" pitchFamily="34" charset="-128"/>
              </a:rPr>
              <a:t>, dihydroartemisinin piperaquine, artesunate-mefloquine, artesunate-amodiaquine</a:t>
            </a:r>
          </a:p>
        </p:txBody>
      </p:sp>
    </p:spTree>
    <p:extLst>
      <p:ext uri="{BB962C8B-B14F-4D97-AF65-F5344CB8AC3E}">
        <p14:creationId xmlns:p14="http://schemas.microsoft.com/office/powerpoint/2010/main" val="203842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425A3CA-C046-C145-9693-CAE0742CADE5}"/>
              </a:ext>
            </a:extLst>
          </p:cNvPr>
          <p:cNvSpPr>
            <a:spLocks noGrp="1" noChangeArrowheads="1"/>
          </p:cNvSpPr>
          <p:nvPr>
            <p:ph type="title"/>
          </p:nvPr>
        </p:nvSpPr>
        <p:spPr>
          <a:xfrm>
            <a:off x="1524001" y="274638"/>
            <a:ext cx="8964613" cy="1143000"/>
          </a:xfrm>
        </p:spPr>
        <p:txBody>
          <a:bodyPr/>
          <a:lstStyle/>
          <a:p>
            <a:pPr algn="ctr" eaLnBrk="1" hangingPunct="1">
              <a:defRPr/>
            </a:pPr>
            <a:r>
              <a:rPr lang="en-GB" sz="3600" dirty="0">
                <a:solidFill>
                  <a:schemeClr val="accent1"/>
                </a:solidFill>
                <a:latin typeface="+mn-lt"/>
              </a:rPr>
              <a:t>Prevention: Intermittent preventive treatment in pregnancy (</a:t>
            </a:r>
            <a:r>
              <a:rPr lang="en-GB" sz="3600" dirty="0" err="1">
                <a:solidFill>
                  <a:schemeClr val="accent1"/>
                </a:solidFill>
                <a:latin typeface="+mn-lt"/>
              </a:rPr>
              <a:t>IPTp</a:t>
            </a:r>
            <a:r>
              <a:rPr lang="en-GB" sz="3600" dirty="0">
                <a:solidFill>
                  <a:schemeClr val="accent1"/>
                </a:solidFill>
                <a:latin typeface="+mn-lt"/>
              </a:rPr>
              <a:t>)</a:t>
            </a:r>
            <a:endParaRPr lang="en-US" sz="3600" dirty="0">
              <a:solidFill>
                <a:schemeClr val="accent1"/>
              </a:solidFill>
              <a:latin typeface="+mn-lt"/>
            </a:endParaRPr>
          </a:p>
        </p:txBody>
      </p:sp>
      <p:sp>
        <p:nvSpPr>
          <p:cNvPr id="65538" name="Rectangle 3">
            <a:extLst>
              <a:ext uri="{FF2B5EF4-FFF2-40B4-BE49-F238E27FC236}">
                <a16:creationId xmlns:a16="http://schemas.microsoft.com/office/drawing/2014/main" id="{B280C8DB-827A-A84A-BC44-BDA1F6DA336C}"/>
              </a:ext>
            </a:extLst>
          </p:cNvPr>
          <p:cNvSpPr>
            <a:spLocks noGrp="1" noChangeArrowheads="1"/>
          </p:cNvSpPr>
          <p:nvPr>
            <p:ph type="body" idx="1"/>
          </p:nvPr>
        </p:nvSpPr>
        <p:spPr>
          <a:xfrm>
            <a:off x="1703389" y="1600200"/>
            <a:ext cx="9195839" cy="5068888"/>
          </a:xfrm>
        </p:spPr>
        <p:txBody>
          <a:bodyPr>
            <a:normAutofit/>
          </a:bodyPr>
          <a:lstStyle/>
          <a:p>
            <a:pPr eaLnBrk="1" hangingPunct="1"/>
            <a:r>
              <a:rPr lang="en-US" altLang="en-US" dirty="0">
                <a:solidFill>
                  <a:srgbClr val="006600"/>
                </a:solidFill>
                <a:ea typeface="ＭＳ Ｐゴシック" panose="020B0600070205080204" pitchFamily="34" charset="-128"/>
              </a:rPr>
              <a:t>The delivery of a treatment dose of an antimalarial at pre-specified times, regardless of the presence of symptoms or infection</a:t>
            </a:r>
            <a:endParaRPr lang="en-GB" altLang="en-US" dirty="0">
              <a:solidFill>
                <a:srgbClr val="006600"/>
              </a:solidFill>
              <a:ea typeface="ＭＳ Ｐゴシック" panose="020B0600070205080204" pitchFamily="34" charset="-128"/>
            </a:endParaRPr>
          </a:p>
          <a:p>
            <a:pPr eaLnBrk="1" hangingPunct="1"/>
            <a:r>
              <a:rPr lang="en-GB" altLang="en-US" dirty="0">
                <a:ea typeface="ＭＳ Ｐゴシック" panose="020B0600070205080204" pitchFamily="34" charset="-128"/>
              </a:rPr>
              <a:t>WHO policy for Africa: Three or more doses of appropriate drug, at least a month apart, after quickening</a:t>
            </a:r>
          </a:p>
          <a:p>
            <a:r>
              <a:rPr lang="en-GB" dirty="0"/>
              <a:t>≥4 ANC visits recommended </a:t>
            </a:r>
          </a:p>
          <a:p>
            <a:r>
              <a:rPr lang="en-GB" dirty="0"/>
              <a:t>Ideal drug combines clearance with prophylaxis </a:t>
            </a:r>
            <a:endParaRPr lang="en-GB" altLang="en-US" dirty="0">
              <a:ea typeface="ＭＳ Ｐゴシック" panose="020B0600070205080204" pitchFamily="34" charset="-128"/>
            </a:endParaRPr>
          </a:p>
          <a:p>
            <a:pPr eaLnBrk="1" hangingPunct="1"/>
            <a:r>
              <a:rPr lang="en-GB" altLang="en-US" dirty="0">
                <a:ea typeface="ＭＳ Ｐゴシック" panose="020B0600070205080204" pitchFamily="34" charset="-128"/>
              </a:rPr>
              <a:t>Presently SP is the only proven safe effective drug. </a:t>
            </a:r>
          </a:p>
          <a:p>
            <a:pPr eaLnBrk="1" hangingPunct="1"/>
            <a:r>
              <a:rPr lang="en-GB" altLang="en-US" dirty="0">
                <a:ea typeface="ＭＳ Ｐゴシック" panose="020B0600070205080204" pitchFamily="34" charset="-128"/>
              </a:rPr>
              <a:t>Dihydroartemisinin piperaquine promising alternative</a:t>
            </a:r>
          </a:p>
        </p:txBody>
      </p:sp>
    </p:spTree>
    <p:extLst>
      <p:ext uri="{BB962C8B-B14F-4D97-AF65-F5344CB8AC3E}">
        <p14:creationId xmlns:p14="http://schemas.microsoft.com/office/powerpoint/2010/main" val="276800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96116"/>
          </a:xfrm>
        </p:spPr>
        <p:txBody>
          <a:bodyPr>
            <a:normAutofit/>
          </a:bodyPr>
          <a:lstStyle/>
          <a:p>
            <a:pPr algn="ctr"/>
            <a:r>
              <a:rPr lang="en-US" sz="4000" dirty="0">
                <a:solidFill>
                  <a:schemeClr val="accent1"/>
                </a:solidFill>
                <a:latin typeface="+mn-lt"/>
              </a:rPr>
              <a:t>Efficacy of SP </a:t>
            </a:r>
            <a:r>
              <a:rPr lang="en-US" sz="4000" dirty="0" err="1">
                <a:solidFill>
                  <a:schemeClr val="accent1"/>
                </a:solidFill>
                <a:latin typeface="+mn-lt"/>
              </a:rPr>
              <a:t>IPTp</a:t>
            </a:r>
            <a:r>
              <a:rPr lang="en-US" sz="4000" dirty="0">
                <a:solidFill>
                  <a:schemeClr val="accent1"/>
                </a:solidFill>
                <a:latin typeface="+mn-lt"/>
              </a:rPr>
              <a:t> for LBW </a:t>
            </a:r>
          </a:p>
        </p:txBody>
      </p:sp>
      <p:pic>
        <p:nvPicPr>
          <p:cNvPr id="3" name="Picture 13" descr="Cov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17075" y="1261241"/>
            <a:ext cx="7166883" cy="55289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909552" y="2693815"/>
            <a:ext cx="5827236" cy="954107"/>
          </a:xfrm>
          <a:prstGeom prst="rect">
            <a:avLst/>
          </a:prstGeom>
          <a:solidFill>
            <a:schemeClr val="bg1"/>
          </a:solidFill>
          <a:ln w="38100" cmpd="sng">
            <a:solidFill>
              <a:schemeClr val="accent2"/>
            </a:solidFill>
          </a:ln>
        </p:spPr>
        <p:txBody>
          <a:bodyPr wrap="none" rtlCol="0">
            <a:spAutoFit/>
          </a:bodyPr>
          <a:lstStyle/>
          <a:p>
            <a:r>
              <a:rPr lang="en-US" sz="2800" dirty="0">
                <a:solidFill>
                  <a:srgbClr val="FF0000"/>
                </a:solidFill>
              </a:rPr>
              <a:t>Three + SP doses better than two </a:t>
            </a:r>
          </a:p>
          <a:p>
            <a:r>
              <a:rPr lang="en-US" sz="2800" dirty="0">
                <a:solidFill>
                  <a:srgbClr val="FF0000"/>
                </a:solidFill>
              </a:rPr>
              <a:t>Irrespective of HIV status and gravidity</a:t>
            </a:r>
          </a:p>
        </p:txBody>
      </p:sp>
    </p:spTree>
    <p:extLst>
      <p:ext uri="{BB962C8B-B14F-4D97-AF65-F5344CB8AC3E}">
        <p14:creationId xmlns:p14="http://schemas.microsoft.com/office/powerpoint/2010/main" val="4218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2184</Words>
  <Application>Microsoft Office PowerPoint</Application>
  <PresentationFormat>Widescreen</PresentationFormat>
  <Paragraphs>350</Paragraphs>
  <Slides>42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Calibri Light</vt:lpstr>
      <vt:lpstr>Century Gothic</vt:lpstr>
      <vt:lpstr>Garamond</vt:lpstr>
      <vt:lpstr>Helvetica</vt:lpstr>
      <vt:lpstr>Office Theme</vt:lpstr>
      <vt:lpstr>Document</vt:lpstr>
      <vt:lpstr>Preventing malaria in pregnancy – with a focus on PNG</vt:lpstr>
      <vt:lpstr>Burden of malaria in pregnancy</vt:lpstr>
      <vt:lpstr>Placental malaria and pregnant women’s susceptibility to malaria</vt:lpstr>
      <vt:lpstr>WHO’s three pronged approach to malaria in pregnancy</vt:lpstr>
      <vt:lpstr>PowerPoint Presentation</vt:lpstr>
      <vt:lpstr>PowerPoint Presentation</vt:lpstr>
      <vt:lpstr>Treating malaria in pregnancy</vt:lpstr>
      <vt:lpstr>Prevention: Intermittent preventive treatment in pregnancy (IPTp)</vt:lpstr>
      <vt:lpstr>Efficacy of SP IPTp for LBW </vt:lpstr>
      <vt:lpstr>…but SP resistance is common in East Africa</vt:lpstr>
      <vt:lpstr>Malaria infection in pregnancy and SP resistance in Africa</vt:lpstr>
      <vt:lpstr>Alternatives to SP: mefloquine? </vt:lpstr>
      <vt:lpstr>Alternatives to SP: chloroquine and azithromycin</vt:lpstr>
      <vt:lpstr>Alternatives to SP: dihydroartemisinin-piperaquine</vt:lpstr>
      <vt:lpstr>PowerPoint Presentation</vt:lpstr>
      <vt:lpstr>Long lasting insecticidal nets </vt:lpstr>
      <vt:lpstr>ITN coverage, pregnant women, Africa, 2000-2014</vt:lpstr>
      <vt:lpstr>IPTp coverage in Africa, 2003-2014</vt:lpstr>
      <vt:lpstr>Improving coverage with IPTp</vt:lpstr>
      <vt:lpstr>PowerPoint Presentation</vt:lpstr>
      <vt:lpstr>Community based scale up of IPTP: TIPTOP</vt:lpstr>
      <vt:lpstr>How can we better engage communities to increase IPTp and ITN coverage? </vt:lpstr>
      <vt:lpstr>Preventing malaria in pregnancy and improving birth outcomes in PNG</vt:lpstr>
      <vt:lpstr>SP + azithromycin in PNG</vt:lpstr>
      <vt:lpstr>PowerPoint Presentation</vt:lpstr>
      <vt:lpstr>PowerPoint Presentation</vt:lpstr>
      <vt:lpstr>PowerPoint Presentation</vt:lpstr>
      <vt:lpstr>PowerPoint Presentation</vt:lpstr>
      <vt:lpstr>Side effects differed little between treatments</vt:lpstr>
      <vt:lpstr>Decreased malaria but not anaemia at delivery</vt:lpstr>
      <vt:lpstr>PowerPoint Presentation</vt:lpstr>
      <vt:lpstr>Distribution of birth weights by treatment arm</vt:lpstr>
      <vt:lpstr>Undernutrition and pregnancy outcomes in PNG IPTp study</vt:lpstr>
      <vt:lpstr>Gestational weight gain</vt:lpstr>
      <vt:lpstr>MUAC and outcomes</vt:lpstr>
      <vt:lpstr>SPAZ improves maternal and infant nutritional outcomes </vt:lpstr>
      <vt:lpstr>In summary, SPAZ was associated with:</vt:lpstr>
      <vt:lpstr>PowerPoint Presentation</vt:lpstr>
      <vt:lpstr>What would be the benefits of malaria elimination?</vt:lpstr>
      <vt:lpstr>PowerPoint Presentation</vt:lpstr>
      <vt:lpstr>Points to think about</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malaria in pregnancy – with a focus on PNG</dc:title>
  <dc:creator>Stephen Rogerson</dc:creator>
  <cp:lastModifiedBy>Richard</cp:lastModifiedBy>
  <cp:revision>10</cp:revision>
  <dcterms:created xsi:type="dcterms:W3CDTF">2019-08-20T03:06:44Z</dcterms:created>
  <dcterms:modified xsi:type="dcterms:W3CDTF">2019-08-27T06:35:30Z</dcterms:modified>
</cp:coreProperties>
</file>