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0" r:id="rId1"/>
    <p:sldMasterId id="2147483648" r:id="rId2"/>
  </p:sldMasterIdLst>
  <p:notesMasterIdLst>
    <p:notesMasterId r:id="rId65"/>
  </p:notesMasterIdLst>
  <p:sldIdLst>
    <p:sldId id="256" r:id="rId3"/>
    <p:sldId id="392" r:id="rId4"/>
    <p:sldId id="424" r:id="rId5"/>
    <p:sldId id="420" r:id="rId6"/>
    <p:sldId id="429" r:id="rId7"/>
    <p:sldId id="427" r:id="rId8"/>
    <p:sldId id="428" r:id="rId9"/>
    <p:sldId id="433" r:id="rId10"/>
    <p:sldId id="425" r:id="rId11"/>
    <p:sldId id="414" r:id="rId12"/>
    <p:sldId id="279" r:id="rId13"/>
    <p:sldId id="410" r:id="rId14"/>
    <p:sldId id="412" r:id="rId15"/>
    <p:sldId id="426" r:id="rId16"/>
    <p:sldId id="413" r:id="rId17"/>
    <p:sldId id="315" r:id="rId18"/>
    <p:sldId id="402" r:id="rId19"/>
    <p:sldId id="316" r:id="rId20"/>
    <p:sldId id="317" r:id="rId21"/>
    <p:sldId id="319" r:id="rId22"/>
    <p:sldId id="322" r:id="rId23"/>
    <p:sldId id="430" r:id="rId24"/>
    <p:sldId id="326" r:id="rId25"/>
    <p:sldId id="437" r:id="rId26"/>
    <p:sldId id="438" r:id="rId27"/>
    <p:sldId id="439" r:id="rId28"/>
    <p:sldId id="440" r:id="rId29"/>
    <p:sldId id="441" r:id="rId30"/>
    <p:sldId id="442" r:id="rId31"/>
    <p:sldId id="443" r:id="rId32"/>
    <p:sldId id="445" r:id="rId33"/>
    <p:sldId id="447" r:id="rId34"/>
    <p:sldId id="449" r:id="rId35"/>
    <p:sldId id="450" r:id="rId36"/>
    <p:sldId id="451" r:id="rId37"/>
    <p:sldId id="452" r:id="rId38"/>
    <p:sldId id="431" r:id="rId39"/>
    <p:sldId id="434" r:id="rId40"/>
    <p:sldId id="435" r:id="rId41"/>
    <p:sldId id="436" r:id="rId42"/>
    <p:sldId id="368" r:id="rId43"/>
    <p:sldId id="403" r:id="rId44"/>
    <p:sldId id="404" r:id="rId45"/>
    <p:sldId id="405" r:id="rId46"/>
    <p:sldId id="406" r:id="rId47"/>
    <p:sldId id="407" r:id="rId48"/>
    <p:sldId id="352" r:id="rId49"/>
    <p:sldId id="408" r:id="rId50"/>
    <p:sldId id="354" r:id="rId51"/>
    <p:sldId id="388" r:id="rId52"/>
    <p:sldId id="389" r:id="rId53"/>
    <p:sldId id="423" r:id="rId54"/>
    <p:sldId id="390" r:id="rId55"/>
    <p:sldId id="453" r:id="rId56"/>
    <p:sldId id="391" r:id="rId57"/>
    <p:sldId id="454" r:id="rId58"/>
    <p:sldId id="456" r:id="rId59"/>
    <p:sldId id="395" r:id="rId60"/>
    <p:sldId id="455" r:id="rId61"/>
    <p:sldId id="358" r:id="rId62"/>
    <p:sldId id="359" r:id="rId63"/>
    <p:sldId id="387" r:id="rId64"/>
  </p:sldIdLst>
  <p:sldSz cx="12192000" cy="6858000"/>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23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70"/>
    <p:restoredTop sz="94674"/>
  </p:normalViewPr>
  <p:slideViewPr>
    <p:cSldViewPr snapToGrid="0" snapToObjects="1">
      <p:cViewPr varScale="1">
        <p:scale>
          <a:sx n="114" d="100"/>
          <a:sy n="114" d="100"/>
        </p:scale>
        <p:origin x="870" y="10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3" d="100"/>
          <a:sy n="53" d="100"/>
        </p:scale>
        <p:origin x="2648"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799880-9C79-406B-BAD6-ABAFDFBB6268}"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AU"/>
        </a:p>
      </dgm:t>
    </dgm:pt>
    <dgm:pt modelId="{D1B1E2E7-0A24-4687-BDB8-70DF30DED723}">
      <dgm:prSet phldrT="[Text]" custT="1"/>
      <dgm:spPr/>
      <dgm:t>
        <a:bodyPr/>
        <a:lstStyle/>
        <a:p>
          <a:r>
            <a:rPr lang="en-AU" sz="2400" b="1" dirty="0">
              <a:solidFill>
                <a:schemeClr val="tx1"/>
              </a:solidFill>
            </a:rPr>
            <a:t>COMMMUNITY PARTICIPATION</a:t>
          </a:r>
        </a:p>
      </dgm:t>
    </dgm:pt>
    <dgm:pt modelId="{28E7FAB0-B371-43B3-8AEA-E31FB1DA53BF}" type="parTrans" cxnId="{62899932-991E-4A2E-B1AC-EBFB664DE85E}">
      <dgm:prSet/>
      <dgm:spPr/>
      <dgm:t>
        <a:bodyPr/>
        <a:lstStyle/>
        <a:p>
          <a:endParaRPr lang="en-AU"/>
        </a:p>
      </dgm:t>
    </dgm:pt>
    <dgm:pt modelId="{F70C2141-611B-45D9-B9F8-CAF876249464}" type="sibTrans" cxnId="{62899932-991E-4A2E-B1AC-EBFB664DE85E}">
      <dgm:prSet/>
      <dgm:spPr/>
      <dgm:t>
        <a:bodyPr/>
        <a:lstStyle/>
        <a:p>
          <a:endParaRPr lang="en-AU"/>
        </a:p>
      </dgm:t>
    </dgm:pt>
    <dgm:pt modelId="{C8FB0460-A166-43BF-82BF-AC7AB8875675}">
      <dgm:prSet phldrT="[Text]" custT="1"/>
      <dgm:spPr>
        <a:solidFill>
          <a:srgbClr val="FFFF00"/>
        </a:solidFill>
      </dgm:spPr>
      <dgm:t>
        <a:bodyPr/>
        <a:lstStyle/>
        <a:p>
          <a:r>
            <a:rPr lang="en-AU" sz="2400" b="1" dirty="0">
              <a:solidFill>
                <a:schemeClr val="tx1"/>
              </a:solidFill>
            </a:rPr>
            <a:t>Enabling environment</a:t>
          </a:r>
        </a:p>
      </dgm:t>
    </dgm:pt>
    <dgm:pt modelId="{63C2B636-1401-40E2-93E8-5C79113C73DF}" type="parTrans" cxnId="{374B2A95-8852-465D-B73F-4C2326A7C5DD}">
      <dgm:prSet/>
      <dgm:spPr>
        <a:solidFill>
          <a:schemeClr val="accent6"/>
        </a:solidFill>
      </dgm:spPr>
      <dgm:t>
        <a:bodyPr/>
        <a:lstStyle/>
        <a:p>
          <a:endParaRPr lang="en-AU"/>
        </a:p>
      </dgm:t>
    </dgm:pt>
    <dgm:pt modelId="{DA430BD5-8FBC-465E-8E39-CB1369431BB4}" type="sibTrans" cxnId="{374B2A95-8852-465D-B73F-4C2326A7C5DD}">
      <dgm:prSet/>
      <dgm:spPr/>
      <dgm:t>
        <a:bodyPr/>
        <a:lstStyle/>
        <a:p>
          <a:endParaRPr lang="en-AU"/>
        </a:p>
      </dgm:t>
    </dgm:pt>
    <dgm:pt modelId="{9AC96407-C864-4924-9965-A3EF8C13A5FE}">
      <dgm:prSet phldrT="[Text]" custT="1"/>
      <dgm:spPr>
        <a:solidFill>
          <a:srgbClr val="FFC000"/>
        </a:solidFill>
      </dgm:spPr>
      <dgm:t>
        <a:bodyPr/>
        <a:lstStyle/>
        <a:p>
          <a:r>
            <a:rPr lang="en-AU" sz="2400" b="1" dirty="0">
              <a:solidFill>
                <a:schemeClr val="tx1"/>
              </a:solidFill>
            </a:rPr>
            <a:t>Health behaviour </a:t>
          </a:r>
        </a:p>
      </dgm:t>
    </dgm:pt>
    <dgm:pt modelId="{98FD5F60-A811-4E57-9730-B51CC71A0550}" type="parTrans" cxnId="{48C5012A-4939-4149-9E1F-C5351390EB05}">
      <dgm:prSet/>
      <dgm:spPr>
        <a:solidFill>
          <a:schemeClr val="accent2"/>
        </a:solidFill>
      </dgm:spPr>
      <dgm:t>
        <a:bodyPr/>
        <a:lstStyle/>
        <a:p>
          <a:endParaRPr lang="en-AU"/>
        </a:p>
      </dgm:t>
    </dgm:pt>
    <dgm:pt modelId="{228E5920-C88C-4577-B888-D98F5E0538E7}" type="sibTrans" cxnId="{48C5012A-4939-4149-9E1F-C5351390EB05}">
      <dgm:prSet/>
      <dgm:spPr/>
      <dgm:t>
        <a:bodyPr/>
        <a:lstStyle/>
        <a:p>
          <a:endParaRPr lang="en-AU"/>
        </a:p>
      </dgm:t>
    </dgm:pt>
    <dgm:pt modelId="{F223EE47-3B65-48AE-B68D-234B155236A3}">
      <dgm:prSet phldrT="[Text]" custT="1"/>
      <dgm:spPr>
        <a:solidFill>
          <a:srgbClr val="EBBFB3"/>
        </a:solidFill>
      </dgm:spPr>
      <dgm:t>
        <a:bodyPr/>
        <a:lstStyle/>
        <a:p>
          <a:r>
            <a:rPr lang="en-AU" sz="2400" b="1" dirty="0">
              <a:solidFill>
                <a:schemeClr val="tx1"/>
              </a:solidFill>
            </a:rPr>
            <a:t>Health services</a:t>
          </a:r>
        </a:p>
      </dgm:t>
    </dgm:pt>
    <dgm:pt modelId="{6EC9BF1F-ED1A-4A3D-B167-67E0E10C8764}" type="parTrans" cxnId="{0610BC42-EE66-4864-9A8F-8551AB40ED58}">
      <dgm:prSet/>
      <dgm:spPr>
        <a:solidFill>
          <a:schemeClr val="accent2"/>
        </a:solidFill>
      </dgm:spPr>
      <dgm:t>
        <a:bodyPr/>
        <a:lstStyle/>
        <a:p>
          <a:endParaRPr lang="en-AU"/>
        </a:p>
      </dgm:t>
    </dgm:pt>
    <dgm:pt modelId="{964B3E48-0F4C-4657-AFE7-254FB197A547}" type="sibTrans" cxnId="{0610BC42-EE66-4864-9A8F-8551AB40ED58}">
      <dgm:prSet/>
      <dgm:spPr/>
      <dgm:t>
        <a:bodyPr/>
        <a:lstStyle/>
        <a:p>
          <a:endParaRPr lang="en-AU"/>
        </a:p>
      </dgm:t>
    </dgm:pt>
    <dgm:pt modelId="{F663D951-45E1-4882-A2D3-E2A393FFD398}">
      <dgm:prSet phldrT="[Text]" custT="1"/>
      <dgm:spPr>
        <a:solidFill>
          <a:srgbClr val="CC6600"/>
        </a:solidFill>
      </dgm:spPr>
      <dgm:t>
        <a:bodyPr/>
        <a:lstStyle/>
        <a:p>
          <a:r>
            <a:rPr lang="en-AU" sz="2400" b="1" dirty="0"/>
            <a:t>Community capacity and resources</a:t>
          </a:r>
        </a:p>
      </dgm:t>
    </dgm:pt>
    <dgm:pt modelId="{47EF59A3-1093-4EA0-B939-2B6EDC064203}" type="parTrans" cxnId="{72DE5E0B-48D3-4BF0-B217-91571E532A49}">
      <dgm:prSet/>
      <dgm:spPr>
        <a:solidFill>
          <a:schemeClr val="accent2"/>
        </a:solidFill>
      </dgm:spPr>
      <dgm:t>
        <a:bodyPr/>
        <a:lstStyle/>
        <a:p>
          <a:endParaRPr lang="en-AU"/>
        </a:p>
      </dgm:t>
    </dgm:pt>
    <dgm:pt modelId="{767F1502-34BF-4B46-A459-64318864CA34}" type="sibTrans" cxnId="{72DE5E0B-48D3-4BF0-B217-91571E532A49}">
      <dgm:prSet/>
      <dgm:spPr/>
      <dgm:t>
        <a:bodyPr/>
        <a:lstStyle/>
        <a:p>
          <a:endParaRPr lang="en-AU"/>
        </a:p>
      </dgm:t>
    </dgm:pt>
    <dgm:pt modelId="{9A59C157-A0E6-4650-9104-40B317815A8D}" type="pres">
      <dgm:prSet presAssocID="{E1799880-9C79-406B-BAD6-ABAFDFBB6268}" presName="Name0" presStyleCnt="0">
        <dgm:presLayoutVars>
          <dgm:chMax val="1"/>
          <dgm:dir/>
          <dgm:animLvl val="ctr"/>
          <dgm:resizeHandles val="exact"/>
        </dgm:presLayoutVars>
      </dgm:prSet>
      <dgm:spPr/>
    </dgm:pt>
    <dgm:pt modelId="{857C7777-8B7F-4015-8AC5-F20DBECCBF13}" type="pres">
      <dgm:prSet presAssocID="{D1B1E2E7-0A24-4687-BDB8-70DF30DED723}" presName="centerShape" presStyleLbl="node0" presStyleIdx="0" presStyleCnt="1" custScaleX="252902"/>
      <dgm:spPr/>
    </dgm:pt>
    <dgm:pt modelId="{712D4CD7-7203-44D2-9840-511196771EF8}" type="pres">
      <dgm:prSet presAssocID="{63C2B636-1401-40E2-93E8-5C79113C73DF}" presName="parTrans" presStyleLbl="sibTrans2D1" presStyleIdx="0" presStyleCnt="4"/>
      <dgm:spPr/>
    </dgm:pt>
    <dgm:pt modelId="{11A183FF-7D2E-40F8-8694-3BEE54A07DA7}" type="pres">
      <dgm:prSet presAssocID="{63C2B636-1401-40E2-93E8-5C79113C73DF}" presName="connectorText" presStyleLbl="sibTrans2D1" presStyleIdx="0" presStyleCnt="4"/>
      <dgm:spPr/>
    </dgm:pt>
    <dgm:pt modelId="{A0876656-0F5B-41A1-9622-EB6A6741F229}" type="pres">
      <dgm:prSet presAssocID="{C8FB0460-A166-43BF-82BF-AC7AB8875675}" presName="node" presStyleLbl="node1" presStyleIdx="0" presStyleCnt="4" custScaleX="197384" custRadScaleRad="99083" custRadScaleInc="1199">
        <dgm:presLayoutVars>
          <dgm:bulletEnabled val="1"/>
        </dgm:presLayoutVars>
      </dgm:prSet>
      <dgm:spPr/>
    </dgm:pt>
    <dgm:pt modelId="{54EFCC78-8CEE-472C-9182-F39037E8A95F}" type="pres">
      <dgm:prSet presAssocID="{98FD5F60-A811-4E57-9730-B51CC71A0550}" presName="parTrans" presStyleLbl="sibTrans2D1" presStyleIdx="1" presStyleCnt="4" custScaleX="469264"/>
      <dgm:spPr/>
    </dgm:pt>
    <dgm:pt modelId="{77000190-0A8A-4B85-857B-7718DF272253}" type="pres">
      <dgm:prSet presAssocID="{98FD5F60-A811-4E57-9730-B51CC71A0550}" presName="connectorText" presStyleLbl="sibTrans2D1" presStyleIdx="1" presStyleCnt="4"/>
      <dgm:spPr/>
    </dgm:pt>
    <dgm:pt modelId="{F945CDCB-AAB8-47E3-BFD4-6BAC7F3399CD}" type="pres">
      <dgm:prSet presAssocID="{9AC96407-C864-4924-9965-A3EF8C13A5FE}" presName="node" presStyleLbl="node1" presStyleIdx="1" presStyleCnt="4" custScaleX="175579" custRadScaleRad="165801" custRadScaleInc="744">
        <dgm:presLayoutVars>
          <dgm:bulletEnabled val="1"/>
        </dgm:presLayoutVars>
      </dgm:prSet>
      <dgm:spPr/>
    </dgm:pt>
    <dgm:pt modelId="{90FFA3E8-0854-4E9A-AC4F-1FD1A4148ABF}" type="pres">
      <dgm:prSet presAssocID="{6EC9BF1F-ED1A-4A3D-B167-67E0E10C8764}" presName="parTrans" presStyleLbl="sibTrans2D1" presStyleIdx="2" presStyleCnt="4"/>
      <dgm:spPr/>
    </dgm:pt>
    <dgm:pt modelId="{EA650214-7586-4218-8CB3-C3A268E3349A}" type="pres">
      <dgm:prSet presAssocID="{6EC9BF1F-ED1A-4A3D-B167-67E0E10C8764}" presName="connectorText" presStyleLbl="sibTrans2D1" presStyleIdx="2" presStyleCnt="4"/>
      <dgm:spPr/>
    </dgm:pt>
    <dgm:pt modelId="{F57CA32B-DCF8-43A8-A1C1-4914FF45A61E}" type="pres">
      <dgm:prSet presAssocID="{F223EE47-3B65-48AE-B68D-234B155236A3}" presName="node" presStyleLbl="node1" presStyleIdx="2" presStyleCnt="4" custScaleX="164272">
        <dgm:presLayoutVars>
          <dgm:bulletEnabled val="1"/>
        </dgm:presLayoutVars>
      </dgm:prSet>
      <dgm:spPr/>
    </dgm:pt>
    <dgm:pt modelId="{0289C1CA-1B3E-4B3D-8C54-D78A53110422}" type="pres">
      <dgm:prSet presAssocID="{47EF59A3-1093-4EA0-B939-2B6EDC064203}" presName="parTrans" presStyleLbl="sibTrans2D1" presStyleIdx="3" presStyleCnt="4" custAng="11029172" custFlipHor="1" custScaleX="2000000"/>
      <dgm:spPr/>
    </dgm:pt>
    <dgm:pt modelId="{CE784546-C308-46D8-B85B-9929064E3679}" type="pres">
      <dgm:prSet presAssocID="{47EF59A3-1093-4EA0-B939-2B6EDC064203}" presName="connectorText" presStyleLbl="sibTrans2D1" presStyleIdx="3" presStyleCnt="4"/>
      <dgm:spPr/>
    </dgm:pt>
    <dgm:pt modelId="{E85A6BDA-1E78-4BB1-B739-96354D929F93}" type="pres">
      <dgm:prSet presAssocID="{F663D951-45E1-4882-A2D3-E2A393FFD398}" presName="node" presStyleLbl="node1" presStyleIdx="3" presStyleCnt="4" custScaleX="190457" custScaleY="89926" custRadScaleRad="160515" custRadScaleInc="-791">
        <dgm:presLayoutVars>
          <dgm:bulletEnabled val="1"/>
        </dgm:presLayoutVars>
      </dgm:prSet>
      <dgm:spPr/>
    </dgm:pt>
  </dgm:ptLst>
  <dgm:cxnLst>
    <dgm:cxn modelId="{ABF79200-E9DF-4BDA-8623-8A197308C344}" type="presOf" srcId="{63C2B636-1401-40E2-93E8-5C79113C73DF}" destId="{712D4CD7-7203-44D2-9840-511196771EF8}" srcOrd="0" destOrd="0" presId="urn:microsoft.com/office/officeart/2005/8/layout/radial5"/>
    <dgm:cxn modelId="{72DE5E0B-48D3-4BF0-B217-91571E532A49}" srcId="{D1B1E2E7-0A24-4687-BDB8-70DF30DED723}" destId="{F663D951-45E1-4882-A2D3-E2A393FFD398}" srcOrd="3" destOrd="0" parTransId="{47EF59A3-1093-4EA0-B939-2B6EDC064203}" sibTransId="{767F1502-34BF-4B46-A459-64318864CA34}"/>
    <dgm:cxn modelId="{70D1DB14-21B3-49DC-95F1-A1A4A3550F53}" type="presOf" srcId="{6EC9BF1F-ED1A-4A3D-B167-67E0E10C8764}" destId="{EA650214-7586-4218-8CB3-C3A268E3349A}" srcOrd="1" destOrd="0" presId="urn:microsoft.com/office/officeart/2005/8/layout/radial5"/>
    <dgm:cxn modelId="{8D11CE25-F766-4F8F-B2B2-A065ABD5F13E}" type="presOf" srcId="{C8FB0460-A166-43BF-82BF-AC7AB8875675}" destId="{A0876656-0F5B-41A1-9622-EB6A6741F229}" srcOrd="0" destOrd="0" presId="urn:microsoft.com/office/officeart/2005/8/layout/radial5"/>
    <dgm:cxn modelId="{48C5012A-4939-4149-9E1F-C5351390EB05}" srcId="{D1B1E2E7-0A24-4687-BDB8-70DF30DED723}" destId="{9AC96407-C864-4924-9965-A3EF8C13A5FE}" srcOrd="1" destOrd="0" parTransId="{98FD5F60-A811-4E57-9730-B51CC71A0550}" sibTransId="{228E5920-C88C-4577-B888-D98F5E0538E7}"/>
    <dgm:cxn modelId="{62899932-991E-4A2E-B1AC-EBFB664DE85E}" srcId="{E1799880-9C79-406B-BAD6-ABAFDFBB6268}" destId="{D1B1E2E7-0A24-4687-BDB8-70DF30DED723}" srcOrd="0" destOrd="0" parTransId="{28E7FAB0-B371-43B3-8AEA-E31FB1DA53BF}" sibTransId="{F70C2141-611B-45D9-B9F8-CAF876249464}"/>
    <dgm:cxn modelId="{0610BC42-EE66-4864-9A8F-8551AB40ED58}" srcId="{D1B1E2E7-0A24-4687-BDB8-70DF30DED723}" destId="{F223EE47-3B65-48AE-B68D-234B155236A3}" srcOrd="2" destOrd="0" parTransId="{6EC9BF1F-ED1A-4A3D-B167-67E0E10C8764}" sibTransId="{964B3E48-0F4C-4657-AFE7-254FB197A547}"/>
    <dgm:cxn modelId="{13D9F149-8689-4E33-AC42-7407A6CD829B}" type="presOf" srcId="{63C2B636-1401-40E2-93E8-5C79113C73DF}" destId="{11A183FF-7D2E-40F8-8694-3BEE54A07DA7}" srcOrd="1" destOrd="0" presId="urn:microsoft.com/office/officeart/2005/8/layout/radial5"/>
    <dgm:cxn modelId="{5BDB607C-4680-4080-98E2-94E5ECFBC5B9}" type="presOf" srcId="{E1799880-9C79-406B-BAD6-ABAFDFBB6268}" destId="{9A59C157-A0E6-4650-9104-40B317815A8D}" srcOrd="0" destOrd="0" presId="urn:microsoft.com/office/officeart/2005/8/layout/radial5"/>
    <dgm:cxn modelId="{CDECFB85-D2B5-4CD5-88E3-D5D279E17053}" type="presOf" srcId="{F223EE47-3B65-48AE-B68D-234B155236A3}" destId="{F57CA32B-DCF8-43A8-A1C1-4914FF45A61E}" srcOrd="0" destOrd="0" presId="urn:microsoft.com/office/officeart/2005/8/layout/radial5"/>
    <dgm:cxn modelId="{68974492-6D5C-48B8-8B0F-8D8C22B25781}" type="presOf" srcId="{6EC9BF1F-ED1A-4A3D-B167-67E0E10C8764}" destId="{90FFA3E8-0854-4E9A-AC4F-1FD1A4148ABF}" srcOrd="0" destOrd="0" presId="urn:microsoft.com/office/officeart/2005/8/layout/radial5"/>
    <dgm:cxn modelId="{374B2A95-8852-465D-B73F-4C2326A7C5DD}" srcId="{D1B1E2E7-0A24-4687-BDB8-70DF30DED723}" destId="{C8FB0460-A166-43BF-82BF-AC7AB8875675}" srcOrd="0" destOrd="0" parTransId="{63C2B636-1401-40E2-93E8-5C79113C73DF}" sibTransId="{DA430BD5-8FBC-465E-8E39-CB1369431BB4}"/>
    <dgm:cxn modelId="{BE198B99-C856-4FE4-B175-FF29771B9B11}" type="presOf" srcId="{47EF59A3-1093-4EA0-B939-2B6EDC064203}" destId="{0289C1CA-1B3E-4B3D-8C54-D78A53110422}" srcOrd="0" destOrd="0" presId="urn:microsoft.com/office/officeart/2005/8/layout/radial5"/>
    <dgm:cxn modelId="{BAEF89A1-7199-4FAA-96DE-59B1B8EE68CB}" type="presOf" srcId="{98FD5F60-A811-4E57-9730-B51CC71A0550}" destId="{54EFCC78-8CEE-472C-9182-F39037E8A95F}" srcOrd="0" destOrd="0" presId="urn:microsoft.com/office/officeart/2005/8/layout/radial5"/>
    <dgm:cxn modelId="{9FFD2BAB-04AA-4776-8C1A-9EE283DFBA7D}" type="presOf" srcId="{D1B1E2E7-0A24-4687-BDB8-70DF30DED723}" destId="{857C7777-8B7F-4015-8AC5-F20DBECCBF13}" srcOrd="0" destOrd="0" presId="urn:microsoft.com/office/officeart/2005/8/layout/radial5"/>
    <dgm:cxn modelId="{87A435BD-69B5-4F0D-815B-A2D45AB32E6B}" type="presOf" srcId="{9AC96407-C864-4924-9965-A3EF8C13A5FE}" destId="{F945CDCB-AAB8-47E3-BFD4-6BAC7F3399CD}" srcOrd="0" destOrd="0" presId="urn:microsoft.com/office/officeart/2005/8/layout/radial5"/>
    <dgm:cxn modelId="{39FF31C9-902F-409E-924A-906843511632}" type="presOf" srcId="{98FD5F60-A811-4E57-9730-B51CC71A0550}" destId="{77000190-0A8A-4B85-857B-7718DF272253}" srcOrd="1" destOrd="0" presId="urn:microsoft.com/office/officeart/2005/8/layout/radial5"/>
    <dgm:cxn modelId="{62FA0CE0-4FF6-4D95-9875-AE4F2E1EB2A8}" type="presOf" srcId="{F663D951-45E1-4882-A2D3-E2A393FFD398}" destId="{E85A6BDA-1E78-4BB1-B739-96354D929F93}" srcOrd="0" destOrd="0" presId="urn:microsoft.com/office/officeart/2005/8/layout/radial5"/>
    <dgm:cxn modelId="{CDD2EBEA-5893-48DA-8165-29A049828D6B}" type="presOf" srcId="{47EF59A3-1093-4EA0-B939-2B6EDC064203}" destId="{CE784546-C308-46D8-B85B-9929064E3679}" srcOrd="1" destOrd="0" presId="urn:microsoft.com/office/officeart/2005/8/layout/radial5"/>
    <dgm:cxn modelId="{8EF6697D-222B-43CA-AC6E-108597E79428}" type="presParOf" srcId="{9A59C157-A0E6-4650-9104-40B317815A8D}" destId="{857C7777-8B7F-4015-8AC5-F20DBECCBF13}" srcOrd="0" destOrd="0" presId="urn:microsoft.com/office/officeart/2005/8/layout/radial5"/>
    <dgm:cxn modelId="{A457F5AA-B5BA-46B5-A14C-01F2074BE80E}" type="presParOf" srcId="{9A59C157-A0E6-4650-9104-40B317815A8D}" destId="{712D4CD7-7203-44D2-9840-511196771EF8}" srcOrd="1" destOrd="0" presId="urn:microsoft.com/office/officeart/2005/8/layout/radial5"/>
    <dgm:cxn modelId="{B1F240EF-7475-4299-B3C3-63FD0FF40555}" type="presParOf" srcId="{712D4CD7-7203-44D2-9840-511196771EF8}" destId="{11A183FF-7D2E-40F8-8694-3BEE54A07DA7}" srcOrd="0" destOrd="0" presId="urn:microsoft.com/office/officeart/2005/8/layout/radial5"/>
    <dgm:cxn modelId="{A210DC97-A60C-48E2-9271-701AB51FC90F}" type="presParOf" srcId="{9A59C157-A0E6-4650-9104-40B317815A8D}" destId="{A0876656-0F5B-41A1-9622-EB6A6741F229}" srcOrd="2" destOrd="0" presId="urn:microsoft.com/office/officeart/2005/8/layout/radial5"/>
    <dgm:cxn modelId="{DD2CE8F7-DA4F-42E5-BB78-E4558D934F61}" type="presParOf" srcId="{9A59C157-A0E6-4650-9104-40B317815A8D}" destId="{54EFCC78-8CEE-472C-9182-F39037E8A95F}" srcOrd="3" destOrd="0" presId="urn:microsoft.com/office/officeart/2005/8/layout/radial5"/>
    <dgm:cxn modelId="{298542EC-05DB-417E-9A55-51D846900EDF}" type="presParOf" srcId="{54EFCC78-8CEE-472C-9182-F39037E8A95F}" destId="{77000190-0A8A-4B85-857B-7718DF272253}" srcOrd="0" destOrd="0" presId="urn:microsoft.com/office/officeart/2005/8/layout/radial5"/>
    <dgm:cxn modelId="{D08F16C6-8E74-4A96-9CA8-D5BB073BE6F1}" type="presParOf" srcId="{9A59C157-A0E6-4650-9104-40B317815A8D}" destId="{F945CDCB-AAB8-47E3-BFD4-6BAC7F3399CD}" srcOrd="4" destOrd="0" presId="urn:microsoft.com/office/officeart/2005/8/layout/radial5"/>
    <dgm:cxn modelId="{66EBE730-239C-4419-AEED-B1ABD60C63BC}" type="presParOf" srcId="{9A59C157-A0E6-4650-9104-40B317815A8D}" destId="{90FFA3E8-0854-4E9A-AC4F-1FD1A4148ABF}" srcOrd="5" destOrd="0" presId="urn:microsoft.com/office/officeart/2005/8/layout/radial5"/>
    <dgm:cxn modelId="{4CA3FBDC-02BB-411C-BF6A-78DBFC5B9033}" type="presParOf" srcId="{90FFA3E8-0854-4E9A-AC4F-1FD1A4148ABF}" destId="{EA650214-7586-4218-8CB3-C3A268E3349A}" srcOrd="0" destOrd="0" presId="urn:microsoft.com/office/officeart/2005/8/layout/radial5"/>
    <dgm:cxn modelId="{6CB74DA3-16FA-4DEC-8342-F85A3FCC786A}" type="presParOf" srcId="{9A59C157-A0E6-4650-9104-40B317815A8D}" destId="{F57CA32B-DCF8-43A8-A1C1-4914FF45A61E}" srcOrd="6" destOrd="0" presId="urn:microsoft.com/office/officeart/2005/8/layout/radial5"/>
    <dgm:cxn modelId="{A2519F94-97C2-4B79-B56F-EEED4AC23363}" type="presParOf" srcId="{9A59C157-A0E6-4650-9104-40B317815A8D}" destId="{0289C1CA-1B3E-4B3D-8C54-D78A53110422}" srcOrd="7" destOrd="0" presId="urn:microsoft.com/office/officeart/2005/8/layout/radial5"/>
    <dgm:cxn modelId="{6EA2F4B3-882A-42C1-ACDD-6666FFC4C4C1}" type="presParOf" srcId="{0289C1CA-1B3E-4B3D-8C54-D78A53110422}" destId="{CE784546-C308-46D8-B85B-9929064E3679}" srcOrd="0" destOrd="0" presId="urn:microsoft.com/office/officeart/2005/8/layout/radial5"/>
    <dgm:cxn modelId="{AB8004C3-CD68-4536-BD2D-4587763ABBC8}" type="presParOf" srcId="{9A59C157-A0E6-4650-9104-40B317815A8D}" destId="{E85A6BDA-1E78-4BB1-B739-96354D929F93}"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551571-A435-4E46-9EB9-75F39F6663E5}"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AU"/>
        </a:p>
      </dgm:t>
    </dgm:pt>
    <dgm:pt modelId="{14CA586A-D925-4427-845D-32E0622FF86F}">
      <dgm:prSet phldrT="[Text]"/>
      <dgm:spPr/>
      <dgm:t>
        <a:bodyPr/>
        <a:lstStyle/>
        <a:p>
          <a:r>
            <a:rPr lang="en-US" b="1" dirty="0"/>
            <a:t>Location/Place</a:t>
          </a:r>
        </a:p>
        <a:p>
          <a:r>
            <a:rPr lang="en-US" b="1" dirty="0"/>
            <a:t>based</a:t>
          </a:r>
          <a:endParaRPr lang="en-AU" b="1" dirty="0"/>
        </a:p>
      </dgm:t>
    </dgm:pt>
    <dgm:pt modelId="{4B688B3B-B914-43B5-9D6C-4885843CEDC1}" type="parTrans" cxnId="{6D69C617-6AD9-49B6-B17E-846DD83FC631}">
      <dgm:prSet/>
      <dgm:spPr/>
      <dgm:t>
        <a:bodyPr/>
        <a:lstStyle/>
        <a:p>
          <a:endParaRPr lang="en-AU"/>
        </a:p>
      </dgm:t>
    </dgm:pt>
    <dgm:pt modelId="{1A2BB130-769C-4F56-BC9B-3CBB16D978CF}" type="sibTrans" cxnId="{6D69C617-6AD9-49B6-B17E-846DD83FC631}">
      <dgm:prSet/>
      <dgm:spPr/>
      <dgm:t>
        <a:bodyPr/>
        <a:lstStyle/>
        <a:p>
          <a:endParaRPr lang="en-AU"/>
        </a:p>
      </dgm:t>
    </dgm:pt>
    <dgm:pt modelId="{87A93794-149B-4784-9D01-53E9D56132A3}">
      <dgm:prSet phldrT="[Text]"/>
      <dgm:spPr/>
      <dgm:t>
        <a:bodyPr/>
        <a:lstStyle/>
        <a:p>
          <a:r>
            <a:rPr lang="en-US" b="1" dirty="0"/>
            <a:t>Identity based</a:t>
          </a:r>
          <a:endParaRPr lang="en-AU" b="1" dirty="0"/>
        </a:p>
      </dgm:t>
    </dgm:pt>
    <dgm:pt modelId="{C853BE97-449B-4328-9D18-C496732B9686}" type="parTrans" cxnId="{87611171-7B5F-4EB7-942A-DB2EE30FAB7F}">
      <dgm:prSet/>
      <dgm:spPr/>
      <dgm:t>
        <a:bodyPr/>
        <a:lstStyle/>
        <a:p>
          <a:endParaRPr lang="en-AU"/>
        </a:p>
      </dgm:t>
    </dgm:pt>
    <dgm:pt modelId="{5A3757F8-5B98-4BCE-8795-3AF013247DEF}" type="sibTrans" cxnId="{87611171-7B5F-4EB7-942A-DB2EE30FAB7F}">
      <dgm:prSet/>
      <dgm:spPr/>
      <dgm:t>
        <a:bodyPr/>
        <a:lstStyle/>
        <a:p>
          <a:endParaRPr lang="en-AU"/>
        </a:p>
      </dgm:t>
    </dgm:pt>
    <dgm:pt modelId="{D2ECDDD1-6D81-41CA-B45F-E6F0CB52D205}">
      <dgm:prSet phldrT="[Text]"/>
      <dgm:spPr/>
      <dgm:t>
        <a:bodyPr/>
        <a:lstStyle/>
        <a:p>
          <a:r>
            <a:rPr lang="en-US" b="1" dirty="0"/>
            <a:t>Shared History/ culture</a:t>
          </a:r>
          <a:endParaRPr lang="en-AU" b="1" dirty="0"/>
        </a:p>
      </dgm:t>
    </dgm:pt>
    <dgm:pt modelId="{65D4B2DD-5BF0-4A46-AA5E-61041709E1FD}" type="parTrans" cxnId="{9B542F71-B0D3-4BF9-8847-0E2A6D1FBF0D}">
      <dgm:prSet/>
      <dgm:spPr/>
      <dgm:t>
        <a:bodyPr/>
        <a:lstStyle/>
        <a:p>
          <a:endParaRPr lang="en-AU"/>
        </a:p>
      </dgm:t>
    </dgm:pt>
    <dgm:pt modelId="{1050D041-243B-4DC0-A69D-DB8415732E6A}" type="sibTrans" cxnId="{9B542F71-B0D3-4BF9-8847-0E2A6D1FBF0D}">
      <dgm:prSet/>
      <dgm:spPr/>
      <dgm:t>
        <a:bodyPr/>
        <a:lstStyle/>
        <a:p>
          <a:endParaRPr lang="en-AU"/>
        </a:p>
      </dgm:t>
    </dgm:pt>
    <dgm:pt modelId="{28C47FCA-FF33-41C1-8A16-DB7EE3475D02}">
      <dgm:prSet phldrT="[Text]"/>
      <dgm:spPr/>
      <dgm:t>
        <a:bodyPr/>
        <a:lstStyle/>
        <a:p>
          <a:r>
            <a:rPr lang="en-US" b="1" dirty="0"/>
            <a:t>Organizational based</a:t>
          </a:r>
          <a:endParaRPr lang="en-AU" b="1" dirty="0"/>
        </a:p>
      </dgm:t>
    </dgm:pt>
    <dgm:pt modelId="{9F968981-96F1-4D66-B8F1-F176DA0AF664}" type="parTrans" cxnId="{0CFD3A47-7C4B-4AB1-9147-7C29B65A26BA}">
      <dgm:prSet/>
      <dgm:spPr/>
      <dgm:t>
        <a:bodyPr/>
        <a:lstStyle/>
        <a:p>
          <a:endParaRPr lang="en-AU"/>
        </a:p>
      </dgm:t>
    </dgm:pt>
    <dgm:pt modelId="{F35E3827-4095-45DF-AD4D-2F28F073755E}" type="sibTrans" cxnId="{0CFD3A47-7C4B-4AB1-9147-7C29B65A26BA}">
      <dgm:prSet/>
      <dgm:spPr/>
      <dgm:t>
        <a:bodyPr/>
        <a:lstStyle/>
        <a:p>
          <a:endParaRPr lang="en-AU"/>
        </a:p>
      </dgm:t>
    </dgm:pt>
    <dgm:pt modelId="{F774EC59-4E27-4983-BF98-A5F9207A3F95}">
      <dgm:prSet phldrT="[Text]"/>
      <dgm:spPr/>
      <dgm:t>
        <a:bodyPr/>
        <a:lstStyle/>
        <a:p>
          <a:r>
            <a:rPr lang="en-US" b="1" dirty="0"/>
            <a:t>Projected</a:t>
          </a:r>
          <a:endParaRPr lang="en-AU" b="1" dirty="0"/>
        </a:p>
      </dgm:t>
    </dgm:pt>
    <dgm:pt modelId="{1C9A5926-F789-4F31-9B4F-C23BAF3F7DE7}" type="parTrans" cxnId="{5B32BE15-778E-48E9-94BB-DC2DE9DE0182}">
      <dgm:prSet/>
      <dgm:spPr/>
      <dgm:t>
        <a:bodyPr/>
        <a:lstStyle/>
        <a:p>
          <a:endParaRPr lang="en-AU"/>
        </a:p>
      </dgm:t>
    </dgm:pt>
    <dgm:pt modelId="{D58E63FB-5C31-423C-B0B4-37FC792A2FFC}" type="sibTrans" cxnId="{5B32BE15-778E-48E9-94BB-DC2DE9DE0182}">
      <dgm:prSet/>
      <dgm:spPr/>
      <dgm:t>
        <a:bodyPr/>
        <a:lstStyle/>
        <a:p>
          <a:endParaRPr lang="en-AU"/>
        </a:p>
      </dgm:t>
    </dgm:pt>
    <dgm:pt modelId="{48DD6E72-8077-4BF2-93DF-7D4E09026735}" type="pres">
      <dgm:prSet presAssocID="{89551571-A435-4E46-9EB9-75F39F6663E5}" presName="diagram" presStyleCnt="0">
        <dgm:presLayoutVars>
          <dgm:dir/>
          <dgm:resizeHandles val="exact"/>
        </dgm:presLayoutVars>
      </dgm:prSet>
      <dgm:spPr/>
    </dgm:pt>
    <dgm:pt modelId="{56CE6FE5-FD43-4BB7-B9C4-63EB8E851899}" type="pres">
      <dgm:prSet presAssocID="{14CA586A-D925-4427-845D-32E0622FF86F}" presName="node" presStyleLbl="node1" presStyleIdx="0" presStyleCnt="5" custLinFactNeighborX="469" custLinFactNeighborY="-424">
        <dgm:presLayoutVars>
          <dgm:bulletEnabled val="1"/>
        </dgm:presLayoutVars>
      </dgm:prSet>
      <dgm:spPr/>
    </dgm:pt>
    <dgm:pt modelId="{079A288F-EAA1-48F4-8CD6-E688E10D9CF0}" type="pres">
      <dgm:prSet presAssocID="{1A2BB130-769C-4F56-BC9B-3CBB16D978CF}" presName="sibTrans" presStyleCnt="0"/>
      <dgm:spPr/>
    </dgm:pt>
    <dgm:pt modelId="{D22FFC79-E6EE-457A-8F78-91C3B3E0BC11}" type="pres">
      <dgm:prSet presAssocID="{87A93794-149B-4784-9D01-53E9D56132A3}" presName="node" presStyleLbl="node1" presStyleIdx="1" presStyleCnt="5" custLinFactNeighborX="755">
        <dgm:presLayoutVars>
          <dgm:bulletEnabled val="1"/>
        </dgm:presLayoutVars>
      </dgm:prSet>
      <dgm:spPr/>
    </dgm:pt>
    <dgm:pt modelId="{F508ED01-46FF-4589-A16E-53402A531E3E}" type="pres">
      <dgm:prSet presAssocID="{5A3757F8-5B98-4BCE-8795-3AF013247DEF}" presName="sibTrans" presStyleCnt="0"/>
      <dgm:spPr/>
    </dgm:pt>
    <dgm:pt modelId="{17CD21E2-CD16-4945-8550-E464CFCD63FD}" type="pres">
      <dgm:prSet presAssocID="{D2ECDDD1-6D81-41CA-B45F-E6F0CB52D205}" presName="node" presStyleLbl="node1" presStyleIdx="2" presStyleCnt="5" custLinFactNeighborX="938" custLinFactNeighborY="-782">
        <dgm:presLayoutVars>
          <dgm:bulletEnabled val="1"/>
        </dgm:presLayoutVars>
      </dgm:prSet>
      <dgm:spPr/>
    </dgm:pt>
    <dgm:pt modelId="{E659EA4D-3158-4799-A3FD-B437CE023538}" type="pres">
      <dgm:prSet presAssocID="{1050D041-243B-4DC0-A69D-DB8415732E6A}" presName="sibTrans" presStyleCnt="0"/>
      <dgm:spPr/>
    </dgm:pt>
    <dgm:pt modelId="{9A2DF20B-3850-44F9-A617-C27FEA16B05E}" type="pres">
      <dgm:prSet presAssocID="{28C47FCA-FF33-41C1-8A16-DB7EE3475D02}" presName="node" presStyleLbl="node1" presStyleIdx="3" presStyleCnt="5">
        <dgm:presLayoutVars>
          <dgm:bulletEnabled val="1"/>
        </dgm:presLayoutVars>
      </dgm:prSet>
      <dgm:spPr/>
    </dgm:pt>
    <dgm:pt modelId="{D6852DA7-B281-4463-9754-5615B6C03F9A}" type="pres">
      <dgm:prSet presAssocID="{F35E3827-4095-45DF-AD4D-2F28F073755E}" presName="sibTrans" presStyleCnt="0"/>
      <dgm:spPr/>
    </dgm:pt>
    <dgm:pt modelId="{97B41AC4-1C61-4436-8ED8-2F1957CF9FE6}" type="pres">
      <dgm:prSet presAssocID="{F774EC59-4E27-4983-BF98-A5F9207A3F95}" presName="node" presStyleLbl="node1" presStyleIdx="4" presStyleCnt="5">
        <dgm:presLayoutVars>
          <dgm:bulletEnabled val="1"/>
        </dgm:presLayoutVars>
      </dgm:prSet>
      <dgm:spPr/>
    </dgm:pt>
  </dgm:ptLst>
  <dgm:cxnLst>
    <dgm:cxn modelId="{5B32BE15-778E-48E9-94BB-DC2DE9DE0182}" srcId="{89551571-A435-4E46-9EB9-75F39F6663E5}" destId="{F774EC59-4E27-4983-BF98-A5F9207A3F95}" srcOrd="4" destOrd="0" parTransId="{1C9A5926-F789-4F31-9B4F-C23BAF3F7DE7}" sibTransId="{D58E63FB-5C31-423C-B0B4-37FC792A2FFC}"/>
    <dgm:cxn modelId="{6D69C617-6AD9-49B6-B17E-846DD83FC631}" srcId="{89551571-A435-4E46-9EB9-75F39F6663E5}" destId="{14CA586A-D925-4427-845D-32E0622FF86F}" srcOrd="0" destOrd="0" parTransId="{4B688B3B-B914-43B5-9D6C-4885843CEDC1}" sibTransId="{1A2BB130-769C-4F56-BC9B-3CBB16D978CF}"/>
    <dgm:cxn modelId="{0D977D1E-2A08-4596-9777-111B034BA0E5}" type="presOf" srcId="{14CA586A-D925-4427-845D-32E0622FF86F}" destId="{56CE6FE5-FD43-4BB7-B9C4-63EB8E851899}" srcOrd="0" destOrd="0" presId="urn:microsoft.com/office/officeart/2005/8/layout/default"/>
    <dgm:cxn modelId="{3859A760-F3EE-4D84-92F9-CB836490ED76}" type="presOf" srcId="{F774EC59-4E27-4983-BF98-A5F9207A3F95}" destId="{97B41AC4-1C61-4436-8ED8-2F1957CF9FE6}" srcOrd="0" destOrd="0" presId="urn:microsoft.com/office/officeart/2005/8/layout/default"/>
    <dgm:cxn modelId="{B3770642-F4DC-4700-AD69-3B1FE62CCDD8}" type="presOf" srcId="{87A93794-149B-4784-9D01-53E9D56132A3}" destId="{D22FFC79-E6EE-457A-8F78-91C3B3E0BC11}" srcOrd="0" destOrd="0" presId="urn:microsoft.com/office/officeart/2005/8/layout/default"/>
    <dgm:cxn modelId="{0CFD3A47-7C4B-4AB1-9147-7C29B65A26BA}" srcId="{89551571-A435-4E46-9EB9-75F39F6663E5}" destId="{28C47FCA-FF33-41C1-8A16-DB7EE3475D02}" srcOrd="3" destOrd="0" parTransId="{9F968981-96F1-4D66-B8F1-F176DA0AF664}" sibTransId="{F35E3827-4095-45DF-AD4D-2F28F073755E}"/>
    <dgm:cxn modelId="{87611171-7B5F-4EB7-942A-DB2EE30FAB7F}" srcId="{89551571-A435-4E46-9EB9-75F39F6663E5}" destId="{87A93794-149B-4784-9D01-53E9D56132A3}" srcOrd="1" destOrd="0" parTransId="{C853BE97-449B-4328-9D18-C496732B9686}" sibTransId="{5A3757F8-5B98-4BCE-8795-3AF013247DEF}"/>
    <dgm:cxn modelId="{9B542F71-B0D3-4BF9-8847-0E2A6D1FBF0D}" srcId="{89551571-A435-4E46-9EB9-75F39F6663E5}" destId="{D2ECDDD1-6D81-41CA-B45F-E6F0CB52D205}" srcOrd="2" destOrd="0" parTransId="{65D4B2DD-5BF0-4A46-AA5E-61041709E1FD}" sibTransId="{1050D041-243B-4DC0-A69D-DB8415732E6A}"/>
    <dgm:cxn modelId="{80D54498-7AD2-47B9-9640-9770073D212B}" type="presOf" srcId="{89551571-A435-4E46-9EB9-75F39F6663E5}" destId="{48DD6E72-8077-4BF2-93DF-7D4E09026735}" srcOrd="0" destOrd="0" presId="urn:microsoft.com/office/officeart/2005/8/layout/default"/>
    <dgm:cxn modelId="{4C73C2B8-9D1F-48E8-8E6F-E4BB175EE67A}" type="presOf" srcId="{28C47FCA-FF33-41C1-8A16-DB7EE3475D02}" destId="{9A2DF20B-3850-44F9-A617-C27FEA16B05E}" srcOrd="0" destOrd="0" presId="urn:microsoft.com/office/officeart/2005/8/layout/default"/>
    <dgm:cxn modelId="{0BE179E2-950E-455B-B933-F84A191F06E8}" type="presOf" srcId="{D2ECDDD1-6D81-41CA-B45F-E6F0CB52D205}" destId="{17CD21E2-CD16-4945-8550-E464CFCD63FD}" srcOrd="0" destOrd="0" presId="urn:microsoft.com/office/officeart/2005/8/layout/default"/>
    <dgm:cxn modelId="{20BA2868-F7D6-4532-81EC-15DF305B8C89}" type="presParOf" srcId="{48DD6E72-8077-4BF2-93DF-7D4E09026735}" destId="{56CE6FE5-FD43-4BB7-B9C4-63EB8E851899}" srcOrd="0" destOrd="0" presId="urn:microsoft.com/office/officeart/2005/8/layout/default"/>
    <dgm:cxn modelId="{D2DC1E87-E583-458A-B362-92A82F98AA80}" type="presParOf" srcId="{48DD6E72-8077-4BF2-93DF-7D4E09026735}" destId="{079A288F-EAA1-48F4-8CD6-E688E10D9CF0}" srcOrd="1" destOrd="0" presId="urn:microsoft.com/office/officeart/2005/8/layout/default"/>
    <dgm:cxn modelId="{9877ED6A-B829-4086-B268-710B660ECB69}" type="presParOf" srcId="{48DD6E72-8077-4BF2-93DF-7D4E09026735}" destId="{D22FFC79-E6EE-457A-8F78-91C3B3E0BC11}" srcOrd="2" destOrd="0" presId="urn:microsoft.com/office/officeart/2005/8/layout/default"/>
    <dgm:cxn modelId="{13A3D7BD-CF44-4F70-A6C2-4C1A47435543}" type="presParOf" srcId="{48DD6E72-8077-4BF2-93DF-7D4E09026735}" destId="{F508ED01-46FF-4589-A16E-53402A531E3E}" srcOrd="3" destOrd="0" presId="urn:microsoft.com/office/officeart/2005/8/layout/default"/>
    <dgm:cxn modelId="{C0CA256D-DB54-4639-93FC-8A806193AC6E}" type="presParOf" srcId="{48DD6E72-8077-4BF2-93DF-7D4E09026735}" destId="{17CD21E2-CD16-4945-8550-E464CFCD63FD}" srcOrd="4" destOrd="0" presId="urn:microsoft.com/office/officeart/2005/8/layout/default"/>
    <dgm:cxn modelId="{3DCBFB27-D3AD-4C1C-8ECA-54D6E3D4ACBA}" type="presParOf" srcId="{48DD6E72-8077-4BF2-93DF-7D4E09026735}" destId="{E659EA4D-3158-4799-A3FD-B437CE023538}" srcOrd="5" destOrd="0" presId="urn:microsoft.com/office/officeart/2005/8/layout/default"/>
    <dgm:cxn modelId="{BA44F24D-0BDB-43CE-9877-03A8CD951456}" type="presParOf" srcId="{48DD6E72-8077-4BF2-93DF-7D4E09026735}" destId="{9A2DF20B-3850-44F9-A617-C27FEA16B05E}" srcOrd="6" destOrd="0" presId="urn:microsoft.com/office/officeart/2005/8/layout/default"/>
    <dgm:cxn modelId="{504D0614-CA1B-44C2-8272-6234F2D432FD}" type="presParOf" srcId="{48DD6E72-8077-4BF2-93DF-7D4E09026735}" destId="{D6852DA7-B281-4463-9754-5615B6C03F9A}" srcOrd="7" destOrd="0" presId="urn:microsoft.com/office/officeart/2005/8/layout/default"/>
    <dgm:cxn modelId="{4713F270-82AC-4CE9-A280-40AA89A21D99}" type="presParOf" srcId="{48DD6E72-8077-4BF2-93DF-7D4E09026735}" destId="{97B41AC4-1C61-4436-8ED8-2F1957CF9FE6}"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FD6D56-376D-441D-9056-9919C20D079C}"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AU"/>
        </a:p>
      </dgm:t>
    </dgm:pt>
    <dgm:pt modelId="{BDF3381F-B489-42E2-A27C-4960B8D5633C}">
      <dgm:prSet phldrT="[Text]"/>
      <dgm:spPr/>
      <dgm:t>
        <a:bodyPr/>
        <a:lstStyle/>
        <a:p>
          <a:r>
            <a:rPr lang="en-US" b="1" dirty="0"/>
            <a:t>Acceptability</a:t>
          </a:r>
          <a:endParaRPr lang="en-AU" b="1" dirty="0"/>
        </a:p>
      </dgm:t>
    </dgm:pt>
    <dgm:pt modelId="{B59D2BDA-A4AA-49E1-90B2-934DF0217C4D}" type="parTrans" cxnId="{9683A4C3-DF34-474A-8C77-0A6DD4528BCE}">
      <dgm:prSet/>
      <dgm:spPr/>
      <dgm:t>
        <a:bodyPr/>
        <a:lstStyle/>
        <a:p>
          <a:endParaRPr lang="en-AU"/>
        </a:p>
      </dgm:t>
    </dgm:pt>
    <dgm:pt modelId="{859399F3-D25A-4E66-BCC0-FB0CB39E43EE}" type="sibTrans" cxnId="{9683A4C3-DF34-474A-8C77-0A6DD4528BCE}">
      <dgm:prSet/>
      <dgm:spPr/>
      <dgm:t>
        <a:bodyPr/>
        <a:lstStyle/>
        <a:p>
          <a:endParaRPr lang="en-AU"/>
        </a:p>
      </dgm:t>
    </dgm:pt>
    <dgm:pt modelId="{CD7A0451-7C9F-4E3A-96FA-9EC6E5E098AF}">
      <dgm:prSet phldrT="[Text]"/>
      <dgm:spPr/>
      <dgm:t>
        <a:bodyPr/>
        <a:lstStyle/>
        <a:p>
          <a:r>
            <a:rPr lang="en-US" b="1" dirty="0"/>
            <a:t>Access</a:t>
          </a:r>
          <a:endParaRPr lang="en-AU" b="1" dirty="0"/>
        </a:p>
      </dgm:t>
    </dgm:pt>
    <dgm:pt modelId="{FF3178E0-D41B-4005-84E5-585BA4FB9127}" type="parTrans" cxnId="{4B8BBD8C-B213-47AC-ACBC-03AE7382EB02}">
      <dgm:prSet/>
      <dgm:spPr/>
      <dgm:t>
        <a:bodyPr/>
        <a:lstStyle/>
        <a:p>
          <a:endParaRPr lang="en-AU"/>
        </a:p>
      </dgm:t>
    </dgm:pt>
    <dgm:pt modelId="{9E2B40D6-78BB-4A7D-982D-756331224EA2}" type="sibTrans" cxnId="{4B8BBD8C-B213-47AC-ACBC-03AE7382EB02}">
      <dgm:prSet/>
      <dgm:spPr/>
      <dgm:t>
        <a:bodyPr/>
        <a:lstStyle/>
        <a:p>
          <a:endParaRPr lang="en-AU"/>
        </a:p>
      </dgm:t>
    </dgm:pt>
    <dgm:pt modelId="{34D959D0-6BEB-4BC3-B448-268F4A7BDFCC}">
      <dgm:prSet phldrT="[Text]"/>
      <dgm:spPr/>
      <dgm:t>
        <a:bodyPr/>
        <a:lstStyle/>
        <a:p>
          <a:r>
            <a:rPr lang="en-US" b="1" dirty="0"/>
            <a:t>Effectiveness</a:t>
          </a:r>
          <a:endParaRPr lang="en-AU" b="1" dirty="0"/>
        </a:p>
      </dgm:t>
    </dgm:pt>
    <dgm:pt modelId="{CF198F57-98A9-4720-8DA8-EA5BBE0E270B}" type="parTrans" cxnId="{4F0DCC13-15E1-4F02-BABD-B7153A4B732F}">
      <dgm:prSet/>
      <dgm:spPr/>
      <dgm:t>
        <a:bodyPr/>
        <a:lstStyle/>
        <a:p>
          <a:endParaRPr lang="en-AU"/>
        </a:p>
      </dgm:t>
    </dgm:pt>
    <dgm:pt modelId="{3C0EB464-D2B9-49B2-8B63-6C00B9C754D9}" type="sibTrans" cxnId="{4F0DCC13-15E1-4F02-BABD-B7153A4B732F}">
      <dgm:prSet/>
      <dgm:spPr/>
      <dgm:t>
        <a:bodyPr/>
        <a:lstStyle/>
        <a:p>
          <a:endParaRPr lang="en-AU"/>
        </a:p>
      </dgm:t>
    </dgm:pt>
    <dgm:pt modelId="{4AEBE85A-8B5E-45AE-8E4F-920D1F3D8640}">
      <dgm:prSet phldrT="[Text]"/>
      <dgm:spPr/>
      <dgm:t>
        <a:bodyPr/>
        <a:lstStyle/>
        <a:p>
          <a:r>
            <a:rPr lang="en-US" b="1" dirty="0"/>
            <a:t>Efficiency</a:t>
          </a:r>
          <a:endParaRPr lang="en-AU" b="1" dirty="0"/>
        </a:p>
      </dgm:t>
    </dgm:pt>
    <dgm:pt modelId="{B556C499-71C5-4391-AA33-3B5A350F63BB}" type="parTrans" cxnId="{A49127A7-E745-4440-AC90-AFC4CF514DCB}">
      <dgm:prSet/>
      <dgm:spPr/>
      <dgm:t>
        <a:bodyPr/>
        <a:lstStyle/>
        <a:p>
          <a:endParaRPr lang="en-AU"/>
        </a:p>
      </dgm:t>
    </dgm:pt>
    <dgm:pt modelId="{7D058FB2-89AF-4E01-BCE3-2356E363DC10}" type="sibTrans" cxnId="{A49127A7-E745-4440-AC90-AFC4CF514DCB}">
      <dgm:prSet/>
      <dgm:spPr/>
      <dgm:t>
        <a:bodyPr/>
        <a:lstStyle/>
        <a:p>
          <a:endParaRPr lang="en-AU"/>
        </a:p>
      </dgm:t>
    </dgm:pt>
    <dgm:pt modelId="{FF8EA9E7-A53A-41E9-9E32-BFFB2F4C8746}">
      <dgm:prSet phldrT="[Text]"/>
      <dgm:spPr/>
      <dgm:t>
        <a:bodyPr/>
        <a:lstStyle/>
        <a:p>
          <a:r>
            <a:rPr lang="en-US" b="1" dirty="0"/>
            <a:t>Sustainability</a:t>
          </a:r>
          <a:endParaRPr lang="en-AU" b="1" dirty="0"/>
        </a:p>
      </dgm:t>
    </dgm:pt>
    <dgm:pt modelId="{866CDB3B-A152-4F2F-9AE1-F4A9192268E1}" type="parTrans" cxnId="{C977C8CE-6D45-4563-A35A-4F6C9C94AD2A}">
      <dgm:prSet/>
      <dgm:spPr/>
      <dgm:t>
        <a:bodyPr/>
        <a:lstStyle/>
        <a:p>
          <a:endParaRPr lang="en-AU"/>
        </a:p>
      </dgm:t>
    </dgm:pt>
    <dgm:pt modelId="{C1DF3E0E-83B7-414B-9552-607FBF60324D}" type="sibTrans" cxnId="{C977C8CE-6D45-4563-A35A-4F6C9C94AD2A}">
      <dgm:prSet/>
      <dgm:spPr/>
      <dgm:t>
        <a:bodyPr/>
        <a:lstStyle/>
        <a:p>
          <a:endParaRPr lang="en-AU"/>
        </a:p>
      </dgm:t>
    </dgm:pt>
    <dgm:pt modelId="{1437F3FA-086F-4856-95D6-0E5B7FD2FC58}" type="pres">
      <dgm:prSet presAssocID="{A8FD6D56-376D-441D-9056-9919C20D079C}" presName="diagram" presStyleCnt="0">
        <dgm:presLayoutVars>
          <dgm:dir/>
          <dgm:resizeHandles val="exact"/>
        </dgm:presLayoutVars>
      </dgm:prSet>
      <dgm:spPr/>
    </dgm:pt>
    <dgm:pt modelId="{625C92E0-49B4-4197-BE17-3CEF10DEF295}" type="pres">
      <dgm:prSet presAssocID="{BDF3381F-B489-42E2-A27C-4960B8D5633C}" presName="node" presStyleLbl="node1" presStyleIdx="0" presStyleCnt="5">
        <dgm:presLayoutVars>
          <dgm:bulletEnabled val="1"/>
        </dgm:presLayoutVars>
      </dgm:prSet>
      <dgm:spPr/>
    </dgm:pt>
    <dgm:pt modelId="{240DA302-DE9A-4657-870B-A66414C1917C}" type="pres">
      <dgm:prSet presAssocID="{859399F3-D25A-4E66-BCC0-FB0CB39E43EE}" presName="sibTrans" presStyleCnt="0"/>
      <dgm:spPr/>
    </dgm:pt>
    <dgm:pt modelId="{86143870-0480-47FE-9313-59C8EA5DFBAC}" type="pres">
      <dgm:prSet presAssocID="{CD7A0451-7C9F-4E3A-96FA-9EC6E5E098AF}" presName="node" presStyleLbl="node1" presStyleIdx="1" presStyleCnt="5">
        <dgm:presLayoutVars>
          <dgm:bulletEnabled val="1"/>
        </dgm:presLayoutVars>
      </dgm:prSet>
      <dgm:spPr/>
    </dgm:pt>
    <dgm:pt modelId="{A939F4D2-B56E-4196-B5D6-C347B76EC893}" type="pres">
      <dgm:prSet presAssocID="{9E2B40D6-78BB-4A7D-982D-756331224EA2}" presName="sibTrans" presStyleCnt="0"/>
      <dgm:spPr/>
    </dgm:pt>
    <dgm:pt modelId="{6600E2EE-91EB-4A1F-A47C-3248CF518540}" type="pres">
      <dgm:prSet presAssocID="{34D959D0-6BEB-4BC3-B448-268F4A7BDFCC}" presName="node" presStyleLbl="node1" presStyleIdx="2" presStyleCnt="5">
        <dgm:presLayoutVars>
          <dgm:bulletEnabled val="1"/>
        </dgm:presLayoutVars>
      </dgm:prSet>
      <dgm:spPr/>
    </dgm:pt>
    <dgm:pt modelId="{8DD963B1-E6CC-4967-B065-D541D4FA9707}" type="pres">
      <dgm:prSet presAssocID="{3C0EB464-D2B9-49B2-8B63-6C00B9C754D9}" presName="sibTrans" presStyleCnt="0"/>
      <dgm:spPr/>
    </dgm:pt>
    <dgm:pt modelId="{BFE80B10-DE3E-400C-BC53-E68CE9AB368D}" type="pres">
      <dgm:prSet presAssocID="{4AEBE85A-8B5E-45AE-8E4F-920D1F3D8640}" presName="node" presStyleLbl="node1" presStyleIdx="3" presStyleCnt="5">
        <dgm:presLayoutVars>
          <dgm:bulletEnabled val="1"/>
        </dgm:presLayoutVars>
      </dgm:prSet>
      <dgm:spPr/>
    </dgm:pt>
    <dgm:pt modelId="{F6A241D1-D052-4AF2-9BDC-1258249C0410}" type="pres">
      <dgm:prSet presAssocID="{7D058FB2-89AF-4E01-BCE3-2356E363DC10}" presName="sibTrans" presStyleCnt="0"/>
      <dgm:spPr/>
    </dgm:pt>
    <dgm:pt modelId="{6107952D-819E-4BF3-8D0D-6B221A48700D}" type="pres">
      <dgm:prSet presAssocID="{FF8EA9E7-A53A-41E9-9E32-BFFB2F4C8746}" presName="node" presStyleLbl="node1" presStyleIdx="4" presStyleCnt="5">
        <dgm:presLayoutVars>
          <dgm:bulletEnabled val="1"/>
        </dgm:presLayoutVars>
      </dgm:prSet>
      <dgm:spPr/>
    </dgm:pt>
  </dgm:ptLst>
  <dgm:cxnLst>
    <dgm:cxn modelId="{1BBE1B01-79BE-46AA-8EEC-642C3B727C3D}" type="presOf" srcId="{4AEBE85A-8B5E-45AE-8E4F-920D1F3D8640}" destId="{BFE80B10-DE3E-400C-BC53-E68CE9AB368D}" srcOrd="0" destOrd="0" presId="urn:microsoft.com/office/officeart/2005/8/layout/default"/>
    <dgm:cxn modelId="{427DE103-272D-4E23-AB9F-DF3732E4B2B3}" type="presOf" srcId="{CD7A0451-7C9F-4E3A-96FA-9EC6E5E098AF}" destId="{86143870-0480-47FE-9313-59C8EA5DFBAC}" srcOrd="0" destOrd="0" presId="urn:microsoft.com/office/officeart/2005/8/layout/default"/>
    <dgm:cxn modelId="{4F0DCC13-15E1-4F02-BABD-B7153A4B732F}" srcId="{A8FD6D56-376D-441D-9056-9919C20D079C}" destId="{34D959D0-6BEB-4BC3-B448-268F4A7BDFCC}" srcOrd="2" destOrd="0" parTransId="{CF198F57-98A9-4720-8DA8-EA5BBE0E270B}" sibTransId="{3C0EB464-D2B9-49B2-8B63-6C00B9C754D9}"/>
    <dgm:cxn modelId="{9479CA20-DBDF-4A96-8AAC-78FB1358E126}" type="presOf" srcId="{BDF3381F-B489-42E2-A27C-4960B8D5633C}" destId="{625C92E0-49B4-4197-BE17-3CEF10DEF295}" srcOrd="0" destOrd="0" presId="urn:microsoft.com/office/officeart/2005/8/layout/default"/>
    <dgm:cxn modelId="{5E108B21-936A-4A16-9FA9-2FA8337BEB6E}" type="presOf" srcId="{A8FD6D56-376D-441D-9056-9919C20D079C}" destId="{1437F3FA-086F-4856-95D6-0E5B7FD2FC58}" srcOrd="0" destOrd="0" presId="urn:microsoft.com/office/officeart/2005/8/layout/default"/>
    <dgm:cxn modelId="{384F0782-F76C-4336-BC96-2AE695050CF1}" type="presOf" srcId="{34D959D0-6BEB-4BC3-B448-268F4A7BDFCC}" destId="{6600E2EE-91EB-4A1F-A47C-3248CF518540}" srcOrd="0" destOrd="0" presId="urn:microsoft.com/office/officeart/2005/8/layout/default"/>
    <dgm:cxn modelId="{4B8BBD8C-B213-47AC-ACBC-03AE7382EB02}" srcId="{A8FD6D56-376D-441D-9056-9919C20D079C}" destId="{CD7A0451-7C9F-4E3A-96FA-9EC6E5E098AF}" srcOrd="1" destOrd="0" parTransId="{FF3178E0-D41B-4005-84E5-585BA4FB9127}" sibTransId="{9E2B40D6-78BB-4A7D-982D-756331224EA2}"/>
    <dgm:cxn modelId="{4BF65B96-E982-4DF9-AFAB-7320EB8833C2}" type="presOf" srcId="{FF8EA9E7-A53A-41E9-9E32-BFFB2F4C8746}" destId="{6107952D-819E-4BF3-8D0D-6B221A48700D}" srcOrd="0" destOrd="0" presId="urn:microsoft.com/office/officeart/2005/8/layout/default"/>
    <dgm:cxn modelId="{A49127A7-E745-4440-AC90-AFC4CF514DCB}" srcId="{A8FD6D56-376D-441D-9056-9919C20D079C}" destId="{4AEBE85A-8B5E-45AE-8E4F-920D1F3D8640}" srcOrd="3" destOrd="0" parTransId="{B556C499-71C5-4391-AA33-3B5A350F63BB}" sibTransId="{7D058FB2-89AF-4E01-BCE3-2356E363DC10}"/>
    <dgm:cxn modelId="{9683A4C3-DF34-474A-8C77-0A6DD4528BCE}" srcId="{A8FD6D56-376D-441D-9056-9919C20D079C}" destId="{BDF3381F-B489-42E2-A27C-4960B8D5633C}" srcOrd="0" destOrd="0" parTransId="{B59D2BDA-A4AA-49E1-90B2-934DF0217C4D}" sibTransId="{859399F3-D25A-4E66-BCC0-FB0CB39E43EE}"/>
    <dgm:cxn modelId="{C977C8CE-6D45-4563-A35A-4F6C9C94AD2A}" srcId="{A8FD6D56-376D-441D-9056-9919C20D079C}" destId="{FF8EA9E7-A53A-41E9-9E32-BFFB2F4C8746}" srcOrd="4" destOrd="0" parTransId="{866CDB3B-A152-4F2F-9AE1-F4A9192268E1}" sibTransId="{C1DF3E0E-83B7-414B-9552-607FBF60324D}"/>
    <dgm:cxn modelId="{BB79A7F4-2274-4685-9A2B-5CAFB20D396E}" type="presParOf" srcId="{1437F3FA-086F-4856-95D6-0E5B7FD2FC58}" destId="{625C92E0-49B4-4197-BE17-3CEF10DEF295}" srcOrd="0" destOrd="0" presId="urn:microsoft.com/office/officeart/2005/8/layout/default"/>
    <dgm:cxn modelId="{61C30A75-BA1B-422E-84DA-3FC903927035}" type="presParOf" srcId="{1437F3FA-086F-4856-95D6-0E5B7FD2FC58}" destId="{240DA302-DE9A-4657-870B-A66414C1917C}" srcOrd="1" destOrd="0" presId="urn:microsoft.com/office/officeart/2005/8/layout/default"/>
    <dgm:cxn modelId="{668AC59A-149C-49F9-B93B-E72E301A3B8F}" type="presParOf" srcId="{1437F3FA-086F-4856-95D6-0E5B7FD2FC58}" destId="{86143870-0480-47FE-9313-59C8EA5DFBAC}" srcOrd="2" destOrd="0" presId="urn:microsoft.com/office/officeart/2005/8/layout/default"/>
    <dgm:cxn modelId="{81A62E3B-9528-4F46-A72A-2D8906D6C369}" type="presParOf" srcId="{1437F3FA-086F-4856-95D6-0E5B7FD2FC58}" destId="{A939F4D2-B56E-4196-B5D6-C347B76EC893}" srcOrd="3" destOrd="0" presId="urn:microsoft.com/office/officeart/2005/8/layout/default"/>
    <dgm:cxn modelId="{E456149A-847B-4959-889F-0F9E947E8800}" type="presParOf" srcId="{1437F3FA-086F-4856-95D6-0E5B7FD2FC58}" destId="{6600E2EE-91EB-4A1F-A47C-3248CF518540}" srcOrd="4" destOrd="0" presId="urn:microsoft.com/office/officeart/2005/8/layout/default"/>
    <dgm:cxn modelId="{A327C83F-4AEF-4173-9A9A-4231E755CF63}" type="presParOf" srcId="{1437F3FA-086F-4856-95D6-0E5B7FD2FC58}" destId="{8DD963B1-E6CC-4967-B065-D541D4FA9707}" srcOrd="5" destOrd="0" presId="urn:microsoft.com/office/officeart/2005/8/layout/default"/>
    <dgm:cxn modelId="{FA00800A-7DAE-41E0-A41C-B58EAFA129A4}" type="presParOf" srcId="{1437F3FA-086F-4856-95D6-0E5B7FD2FC58}" destId="{BFE80B10-DE3E-400C-BC53-E68CE9AB368D}" srcOrd="6" destOrd="0" presId="urn:microsoft.com/office/officeart/2005/8/layout/default"/>
    <dgm:cxn modelId="{4B5EB649-A7C4-4FB0-B85E-1C53308651DD}" type="presParOf" srcId="{1437F3FA-086F-4856-95D6-0E5B7FD2FC58}" destId="{F6A241D1-D052-4AF2-9BDC-1258249C0410}" srcOrd="7" destOrd="0" presId="urn:microsoft.com/office/officeart/2005/8/layout/default"/>
    <dgm:cxn modelId="{A9B5E84E-C374-4538-A9D7-DF29ACD2F508}" type="presParOf" srcId="{1437F3FA-086F-4856-95D6-0E5B7FD2FC58}" destId="{6107952D-819E-4BF3-8D0D-6B221A48700D}"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7C7777-8B7F-4015-8AC5-F20DBECCBF13}">
      <dsp:nvSpPr>
        <dsp:cNvPr id="0" name=""/>
        <dsp:cNvSpPr/>
      </dsp:nvSpPr>
      <dsp:spPr>
        <a:xfrm>
          <a:off x="2771799" y="1996696"/>
          <a:ext cx="3598753" cy="142298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AU" sz="2400" b="1" kern="1200" dirty="0">
              <a:solidFill>
                <a:schemeClr val="tx1"/>
              </a:solidFill>
            </a:rPr>
            <a:t>COMMMUNITY PARTICIPATION</a:t>
          </a:r>
        </a:p>
      </dsp:txBody>
      <dsp:txXfrm>
        <a:off x="3298824" y="2205087"/>
        <a:ext cx="2544703" cy="1006201"/>
      </dsp:txXfrm>
    </dsp:sp>
    <dsp:sp modelId="{712D4CD7-7203-44D2-9840-511196771EF8}">
      <dsp:nvSpPr>
        <dsp:cNvPr id="0" name=""/>
        <dsp:cNvSpPr/>
      </dsp:nvSpPr>
      <dsp:spPr>
        <a:xfrm rot="16232373">
          <a:off x="4434380" y="1487576"/>
          <a:ext cx="292024" cy="483814"/>
        </a:xfrm>
        <a:prstGeom prst="righ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AU" sz="2000" kern="1200"/>
        </a:p>
      </dsp:txBody>
      <dsp:txXfrm>
        <a:off x="4477771" y="1628141"/>
        <a:ext cx="204417" cy="290288"/>
      </dsp:txXfrm>
    </dsp:sp>
    <dsp:sp modelId="{A0876656-0F5B-41A1-9622-EB6A6741F229}">
      <dsp:nvSpPr>
        <dsp:cNvPr id="0" name=""/>
        <dsp:cNvSpPr/>
      </dsp:nvSpPr>
      <dsp:spPr>
        <a:xfrm>
          <a:off x="3185394" y="22761"/>
          <a:ext cx="2808741" cy="1422983"/>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AU" sz="2400" b="1" kern="1200" dirty="0">
              <a:solidFill>
                <a:schemeClr val="tx1"/>
              </a:solidFill>
            </a:rPr>
            <a:t>Enabling environment</a:t>
          </a:r>
        </a:p>
      </dsp:txBody>
      <dsp:txXfrm>
        <a:off x="3596725" y="231152"/>
        <a:ext cx="1986079" cy="1006201"/>
      </dsp:txXfrm>
    </dsp:sp>
    <dsp:sp modelId="{54EFCC78-8CEE-472C-9182-F39037E8A95F}">
      <dsp:nvSpPr>
        <dsp:cNvPr id="0" name=""/>
        <dsp:cNvSpPr/>
      </dsp:nvSpPr>
      <dsp:spPr>
        <a:xfrm rot="20632">
          <a:off x="6243087" y="2477567"/>
          <a:ext cx="417243" cy="483814"/>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AU" sz="2000" kern="1200"/>
        </a:p>
      </dsp:txBody>
      <dsp:txXfrm>
        <a:off x="6243088" y="2573954"/>
        <a:ext cx="292070" cy="290288"/>
      </dsp:txXfrm>
    </dsp:sp>
    <dsp:sp modelId="{F945CDCB-AAB8-47E3-BFD4-6BAC7F3399CD}">
      <dsp:nvSpPr>
        <dsp:cNvPr id="0" name=""/>
        <dsp:cNvSpPr/>
      </dsp:nvSpPr>
      <dsp:spPr>
        <a:xfrm>
          <a:off x="6538036" y="2015998"/>
          <a:ext cx="2498459" cy="1422983"/>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AU" sz="2400" b="1" kern="1200" dirty="0">
              <a:solidFill>
                <a:schemeClr val="tx1"/>
              </a:solidFill>
            </a:rPr>
            <a:t>Health behaviour </a:t>
          </a:r>
        </a:p>
      </dsp:txBody>
      <dsp:txXfrm>
        <a:off x="6903927" y="2224389"/>
        <a:ext cx="1766677" cy="1006201"/>
      </dsp:txXfrm>
    </dsp:sp>
    <dsp:sp modelId="{90FFA3E8-0854-4E9A-AC4F-1FD1A4148ABF}">
      <dsp:nvSpPr>
        <dsp:cNvPr id="0" name=""/>
        <dsp:cNvSpPr/>
      </dsp:nvSpPr>
      <dsp:spPr>
        <a:xfrm rot="5400000">
          <a:off x="4420309" y="3453887"/>
          <a:ext cx="301733" cy="483814"/>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AU" sz="2000" kern="1200"/>
        </a:p>
      </dsp:txBody>
      <dsp:txXfrm>
        <a:off x="4465569" y="3505390"/>
        <a:ext cx="211213" cy="290288"/>
      </dsp:txXfrm>
    </dsp:sp>
    <dsp:sp modelId="{F57CA32B-DCF8-43A8-A1C1-4914FF45A61E}">
      <dsp:nvSpPr>
        <dsp:cNvPr id="0" name=""/>
        <dsp:cNvSpPr/>
      </dsp:nvSpPr>
      <dsp:spPr>
        <a:xfrm>
          <a:off x="3402394" y="3988988"/>
          <a:ext cx="2337563" cy="1422983"/>
        </a:xfrm>
        <a:prstGeom prst="ellipse">
          <a:avLst/>
        </a:prstGeom>
        <a:solidFill>
          <a:srgbClr val="EBBF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AU" sz="2400" b="1" kern="1200" dirty="0">
              <a:solidFill>
                <a:schemeClr val="tx1"/>
              </a:solidFill>
            </a:rPr>
            <a:t>Health services</a:t>
          </a:r>
        </a:p>
      </dsp:txBody>
      <dsp:txXfrm>
        <a:off x="3744722" y="4197379"/>
        <a:ext cx="1652907" cy="1006201"/>
      </dsp:txXfrm>
    </dsp:sp>
    <dsp:sp modelId="{0289C1CA-1B3E-4B3D-8C54-D78A53110422}">
      <dsp:nvSpPr>
        <dsp:cNvPr id="0" name=""/>
        <dsp:cNvSpPr/>
      </dsp:nvSpPr>
      <dsp:spPr>
        <a:xfrm rot="21392185" flipH="1">
          <a:off x="2518965" y="2477590"/>
          <a:ext cx="463681" cy="483814"/>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AU" sz="2000" kern="1200"/>
        </a:p>
      </dsp:txBody>
      <dsp:txXfrm rot="10800000">
        <a:off x="2657942" y="2570151"/>
        <a:ext cx="324577" cy="290288"/>
      </dsp:txXfrm>
    </dsp:sp>
    <dsp:sp modelId="{E85A6BDA-1E78-4BB1-B739-96354D929F93}">
      <dsp:nvSpPr>
        <dsp:cNvPr id="0" name=""/>
        <dsp:cNvSpPr/>
      </dsp:nvSpPr>
      <dsp:spPr>
        <a:xfrm>
          <a:off x="18224" y="2088238"/>
          <a:ext cx="2710171" cy="1279632"/>
        </a:xfrm>
        <a:prstGeom prst="ellipse">
          <a:avLst/>
        </a:prstGeom>
        <a:solidFill>
          <a:srgbClr val="CC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AU" sz="2400" b="1" kern="1200" dirty="0"/>
            <a:t>Community capacity and resources</a:t>
          </a:r>
        </a:p>
      </dsp:txBody>
      <dsp:txXfrm>
        <a:off x="415119" y="2275636"/>
        <a:ext cx="1916381" cy="9048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CE6FE5-FD43-4BB7-B9C4-63EB8E851899}">
      <dsp:nvSpPr>
        <dsp:cNvPr id="0" name=""/>
        <dsp:cNvSpPr/>
      </dsp:nvSpPr>
      <dsp:spPr>
        <a:xfrm>
          <a:off x="11838" y="384897"/>
          <a:ext cx="2524125" cy="15144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t>Location/Place</a:t>
          </a:r>
        </a:p>
        <a:p>
          <a:pPr marL="0" lvl="0" indent="0" algn="ctr" defTabSz="1289050">
            <a:lnSpc>
              <a:spcPct val="90000"/>
            </a:lnSpc>
            <a:spcBef>
              <a:spcPct val="0"/>
            </a:spcBef>
            <a:spcAft>
              <a:spcPct val="35000"/>
            </a:spcAft>
            <a:buNone/>
          </a:pPr>
          <a:r>
            <a:rPr lang="en-US" sz="2900" b="1" kern="1200" dirty="0"/>
            <a:t>based</a:t>
          </a:r>
          <a:endParaRPr lang="en-AU" sz="2900" b="1" kern="1200" dirty="0"/>
        </a:p>
      </dsp:txBody>
      <dsp:txXfrm>
        <a:off x="11838" y="384897"/>
        <a:ext cx="2524125" cy="1514475"/>
      </dsp:txXfrm>
    </dsp:sp>
    <dsp:sp modelId="{D22FFC79-E6EE-457A-8F78-91C3B3E0BC11}">
      <dsp:nvSpPr>
        <dsp:cNvPr id="0" name=""/>
        <dsp:cNvSpPr/>
      </dsp:nvSpPr>
      <dsp:spPr>
        <a:xfrm>
          <a:off x="2795594" y="391318"/>
          <a:ext cx="2524125" cy="1514475"/>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t>Identity based</a:t>
          </a:r>
          <a:endParaRPr lang="en-AU" sz="2900" b="1" kern="1200" dirty="0"/>
        </a:p>
      </dsp:txBody>
      <dsp:txXfrm>
        <a:off x="2795594" y="391318"/>
        <a:ext cx="2524125" cy="1514475"/>
      </dsp:txXfrm>
    </dsp:sp>
    <dsp:sp modelId="{17CD21E2-CD16-4945-8550-E464CFCD63FD}">
      <dsp:nvSpPr>
        <dsp:cNvPr id="0" name=""/>
        <dsp:cNvSpPr/>
      </dsp:nvSpPr>
      <dsp:spPr>
        <a:xfrm>
          <a:off x="5553075" y="379475"/>
          <a:ext cx="2524125" cy="1514475"/>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t>Shared History/ culture</a:t>
          </a:r>
          <a:endParaRPr lang="en-AU" sz="2900" b="1" kern="1200" dirty="0"/>
        </a:p>
      </dsp:txBody>
      <dsp:txXfrm>
        <a:off x="5553075" y="379475"/>
        <a:ext cx="2524125" cy="1514475"/>
      </dsp:txXfrm>
    </dsp:sp>
    <dsp:sp modelId="{9A2DF20B-3850-44F9-A617-C27FEA16B05E}">
      <dsp:nvSpPr>
        <dsp:cNvPr id="0" name=""/>
        <dsp:cNvSpPr/>
      </dsp:nvSpPr>
      <dsp:spPr>
        <a:xfrm>
          <a:off x="1388268" y="2158206"/>
          <a:ext cx="2524125" cy="1514475"/>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t>Organizational based</a:t>
          </a:r>
          <a:endParaRPr lang="en-AU" sz="2900" b="1" kern="1200" dirty="0"/>
        </a:p>
      </dsp:txBody>
      <dsp:txXfrm>
        <a:off x="1388268" y="2158206"/>
        <a:ext cx="2524125" cy="1514475"/>
      </dsp:txXfrm>
    </dsp:sp>
    <dsp:sp modelId="{97B41AC4-1C61-4436-8ED8-2F1957CF9FE6}">
      <dsp:nvSpPr>
        <dsp:cNvPr id="0" name=""/>
        <dsp:cNvSpPr/>
      </dsp:nvSpPr>
      <dsp:spPr>
        <a:xfrm>
          <a:off x="4164806" y="2158206"/>
          <a:ext cx="2524125" cy="1514475"/>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t>Projected</a:t>
          </a:r>
          <a:endParaRPr lang="en-AU" sz="2900" b="1" kern="1200" dirty="0"/>
        </a:p>
      </dsp:txBody>
      <dsp:txXfrm>
        <a:off x="4164806" y="2158206"/>
        <a:ext cx="2524125" cy="15144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C92E0-49B4-4197-BE17-3CEF10DEF295}">
      <dsp:nvSpPr>
        <dsp:cNvPr id="0" name=""/>
        <dsp:cNvSpPr/>
      </dsp:nvSpPr>
      <dsp:spPr>
        <a:xfrm>
          <a:off x="0" y="376928"/>
          <a:ext cx="2546263" cy="152775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Acceptability</a:t>
          </a:r>
          <a:endParaRPr lang="en-AU" sz="3200" b="1" kern="1200" dirty="0"/>
        </a:p>
      </dsp:txBody>
      <dsp:txXfrm>
        <a:off x="0" y="376928"/>
        <a:ext cx="2546263" cy="1527757"/>
      </dsp:txXfrm>
    </dsp:sp>
    <dsp:sp modelId="{86143870-0480-47FE-9313-59C8EA5DFBAC}">
      <dsp:nvSpPr>
        <dsp:cNvPr id="0" name=""/>
        <dsp:cNvSpPr/>
      </dsp:nvSpPr>
      <dsp:spPr>
        <a:xfrm>
          <a:off x="2800889" y="376928"/>
          <a:ext cx="2546263" cy="1527757"/>
        </a:xfrm>
        <a:prstGeom prst="rect">
          <a:avLst/>
        </a:prstGeom>
        <a:solidFill>
          <a:schemeClr val="accent4">
            <a:hueOff val="2450223"/>
            <a:satOff val="-10194"/>
            <a:lumOff val="24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Access</a:t>
          </a:r>
          <a:endParaRPr lang="en-AU" sz="3200" b="1" kern="1200" dirty="0"/>
        </a:p>
      </dsp:txBody>
      <dsp:txXfrm>
        <a:off x="2800889" y="376928"/>
        <a:ext cx="2546263" cy="1527757"/>
      </dsp:txXfrm>
    </dsp:sp>
    <dsp:sp modelId="{6600E2EE-91EB-4A1F-A47C-3248CF518540}">
      <dsp:nvSpPr>
        <dsp:cNvPr id="0" name=""/>
        <dsp:cNvSpPr/>
      </dsp:nvSpPr>
      <dsp:spPr>
        <a:xfrm>
          <a:off x="5601778" y="376928"/>
          <a:ext cx="2546263" cy="1527757"/>
        </a:xfrm>
        <a:prstGeom prst="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Effectiveness</a:t>
          </a:r>
          <a:endParaRPr lang="en-AU" sz="3200" b="1" kern="1200" dirty="0"/>
        </a:p>
      </dsp:txBody>
      <dsp:txXfrm>
        <a:off x="5601778" y="376928"/>
        <a:ext cx="2546263" cy="1527757"/>
      </dsp:txXfrm>
    </dsp:sp>
    <dsp:sp modelId="{BFE80B10-DE3E-400C-BC53-E68CE9AB368D}">
      <dsp:nvSpPr>
        <dsp:cNvPr id="0" name=""/>
        <dsp:cNvSpPr/>
      </dsp:nvSpPr>
      <dsp:spPr>
        <a:xfrm>
          <a:off x="1400444" y="2159313"/>
          <a:ext cx="2546263" cy="1527757"/>
        </a:xfrm>
        <a:prstGeom prst="rect">
          <a:avLst/>
        </a:prstGeom>
        <a:solidFill>
          <a:schemeClr val="accent4">
            <a:hueOff val="7350668"/>
            <a:satOff val="-30583"/>
            <a:lumOff val="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Efficiency</a:t>
          </a:r>
          <a:endParaRPr lang="en-AU" sz="3200" b="1" kern="1200" dirty="0"/>
        </a:p>
      </dsp:txBody>
      <dsp:txXfrm>
        <a:off x="1400444" y="2159313"/>
        <a:ext cx="2546263" cy="1527757"/>
      </dsp:txXfrm>
    </dsp:sp>
    <dsp:sp modelId="{6107952D-819E-4BF3-8D0D-6B221A48700D}">
      <dsp:nvSpPr>
        <dsp:cNvPr id="0" name=""/>
        <dsp:cNvSpPr/>
      </dsp:nvSpPr>
      <dsp:spPr>
        <a:xfrm>
          <a:off x="4201334" y="2159313"/>
          <a:ext cx="2546263" cy="1527757"/>
        </a:xfrm>
        <a:prstGeom prst="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Sustainability</a:t>
          </a:r>
          <a:endParaRPr lang="en-AU" sz="3200" b="1" kern="1200" dirty="0"/>
        </a:p>
      </dsp:txBody>
      <dsp:txXfrm>
        <a:off x="4201334" y="2159313"/>
        <a:ext cx="2546263" cy="152775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4B487758-B7CE-444A-BBAB-9500805AAD66}" type="datetimeFigureOut">
              <a:rPr lang="en-AU" smtClean="0"/>
              <a:t>27/08/2019</a:t>
            </a:fld>
            <a:endParaRPr lang="en-AU"/>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759334D1-0661-4E6B-A6CC-D1181B540A7B}" type="slidenum">
              <a:rPr lang="en-AU" smtClean="0"/>
              <a:t>‹#›</a:t>
            </a:fld>
            <a:endParaRPr lang="en-AU"/>
          </a:p>
        </p:txBody>
      </p:sp>
    </p:spTree>
    <p:extLst>
      <p:ext uri="{BB962C8B-B14F-4D97-AF65-F5344CB8AC3E}">
        <p14:creationId xmlns:p14="http://schemas.microsoft.com/office/powerpoint/2010/main" val="2529736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9334D1-0661-4E6B-A6CC-D1181B540A7B}" type="slidenum">
              <a:rPr lang="en-AU" smtClean="0"/>
              <a:t>1</a:t>
            </a:fld>
            <a:endParaRPr lang="en-AU"/>
          </a:p>
        </p:txBody>
      </p:sp>
    </p:spTree>
    <p:extLst>
      <p:ext uri="{BB962C8B-B14F-4D97-AF65-F5344CB8AC3E}">
        <p14:creationId xmlns:p14="http://schemas.microsoft.com/office/powerpoint/2010/main" val="1813405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9334D1-0661-4E6B-A6CC-D1181B540A7B}" type="slidenum">
              <a:rPr lang="en-AU" smtClean="0"/>
              <a:t>12</a:t>
            </a:fld>
            <a:endParaRPr lang="en-AU"/>
          </a:p>
        </p:txBody>
      </p:sp>
    </p:spTree>
    <p:extLst>
      <p:ext uri="{BB962C8B-B14F-4D97-AF65-F5344CB8AC3E}">
        <p14:creationId xmlns:p14="http://schemas.microsoft.com/office/powerpoint/2010/main" val="3962402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9334D1-0661-4E6B-A6CC-D1181B540A7B}" type="slidenum">
              <a:rPr lang="en-AU" smtClean="0"/>
              <a:t>13</a:t>
            </a:fld>
            <a:endParaRPr lang="en-AU"/>
          </a:p>
        </p:txBody>
      </p:sp>
    </p:spTree>
    <p:extLst>
      <p:ext uri="{BB962C8B-B14F-4D97-AF65-F5344CB8AC3E}">
        <p14:creationId xmlns:p14="http://schemas.microsoft.com/office/powerpoint/2010/main" val="737461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9334D1-0661-4E6B-A6CC-D1181B540A7B}" type="slidenum">
              <a:rPr lang="en-AU" smtClean="0"/>
              <a:t>15</a:t>
            </a:fld>
            <a:endParaRPr lang="en-AU"/>
          </a:p>
        </p:txBody>
      </p:sp>
    </p:spTree>
    <p:extLst>
      <p:ext uri="{BB962C8B-B14F-4D97-AF65-F5344CB8AC3E}">
        <p14:creationId xmlns:p14="http://schemas.microsoft.com/office/powerpoint/2010/main" val="3686641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852EA72-D40F-4B75-A75F-181ACFE3CC78}" type="slidenum">
              <a:rPr lang="en-AU" smtClean="0"/>
              <a:pPr/>
              <a:t>16</a:t>
            </a:fld>
            <a:endParaRPr lang="en-AU"/>
          </a:p>
        </p:txBody>
      </p:sp>
    </p:spTree>
    <p:extLst>
      <p:ext uri="{BB962C8B-B14F-4D97-AF65-F5344CB8AC3E}">
        <p14:creationId xmlns:p14="http://schemas.microsoft.com/office/powerpoint/2010/main" val="239570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9DB34A4-049B-4F3F-850E-8FEAB30981BF}" type="slidenum">
              <a:rPr lang="en-US" smtClean="0"/>
              <a:pPr/>
              <a:t>17</a:t>
            </a:fld>
            <a:endParaRPr lang="en-US"/>
          </a:p>
        </p:txBody>
      </p:sp>
    </p:spTree>
    <p:extLst>
      <p:ext uri="{BB962C8B-B14F-4D97-AF65-F5344CB8AC3E}">
        <p14:creationId xmlns:p14="http://schemas.microsoft.com/office/powerpoint/2010/main" val="3777512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852EA72-D40F-4B75-A75F-181ACFE3CC78}" type="slidenum">
              <a:rPr lang="en-AU" smtClean="0"/>
              <a:pPr/>
              <a:t>18</a:t>
            </a:fld>
            <a:endParaRPr lang="en-AU"/>
          </a:p>
        </p:txBody>
      </p:sp>
    </p:spTree>
    <p:extLst>
      <p:ext uri="{BB962C8B-B14F-4D97-AF65-F5344CB8AC3E}">
        <p14:creationId xmlns:p14="http://schemas.microsoft.com/office/powerpoint/2010/main" val="3950243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852EA72-D40F-4B75-A75F-181ACFE3CC78}" type="slidenum">
              <a:rPr lang="en-AU" smtClean="0"/>
              <a:pPr/>
              <a:t>19</a:t>
            </a:fld>
            <a:endParaRPr lang="en-AU"/>
          </a:p>
        </p:txBody>
      </p:sp>
    </p:spTree>
    <p:extLst>
      <p:ext uri="{BB962C8B-B14F-4D97-AF65-F5344CB8AC3E}">
        <p14:creationId xmlns:p14="http://schemas.microsoft.com/office/powerpoint/2010/main" val="1889593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852EA72-D40F-4B75-A75F-181ACFE3CC78}" type="slidenum">
              <a:rPr lang="en-AU" smtClean="0"/>
              <a:pPr/>
              <a:t>20</a:t>
            </a:fld>
            <a:endParaRPr lang="en-AU"/>
          </a:p>
        </p:txBody>
      </p:sp>
    </p:spTree>
    <p:extLst>
      <p:ext uri="{BB962C8B-B14F-4D97-AF65-F5344CB8AC3E}">
        <p14:creationId xmlns:p14="http://schemas.microsoft.com/office/powerpoint/2010/main" val="4149009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852EA72-D40F-4B75-A75F-181ACFE3CC78}" type="slidenum">
              <a:rPr lang="en-AU" smtClean="0"/>
              <a:pPr/>
              <a:t>21</a:t>
            </a:fld>
            <a:endParaRPr lang="en-AU"/>
          </a:p>
        </p:txBody>
      </p:sp>
    </p:spTree>
    <p:extLst>
      <p:ext uri="{BB962C8B-B14F-4D97-AF65-F5344CB8AC3E}">
        <p14:creationId xmlns:p14="http://schemas.microsoft.com/office/powerpoint/2010/main" val="4129236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AU" sz="1200" dirty="0"/>
              <a:t>Previous global malaria elimination attempt in mid 1950s</a:t>
            </a:r>
          </a:p>
          <a:p>
            <a:pPr>
              <a:buFontTx/>
              <a:buChar char="•"/>
            </a:pPr>
            <a:r>
              <a:rPr lang="en-AU" sz="1200" dirty="0"/>
              <a:t>Significant political and financial support (WHO, UNICEF, USAID, The Rockefeller Foundation)</a:t>
            </a:r>
          </a:p>
          <a:p>
            <a:pPr>
              <a:buFontTx/>
              <a:buChar char="•"/>
            </a:pPr>
            <a:r>
              <a:rPr lang="en-AU" sz="1200" dirty="0"/>
              <a:t>Primary strategy was vector control</a:t>
            </a:r>
          </a:p>
          <a:p>
            <a:pPr>
              <a:buFontTx/>
              <a:buChar char="•"/>
            </a:pPr>
            <a:r>
              <a:rPr lang="en-AU" sz="1200" dirty="0"/>
              <a:t>Malaria eliminated from US, Japan, Korea, Taiwan, Spain, Italy, the Balkans, Greece, northern Africa &amp; parts of the South Pacific</a:t>
            </a:r>
          </a:p>
          <a:p>
            <a:pPr>
              <a:buFontTx/>
              <a:buChar char="•"/>
            </a:pPr>
            <a:r>
              <a:rPr lang="en-AU" sz="1200" dirty="0"/>
              <a:t>Emergence of resistance, DDT shortages, human-behavioural factors led to waning political and financial support and eradication was abandoned.</a:t>
            </a:r>
          </a:p>
          <a:p>
            <a:pPr>
              <a:buFontTx/>
              <a:buChar char="•"/>
            </a:pPr>
            <a:r>
              <a:rPr lang="en-AU" sz="1200" dirty="0"/>
              <a:t>Realisation of limitations of one-size-fits-all strategy led to shift in focus to a Primary Health Care strategy (Alma Ata Conference 1978)</a:t>
            </a:r>
          </a:p>
          <a:p>
            <a:pPr>
              <a:defRPr/>
            </a:pPr>
            <a:endParaRPr lang="en-AU" dirty="0"/>
          </a:p>
          <a:p>
            <a:endParaRPr lang="en-AU" dirty="0"/>
          </a:p>
        </p:txBody>
      </p:sp>
      <p:sp>
        <p:nvSpPr>
          <p:cNvPr id="4" name="Slide Number Placeholder 3"/>
          <p:cNvSpPr>
            <a:spLocks noGrp="1"/>
          </p:cNvSpPr>
          <p:nvPr>
            <p:ph type="sldNum" sz="quarter" idx="10"/>
          </p:nvPr>
        </p:nvSpPr>
        <p:spPr/>
        <p:txBody>
          <a:bodyPr/>
          <a:lstStyle/>
          <a:p>
            <a:fld id="{F852EA72-D40F-4B75-A75F-181ACFE3CC78}" type="slidenum">
              <a:rPr lang="en-AU" smtClean="0"/>
              <a:pPr/>
              <a:t>23</a:t>
            </a:fld>
            <a:endParaRPr lang="en-AU"/>
          </a:p>
        </p:txBody>
      </p:sp>
    </p:spTree>
    <p:extLst>
      <p:ext uri="{BB962C8B-B14F-4D97-AF65-F5344CB8AC3E}">
        <p14:creationId xmlns:p14="http://schemas.microsoft.com/office/powerpoint/2010/main" val="1274853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9334D1-0661-4E6B-A6CC-D1181B540A7B}" type="slidenum">
              <a:rPr lang="en-AU" smtClean="0"/>
              <a:t>2</a:t>
            </a:fld>
            <a:endParaRPr lang="en-AU"/>
          </a:p>
        </p:txBody>
      </p:sp>
    </p:spTree>
    <p:extLst>
      <p:ext uri="{BB962C8B-B14F-4D97-AF65-F5344CB8AC3E}">
        <p14:creationId xmlns:p14="http://schemas.microsoft.com/office/powerpoint/2010/main" val="2231837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9334D1-0661-4E6B-A6CC-D1181B540A7B}" type="slidenum">
              <a:rPr lang="en-AU" smtClean="0"/>
              <a:t>24</a:t>
            </a:fld>
            <a:endParaRPr lang="en-AU"/>
          </a:p>
        </p:txBody>
      </p:sp>
    </p:spTree>
    <p:extLst>
      <p:ext uri="{BB962C8B-B14F-4D97-AF65-F5344CB8AC3E}">
        <p14:creationId xmlns:p14="http://schemas.microsoft.com/office/powerpoint/2010/main" val="1412173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9334D1-0661-4E6B-A6CC-D1181B540A7B}" type="slidenum">
              <a:rPr lang="en-AU" smtClean="0"/>
              <a:t>25</a:t>
            </a:fld>
            <a:endParaRPr lang="en-AU"/>
          </a:p>
        </p:txBody>
      </p:sp>
    </p:spTree>
    <p:extLst>
      <p:ext uri="{BB962C8B-B14F-4D97-AF65-F5344CB8AC3E}">
        <p14:creationId xmlns:p14="http://schemas.microsoft.com/office/powerpoint/2010/main" val="4010666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9334D1-0661-4E6B-A6CC-D1181B540A7B}" type="slidenum">
              <a:rPr lang="en-AU" smtClean="0"/>
              <a:t>26</a:t>
            </a:fld>
            <a:endParaRPr lang="en-AU"/>
          </a:p>
        </p:txBody>
      </p:sp>
    </p:spTree>
    <p:extLst>
      <p:ext uri="{BB962C8B-B14F-4D97-AF65-F5344CB8AC3E}">
        <p14:creationId xmlns:p14="http://schemas.microsoft.com/office/powerpoint/2010/main" val="2064855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9334D1-0661-4E6B-A6CC-D1181B540A7B}" type="slidenum">
              <a:rPr lang="en-AU" smtClean="0"/>
              <a:t>27</a:t>
            </a:fld>
            <a:endParaRPr lang="en-AU"/>
          </a:p>
        </p:txBody>
      </p:sp>
    </p:spTree>
    <p:extLst>
      <p:ext uri="{BB962C8B-B14F-4D97-AF65-F5344CB8AC3E}">
        <p14:creationId xmlns:p14="http://schemas.microsoft.com/office/powerpoint/2010/main" val="1197743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sz="1400" u="sng" dirty="0"/>
              <a:t>Community Based Surveillance</a:t>
            </a:r>
            <a:endParaRPr lang="en-AU" sz="1400" dirty="0"/>
          </a:p>
          <a:p>
            <a:r>
              <a:rPr lang="en-AU" sz="1400" dirty="0"/>
              <a:t>Develop and strengthen community self monitoring of community level surveillance indicators.</a:t>
            </a:r>
          </a:p>
          <a:p>
            <a:r>
              <a:rPr lang="en-AU" sz="1400" dirty="0"/>
              <a:t>Cases:</a:t>
            </a:r>
          </a:p>
          <a:p>
            <a:pPr lvl="1"/>
            <a:r>
              <a:rPr lang="en-AU" sz="1400" dirty="0"/>
              <a:t>VHWs reporting to Provincial staff and to own Area Health Committee</a:t>
            </a:r>
          </a:p>
          <a:p>
            <a:pPr lvl="1"/>
            <a:r>
              <a:rPr lang="en-AU" sz="1400" dirty="0"/>
              <a:t>Survey reports </a:t>
            </a:r>
          </a:p>
          <a:p>
            <a:pPr lvl="1"/>
            <a:r>
              <a:rPr lang="en-AU" sz="1400" dirty="0"/>
              <a:t>Promote active case detection</a:t>
            </a:r>
          </a:p>
          <a:p>
            <a:pPr lvl="1"/>
            <a:r>
              <a:rPr lang="en-AU" sz="1400" dirty="0"/>
              <a:t>Linking of malaria cases to spatial maps for Health Centre / Aid Post output on monthly basis </a:t>
            </a:r>
          </a:p>
          <a:p>
            <a:r>
              <a:rPr lang="en-AU" sz="1400" dirty="0"/>
              <a:t>Entomology:</a:t>
            </a:r>
          </a:p>
          <a:p>
            <a:r>
              <a:rPr lang="en-AU" sz="1400" dirty="0"/>
              <a:t>Quality:</a:t>
            </a:r>
          </a:p>
          <a:p>
            <a:pPr lvl="1"/>
            <a:r>
              <a:rPr lang="en-AU" sz="1400" dirty="0"/>
              <a:t>Training of CMOs, VHWs, Health Promotion Officers re:  maintenance of LLINs</a:t>
            </a:r>
          </a:p>
          <a:p>
            <a:pPr lvl="1"/>
            <a:r>
              <a:rPr lang="en-AU" sz="1400" dirty="0"/>
              <a:t>Community level monitoring of LLINs (i.e. transect walks to access LLIN coverage and use)</a:t>
            </a:r>
          </a:p>
          <a:p>
            <a:pPr lvl="1"/>
            <a:r>
              <a:rPr lang="en-AU" sz="1400" dirty="0"/>
              <a:t>Gender disaggregation of monitoring and surveillance to assist analysis of interventions</a:t>
            </a:r>
          </a:p>
          <a:p>
            <a:r>
              <a:rPr lang="en-AU" sz="1400" dirty="0"/>
              <a:t>Access:</a:t>
            </a:r>
          </a:p>
          <a:p>
            <a:endParaRPr lang="en-AU" dirty="0"/>
          </a:p>
        </p:txBody>
      </p:sp>
      <p:sp>
        <p:nvSpPr>
          <p:cNvPr id="4" name="Slide Number Placeholder 3"/>
          <p:cNvSpPr>
            <a:spLocks noGrp="1"/>
          </p:cNvSpPr>
          <p:nvPr>
            <p:ph type="sldNum" sz="quarter" idx="10"/>
          </p:nvPr>
        </p:nvSpPr>
        <p:spPr/>
        <p:txBody>
          <a:bodyPr/>
          <a:lstStyle/>
          <a:p>
            <a:fld id="{F852EA72-D40F-4B75-A75F-181ACFE3CC78}" type="slidenum">
              <a:rPr lang="en-AU" smtClean="0"/>
              <a:pPr/>
              <a:t>28</a:t>
            </a:fld>
            <a:endParaRPr lang="en-AU"/>
          </a:p>
        </p:txBody>
      </p:sp>
    </p:spTree>
    <p:extLst>
      <p:ext uri="{BB962C8B-B14F-4D97-AF65-F5344CB8AC3E}">
        <p14:creationId xmlns:p14="http://schemas.microsoft.com/office/powerpoint/2010/main" val="286293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9334D1-0661-4E6B-A6CC-D1181B540A7B}" type="slidenum">
              <a:rPr lang="en-AU" smtClean="0"/>
              <a:t>29</a:t>
            </a:fld>
            <a:endParaRPr lang="en-AU"/>
          </a:p>
        </p:txBody>
      </p:sp>
    </p:spTree>
    <p:extLst>
      <p:ext uri="{BB962C8B-B14F-4D97-AF65-F5344CB8AC3E}">
        <p14:creationId xmlns:p14="http://schemas.microsoft.com/office/powerpoint/2010/main" val="1915761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9334D1-0661-4E6B-A6CC-D1181B540A7B}" type="slidenum">
              <a:rPr lang="en-AU" smtClean="0"/>
              <a:t>30</a:t>
            </a:fld>
            <a:endParaRPr lang="en-AU"/>
          </a:p>
        </p:txBody>
      </p:sp>
    </p:spTree>
    <p:extLst>
      <p:ext uri="{BB962C8B-B14F-4D97-AF65-F5344CB8AC3E}">
        <p14:creationId xmlns:p14="http://schemas.microsoft.com/office/powerpoint/2010/main" val="33042622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9334D1-0661-4E6B-A6CC-D1181B540A7B}" type="slidenum">
              <a:rPr lang="en-AU" smtClean="0"/>
              <a:t>31</a:t>
            </a:fld>
            <a:endParaRPr lang="en-AU"/>
          </a:p>
        </p:txBody>
      </p:sp>
    </p:spTree>
    <p:extLst>
      <p:ext uri="{BB962C8B-B14F-4D97-AF65-F5344CB8AC3E}">
        <p14:creationId xmlns:p14="http://schemas.microsoft.com/office/powerpoint/2010/main" val="2734336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9334D1-0661-4E6B-A6CC-D1181B540A7B}" type="slidenum">
              <a:rPr lang="en-AU" smtClean="0"/>
              <a:t>32</a:t>
            </a:fld>
            <a:endParaRPr lang="en-AU"/>
          </a:p>
        </p:txBody>
      </p:sp>
    </p:spTree>
    <p:extLst>
      <p:ext uri="{BB962C8B-B14F-4D97-AF65-F5344CB8AC3E}">
        <p14:creationId xmlns:p14="http://schemas.microsoft.com/office/powerpoint/2010/main" val="13934866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9334D1-0661-4E6B-A6CC-D1181B540A7B}" type="slidenum">
              <a:rPr lang="en-AU" smtClean="0"/>
              <a:t>33</a:t>
            </a:fld>
            <a:endParaRPr lang="en-AU"/>
          </a:p>
        </p:txBody>
      </p:sp>
    </p:spTree>
    <p:extLst>
      <p:ext uri="{BB962C8B-B14F-4D97-AF65-F5344CB8AC3E}">
        <p14:creationId xmlns:p14="http://schemas.microsoft.com/office/powerpoint/2010/main" val="3694574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latin typeface="+mn-lt"/>
                <a:ea typeface="+mn-ea"/>
                <a:cs typeface="+mn-cs"/>
              </a:rPr>
              <a:t>Obtaining community enthusiasm and participation in strategies to eliminate malaria in the context of disappearing disease and maintaining it during the pre-elimination and surveillance phases of a program will be significantly more challenging than eliciting participation in an endemic or hyper-endemic context. </a:t>
            </a:r>
            <a:r>
              <a:rPr lang="en-AU" sz="1200" b="1" kern="1200" dirty="0">
                <a:solidFill>
                  <a:schemeClr val="tx1"/>
                </a:solidFill>
                <a:latin typeface="+mn-lt"/>
                <a:ea typeface="+mn-ea"/>
                <a:cs typeface="+mn-cs"/>
              </a:rPr>
              <a:t>In a low disease context</a:t>
            </a:r>
            <a:r>
              <a:rPr lang="en-AU" sz="1200" kern="1200" dirty="0">
                <a:solidFill>
                  <a:schemeClr val="tx1"/>
                </a:solidFill>
                <a:latin typeface="+mn-lt"/>
                <a:ea typeface="+mn-ea"/>
                <a:cs typeface="+mn-cs"/>
              </a:rPr>
              <a:t>, health education initiatives that attempt to elicit participation only through increasing malaria knowledge and by encouraging individuals to take responsibility for their own health will be ultimately ineffective.  Complementary strategies are therefore required to provide the motivation for communities to participate actively in preventative, curative and screening practices for elimination, particularly where malaria is no longer a perceived risk or social or cultural belief systems hinder participation.  Strategies aimed at engaging and motivating communities to participate need to be integrated into the planning, implementation and monitoring and evaluation stages of elimination programs in order to maintain community commitment despite low levels of disease. </a:t>
            </a:r>
            <a:endParaRPr lang="en-AU" dirty="0"/>
          </a:p>
          <a:p>
            <a:endParaRPr lang="en-AU" dirty="0"/>
          </a:p>
        </p:txBody>
      </p:sp>
      <p:sp>
        <p:nvSpPr>
          <p:cNvPr id="4" name="Slide Number Placeholder 3"/>
          <p:cNvSpPr>
            <a:spLocks noGrp="1"/>
          </p:cNvSpPr>
          <p:nvPr>
            <p:ph type="sldNum" sz="quarter" idx="10"/>
          </p:nvPr>
        </p:nvSpPr>
        <p:spPr/>
        <p:txBody>
          <a:bodyPr/>
          <a:lstStyle/>
          <a:p>
            <a:fld id="{F852EA72-D40F-4B75-A75F-181ACFE3CC78}" type="slidenum">
              <a:rPr lang="en-AU" smtClean="0"/>
              <a:pPr/>
              <a:t>4</a:t>
            </a:fld>
            <a:endParaRPr lang="en-AU"/>
          </a:p>
        </p:txBody>
      </p:sp>
    </p:spTree>
    <p:extLst>
      <p:ext uri="{BB962C8B-B14F-4D97-AF65-F5344CB8AC3E}">
        <p14:creationId xmlns:p14="http://schemas.microsoft.com/office/powerpoint/2010/main" val="5291371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9334D1-0661-4E6B-A6CC-D1181B540A7B}" type="slidenum">
              <a:rPr lang="en-AU" smtClean="0"/>
              <a:t>34</a:t>
            </a:fld>
            <a:endParaRPr lang="en-AU"/>
          </a:p>
        </p:txBody>
      </p:sp>
    </p:spTree>
    <p:extLst>
      <p:ext uri="{BB962C8B-B14F-4D97-AF65-F5344CB8AC3E}">
        <p14:creationId xmlns:p14="http://schemas.microsoft.com/office/powerpoint/2010/main" val="32923560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9334D1-0661-4E6B-A6CC-D1181B540A7B}" type="slidenum">
              <a:rPr lang="en-AU" smtClean="0"/>
              <a:t>35</a:t>
            </a:fld>
            <a:endParaRPr lang="en-AU"/>
          </a:p>
        </p:txBody>
      </p:sp>
    </p:spTree>
    <p:extLst>
      <p:ext uri="{BB962C8B-B14F-4D97-AF65-F5344CB8AC3E}">
        <p14:creationId xmlns:p14="http://schemas.microsoft.com/office/powerpoint/2010/main" val="39876340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9334D1-0661-4E6B-A6CC-D1181B540A7B}" type="slidenum">
              <a:rPr lang="en-AU" smtClean="0"/>
              <a:t>36</a:t>
            </a:fld>
            <a:endParaRPr lang="en-AU"/>
          </a:p>
        </p:txBody>
      </p:sp>
    </p:spTree>
    <p:extLst>
      <p:ext uri="{BB962C8B-B14F-4D97-AF65-F5344CB8AC3E}">
        <p14:creationId xmlns:p14="http://schemas.microsoft.com/office/powerpoint/2010/main" val="723702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AU" sz="1200" b="1" dirty="0"/>
              <a:t>Based on this review the following themes emerged.</a:t>
            </a:r>
          </a:p>
          <a:p>
            <a:endParaRPr lang="en-AU" sz="1200" b="1" dirty="0"/>
          </a:p>
          <a:p>
            <a:r>
              <a:rPr lang="en-AU" sz="1200" b="1" dirty="0"/>
              <a:t>The determinants of community participation at the INDIVIDUAL level are: </a:t>
            </a:r>
            <a:endParaRPr lang="en-AU" sz="1200" dirty="0"/>
          </a:p>
          <a:p>
            <a:pPr>
              <a:buFont typeface="Arial" pitchFamily="34" charset="0"/>
              <a:buChar char="•"/>
            </a:pPr>
            <a:r>
              <a:rPr lang="en-AU" sz="1200" dirty="0"/>
              <a:t>Knowledge and perceptions of disease, its causality, prevention &amp; treatment</a:t>
            </a:r>
          </a:p>
          <a:p>
            <a:pPr>
              <a:buFont typeface="Arial" pitchFamily="34" charset="0"/>
              <a:buChar char="•"/>
            </a:pPr>
            <a:r>
              <a:rPr lang="en-AU" sz="1200" dirty="0"/>
              <a:t>Vulnerability factors (internal &amp; external) vs Resilience (social identity, self efficacy/empowerment and mitigation of risk)</a:t>
            </a:r>
          </a:p>
          <a:p>
            <a:pPr>
              <a:buFont typeface="Arial" pitchFamily="34" charset="0"/>
              <a:buChar char="•"/>
            </a:pPr>
            <a:r>
              <a:rPr lang="en-AU" sz="1200" dirty="0"/>
              <a:t>Social stigma</a:t>
            </a:r>
          </a:p>
          <a:p>
            <a:pPr>
              <a:buFont typeface="Arial" pitchFamily="34" charset="0"/>
              <a:buChar char="•"/>
            </a:pPr>
            <a:r>
              <a:rPr lang="en-AU" sz="1200" dirty="0"/>
              <a:t>Acceptability of interventions</a:t>
            </a:r>
          </a:p>
          <a:p>
            <a:pPr>
              <a:buFont typeface="Arial" pitchFamily="34" charset="0"/>
              <a:buChar char="•"/>
            </a:pPr>
            <a:r>
              <a:rPr lang="en-AU" sz="1200" dirty="0"/>
              <a:t>Incentive</a:t>
            </a:r>
          </a:p>
          <a:p>
            <a:pPr>
              <a:buFont typeface="Arial" pitchFamily="34" charset="0"/>
              <a:buChar char="•"/>
            </a:pPr>
            <a:r>
              <a:rPr lang="en-AU" sz="1200" kern="1200" dirty="0">
                <a:solidFill>
                  <a:schemeClr val="tx1"/>
                </a:solidFill>
                <a:latin typeface="+mn-lt"/>
                <a:ea typeface="+mn-ea"/>
                <a:cs typeface="+mn-cs"/>
              </a:rPr>
              <a:t>- Need to consider what are the incentives / disincentives for participation at the household level.  Potential disincentives can include –opportunity costs (e.g. time), direct participation costs (monetary, physical or psychological costs), personal constraints (availability to participate) and countervailing social norms and organisational barriers (e.g. gender roles / expectations).  These are weighed against the incentives that can be both individual and collective (material or symbolic capital).  Participation influenced by ‘incentive determinants’ and community characteristics [6]</a:t>
            </a:r>
            <a:endParaRPr lang="en-AU" sz="1200" dirty="0"/>
          </a:p>
          <a:p>
            <a:endParaRPr lang="en-AU" dirty="0"/>
          </a:p>
          <a:p>
            <a:r>
              <a:rPr lang="en-AU" sz="1200" b="1" dirty="0"/>
              <a:t>HOUSEHOLD</a:t>
            </a:r>
            <a:endParaRPr lang="en-AU" sz="1200" dirty="0"/>
          </a:p>
          <a:p>
            <a:pPr>
              <a:buFont typeface="Arial" pitchFamily="34" charset="0"/>
              <a:buChar char="•"/>
            </a:pPr>
            <a:r>
              <a:rPr lang="en-AU" sz="1200" dirty="0"/>
              <a:t>Gender roles and power relationships</a:t>
            </a:r>
          </a:p>
          <a:p>
            <a:pPr>
              <a:buFont typeface="Arial" pitchFamily="34" charset="0"/>
              <a:buChar char="•"/>
            </a:pPr>
            <a:r>
              <a:rPr lang="en-AU" sz="1200" kern="1200" dirty="0">
                <a:solidFill>
                  <a:schemeClr val="tx1"/>
                </a:solidFill>
                <a:latin typeface="+mn-lt"/>
                <a:ea typeface="+mn-ea"/>
                <a:cs typeface="+mn-cs"/>
              </a:rPr>
              <a:t>There were gender differences in those willing to volunteer without incentive (majority were women). </a:t>
            </a:r>
            <a:r>
              <a:rPr lang="en-AU" sz="1200" kern="1200" dirty="0" err="1">
                <a:solidFill>
                  <a:schemeClr val="tx1"/>
                </a:solidFill>
                <a:latin typeface="+mn-lt"/>
                <a:ea typeface="+mn-ea"/>
                <a:cs typeface="+mn-cs"/>
              </a:rPr>
              <a:t>Kironde</a:t>
            </a:r>
            <a:r>
              <a:rPr lang="en-AU" sz="1200" kern="1200" dirty="0">
                <a:solidFill>
                  <a:schemeClr val="tx1"/>
                </a:solidFill>
                <a:latin typeface="+mn-lt"/>
                <a:ea typeface="+mn-ea"/>
                <a:cs typeface="+mn-cs"/>
              </a:rPr>
              <a:t> &amp; </a:t>
            </a:r>
            <a:r>
              <a:rPr lang="en-AU" sz="1200" kern="1200" dirty="0" err="1">
                <a:solidFill>
                  <a:schemeClr val="tx1"/>
                </a:solidFill>
                <a:latin typeface="+mn-lt"/>
                <a:ea typeface="+mn-ea"/>
                <a:cs typeface="+mn-cs"/>
              </a:rPr>
              <a:t>Kahirimbanyi</a:t>
            </a:r>
            <a:r>
              <a:rPr lang="en-AU" sz="1200" kern="1200" dirty="0">
                <a:solidFill>
                  <a:schemeClr val="tx1"/>
                </a:solidFill>
                <a:latin typeface="+mn-lt"/>
                <a:ea typeface="+mn-ea"/>
                <a:cs typeface="+mn-cs"/>
              </a:rPr>
              <a:t> (2002)</a:t>
            </a:r>
            <a:endParaRPr lang="en-AU" sz="1200" dirty="0"/>
          </a:p>
          <a:p>
            <a:pPr>
              <a:buFont typeface="Arial" pitchFamily="34" charset="0"/>
              <a:buChar char="•"/>
            </a:pPr>
            <a:r>
              <a:rPr lang="en-AU" sz="1200" dirty="0"/>
              <a:t>Consideration of cultural norms (traditions, values and status)</a:t>
            </a:r>
          </a:p>
          <a:p>
            <a:pPr>
              <a:buFont typeface="Arial" pitchFamily="34" charset="0"/>
              <a:buChar char="•"/>
            </a:pPr>
            <a:r>
              <a:rPr lang="en-AU" sz="1200" dirty="0"/>
              <a:t>Access (household access to interventions)</a:t>
            </a:r>
          </a:p>
          <a:p>
            <a:pPr>
              <a:buFont typeface="Arial" pitchFamily="34" charset="0"/>
              <a:buChar char="•"/>
            </a:pPr>
            <a:r>
              <a:rPr lang="en-AU" sz="1200" dirty="0"/>
              <a:t>Geography / logistics (urban vs rural)</a:t>
            </a:r>
          </a:p>
          <a:p>
            <a:endParaRPr lang="en-AU" dirty="0"/>
          </a:p>
          <a:p>
            <a:r>
              <a:rPr lang="en-AU" sz="1200" b="1" dirty="0"/>
              <a:t>COMMUNITY</a:t>
            </a:r>
          </a:p>
          <a:p>
            <a:pPr>
              <a:buFont typeface="Arial" pitchFamily="34" charset="0"/>
              <a:buChar char="•"/>
            </a:pPr>
            <a:r>
              <a:rPr lang="en-AU" sz="1200" dirty="0"/>
              <a:t>Community heterogeneity (economic, ethnic, religious or other divisions) vs social cohesion (social capital)</a:t>
            </a:r>
          </a:p>
          <a:p>
            <a:pPr>
              <a:buFont typeface="Arial" pitchFamily="34" charset="0"/>
              <a:buChar char="•"/>
            </a:pPr>
            <a:r>
              <a:rPr lang="en-AU" sz="1200" dirty="0"/>
              <a:t>Social environment (leadership structure, power relations and availability / monopolisation of resources, population movement)</a:t>
            </a:r>
          </a:p>
          <a:p>
            <a:pPr>
              <a:buFont typeface="Arial" pitchFamily="34" charset="0"/>
              <a:buChar char="•"/>
            </a:pPr>
            <a:r>
              <a:rPr lang="en-AU" sz="1200" dirty="0"/>
              <a:t>Disease epidemiology and complexity of intervention</a:t>
            </a:r>
          </a:p>
          <a:p>
            <a:pPr>
              <a:buFont typeface="Arial" pitchFamily="34" charset="0"/>
              <a:buChar char="•"/>
            </a:pPr>
            <a:r>
              <a:rPr lang="en-AU" sz="1200" dirty="0"/>
              <a:t>Processes by which communities are engaged / empowered to participate</a:t>
            </a:r>
          </a:p>
          <a:p>
            <a:pPr>
              <a:buFont typeface="Arial" pitchFamily="34" charset="0"/>
              <a:buChar char="•"/>
            </a:pPr>
            <a:r>
              <a:rPr lang="en-AU" sz="1200" dirty="0"/>
              <a:t>Congruence of external targets and local priorities </a:t>
            </a:r>
          </a:p>
          <a:p>
            <a:endParaRPr lang="en-AU" sz="1200" dirty="0"/>
          </a:p>
          <a:p>
            <a:r>
              <a:rPr lang="en-AU" sz="1200" b="1" dirty="0"/>
              <a:t>GOVERNMENT AND CIVIL SOCIETY</a:t>
            </a:r>
            <a:endParaRPr lang="en-AU" sz="1200" dirty="0"/>
          </a:p>
          <a:p>
            <a:pPr>
              <a:buFont typeface="Arial" pitchFamily="34" charset="0"/>
              <a:buChar char="•"/>
            </a:pPr>
            <a:r>
              <a:rPr lang="en-AU" sz="1200" dirty="0"/>
              <a:t>Implementation of program reflective of anatomy of political system (socialist, dictatorship, military, communist, democratic).</a:t>
            </a:r>
          </a:p>
          <a:p>
            <a:pPr>
              <a:buFont typeface="Arial" pitchFamily="34" charset="0"/>
              <a:buChar char="•"/>
            </a:pPr>
            <a:r>
              <a:rPr lang="en-AU" sz="1200" dirty="0"/>
              <a:t>Political advocacy &amp; government / civil society support  for genuine participation (and/or a social tradition supportive of participation</a:t>
            </a:r>
          </a:p>
          <a:p>
            <a:pPr>
              <a:buFont typeface="Arial" pitchFamily="34" charset="0"/>
              <a:buChar char="•"/>
            </a:pPr>
            <a:r>
              <a:rPr lang="en-AU" sz="1200" dirty="0"/>
              <a:t>Decentralisation of power and resources to the local level and identification / use of community assets</a:t>
            </a:r>
          </a:p>
          <a:p>
            <a:pPr>
              <a:buFont typeface="Arial" pitchFamily="34" charset="0"/>
              <a:buChar char="•"/>
            </a:pPr>
            <a:r>
              <a:rPr lang="en-AU" sz="1200" dirty="0"/>
              <a:t>Health authority </a:t>
            </a:r>
            <a:r>
              <a:rPr lang="en-AU" sz="1200" dirty="0" err="1"/>
              <a:t>committment</a:t>
            </a:r>
            <a:r>
              <a:rPr lang="en-AU" sz="1200" dirty="0"/>
              <a:t> to Primary Health Care</a:t>
            </a:r>
          </a:p>
          <a:p>
            <a:pPr>
              <a:buFont typeface="Arial" pitchFamily="34" charset="0"/>
              <a:buChar char="•"/>
            </a:pPr>
            <a:r>
              <a:rPr lang="en-AU" sz="1200" dirty="0" err="1"/>
              <a:t>Intersectoral</a:t>
            </a:r>
            <a:r>
              <a:rPr lang="en-AU" sz="1200" dirty="0"/>
              <a:t> coordination and integration of program in broader development goals</a:t>
            </a:r>
          </a:p>
          <a:p>
            <a:pPr>
              <a:buFont typeface="Arial" pitchFamily="34" charset="0"/>
              <a:buChar char="•"/>
            </a:pPr>
            <a:r>
              <a:rPr lang="en-AU" sz="1200" dirty="0"/>
              <a:t>Human Resources (adequate recruitment, training, supervision and incentives)</a:t>
            </a:r>
          </a:p>
          <a:p>
            <a:pPr>
              <a:buFont typeface="Arial" pitchFamily="34" charset="0"/>
              <a:buChar char="•"/>
            </a:pPr>
            <a:r>
              <a:rPr lang="en-AU" sz="1200" dirty="0"/>
              <a:t>Techno-financial support of locally embedded development agencies (selective participation)</a:t>
            </a:r>
          </a:p>
          <a:p>
            <a:endParaRPr lang="en-AU" dirty="0"/>
          </a:p>
          <a:p>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F852EA72-D40F-4B75-A75F-181ACFE3CC78}" type="slidenum">
              <a:rPr lang="en-AU" smtClean="0"/>
              <a:pPr/>
              <a:t>38</a:t>
            </a:fld>
            <a:endParaRPr lang="en-AU"/>
          </a:p>
        </p:txBody>
      </p:sp>
    </p:spTree>
    <p:extLst>
      <p:ext uri="{BB962C8B-B14F-4D97-AF65-F5344CB8AC3E}">
        <p14:creationId xmlns:p14="http://schemas.microsoft.com/office/powerpoint/2010/main" val="41433537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AU" sz="1200" b="1" kern="1200" dirty="0">
                <a:solidFill>
                  <a:schemeClr val="tx1"/>
                </a:solidFill>
                <a:latin typeface="+mn-lt"/>
                <a:ea typeface="+mn-ea"/>
                <a:cs typeface="+mn-cs"/>
              </a:rPr>
              <a:t>A package for community participation</a:t>
            </a:r>
            <a:r>
              <a:rPr lang="en-AU" sz="1200" kern="1200" dirty="0">
                <a:solidFill>
                  <a:schemeClr val="tx1"/>
                </a:solidFill>
                <a:latin typeface="+mn-lt"/>
                <a:ea typeface="+mn-ea"/>
                <a:cs typeface="+mn-cs"/>
              </a:rPr>
              <a:t> in malaria elimination will need to be tailored to local contexts but should broadly include:</a:t>
            </a:r>
          </a:p>
          <a:p>
            <a:pPr lvl="0"/>
            <a:r>
              <a:rPr lang="en-AU" sz="1200" b="1" kern="1200" dirty="0">
                <a:solidFill>
                  <a:schemeClr val="tx1"/>
                </a:solidFill>
                <a:latin typeface="+mn-lt"/>
                <a:ea typeface="+mn-ea"/>
                <a:cs typeface="+mn-cs"/>
              </a:rPr>
              <a:t>Advocacy</a:t>
            </a:r>
            <a:r>
              <a:rPr lang="en-AU" sz="1200" kern="1200" dirty="0">
                <a:solidFill>
                  <a:schemeClr val="tx1"/>
                </a:solidFill>
                <a:latin typeface="+mn-lt"/>
                <a:ea typeface="+mn-ea"/>
                <a:cs typeface="+mn-cs"/>
              </a:rPr>
              <a:t> (Government, private sector, civil society, local level stakeholders and communities) to increase awareness and commitment to the elimination program</a:t>
            </a:r>
          </a:p>
          <a:p>
            <a:pPr lvl="0"/>
            <a:r>
              <a:rPr lang="en-AU" sz="1200" b="1" kern="1200" dirty="0">
                <a:solidFill>
                  <a:schemeClr val="tx1"/>
                </a:solidFill>
                <a:latin typeface="+mn-lt"/>
                <a:ea typeface="+mn-ea"/>
                <a:cs typeface="+mn-cs"/>
              </a:rPr>
              <a:t>Supportive environment</a:t>
            </a:r>
            <a:r>
              <a:rPr lang="en-AU" sz="1200" kern="1200" dirty="0">
                <a:solidFill>
                  <a:schemeClr val="tx1"/>
                </a:solidFill>
                <a:latin typeface="+mn-lt"/>
                <a:ea typeface="+mn-ea"/>
                <a:cs typeface="+mn-cs"/>
              </a:rPr>
              <a:t> - decentralisation of resources and local decision making.  Adequate human resources  (adequate recruitment, training, supervision and incentive to facilitate and maintain community participation)</a:t>
            </a:r>
          </a:p>
          <a:p>
            <a:pPr lvl="0"/>
            <a:r>
              <a:rPr lang="en-AU" sz="1200" b="1" kern="1200" dirty="0">
                <a:solidFill>
                  <a:schemeClr val="tx1"/>
                </a:solidFill>
                <a:latin typeface="+mn-lt"/>
                <a:ea typeface="+mn-ea"/>
                <a:cs typeface="+mn-cs"/>
              </a:rPr>
              <a:t>Identifying and mobilising local stakeholders</a:t>
            </a:r>
            <a:r>
              <a:rPr lang="en-AU" sz="1200" kern="1200" dirty="0">
                <a:solidFill>
                  <a:schemeClr val="tx1"/>
                </a:solidFill>
                <a:latin typeface="+mn-lt"/>
                <a:ea typeface="+mn-ea"/>
                <a:cs typeface="+mn-cs"/>
              </a:rPr>
              <a:t> and  social networks through consensus building processes (see Appendix C for potential stakeholders);</a:t>
            </a:r>
          </a:p>
          <a:p>
            <a:pPr lvl="0"/>
            <a:r>
              <a:rPr lang="en-AU" sz="1200" b="1" kern="1200" dirty="0" err="1">
                <a:solidFill>
                  <a:schemeClr val="tx1"/>
                </a:solidFill>
                <a:latin typeface="+mn-lt"/>
                <a:ea typeface="+mn-ea"/>
                <a:cs typeface="+mn-cs"/>
              </a:rPr>
              <a:t>Intersectoral</a:t>
            </a:r>
            <a:r>
              <a:rPr lang="en-AU" sz="1200" b="1" kern="1200" dirty="0">
                <a:solidFill>
                  <a:schemeClr val="tx1"/>
                </a:solidFill>
                <a:latin typeface="+mn-lt"/>
                <a:ea typeface="+mn-ea"/>
                <a:cs typeface="+mn-cs"/>
              </a:rPr>
              <a:t> collaboration</a:t>
            </a:r>
            <a:r>
              <a:rPr lang="en-AU" sz="1200" kern="1200" dirty="0">
                <a:solidFill>
                  <a:schemeClr val="tx1"/>
                </a:solidFill>
                <a:latin typeface="+mn-lt"/>
                <a:ea typeface="+mn-ea"/>
                <a:cs typeface="+mn-cs"/>
              </a:rPr>
              <a:t> (Health Dept.,  Agriculture,  Education Dept.,  Health Promotion, private sector, development agencies etc.);</a:t>
            </a:r>
          </a:p>
          <a:p>
            <a:pPr lvl="0"/>
            <a:r>
              <a:rPr lang="en-AU" sz="1200" b="1" kern="1200" dirty="0">
                <a:solidFill>
                  <a:schemeClr val="tx1"/>
                </a:solidFill>
                <a:latin typeface="+mn-lt"/>
                <a:ea typeface="+mn-ea"/>
                <a:cs typeface="+mn-cs"/>
              </a:rPr>
              <a:t>Local-level action-orientated research</a:t>
            </a:r>
            <a:r>
              <a:rPr lang="en-AU" sz="1200" kern="1200" dirty="0">
                <a:solidFill>
                  <a:schemeClr val="tx1"/>
                </a:solidFill>
                <a:latin typeface="+mn-lt"/>
                <a:ea typeface="+mn-ea"/>
                <a:cs typeface="+mn-cs"/>
              </a:rPr>
              <a:t> (where there are gaps) as part of an initial scoping mission that will build community partnerships and inform community mobilisation and behaviour change communication strategies.  This research should seek to understand: </a:t>
            </a:r>
          </a:p>
          <a:p>
            <a:pPr lvl="1"/>
            <a:r>
              <a:rPr lang="en-AU" sz="1200" kern="1200" dirty="0">
                <a:solidFill>
                  <a:schemeClr val="tx1"/>
                </a:solidFill>
                <a:latin typeface="+mn-lt"/>
                <a:ea typeface="+mn-ea"/>
                <a:cs typeface="+mn-cs"/>
              </a:rPr>
              <a:t>Community perceptions / misconceptions about malaria; </a:t>
            </a:r>
          </a:p>
          <a:p>
            <a:pPr lvl="1"/>
            <a:r>
              <a:rPr lang="en-AU" sz="1200" kern="1200" dirty="0">
                <a:solidFill>
                  <a:schemeClr val="tx1"/>
                </a:solidFill>
                <a:latin typeface="+mn-lt"/>
                <a:ea typeface="+mn-ea"/>
                <a:cs typeface="+mn-cs"/>
              </a:rPr>
              <a:t>The socio-cultural, behavioural and practical issues that impact community participation in interventions for malaria prevention and treatment (see Appendix B for multi-level influences on participation); </a:t>
            </a:r>
          </a:p>
          <a:p>
            <a:pPr lvl="1"/>
            <a:r>
              <a:rPr lang="en-AU" sz="1200" kern="1200" dirty="0">
                <a:solidFill>
                  <a:schemeClr val="tx1"/>
                </a:solidFill>
                <a:latin typeface="+mn-lt"/>
                <a:ea typeface="+mn-ea"/>
                <a:cs typeface="+mn-cs"/>
              </a:rPr>
              <a:t>Influences on these practices including social mechanisms and how malaria is contextualised within broader community health and disease priorities; and </a:t>
            </a:r>
          </a:p>
          <a:p>
            <a:pPr lvl="1"/>
            <a:r>
              <a:rPr lang="en-AU" sz="1200" kern="1200" dirty="0">
                <a:solidFill>
                  <a:schemeClr val="tx1"/>
                </a:solidFill>
                <a:latin typeface="+mn-lt"/>
                <a:ea typeface="+mn-ea"/>
                <a:cs typeface="+mn-cs"/>
              </a:rPr>
              <a:t>Local-level resources and the most effective avenues for channelling health information.</a:t>
            </a:r>
          </a:p>
          <a:p>
            <a:pPr lvl="1"/>
            <a:r>
              <a:rPr lang="en-AU" sz="1200" kern="1200" dirty="0">
                <a:solidFill>
                  <a:schemeClr val="tx1"/>
                </a:solidFill>
                <a:latin typeface="+mn-lt"/>
                <a:ea typeface="+mn-ea"/>
                <a:cs typeface="+mn-cs"/>
              </a:rPr>
              <a:t>The acceptability of interventions and models for implementation </a:t>
            </a:r>
          </a:p>
          <a:p>
            <a:pPr lvl="0"/>
            <a:r>
              <a:rPr lang="en-AU" sz="1200" b="1" kern="1200" dirty="0">
                <a:solidFill>
                  <a:schemeClr val="tx1"/>
                </a:solidFill>
                <a:latin typeface="+mn-lt"/>
                <a:ea typeface="+mn-ea"/>
                <a:cs typeface="+mn-cs"/>
              </a:rPr>
              <a:t>Integration of malaria interventions</a:t>
            </a:r>
            <a:r>
              <a:rPr lang="en-AU" sz="1200" kern="1200" dirty="0">
                <a:solidFill>
                  <a:schemeClr val="tx1"/>
                </a:solidFill>
                <a:latin typeface="+mn-lt"/>
                <a:ea typeface="+mn-ea"/>
                <a:cs typeface="+mn-cs"/>
              </a:rPr>
              <a:t> with activities addressing other community health and disease priorities (</a:t>
            </a:r>
            <a:r>
              <a:rPr lang="en-AU" sz="1200" b="1" kern="1200" dirty="0">
                <a:solidFill>
                  <a:schemeClr val="tx1"/>
                </a:solidFill>
                <a:latin typeface="+mn-lt"/>
                <a:ea typeface="+mn-ea"/>
                <a:cs typeface="+mn-cs"/>
              </a:rPr>
              <a:t>Primary Health Care approach</a:t>
            </a:r>
            <a:r>
              <a:rPr lang="en-AU" sz="1200" kern="1200" dirty="0">
                <a:solidFill>
                  <a:schemeClr val="tx1"/>
                </a:solidFill>
                <a:latin typeface="+mn-lt"/>
                <a:ea typeface="+mn-ea"/>
                <a:cs typeface="+mn-cs"/>
              </a:rPr>
              <a:t>);</a:t>
            </a:r>
          </a:p>
          <a:p>
            <a:pPr lvl="0"/>
            <a:r>
              <a:rPr lang="en-AU" sz="1200" kern="1200" dirty="0">
                <a:solidFill>
                  <a:schemeClr val="tx1"/>
                </a:solidFill>
                <a:latin typeface="+mn-lt"/>
                <a:ea typeface="+mn-ea"/>
                <a:cs typeface="+mn-cs"/>
              </a:rPr>
              <a:t>Targeted implementation of locally-appropriate, multi-level </a:t>
            </a:r>
            <a:r>
              <a:rPr lang="en-AU" sz="1200" b="1" kern="1200" dirty="0">
                <a:solidFill>
                  <a:schemeClr val="tx1"/>
                </a:solidFill>
                <a:latin typeface="+mn-lt"/>
                <a:ea typeface="+mn-ea"/>
                <a:cs typeface="+mn-cs"/>
              </a:rPr>
              <a:t>behaviour change communication</a:t>
            </a:r>
            <a:r>
              <a:rPr lang="en-AU" sz="1200" kern="1200" dirty="0">
                <a:solidFill>
                  <a:schemeClr val="tx1"/>
                </a:solidFill>
                <a:latin typeface="+mn-lt"/>
                <a:ea typeface="+mn-ea"/>
                <a:cs typeface="+mn-cs"/>
              </a:rPr>
              <a:t> to maintain attention and motivation for participation in malaria elimination;</a:t>
            </a:r>
          </a:p>
          <a:p>
            <a:pPr lvl="0"/>
            <a:r>
              <a:rPr lang="en-AU" sz="1200" b="1" kern="1200" dirty="0">
                <a:solidFill>
                  <a:schemeClr val="tx1"/>
                </a:solidFill>
                <a:latin typeface="+mn-lt"/>
                <a:ea typeface="+mn-ea"/>
                <a:cs typeface="+mn-cs"/>
              </a:rPr>
              <a:t>Reporting systems</a:t>
            </a:r>
            <a:r>
              <a:rPr lang="en-AU" sz="1200" kern="1200" dirty="0">
                <a:solidFill>
                  <a:schemeClr val="tx1"/>
                </a:solidFill>
                <a:latin typeface="+mn-lt"/>
                <a:ea typeface="+mn-ea"/>
                <a:cs typeface="+mn-cs"/>
              </a:rPr>
              <a:t> that support community feedback to decision makers and the flow of information on program progress to communities;</a:t>
            </a:r>
          </a:p>
          <a:p>
            <a:pPr lvl="0"/>
            <a:r>
              <a:rPr lang="en-AU" sz="1200" b="1" kern="1200" dirty="0">
                <a:solidFill>
                  <a:schemeClr val="tx1"/>
                </a:solidFill>
                <a:latin typeface="+mn-lt"/>
                <a:ea typeface="+mn-ea"/>
                <a:cs typeface="+mn-cs"/>
              </a:rPr>
              <a:t>Monitoring and evaluation</a:t>
            </a:r>
            <a:r>
              <a:rPr lang="en-AU" sz="1200" kern="1200" dirty="0">
                <a:solidFill>
                  <a:schemeClr val="tx1"/>
                </a:solidFill>
                <a:latin typeface="+mn-lt"/>
                <a:ea typeface="+mn-ea"/>
                <a:cs typeface="+mn-cs"/>
              </a:rPr>
              <a:t> of community participation activities.</a:t>
            </a:r>
          </a:p>
          <a:p>
            <a:endParaRPr lang="en-AU" dirty="0"/>
          </a:p>
        </p:txBody>
      </p:sp>
      <p:sp>
        <p:nvSpPr>
          <p:cNvPr id="4" name="Slide Number Placeholder 3"/>
          <p:cNvSpPr>
            <a:spLocks noGrp="1"/>
          </p:cNvSpPr>
          <p:nvPr>
            <p:ph type="sldNum" sz="quarter" idx="10"/>
          </p:nvPr>
        </p:nvSpPr>
        <p:spPr/>
        <p:txBody>
          <a:bodyPr/>
          <a:lstStyle/>
          <a:p>
            <a:fld id="{F852EA72-D40F-4B75-A75F-181ACFE3CC78}" type="slidenum">
              <a:rPr lang="en-AU" smtClean="0"/>
              <a:pPr/>
              <a:t>39</a:t>
            </a:fld>
            <a:endParaRPr lang="en-AU"/>
          </a:p>
        </p:txBody>
      </p:sp>
    </p:spTree>
    <p:extLst>
      <p:ext uri="{BB962C8B-B14F-4D97-AF65-F5344CB8AC3E}">
        <p14:creationId xmlns:p14="http://schemas.microsoft.com/office/powerpoint/2010/main" val="23140465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400" kern="1200" dirty="0">
                <a:solidFill>
                  <a:schemeClr val="tx1"/>
                </a:solidFill>
                <a:latin typeface="+mn-lt"/>
                <a:ea typeface="+mn-ea"/>
                <a:cs typeface="+mn-cs"/>
              </a:rPr>
              <a:t>The overall </a:t>
            </a:r>
            <a:r>
              <a:rPr lang="en-AU" sz="1400" b="1" u="sng" kern="1200" dirty="0">
                <a:solidFill>
                  <a:schemeClr val="tx1"/>
                </a:solidFill>
                <a:latin typeface="+mn-lt"/>
                <a:ea typeface="+mn-ea"/>
                <a:cs typeface="+mn-cs"/>
              </a:rPr>
              <a:t>aim</a:t>
            </a:r>
            <a:r>
              <a:rPr lang="en-AU" sz="1400" kern="1200" dirty="0">
                <a:solidFill>
                  <a:schemeClr val="tx1"/>
                </a:solidFill>
                <a:latin typeface="+mn-lt"/>
                <a:ea typeface="+mn-ea"/>
                <a:cs typeface="+mn-cs"/>
              </a:rPr>
              <a:t> of community participation to support elimination is to develop sustainable engagement by communities in the targeted locations to maintain and support malaria control activities and be engaged in the identification of malaria cases, and protection of borders. as defined in the national malaria elimination strategy. </a:t>
            </a:r>
          </a:p>
          <a:p>
            <a:r>
              <a:rPr lang="en-AU" sz="1400" kern="1200" dirty="0">
                <a:solidFill>
                  <a:schemeClr val="tx1"/>
                </a:solidFill>
                <a:latin typeface="+mn-lt"/>
                <a:ea typeface="+mn-ea"/>
                <a:cs typeface="+mn-cs"/>
              </a:rPr>
              <a:t>This will include:</a:t>
            </a:r>
          </a:p>
          <a:p>
            <a:pPr lvl="0"/>
            <a:r>
              <a:rPr lang="en-AU" sz="1400" kern="1200" dirty="0">
                <a:solidFill>
                  <a:schemeClr val="tx1"/>
                </a:solidFill>
                <a:latin typeface="+mn-lt"/>
                <a:ea typeface="+mn-ea"/>
                <a:cs typeface="+mn-cs"/>
              </a:rPr>
              <a:t>Community participation to reduce transmission and reservoir of infection (including IRS, source reduction, LLINs)</a:t>
            </a:r>
          </a:p>
          <a:p>
            <a:pPr lvl="0"/>
            <a:r>
              <a:rPr lang="en-AU" sz="1400" kern="1200" dirty="0">
                <a:solidFill>
                  <a:schemeClr val="tx1"/>
                </a:solidFill>
                <a:latin typeface="+mn-lt"/>
                <a:ea typeface="+mn-ea"/>
                <a:cs typeface="+mn-cs"/>
              </a:rPr>
              <a:t>Community based treatment support for people who are using malaria treatment (vivax or </a:t>
            </a:r>
            <a:r>
              <a:rPr lang="en-AU" sz="1400" kern="1200" dirty="0" err="1">
                <a:solidFill>
                  <a:schemeClr val="tx1"/>
                </a:solidFill>
                <a:latin typeface="+mn-lt"/>
                <a:ea typeface="+mn-ea"/>
                <a:cs typeface="+mn-cs"/>
              </a:rPr>
              <a:t>falciparum</a:t>
            </a:r>
            <a:r>
              <a:rPr lang="en-AU" sz="1400" kern="1200" dirty="0">
                <a:solidFill>
                  <a:schemeClr val="tx1"/>
                </a:solidFill>
                <a:latin typeface="+mn-lt"/>
                <a:ea typeface="+mn-ea"/>
                <a:cs typeface="+mn-cs"/>
              </a:rPr>
              <a:t>) (early recognition of fever, active case detection, directly observed treatment and adherence, community based distribution support, test before treatment behaviour)</a:t>
            </a:r>
          </a:p>
          <a:p>
            <a:pPr lvl="0"/>
            <a:r>
              <a:rPr lang="en-AU" sz="1400" kern="1200" dirty="0">
                <a:solidFill>
                  <a:schemeClr val="tx1"/>
                </a:solidFill>
                <a:latin typeface="+mn-lt"/>
                <a:ea typeface="+mn-ea"/>
                <a:cs typeface="+mn-cs"/>
              </a:rPr>
              <a:t>Develop and strengthen community self monitoring of community level surveillance</a:t>
            </a:r>
          </a:p>
          <a:p>
            <a:endParaRPr lang="en-AU" dirty="0"/>
          </a:p>
        </p:txBody>
      </p:sp>
      <p:sp>
        <p:nvSpPr>
          <p:cNvPr id="4" name="Slide Number Placeholder 3"/>
          <p:cNvSpPr>
            <a:spLocks noGrp="1"/>
          </p:cNvSpPr>
          <p:nvPr>
            <p:ph type="sldNum" sz="quarter" idx="10"/>
          </p:nvPr>
        </p:nvSpPr>
        <p:spPr/>
        <p:txBody>
          <a:bodyPr/>
          <a:lstStyle/>
          <a:p>
            <a:fld id="{F852EA72-D40F-4B75-A75F-181ACFE3CC78}" type="slidenum">
              <a:rPr lang="en-AU" smtClean="0"/>
              <a:pPr/>
              <a:t>40</a:t>
            </a:fld>
            <a:endParaRPr lang="en-AU"/>
          </a:p>
        </p:txBody>
      </p:sp>
    </p:spTree>
    <p:extLst>
      <p:ext uri="{BB962C8B-B14F-4D97-AF65-F5344CB8AC3E}">
        <p14:creationId xmlns:p14="http://schemas.microsoft.com/office/powerpoint/2010/main" val="42801882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950" y="134938"/>
            <a:ext cx="7200900" cy="4051300"/>
          </a:xfrm>
        </p:spPr>
      </p:sp>
      <p:sp>
        <p:nvSpPr>
          <p:cNvPr id="3" name="Notes Placeholder 2"/>
          <p:cNvSpPr>
            <a:spLocks noGrp="1"/>
          </p:cNvSpPr>
          <p:nvPr>
            <p:ph type="body" idx="1"/>
          </p:nvPr>
        </p:nvSpPr>
        <p:spPr>
          <a:xfrm>
            <a:off x="169511" y="4331162"/>
            <a:ext cx="6321027" cy="4861734"/>
          </a:xfrm>
        </p:spPr>
        <p:txBody>
          <a:bodyPr/>
          <a:lstStyle/>
          <a:p>
            <a:r>
              <a:rPr lang="en-AU" sz="1600" b="0" i="0" u="none" strike="noStrike" kern="1200" baseline="0" dirty="0">
                <a:solidFill>
                  <a:schemeClr val="tx1"/>
                </a:solidFill>
              </a:rPr>
              <a:t>Using a “</a:t>
            </a:r>
            <a:r>
              <a:rPr lang="en-AU" sz="1600" b="0" i="0" u="none" strike="noStrike" kern="1200" baseline="0" dirty="0" err="1">
                <a:solidFill>
                  <a:schemeClr val="tx1"/>
                </a:solidFill>
              </a:rPr>
              <a:t>spidergram</a:t>
            </a:r>
            <a:r>
              <a:rPr lang="en-AU" sz="1600" b="0" i="0" u="none" strike="noStrike" kern="1200" baseline="0" dirty="0">
                <a:solidFill>
                  <a:schemeClr val="tx1"/>
                </a:solidFill>
              </a:rPr>
              <a:t>” (Rifkin, et. al ( 1988)</a:t>
            </a:r>
          </a:p>
          <a:p>
            <a:r>
              <a:rPr lang="en-AU" sz="1600" b="0" i="0" u="none" strike="noStrike" kern="1200" baseline="0" dirty="0">
                <a:solidFill>
                  <a:schemeClr val="tx1"/>
                </a:solidFill>
              </a:rPr>
              <a:t>• Factors are</a:t>
            </a:r>
          </a:p>
          <a:p>
            <a:r>
              <a:rPr lang="en-US" sz="1600" b="0" i="0" u="none" strike="noStrike" kern="1200" baseline="0" dirty="0">
                <a:solidFill>
                  <a:schemeClr val="tx1"/>
                </a:solidFill>
              </a:rPr>
              <a:t>• </a:t>
            </a:r>
            <a:r>
              <a:rPr lang="en-US" sz="1600" b="1" i="0" u="none" strike="noStrike" kern="1200" baseline="0" dirty="0">
                <a:solidFill>
                  <a:schemeClr val="tx1"/>
                </a:solidFill>
              </a:rPr>
              <a:t>Needs Assessment</a:t>
            </a:r>
            <a:r>
              <a:rPr lang="en-US" sz="1600" b="0" i="0" u="none" strike="noStrike" kern="1200" baseline="0" dirty="0">
                <a:solidFill>
                  <a:schemeClr val="tx1"/>
                </a:solidFill>
              </a:rPr>
              <a:t>-Who made the Assessment?</a:t>
            </a:r>
          </a:p>
          <a:p>
            <a:r>
              <a:rPr lang="en-AU" sz="1600" b="0" i="0" u="none" strike="noStrike" kern="1200" baseline="0" dirty="0">
                <a:solidFill>
                  <a:schemeClr val="tx1"/>
                </a:solidFill>
              </a:rPr>
              <a:t>• </a:t>
            </a:r>
            <a:r>
              <a:rPr lang="en-AU" sz="1600" b="1" i="0" u="none" strike="noStrike" kern="1200" baseline="0" dirty="0">
                <a:solidFill>
                  <a:schemeClr val="tx1"/>
                </a:solidFill>
              </a:rPr>
              <a:t>Leadership</a:t>
            </a:r>
            <a:r>
              <a:rPr lang="en-AU" sz="1600" b="0" i="0" u="none" strike="noStrike" kern="1200" baseline="0" dirty="0">
                <a:solidFill>
                  <a:schemeClr val="tx1"/>
                </a:solidFill>
              </a:rPr>
              <a:t>-personal or community interests?</a:t>
            </a:r>
          </a:p>
          <a:p>
            <a:r>
              <a:rPr lang="en-AU" sz="1600" b="0" i="0" u="none" strike="noStrike" kern="1200" baseline="0" dirty="0">
                <a:solidFill>
                  <a:schemeClr val="tx1"/>
                </a:solidFill>
              </a:rPr>
              <a:t>• </a:t>
            </a:r>
            <a:r>
              <a:rPr lang="en-AU" sz="1600" b="1" i="0" u="none" strike="noStrike" kern="1200" baseline="0" dirty="0">
                <a:solidFill>
                  <a:schemeClr val="tx1"/>
                </a:solidFill>
              </a:rPr>
              <a:t>Management-</a:t>
            </a:r>
            <a:r>
              <a:rPr lang="en-AU" sz="1600" b="0" i="0" u="none" strike="noStrike" kern="1200" baseline="0" dirty="0">
                <a:solidFill>
                  <a:schemeClr val="tx1"/>
                </a:solidFill>
              </a:rPr>
              <a:t>who manages—community or professionals</a:t>
            </a:r>
          </a:p>
          <a:p>
            <a:r>
              <a:rPr lang="en-AU" sz="1600" b="0" i="0" u="none" strike="noStrike" kern="1200" baseline="0" dirty="0">
                <a:solidFill>
                  <a:schemeClr val="tx1"/>
                </a:solidFill>
              </a:rPr>
              <a:t>• </a:t>
            </a:r>
            <a:r>
              <a:rPr lang="en-AU" sz="1600" b="1" i="0" u="none" strike="noStrike" kern="1200" baseline="0" dirty="0">
                <a:solidFill>
                  <a:schemeClr val="tx1"/>
                </a:solidFill>
              </a:rPr>
              <a:t>Organization</a:t>
            </a:r>
            <a:r>
              <a:rPr lang="en-AU" sz="1600" b="0" i="0" u="none" strike="noStrike" kern="1200" baseline="0" dirty="0">
                <a:solidFill>
                  <a:schemeClr val="tx1"/>
                </a:solidFill>
              </a:rPr>
              <a:t>-linking with existing program?</a:t>
            </a:r>
          </a:p>
          <a:p>
            <a:r>
              <a:rPr lang="en-AU" sz="1600" b="0" i="0" u="none" strike="noStrike" kern="1200" baseline="0" dirty="0">
                <a:solidFill>
                  <a:schemeClr val="tx1"/>
                </a:solidFill>
              </a:rPr>
              <a:t>• </a:t>
            </a:r>
            <a:r>
              <a:rPr lang="en-AU" sz="1600" b="1" i="0" u="none" strike="noStrike" kern="1200" baseline="0" dirty="0">
                <a:solidFill>
                  <a:schemeClr val="tx1"/>
                </a:solidFill>
              </a:rPr>
              <a:t>Resource Mobilization</a:t>
            </a:r>
            <a:r>
              <a:rPr lang="en-AU" sz="1600" b="0" i="0" u="none" strike="noStrike" kern="1200" baseline="0" dirty="0">
                <a:solidFill>
                  <a:schemeClr val="tx1"/>
                </a:solidFill>
              </a:rPr>
              <a:t>-outside or community?</a:t>
            </a:r>
          </a:p>
          <a:p>
            <a:r>
              <a:rPr lang="en-US" sz="1600" b="1" dirty="0">
                <a:solidFill>
                  <a:srgbClr val="005ABB"/>
                </a:solidFill>
              </a:rPr>
              <a:t>1. Narrow; 2. Restricted; 3. Mean; 4. Open; 5. Wide</a:t>
            </a:r>
            <a:endParaRPr lang="en-AU" sz="1600" b="1" dirty="0">
              <a:solidFill>
                <a:srgbClr val="005ABB"/>
              </a:solidFill>
            </a:endParaRPr>
          </a:p>
          <a:p>
            <a:r>
              <a:rPr lang="en-US" sz="1600" b="0" i="0" u="none" strike="noStrike" kern="1200" baseline="0" dirty="0">
                <a:solidFill>
                  <a:schemeClr val="tx1"/>
                </a:solidFill>
              </a:rPr>
              <a:t>Draper, A.K. et al redefine the continuum by placing mobilization define new critical factors for participation based on program</a:t>
            </a:r>
          </a:p>
          <a:p>
            <a:r>
              <a:rPr lang="en-US" sz="1600" b="0" i="0" u="none" strike="noStrike" kern="1200" baseline="0" dirty="0">
                <a:solidFill>
                  <a:schemeClr val="tx1"/>
                </a:solidFill>
              </a:rPr>
              <a:t>We can use it as baseline to map participation.</a:t>
            </a:r>
          </a:p>
          <a:p>
            <a:r>
              <a:rPr lang="en-US" sz="1600" b="0" i="0" u="none" strike="noStrike" kern="1200" baseline="0" dirty="0">
                <a:solidFill>
                  <a:schemeClr val="tx1"/>
                </a:solidFill>
              </a:rPr>
              <a:t>• We can compare the baseline with a period afterwards to see changes in</a:t>
            </a:r>
          </a:p>
          <a:p>
            <a:r>
              <a:rPr lang="en-US" sz="1600" b="0" i="0" u="none" strike="noStrike" kern="1200" baseline="0" dirty="0">
                <a:solidFill>
                  <a:schemeClr val="tx1"/>
                </a:solidFill>
              </a:rPr>
              <a:t>participation to allow us to analyze possible causes for these changes.</a:t>
            </a:r>
          </a:p>
          <a:p>
            <a:r>
              <a:rPr lang="en-US" sz="1600" b="0" i="0" u="none" strike="noStrike" kern="1200" baseline="0" dirty="0">
                <a:solidFill>
                  <a:schemeClr val="tx1"/>
                </a:solidFill>
              </a:rPr>
              <a:t>• We also can compare participation in different areas and analyze causes.</a:t>
            </a:r>
          </a:p>
          <a:p>
            <a:r>
              <a:rPr lang="en-US" sz="1600" b="0" i="0" u="none" strike="noStrike" kern="1200" baseline="0" dirty="0">
                <a:solidFill>
                  <a:schemeClr val="tx1"/>
                </a:solidFill>
              </a:rPr>
              <a:t>• We can ask community people to assess participation in the program and</a:t>
            </a:r>
          </a:p>
          <a:p>
            <a:r>
              <a:rPr lang="en-US" sz="1600" b="0" i="0" u="none" strike="noStrike" kern="1200" baseline="0" dirty="0">
                <a:solidFill>
                  <a:schemeClr val="tx1"/>
                </a:solidFill>
              </a:rPr>
              <a:t>together put it to the uses identified above.</a:t>
            </a:r>
          </a:p>
          <a:p>
            <a:r>
              <a:rPr lang="en-US" sz="1600" b="0" i="0" u="none" strike="noStrike" kern="1200" baseline="0" dirty="0">
                <a:solidFill>
                  <a:schemeClr val="tx1"/>
                </a:solidFill>
              </a:rPr>
              <a:t>• And we can identify different indicators depending on the context of the</a:t>
            </a:r>
          </a:p>
          <a:p>
            <a:r>
              <a:rPr lang="en-US" sz="1600" b="0" i="0" u="none" strike="noStrike" kern="1200" baseline="0" dirty="0">
                <a:solidFill>
                  <a:schemeClr val="tx1"/>
                </a:solidFill>
              </a:rPr>
              <a:t>program and on how we see empowerment</a:t>
            </a:r>
            <a:endParaRPr lang="en-AU" sz="1600" dirty="0"/>
          </a:p>
        </p:txBody>
      </p:sp>
      <p:sp>
        <p:nvSpPr>
          <p:cNvPr id="4" name="Slide Number Placeholder 3"/>
          <p:cNvSpPr>
            <a:spLocks noGrp="1"/>
          </p:cNvSpPr>
          <p:nvPr>
            <p:ph type="sldNum" sz="quarter" idx="10"/>
          </p:nvPr>
        </p:nvSpPr>
        <p:spPr/>
        <p:txBody>
          <a:bodyPr/>
          <a:lstStyle/>
          <a:p>
            <a:fld id="{19DB34A4-049B-4F3F-850E-8FEAB30981BF}" type="slidenum">
              <a:rPr lang="en-US" smtClean="0"/>
              <a:pPr/>
              <a:t>41</a:t>
            </a:fld>
            <a:endParaRPr lang="en-US"/>
          </a:p>
        </p:txBody>
      </p:sp>
    </p:spTree>
    <p:extLst>
      <p:ext uri="{BB962C8B-B14F-4D97-AF65-F5344CB8AC3E}">
        <p14:creationId xmlns:p14="http://schemas.microsoft.com/office/powerpoint/2010/main" val="41475957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9334D1-0661-4E6B-A6CC-D1181B540A7B}" type="slidenum">
              <a:rPr lang="en-AU" smtClean="0"/>
              <a:t>42</a:t>
            </a:fld>
            <a:endParaRPr lang="en-AU"/>
          </a:p>
        </p:txBody>
      </p:sp>
    </p:spTree>
    <p:extLst>
      <p:ext uri="{BB962C8B-B14F-4D97-AF65-F5344CB8AC3E}">
        <p14:creationId xmlns:p14="http://schemas.microsoft.com/office/powerpoint/2010/main" val="23098298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AU" sz="1200" b="1" kern="1200" dirty="0">
                <a:solidFill>
                  <a:schemeClr val="tx1"/>
                </a:solidFill>
                <a:latin typeface="+mn-lt"/>
                <a:ea typeface="+mn-ea"/>
                <a:cs typeface="+mn-cs"/>
              </a:rPr>
              <a:t>Some key preliminary messages so far:</a:t>
            </a:r>
            <a:endParaRPr lang="en-AU" sz="1200" kern="1200" dirty="0">
              <a:solidFill>
                <a:schemeClr val="tx1"/>
              </a:solidFill>
              <a:latin typeface="+mn-lt"/>
              <a:ea typeface="+mn-ea"/>
              <a:cs typeface="+mn-cs"/>
            </a:endParaRPr>
          </a:p>
          <a:p>
            <a:r>
              <a:rPr lang="en-AU" sz="1200" kern="1200" dirty="0">
                <a:solidFill>
                  <a:schemeClr val="tx1"/>
                </a:solidFill>
                <a:latin typeface="+mn-lt"/>
                <a:ea typeface="+mn-ea"/>
                <a:cs typeface="+mn-cs"/>
              </a:rPr>
              <a:t>- Community participation should be instigated at the outset of a program rather that used as an ad hoc approach to fixing barriers to program implementation or sustainability.  Set up a framework for community participation including allocation of sufficient funding &amp; resources for long-term maintenance of the CP program.</a:t>
            </a:r>
          </a:p>
          <a:p>
            <a:r>
              <a:rPr lang="en-AU" sz="1200" kern="1200" dirty="0">
                <a:solidFill>
                  <a:schemeClr val="tx1"/>
                </a:solidFill>
                <a:latin typeface="+mn-lt"/>
                <a:ea typeface="+mn-ea"/>
                <a:cs typeface="+mn-cs"/>
              </a:rPr>
              <a:t>- CP requires structure and capacity.  Creating large scale cooperative and collective action for the purpose of malaria elimination will require an appropriate organisational framework to support it and this should be adequately budgeted for.  </a:t>
            </a:r>
          </a:p>
          <a:p>
            <a:r>
              <a:rPr lang="en-AU" sz="1200" kern="1200" dirty="0">
                <a:solidFill>
                  <a:schemeClr val="tx1"/>
                </a:solidFill>
                <a:latin typeface="+mn-lt"/>
                <a:ea typeface="+mn-ea"/>
                <a:cs typeface="+mn-cs"/>
              </a:rPr>
              <a:t>-Where possible, use existing organisations / volunteers structures rather than creating new ones.</a:t>
            </a:r>
          </a:p>
          <a:p>
            <a:r>
              <a:rPr lang="en-AU" sz="1200" kern="1200" dirty="0">
                <a:solidFill>
                  <a:schemeClr val="tx1"/>
                </a:solidFill>
                <a:latin typeface="+mn-lt"/>
                <a:ea typeface="+mn-ea"/>
                <a:cs typeface="+mn-cs"/>
              </a:rPr>
              <a:t>-Establish communication channels and consider whether villages / communities have a well-established functioning administrative hierarchy that can be engaged to develop these communication channels at the micro-level also.</a:t>
            </a:r>
          </a:p>
          <a:p>
            <a:r>
              <a:rPr lang="en-AU" sz="1200" kern="1200" dirty="0">
                <a:solidFill>
                  <a:schemeClr val="tx1"/>
                </a:solidFill>
                <a:latin typeface="+mn-lt"/>
                <a:ea typeface="+mn-ea"/>
                <a:cs typeface="+mn-cs"/>
              </a:rPr>
              <a:t> </a:t>
            </a:r>
          </a:p>
          <a:p>
            <a:r>
              <a:rPr lang="en-AU" sz="1200" kern="1200" dirty="0">
                <a:solidFill>
                  <a:schemeClr val="tx1"/>
                </a:solidFill>
                <a:latin typeface="+mn-lt"/>
                <a:ea typeface="+mn-ea"/>
                <a:cs typeface="+mn-cs"/>
              </a:rPr>
              <a:t>-Build capacity for community participation and BCC work at the grass roots including adequate training (which should include management training) and ongoing supervision.</a:t>
            </a:r>
          </a:p>
          <a:p>
            <a:r>
              <a:rPr lang="en-AU" sz="1200" kern="1200" dirty="0">
                <a:solidFill>
                  <a:schemeClr val="tx1"/>
                </a:solidFill>
                <a:latin typeface="+mn-lt"/>
                <a:ea typeface="+mn-ea"/>
                <a:cs typeface="+mn-cs"/>
              </a:rPr>
              <a:t>- The restriction of community participation to labour-intensive and non-technical activities such as clean-up campaigns act to reduce the viability of participatory strategies as they are perceived communities as low-cost and poor-quality substitutes for services such as insecticide spraying.  Non-technical activities generally have a low perceived efficacy (i.e. immediate results can be seen with insecticide spraying i.e. dead mosquitoes on their floor, however, source reduction activities do not demonstrate such immediate effects).</a:t>
            </a:r>
          </a:p>
          <a:p>
            <a:endParaRPr lang="en-AU" dirty="0"/>
          </a:p>
        </p:txBody>
      </p:sp>
      <p:sp>
        <p:nvSpPr>
          <p:cNvPr id="4" name="Slide Number Placeholder 3"/>
          <p:cNvSpPr>
            <a:spLocks noGrp="1"/>
          </p:cNvSpPr>
          <p:nvPr>
            <p:ph type="sldNum" sz="quarter" idx="10"/>
          </p:nvPr>
        </p:nvSpPr>
        <p:spPr/>
        <p:txBody>
          <a:bodyPr/>
          <a:lstStyle/>
          <a:p>
            <a:fld id="{F852EA72-D40F-4B75-A75F-181ACFE3CC78}" type="slidenum">
              <a:rPr lang="en-AU" smtClean="0"/>
              <a:pPr/>
              <a:t>43</a:t>
            </a:fld>
            <a:endParaRPr lang="en-AU"/>
          </a:p>
        </p:txBody>
      </p:sp>
    </p:spTree>
    <p:extLst>
      <p:ext uri="{BB962C8B-B14F-4D97-AF65-F5344CB8AC3E}">
        <p14:creationId xmlns:p14="http://schemas.microsoft.com/office/powerpoint/2010/main" val="23916382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9DB34A4-049B-4F3F-850E-8FEAB30981BF}" type="slidenum">
              <a:rPr lang="en-US" smtClean="0"/>
              <a:pPr/>
              <a:t>44</a:t>
            </a:fld>
            <a:endParaRPr lang="en-US"/>
          </a:p>
        </p:txBody>
      </p:sp>
    </p:spTree>
    <p:extLst>
      <p:ext uri="{BB962C8B-B14F-4D97-AF65-F5344CB8AC3E}">
        <p14:creationId xmlns:p14="http://schemas.microsoft.com/office/powerpoint/2010/main" val="4269447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a:solidFill>
                  <a:schemeClr val="tx1"/>
                </a:solidFill>
                <a:latin typeface="+mn-lt"/>
                <a:ea typeface="+mn-ea"/>
                <a:cs typeface="+mn-cs"/>
              </a:rPr>
              <a:t>The cornerstone of Primary Health Care is community  participation, the popularity of which is premised on the perceived benefits of:</a:t>
            </a:r>
          </a:p>
          <a:p>
            <a:r>
              <a:rPr lang="en-AU" sz="1200" b="0" i="0" u="none" strike="noStrike" kern="1200" baseline="0" dirty="0">
                <a:solidFill>
                  <a:schemeClr val="tx1"/>
                </a:solidFill>
                <a:latin typeface="+mn-lt"/>
                <a:ea typeface="+mn-ea"/>
                <a:cs typeface="+mn-cs"/>
              </a:rPr>
              <a:t>• the creation of an enabling environment for public health interventions;</a:t>
            </a:r>
          </a:p>
          <a:p>
            <a:r>
              <a:rPr lang="en-AU" sz="1200" b="0" i="0" u="none" strike="noStrike" kern="1200" baseline="0" dirty="0">
                <a:solidFill>
                  <a:schemeClr val="tx1"/>
                </a:solidFill>
                <a:latin typeface="+mn-lt"/>
                <a:ea typeface="+mn-ea"/>
                <a:cs typeface="+mn-cs"/>
              </a:rPr>
              <a:t>• health behaviour modification and reasoned action as a by-product of augmented community empowerment and resilience;</a:t>
            </a:r>
          </a:p>
          <a:p>
            <a:r>
              <a:rPr lang="en-AU" sz="1200" b="0" i="0" u="none" strike="noStrike" kern="1200" baseline="0" dirty="0">
                <a:solidFill>
                  <a:schemeClr val="tx1"/>
                </a:solidFill>
                <a:latin typeface="+mn-lt"/>
                <a:ea typeface="+mn-ea"/>
                <a:cs typeface="+mn-cs"/>
              </a:rPr>
              <a:t>• improved efficiency, utilisation and sustainability of health services; and</a:t>
            </a:r>
          </a:p>
          <a:p>
            <a:r>
              <a:rPr lang="en-AU" sz="1200" b="0" i="0" u="none" strike="noStrike" kern="1200" baseline="0" dirty="0">
                <a:solidFill>
                  <a:schemeClr val="tx1"/>
                </a:solidFill>
                <a:latin typeface="+mn-lt"/>
                <a:ea typeface="+mn-ea"/>
                <a:cs typeface="+mn-cs"/>
              </a:rPr>
              <a:t>• the harnessing of community capacity and resources to supplement limited allocations for health care [12].</a:t>
            </a:r>
            <a:endParaRPr lang="en-AU" dirty="0"/>
          </a:p>
        </p:txBody>
      </p:sp>
      <p:sp>
        <p:nvSpPr>
          <p:cNvPr id="4" name="Slide Number Placeholder 3"/>
          <p:cNvSpPr>
            <a:spLocks noGrp="1"/>
          </p:cNvSpPr>
          <p:nvPr>
            <p:ph type="sldNum" sz="quarter" idx="10"/>
          </p:nvPr>
        </p:nvSpPr>
        <p:spPr/>
        <p:txBody>
          <a:bodyPr/>
          <a:lstStyle/>
          <a:p>
            <a:fld id="{F852EA72-D40F-4B75-A75F-181ACFE3CC78}" type="slidenum">
              <a:rPr lang="en-AU" smtClean="0"/>
              <a:pPr/>
              <a:t>5</a:t>
            </a:fld>
            <a:endParaRPr lang="en-AU"/>
          </a:p>
        </p:txBody>
      </p:sp>
    </p:spTree>
    <p:extLst>
      <p:ext uri="{BB962C8B-B14F-4D97-AF65-F5344CB8AC3E}">
        <p14:creationId xmlns:p14="http://schemas.microsoft.com/office/powerpoint/2010/main" val="16972627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F852EA72-D40F-4B75-A75F-181ACFE3CC78}" type="slidenum">
              <a:rPr lang="en-AU" smtClean="0"/>
              <a:pPr/>
              <a:t>45</a:t>
            </a:fld>
            <a:endParaRPr lang="en-AU"/>
          </a:p>
        </p:txBody>
      </p:sp>
    </p:spTree>
    <p:extLst>
      <p:ext uri="{BB962C8B-B14F-4D97-AF65-F5344CB8AC3E}">
        <p14:creationId xmlns:p14="http://schemas.microsoft.com/office/powerpoint/2010/main" val="26861660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9DB34A4-049B-4F3F-850E-8FEAB30981BF}" type="slidenum">
              <a:rPr lang="en-US" smtClean="0"/>
              <a:pPr/>
              <a:t>46</a:t>
            </a:fld>
            <a:endParaRPr lang="en-US"/>
          </a:p>
        </p:txBody>
      </p:sp>
    </p:spTree>
    <p:extLst>
      <p:ext uri="{BB962C8B-B14F-4D97-AF65-F5344CB8AC3E}">
        <p14:creationId xmlns:p14="http://schemas.microsoft.com/office/powerpoint/2010/main" val="15792032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9334D1-0661-4E6B-A6CC-D1181B540A7B}" type="slidenum">
              <a:rPr lang="en-AU" smtClean="0"/>
              <a:t>47</a:t>
            </a:fld>
            <a:endParaRPr lang="en-AU"/>
          </a:p>
        </p:txBody>
      </p:sp>
    </p:spTree>
    <p:extLst>
      <p:ext uri="{BB962C8B-B14F-4D97-AF65-F5344CB8AC3E}">
        <p14:creationId xmlns:p14="http://schemas.microsoft.com/office/powerpoint/2010/main" val="17946105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9334D1-0661-4E6B-A6CC-D1181B540A7B}" type="slidenum">
              <a:rPr lang="en-AU" smtClean="0"/>
              <a:t>48</a:t>
            </a:fld>
            <a:endParaRPr lang="en-AU"/>
          </a:p>
        </p:txBody>
      </p:sp>
    </p:spTree>
    <p:extLst>
      <p:ext uri="{BB962C8B-B14F-4D97-AF65-F5344CB8AC3E}">
        <p14:creationId xmlns:p14="http://schemas.microsoft.com/office/powerpoint/2010/main" val="36103281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9334D1-0661-4E6B-A6CC-D1181B540A7B}" type="slidenum">
              <a:rPr lang="en-AU" smtClean="0"/>
              <a:t>49</a:t>
            </a:fld>
            <a:endParaRPr lang="en-AU"/>
          </a:p>
        </p:txBody>
      </p:sp>
    </p:spTree>
    <p:extLst>
      <p:ext uri="{BB962C8B-B14F-4D97-AF65-F5344CB8AC3E}">
        <p14:creationId xmlns:p14="http://schemas.microsoft.com/office/powerpoint/2010/main" val="3230986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9334D1-0661-4E6B-A6CC-D1181B540A7B}" type="slidenum">
              <a:rPr lang="en-AU" smtClean="0"/>
              <a:t>50</a:t>
            </a:fld>
            <a:endParaRPr lang="en-AU"/>
          </a:p>
        </p:txBody>
      </p:sp>
    </p:spTree>
    <p:extLst>
      <p:ext uri="{BB962C8B-B14F-4D97-AF65-F5344CB8AC3E}">
        <p14:creationId xmlns:p14="http://schemas.microsoft.com/office/powerpoint/2010/main" val="36352703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Distribution of </a:t>
            </a:r>
            <a:r>
              <a:rPr lang="en-US" dirty="0" err="1"/>
              <a:t>LLINs</a:t>
            </a:r>
            <a:r>
              <a:rPr lang="en-US" dirty="0"/>
              <a:t> funded by RAM in Timor </a:t>
            </a:r>
            <a:r>
              <a:rPr lang="en-US" dirty="0" err="1"/>
              <a:t>Leste</a:t>
            </a:r>
            <a:r>
              <a:rPr lang="en-US" dirty="0"/>
              <a:t> commenced in 2012 and so far 74,000 nets have been supplied including 40,000 nets to ensure that all expectant mothers and their babies were protected from mosquitoes and 1000 special conical nets for hospitals.</a:t>
            </a:r>
          </a:p>
          <a:p>
            <a:endParaRPr lang="en-AU" dirty="0"/>
          </a:p>
        </p:txBody>
      </p:sp>
      <p:sp>
        <p:nvSpPr>
          <p:cNvPr id="4" name="Slide Number Placeholder 3"/>
          <p:cNvSpPr>
            <a:spLocks noGrp="1"/>
          </p:cNvSpPr>
          <p:nvPr>
            <p:ph type="sldNum" sz="quarter" idx="10"/>
          </p:nvPr>
        </p:nvSpPr>
        <p:spPr/>
        <p:txBody>
          <a:bodyPr/>
          <a:lstStyle/>
          <a:p>
            <a:fld id="{759334D1-0661-4E6B-A6CC-D1181B540A7B}" type="slidenum">
              <a:rPr lang="en-AU" smtClean="0"/>
              <a:t>51</a:t>
            </a:fld>
            <a:endParaRPr lang="en-AU"/>
          </a:p>
        </p:txBody>
      </p:sp>
    </p:spTree>
    <p:extLst>
      <p:ext uri="{BB962C8B-B14F-4D97-AF65-F5344CB8AC3E}">
        <p14:creationId xmlns:p14="http://schemas.microsoft.com/office/powerpoint/2010/main" val="24996786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9334D1-0661-4E6B-A6CC-D1181B540A7B}" type="slidenum">
              <a:rPr lang="en-AU" smtClean="0"/>
              <a:t>52</a:t>
            </a:fld>
            <a:endParaRPr lang="en-AU"/>
          </a:p>
        </p:txBody>
      </p:sp>
    </p:spTree>
    <p:extLst>
      <p:ext uri="{BB962C8B-B14F-4D97-AF65-F5344CB8AC3E}">
        <p14:creationId xmlns:p14="http://schemas.microsoft.com/office/powerpoint/2010/main" val="30733089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project is now delivering nets through 19 Health </a:t>
            </a:r>
            <a:r>
              <a:rPr lang="en-US" dirty="0" err="1"/>
              <a:t>Centres</a:t>
            </a:r>
            <a:r>
              <a:rPr lang="en-US" dirty="0"/>
              <a:t> in </a:t>
            </a:r>
            <a:r>
              <a:rPr lang="en-US" dirty="0" err="1"/>
              <a:t>NCD</a:t>
            </a:r>
            <a:r>
              <a:rPr lang="en-US" dirty="0"/>
              <a:t> and 21 Health </a:t>
            </a:r>
            <a:r>
              <a:rPr lang="en-US" dirty="0" err="1"/>
              <a:t>Centres</a:t>
            </a:r>
            <a:r>
              <a:rPr lang="en-US" dirty="0"/>
              <a:t> in Central Province (1 </a:t>
            </a:r>
            <a:r>
              <a:rPr lang="en-US" dirty="0" err="1"/>
              <a:t>Goilala</a:t>
            </a:r>
            <a:r>
              <a:rPr lang="en-US" dirty="0"/>
              <a:t>, 11 </a:t>
            </a:r>
            <a:r>
              <a:rPr lang="en-US" dirty="0" err="1"/>
              <a:t>Kairuku</a:t>
            </a:r>
            <a:r>
              <a:rPr lang="en-US" dirty="0"/>
              <a:t>, 6 </a:t>
            </a:r>
            <a:r>
              <a:rPr lang="en-US" dirty="0" err="1"/>
              <a:t>Rigo</a:t>
            </a:r>
            <a:r>
              <a:rPr lang="en-US" dirty="0"/>
              <a:t> and 3 </a:t>
            </a:r>
            <a:r>
              <a:rPr lang="en-US" dirty="0" err="1"/>
              <a:t>Abau</a:t>
            </a:r>
            <a:r>
              <a:rPr lang="en-US" dirty="0"/>
              <a:t>).</a:t>
            </a:r>
          </a:p>
          <a:p>
            <a:r>
              <a:rPr lang="en-US" dirty="0"/>
              <a:t>Between December 2014 and June 2015, the project has recorded 1,814 cases of malaria with </a:t>
            </a:r>
            <a:r>
              <a:rPr lang="en-US" dirty="0" err="1"/>
              <a:t>LLINs</a:t>
            </a:r>
            <a:r>
              <a:rPr lang="en-US" dirty="0"/>
              <a:t> distributed to them. This is about 260 malaria cases a month between the two provinces. This would give approximate incidence rates of 2 per 1000 in </a:t>
            </a:r>
            <a:r>
              <a:rPr lang="en-US" dirty="0" err="1"/>
              <a:t>NCD</a:t>
            </a:r>
            <a:r>
              <a:rPr lang="en-US" dirty="0"/>
              <a:t> and about 11 per thousand in Central Province.</a:t>
            </a:r>
          </a:p>
          <a:p>
            <a:r>
              <a:rPr lang="en-US" dirty="0"/>
              <a:t>When the project started, many cases of malaria were being diagnosed clinically without using </a:t>
            </a:r>
            <a:r>
              <a:rPr lang="en-US" dirty="0" err="1"/>
              <a:t>RDTs</a:t>
            </a:r>
            <a:r>
              <a:rPr lang="en-US" dirty="0"/>
              <a:t>. Now all clinics are regularly using </a:t>
            </a:r>
            <a:r>
              <a:rPr lang="en-US" dirty="0" err="1"/>
              <a:t>RDTs</a:t>
            </a:r>
            <a:r>
              <a:rPr lang="en-US" dirty="0"/>
              <a:t> – </a:t>
            </a:r>
            <a:r>
              <a:rPr lang="en-US" dirty="0" err="1"/>
              <a:t>NCD</a:t>
            </a:r>
            <a:r>
              <a:rPr lang="en-US" dirty="0"/>
              <a:t> now tests 99% of all cases of malaria and Central 96% -The records show that some of the Aid Posts of the programme are still not </a:t>
            </a:r>
            <a:r>
              <a:rPr lang="en-US" dirty="0" err="1"/>
              <a:t>utilising</a:t>
            </a:r>
            <a:r>
              <a:rPr lang="en-US" dirty="0"/>
              <a:t> </a:t>
            </a:r>
            <a:r>
              <a:rPr lang="en-US" dirty="0" err="1"/>
              <a:t>RDTs</a:t>
            </a:r>
            <a:r>
              <a:rPr lang="en-US" dirty="0"/>
              <a:t> properly but this is being addressed.</a:t>
            </a:r>
          </a:p>
          <a:p>
            <a:r>
              <a:rPr lang="en-US" dirty="0"/>
              <a:t> Between December 2014 to June 2015 </a:t>
            </a:r>
            <a:r>
              <a:rPr lang="en-US" dirty="0" err="1"/>
              <a:t>NCD</a:t>
            </a:r>
            <a:r>
              <a:rPr lang="en-US" dirty="0"/>
              <a:t> Clinics tested 17,457 cases of which 644 were positive (3.6% in </a:t>
            </a:r>
            <a:r>
              <a:rPr lang="en-US" dirty="0" err="1"/>
              <a:t>NCD</a:t>
            </a:r>
            <a:r>
              <a:rPr lang="en-US" dirty="0"/>
              <a:t> ). Interestingly the records show that most cases where in adults suggesting that much of the malaria is </a:t>
            </a:r>
            <a:r>
              <a:rPr lang="en-US" dirty="0" err="1"/>
              <a:t>NCD</a:t>
            </a:r>
            <a:r>
              <a:rPr lang="en-US" dirty="0"/>
              <a:t> is imported.</a:t>
            </a:r>
          </a:p>
          <a:p>
            <a:r>
              <a:rPr lang="en-US" dirty="0"/>
              <a:t>In Central Province, from 8,932 patients tested with </a:t>
            </a:r>
            <a:r>
              <a:rPr lang="en-US" dirty="0" err="1"/>
              <a:t>RDTs</a:t>
            </a:r>
            <a:r>
              <a:rPr lang="en-US" dirty="0"/>
              <a:t>, 1,170 (12.1%) were positive. Unlike </a:t>
            </a:r>
            <a:r>
              <a:rPr lang="en-US" dirty="0" err="1"/>
              <a:t>NCD</a:t>
            </a:r>
            <a:r>
              <a:rPr lang="en-US" dirty="0"/>
              <a:t>, malaria cases in Central are not scattered but appear focused in certain locations. The two worst villages identifies are </a:t>
            </a:r>
            <a:r>
              <a:rPr lang="en-US" dirty="0" err="1"/>
              <a:t>Kuriva</a:t>
            </a:r>
            <a:r>
              <a:rPr lang="en-US" dirty="0"/>
              <a:t> Blocks near </a:t>
            </a:r>
            <a:r>
              <a:rPr lang="en-US" dirty="0" err="1"/>
              <a:t>Kuriva</a:t>
            </a:r>
            <a:r>
              <a:rPr lang="en-US" dirty="0"/>
              <a:t> Health Centre and </a:t>
            </a:r>
            <a:r>
              <a:rPr lang="en-US" dirty="0" err="1"/>
              <a:t>Adio</a:t>
            </a:r>
            <a:r>
              <a:rPr lang="en-US" dirty="0"/>
              <a:t> near </a:t>
            </a:r>
            <a:r>
              <a:rPr lang="en-US" dirty="0" err="1"/>
              <a:t>Kabuna</a:t>
            </a:r>
            <a:r>
              <a:rPr lang="en-US" dirty="0"/>
              <a:t> Health Centre. This identification means that the project can now start to look at other interventions that can be applied to these villages to reduce malaria.</a:t>
            </a:r>
          </a:p>
          <a:p>
            <a:r>
              <a:rPr lang="en-US" dirty="0"/>
              <a:t>The data shows that malaria cases recorded in the period of April to June are greater than January to March. It is not yet clear why but the data supports deeper analysis.</a:t>
            </a:r>
          </a:p>
          <a:p>
            <a:endParaRPr lang="en-AU" dirty="0"/>
          </a:p>
        </p:txBody>
      </p:sp>
      <p:sp>
        <p:nvSpPr>
          <p:cNvPr id="4" name="Slide Number Placeholder 3"/>
          <p:cNvSpPr>
            <a:spLocks noGrp="1"/>
          </p:cNvSpPr>
          <p:nvPr>
            <p:ph type="sldNum" sz="quarter" idx="10"/>
          </p:nvPr>
        </p:nvSpPr>
        <p:spPr/>
        <p:txBody>
          <a:bodyPr/>
          <a:lstStyle/>
          <a:p>
            <a:fld id="{759334D1-0661-4E6B-A6CC-D1181B540A7B}" type="slidenum">
              <a:rPr lang="en-AU" smtClean="0"/>
              <a:t>53</a:t>
            </a:fld>
            <a:endParaRPr lang="en-AU"/>
          </a:p>
        </p:txBody>
      </p:sp>
    </p:spTree>
    <p:extLst>
      <p:ext uri="{BB962C8B-B14F-4D97-AF65-F5344CB8AC3E}">
        <p14:creationId xmlns:p14="http://schemas.microsoft.com/office/powerpoint/2010/main" val="39540957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9334D1-0661-4E6B-A6CC-D1181B540A7B}" type="slidenum">
              <a:rPr lang="en-AU" smtClean="0"/>
              <a:t>54</a:t>
            </a:fld>
            <a:endParaRPr lang="en-AU"/>
          </a:p>
        </p:txBody>
      </p:sp>
    </p:spTree>
    <p:extLst>
      <p:ext uri="{BB962C8B-B14F-4D97-AF65-F5344CB8AC3E}">
        <p14:creationId xmlns:p14="http://schemas.microsoft.com/office/powerpoint/2010/main" val="267708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9DB34A4-049B-4F3F-850E-8FEAB30981BF}" type="slidenum">
              <a:rPr lang="en-US" smtClean="0"/>
              <a:pPr/>
              <a:t>6</a:t>
            </a:fld>
            <a:endParaRPr lang="en-US"/>
          </a:p>
        </p:txBody>
      </p:sp>
    </p:spTree>
    <p:extLst>
      <p:ext uri="{BB962C8B-B14F-4D97-AF65-F5344CB8AC3E}">
        <p14:creationId xmlns:p14="http://schemas.microsoft.com/office/powerpoint/2010/main" val="28814426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received a request from a further 81 villages for tools at an estimated cost of $142,000.</a:t>
            </a:r>
            <a:br>
              <a:rPr lang="en-US" dirty="0"/>
            </a:br>
            <a:r>
              <a:rPr lang="en-US" dirty="0"/>
              <a:t>Although further monitoring and evaluation needs to be done on the success of the program the feedback from the villages has been good with comments that they do not need to use bed nets as there are no mosquitos. We also know the program has been very successful in Isabel province where the incident of malaria is very minimal and malaria elimination programs are now underway.</a:t>
            </a:r>
          </a:p>
          <a:p>
            <a:r>
              <a:rPr lang="en-US" dirty="0"/>
              <a:t>Healthy Villages is supervised by </a:t>
            </a:r>
            <a:r>
              <a:rPr lang="en-US" dirty="0" err="1"/>
              <a:t>PDG</a:t>
            </a:r>
            <a:r>
              <a:rPr lang="en-US" dirty="0"/>
              <a:t> Wayne Morris OBE of the Rotary Club of Honiara. RAM hopes to introduce this program into other countries where we work as another tool in the strategy to eliminate malaria.</a:t>
            </a:r>
            <a:endParaRPr lang="en-AU" dirty="0"/>
          </a:p>
          <a:p>
            <a:endParaRPr lang="en-AU" dirty="0"/>
          </a:p>
        </p:txBody>
      </p:sp>
      <p:sp>
        <p:nvSpPr>
          <p:cNvPr id="4" name="Slide Number Placeholder 3"/>
          <p:cNvSpPr>
            <a:spLocks noGrp="1"/>
          </p:cNvSpPr>
          <p:nvPr>
            <p:ph type="sldNum" sz="quarter" idx="10"/>
          </p:nvPr>
        </p:nvSpPr>
        <p:spPr/>
        <p:txBody>
          <a:bodyPr/>
          <a:lstStyle/>
          <a:p>
            <a:fld id="{759334D1-0661-4E6B-A6CC-D1181B540A7B}" type="slidenum">
              <a:rPr lang="en-AU" smtClean="0"/>
              <a:t>55</a:t>
            </a:fld>
            <a:endParaRPr lang="en-AU"/>
          </a:p>
        </p:txBody>
      </p:sp>
    </p:spTree>
    <p:extLst>
      <p:ext uri="{BB962C8B-B14F-4D97-AF65-F5344CB8AC3E}">
        <p14:creationId xmlns:p14="http://schemas.microsoft.com/office/powerpoint/2010/main" val="30406691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9334D1-0661-4E6B-A6CC-D1181B540A7B}" type="slidenum">
              <a:rPr lang="en-AU" smtClean="0"/>
              <a:t>56</a:t>
            </a:fld>
            <a:endParaRPr lang="en-AU"/>
          </a:p>
        </p:txBody>
      </p:sp>
    </p:spTree>
    <p:extLst>
      <p:ext uri="{BB962C8B-B14F-4D97-AF65-F5344CB8AC3E}">
        <p14:creationId xmlns:p14="http://schemas.microsoft.com/office/powerpoint/2010/main" val="13265498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F852EA72-D40F-4B75-A75F-181ACFE3CC78}" type="slidenum">
              <a:rPr lang="en-AU" smtClean="0"/>
              <a:pPr/>
              <a:t>58</a:t>
            </a:fld>
            <a:endParaRPr lang="en-AU"/>
          </a:p>
        </p:txBody>
      </p:sp>
    </p:spTree>
    <p:extLst>
      <p:ext uri="{BB962C8B-B14F-4D97-AF65-F5344CB8AC3E}">
        <p14:creationId xmlns:p14="http://schemas.microsoft.com/office/powerpoint/2010/main" val="36389854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9334D1-0661-4E6B-A6CC-D1181B540A7B}" type="slidenum">
              <a:rPr lang="en-AU" smtClean="0"/>
              <a:t>60</a:t>
            </a:fld>
            <a:endParaRPr lang="en-AU"/>
          </a:p>
        </p:txBody>
      </p:sp>
    </p:spTree>
    <p:extLst>
      <p:ext uri="{BB962C8B-B14F-4D97-AF65-F5344CB8AC3E}">
        <p14:creationId xmlns:p14="http://schemas.microsoft.com/office/powerpoint/2010/main" val="1014071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9334D1-0661-4E6B-A6CC-D1181B540A7B}" type="slidenum">
              <a:rPr lang="en-AU" smtClean="0"/>
              <a:t>61</a:t>
            </a:fld>
            <a:endParaRPr lang="en-AU"/>
          </a:p>
        </p:txBody>
      </p:sp>
    </p:spTree>
    <p:extLst>
      <p:ext uri="{BB962C8B-B14F-4D97-AF65-F5344CB8AC3E}">
        <p14:creationId xmlns:p14="http://schemas.microsoft.com/office/powerpoint/2010/main" val="25292998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9DB34A4-049B-4F3F-850E-8FEAB30981BF}" type="slidenum">
              <a:rPr lang="en-US" smtClean="0"/>
              <a:pPr/>
              <a:t>62</a:t>
            </a:fld>
            <a:endParaRPr lang="en-US"/>
          </a:p>
        </p:txBody>
      </p:sp>
    </p:spTree>
    <p:extLst>
      <p:ext uri="{BB962C8B-B14F-4D97-AF65-F5344CB8AC3E}">
        <p14:creationId xmlns:p14="http://schemas.microsoft.com/office/powerpoint/2010/main" val="3513067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9DB34A4-049B-4F3F-850E-8FEAB30981BF}" type="slidenum">
              <a:rPr lang="en-US" smtClean="0"/>
              <a:pPr/>
              <a:t>7</a:t>
            </a:fld>
            <a:endParaRPr lang="en-US"/>
          </a:p>
        </p:txBody>
      </p:sp>
    </p:spTree>
    <p:extLst>
      <p:ext uri="{BB962C8B-B14F-4D97-AF65-F5344CB8AC3E}">
        <p14:creationId xmlns:p14="http://schemas.microsoft.com/office/powerpoint/2010/main" val="2616610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9DB34A4-049B-4F3F-850E-8FEAB30981BF}" type="slidenum">
              <a:rPr lang="en-US" smtClean="0"/>
              <a:pPr/>
              <a:t>8</a:t>
            </a:fld>
            <a:endParaRPr lang="en-US"/>
          </a:p>
        </p:txBody>
      </p:sp>
    </p:spTree>
    <p:extLst>
      <p:ext uri="{BB962C8B-B14F-4D97-AF65-F5344CB8AC3E}">
        <p14:creationId xmlns:p14="http://schemas.microsoft.com/office/powerpoint/2010/main" val="2470824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9334D1-0661-4E6B-A6CC-D1181B540A7B}" type="slidenum">
              <a:rPr lang="en-AU" smtClean="0"/>
              <a:t>10</a:t>
            </a:fld>
            <a:endParaRPr lang="en-AU"/>
          </a:p>
        </p:txBody>
      </p:sp>
    </p:spTree>
    <p:extLst>
      <p:ext uri="{BB962C8B-B14F-4D97-AF65-F5344CB8AC3E}">
        <p14:creationId xmlns:p14="http://schemas.microsoft.com/office/powerpoint/2010/main" val="2475644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9334D1-0661-4E6B-A6CC-D1181B540A7B}" type="slidenum">
              <a:rPr lang="en-AU" smtClean="0"/>
              <a:t>11</a:t>
            </a:fld>
            <a:endParaRPr lang="en-AU"/>
          </a:p>
        </p:txBody>
      </p:sp>
    </p:spTree>
    <p:extLst>
      <p:ext uri="{BB962C8B-B14F-4D97-AF65-F5344CB8AC3E}">
        <p14:creationId xmlns:p14="http://schemas.microsoft.com/office/powerpoint/2010/main" val="1039255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7A75C58E-35AC-D944-AE15-81D225480CE8}"/>
              </a:ext>
            </a:extLst>
          </p:cNvPr>
          <p:cNvSpPr txBox="1">
            <a:spLocks/>
          </p:cNvSpPr>
          <p:nvPr userDrawn="1"/>
        </p:nvSpPr>
        <p:spPr>
          <a:xfrm>
            <a:off x="211069" y="167237"/>
            <a:ext cx="460570" cy="342562"/>
          </a:xfrm>
          <a:prstGeom prst="rect">
            <a:avLst/>
          </a:prstGeom>
        </p:spPr>
        <p:txBody>
          <a:bodyPr/>
          <a:lstStyle>
            <a:defPPr>
              <a:defRPr lang="en-US"/>
            </a:defPPr>
            <a:lvl1pPr marL="0" algn="l" defTabSz="914400" rtl="0" eaLnBrk="1" latinLnBrk="0" hangingPunct="1">
              <a:defRPr sz="14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A6F528-5FD8-2D4C-A50E-2D0CF89D053C}" type="slidenum">
              <a:rPr lang="en-US" smtClean="0"/>
              <a:pPr/>
              <a:t>‹#›</a:t>
            </a:fld>
            <a:endParaRPr lang="en-US" dirty="0"/>
          </a:p>
        </p:txBody>
      </p:sp>
    </p:spTree>
    <p:extLst>
      <p:ext uri="{BB962C8B-B14F-4D97-AF65-F5344CB8AC3E}">
        <p14:creationId xmlns:p14="http://schemas.microsoft.com/office/powerpoint/2010/main" val="3867235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40DC8-600A-B347-99F9-628BF10FDF6E}"/>
              </a:ext>
            </a:extLst>
          </p:cNvPr>
          <p:cNvSpPr>
            <a:spLocks noGrp="1"/>
          </p:cNvSpPr>
          <p:nvPr>
            <p:ph type="title"/>
          </p:nvPr>
        </p:nvSpPr>
        <p:spPr>
          <a:xfrm>
            <a:off x="613212" y="457200"/>
            <a:ext cx="3932237" cy="1600200"/>
          </a:xfrm>
          <a:prstGeom prst="rect">
            <a:avLst/>
          </a:prstGeom>
        </p:spPr>
        <p:txBody>
          <a:bodyPr anchor="b"/>
          <a:lstStyle>
            <a:lvl1pPr>
              <a:defRPr sz="3200">
                <a:latin typeface="Playfair Display"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7A24867-BF7D-5345-91E8-72C585FA8F99}"/>
              </a:ext>
            </a:extLst>
          </p:cNvPr>
          <p:cNvSpPr>
            <a:spLocks noGrp="1"/>
          </p:cNvSpPr>
          <p:nvPr>
            <p:ph idx="1"/>
          </p:nvPr>
        </p:nvSpPr>
        <p:spPr>
          <a:xfrm>
            <a:off x="5183188" y="987425"/>
            <a:ext cx="6172200" cy="4873625"/>
          </a:xfrm>
          <a:prstGeom prst="rect">
            <a:avLst/>
          </a:prstGeom>
        </p:spPr>
        <p:txBody>
          <a:bodyPr/>
          <a:lstStyle>
            <a:lvl1pPr>
              <a:defRPr sz="3200" b="0" i="0">
                <a:latin typeface="Arial" panose="020B0604020202020204" pitchFamily="34" charset="0"/>
                <a:cs typeface="Arial" panose="020B0604020202020204" pitchFamily="34" charset="0"/>
              </a:defRPr>
            </a:lvl1pPr>
            <a:lvl2pPr>
              <a:defRPr sz="2800" b="0" i="0">
                <a:latin typeface="Arial" panose="020B0604020202020204" pitchFamily="34" charset="0"/>
                <a:cs typeface="Arial" panose="020B0604020202020204" pitchFamily="34" charset="0"/>
              </a:defRPr>
            </a:lvl2pPr>
            <a:lvl3pPr>
              <a:defRPr sz="2400" b="0" i="0">
                <a:latin typeface="Arial" panose="020B0604020202020204" pitchFamily="34" charset="0"/>
                <a:cs typeface="Arial" panose="020B0604020202020204" pitchFamily="34" charset="0"/>
              </a:defRPr>
            </a:lvl3pPr>
            <a:lvl4pPr>
              <a:defRPr sz="2000" b="0" i="0">
                <a:latin typeface="Arial" panose="020B0604020202020204" pitchFamily="34" charset="0"/>
                <a:cs typeface="Arial" panose="020B0604020202020204" pitchFamily="34" charset="0"/>
              </a:defRPr>
            </a:lvl4pPr>
            <a:lvl5pPr>
              <a:defRPr sz="2000" b="0"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986158-1487-C743-89F6-4F5C47886B10}"/>
              </a:ext>
            </a:extLst>
          </p:cNvPr>
          <p:cNvSpPr>
            <a:spLocks noGrp="1"/>
          </p:cNvSpPr>
          <p:nvPr>
            <p:ph type="body" sz="half" idx="2"/>
          </p:nvPr>
        </p:nvSpPr>
        <p:spPr>
          <a:xfrm>
            <a:off x="613212" y="2057400"/>
            <a:ext cx="3932237" cy="3811588"/>
          </a:xfrm>
          <a:prstGeom prst="rect">
            <a:avLst/>
          </a:prstGeom>
        </p:spPr>
        <p:txBody>
          <a:bodyPr/>
          <a:lstStyle>
            <a:lvl1pPr marL="0" indent="0">
              <a:buNone/>
              <a:defRPr sz="1600" b="0" i="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Slide Number Placeholder 5">
            <a:extLst>
              <a:ext uri="{FF2B5EF4-FFF2-40B4-BE49-F238E27FC236}">
                <a16:creationId xmlns:a16="http://schemas.microsoft.com/office/drawing/2014/main" id="{13AA6B29-1A50-B64D-B308-0BB317B295C8}"/>
              </a:ext>
            </a:extLst>
          </p:cNvPr>
          <p:cNvSpPr txBox="1">
            <a:spLocks/>
          </p:cNvSpPr>
          <p:nvPr userDrawn="1"/>
        </p:nvSpPr>
        <p:spPr>
          <a:xfrm>
            <a:off x="211069" y="167237"/>
            <a:ext cx="460570" cy="342562"/>
          </a:xfrm>
          <a:prstGeom prst="rect">
            <a:avLst/>
          </a:prstGeom>
        </p:spPr>
        <p:txBody>
          <a:bodyPr/>
          <a:lstStyle>
            <a:defPPr>
              <a:defRPr lang="en-US"/>
            </a:defPPr>
            <a:lvl1pPr marL="0" algn="l" defTabSz="914400" rtl="0" eaLnBrk="1" latinLnBrk="0" hangingPunct="1">
              <a:defRPr sz="14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A6F528-5FD8-2D4C-A50E-2D0CF89D053C}" type="slidenum">
              <a:rPr lang="en-US" smtClean="0"/>
              <a:pPr/>
              <a:t>‹#›</a:t>
            </a:fld>
            <a:endParaRPr lang="en-US" dirty="0"/>
          </a:p>
        </p:txBody>
      </p:sp>
    </p:spTree>
    <p:extLst>
      <p:ext uri="{BB962C8B-B14F-4D97-AF65-F5344CB8AC3E}">
        <p14:creationId xmlns:p14="http://schemas.microsoft.com/office/powerpoint/2010/main" val="3990402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3FE4-50E5-4E48-B22E-548BD09839E0}"/>
              </a:ext>
            </a:extLst>
          </p:cNvPr>
          <p:cNvSpPr>
            <a:spLocks noGrp="1"/>
          </p:cNvSpPr>
          <p:nvPr>
            <p:ph type="title"/>
          </p:nvPr>
        </p:nvSpPr>
        <p:spPr>
          <a:xfrm>
            <a:off x="597028" y="457200"/>
            <a:ext cx="3932237" cy="1600200"/>
          </a:xfrm>
          <a:prstGeom prst="rect">
            <a:avLst/>
          </a:prstGeom>
        </p:spPr>
        <p:txBody>
          <a:bodyPr anchor="b"/>
          <a:lstStyle>
            <a:lvl1pPr>
              <a:defRPr sz="3200" b="0" i="0">
                <a:latin typeface="Playfair Display" pitchFamily="2" charset="77"/>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DF307AEE-60E2-7E43-A304-F490370BE0CE}"/>
              </a:ext>
            </a:extLst>
          </p:cNvPr>
          <p:cNvSpPr>
            <a:spLocks noGrp="1"/>
          </p:cNvSpPr>
          <p:nvPr>
            <p:ph type="pic" idx="1"/>
          </p:nvPr>
        </p:nvSpPr>
        <p:spPr>
          <a:xfrm>
            <a:off x="5183188" y="987426"/>
            <a:ext cx="5312182" cy="38435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6BEF2D99-0A04-9242-AB1E-FF89268B9D91}"/>
              </a:ext>
            </a:extLst>
          </p:cNvPr>
          <p:cNvSpPr>
            <a:spLocks noGrp="1"/>
          </p:cNvSpPr>
          <p:nvPr>
            <p:ph type="body" sz="half" idx="2"/>
          </p:nvPr>
        </p:nvSpPr>
        <p:spPr>
          <a:xfrm>
            <a:off x="597028" y="2057400"/>
            <a:ext cx="3932237" cy="3811588"/>
          </a:xfrm>
          <a:prstGeom prst="rect">
            <a:avLst/>
          </a:prstGeom>
        </p:spPr>
        <p:txBody>
          <a:bodyPr/>
          <a:lstStyle>
            <a:lvl1pPr marL="0" indent="0">
              <a:buNone/>
              <a:defRPr sz="1600" b="0" i="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Slide Number Placeholder 5">
            <a:extLst>
              <a:ext uri="{FF2B5EF4-FFF2-40B4-BE49-F238E27FC236}">
                <a16:creationId xmlns:a16="http://schemas.microsoft.com/office/drawing/2014/main" id="{00DD0B8E-8217-A24F-B169-2F02A946266B}"/>
              </a:ext>
            </a:extLst>
          </p:cNvPr>
          <p:cNvSpPr txBox="1">
            <a:spLocks/>
          </p:cNvSpPr>
          <p:nvPr userDrawn="1"/>
        </p:nvSpPr>
        <p:spPr>
          <a:xfrm>
            <a:off x="211069" y="167237"/>
            <a:ext cx="460570" cy="342562"/>
          </a:xfrm>
          <a:prstGeom prst="rect">
            <a:avLst/>
          </a:prstGeom>
        </p:spPr>
        <p:txBody>
          <a:bodyPr/>
          <a:lstStyle>
            <a:defPPr>
              <a:defRPr lang="en-US"/>
            </a:defPPr>
            <a:lvl1pPr marL="0" algn="l" defTabSz="914400" rtl="0" eaLnBrk="1" latinLnBrk="0" hangingPunct="1">
              <a:defRPr sz="14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A6F528-5FD8-2D4C-A50E-2D0CF89D053C}" type="slidenum">
              <a:rPr lang="en-US" smtClean="0"/>
              <a:pPr/>
              <a:t>‹#›</a:t>
            </a:fld>
            <a:endParaRPr lang="en-US" dirty="0"/>
          </a:p>
        </p:txBody>
      </p:sp>
    </p:spTree>
    <p:extLst>
      <p:ext uri="{BB962C8B-B14F-4D97-AF65-F5344CB8AC3E}">
        <p14:creationId xmlns:p14="http://schemas.microsoft.com/office/powerpoint/2010/main" val="1973434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53C16-3122-744A-B8BA-42789E1BBD0D}"/>
              </a:ext>
            </a:extLst>
          </p:cNvPr>
          <p:cNvSpPr>
            <a:spLocks noGrp="1"/>
          </p:cNvSpPr>
          <p:nvPr>
            <p:ph type="title"/>
          </p:nvPr>
        </p:nvSpPr>
        <p:spPr>
          <a:xfrm>
            <a:off x="614995" y="388418"/>
            <a:ext cx="10738805" cy="1302270"/>
          </a:xfrm>
          <a:prstGeom prst="rect">
            <a:avLst/>
          </a:prstGeom>
        </p:spPr>
        <p:txBody>
          <a:bodyPr/>
          <a:lstStyle>
            <a:lvl1pPr>
              <a:defRPr sz="4000" b="0" i="0">
                <a:latin typeface="Playfair Display" pitchFamily="2" charset="77"/>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F395964-BB91-6E44-A211-96CF27C79446}"/>
              </a:ext>
            </a:extLst>
          </p:cNvPr>
          <p:cNvSpPr>
            <a:spLocks noGrp="1"/>
          </p:cNvSpPr>
          <p:nvPr>
            <p:ph type="body" orient="vert" idx="1"/>
          </p:nvPr>
        </p:nvSpPr>
        <p:spPr>
          <a:xfrm>
            <a:off x="614995" y="1796433"/>
            <a:ext cx="10738805" cy="3261090"/>
          </a:xfrm>
          <a:prstGeom prst="rect">
            <a:avLst/>
          </a:prstGeom>
        </p:spPr>
        <p:txBody>
          <a:bodyPr vert="eaVert"/>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10F38C46-8726-914A-96E5-57E150F454EC}"/>
              </a:ext>
            </a:extLst>
          </p:cNvPr>
          <p:cNvSpPr txBox="1">
            <a:spLocks/>
          </p:cNvSpPr>
          <p:nvPr userDrawn="1"/>
        </p:nvSpPr>
        <p:spPr>
          <a:xfrm>
            <a:off x="211069" y="167237"/>
            <a:ext cx="460570" cy="342562"/>
          </a:xfrm>
          <a:prstGeom prst="rect">
            <a:avLst/>
          </a:prstGeom>
        </p:spPr>
        <p:txBody>
          <a:bodyPr/>
          <a:lstStyle>
            <a:defPPr>
              <a:defRPr lang="en-US"/>
            </a:defPPr>
            <a:lvl1pPr marL="0" algn="l" defTabSz="914400" rtl="0" eaLnBrk="1" latinLnBrk="0" hangingPunct="1">
              <a:defRPr sz="14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A6F528-5FD8-2D4C-A50E-2D0CF89D053C}" type="slidenum">
              <a:rPr lang="en-US" smtClean="0"/>
              <a:pPr/>
              <a:t>‹#›</a:t>
            </a:fld>
            <a:endParaRPr lang="en-US" dirty="0"/>
          </a:p>
        </p:txBody>
      </p:sp>
    </p:spTree>
    <p:extLst>
      <p:ext uri="{BB962C8B-B14F-4D97-AF65-F5344CB8AC3E}">
        <p14:creationId xmlns:p14="http://schemas.microsoft.com/office/powerpoint/2010/main" val="711653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CD1E26-AAFD-DC4D-9727-ED2AD57526E7}"/>
              </a:ext>
            </a:extLst>
          </p:cNvPr>
          <p:cNvSpPr>
            <a:spLocks noGrp="1"/>
          </p:cNvSpPr>
          <p:nvPr>
            <p:ph type="title" orient="vert"/>
          </p:nvPr>
        </p:nvSpPr>
        <p:spPr>
          <a:xfrm>
            <a:off x="8724900" y="509799"/>
            <a:ext cx="2628900" cy="4499171"/>
          </a:xfrm>
          <a:prstGeom prst="rect">
            <a:avLst/>
          </a:prstGeom>
        </p:spPr>
        <p:txBody>
          <a:bodyPr vert="eaVert"/>
          <a:lstStyle>
            <a:lvl1pPr>
              <a:defRPr sz="4000" b="0" i="0">
                <a:latin typeface="Playfair Display" pitchFamily="2" charset="77"/>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D204AA2-651F-2C42-8394-969AE264FDC7}"/>
              </a:ext>
            </a:extLst>
          </p:cNvPr>
          <p:cNvSpPr>
            <a:spLocks noGrp="1"/>
          </p:cNvSpPr>
          <p:nvPr>
            <p:ph type="body" orient="vert" idx="1"/>
          </p:nvPr>
        </p:nvSpPr>
        <p:spPr>
          <a:xfrm>
            <a:off x="838200" y="509799"/>
            <a:ext cx="7734300" cy="5667164"/>
          </a:xfrm>
          <a:prstGeom prst="rect">
            <a:avLst/>
          </a:prstGeom>
        </p:spPr>
        <p:txBody>
          <a:bodyPr vert="eaVert"/>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5DD65D45-F446-4742-84B6-5FBB07CC139D}"/>
              </a:ext>
            </a:extLst>
          </p:cNvPr>
          <p:cNvSpPr txBox="1">
            <a:spLocks/>
          </p:cNvSpPr>
          <p:nvPr userDrawn="1"/>
        </p:nvSpPr>
        <p:spPr>
          <a:xfrm>
            <a:off x="211069" y="167237"/>
            <a:ext cx="460570" cy="342562"/>
          </a:xfrm>
          <a:prstGeom prst="rect">
            <a:avLst/>
          </a:prstGeom>
        </p:spPr>
        <p:txBody>
          <a:bodyPr/>
          <a:lstStyle>
            <a:defPPr>
              <a:defRPr lang="en-US"/>
            </a:defPPr>
            <a:lvl1pPr marL="0" algn="l" defTabSz="914400" rtl="0" eaLnBrk="1" latinLnBrk="0" hangingPunct="1">
              <a:defRPr sz="14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A6F528-5FD8-2D4C-A50E-2D0CF89D053C}" type="slidenum">
              <a:rPr lang="en-US" smtClean="0"/>
              <a:pPr/>
              <a:t>‹#›</a:t>
            </a:fld>
            <a:endParaRPr lang="en-US" dirty="0"/>
          </a:p>
        </p:txBody>
      </p:sp>
    </p:spTree>
    <p:extLst>
      <p:ext uri="{BB962C8B-B14F-4D97-AF65-F5344CB8AC3E}">
        <p14:creationId xmlns:p14="http://schemas.microsoft.com/office/powerpoint/2010/main" val="2580314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1481133"/>
            <a:ext cx="10972800" cy="4525963"/>
          </a:xfrm>
          <a:prstGeom prst="rect">
            <a:avLst/>
          </a:prstGeom>
        </p:spPr>
        <p:txBody>
          <a:bodyPr lIns="0" tIns="0" rIns="0" bIns="0"/>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8" name="Text Placeholder 8"/>
          <p:cNvSpPr>
            <a:spLocks noGrp="1"/>
          </p:cNvSpPr>
          <p:nvPr>
            <p:ph type="body" sz="quarter" idx="13"/>
          </p:nvPr>
        </p:nvSpPr>
        <p:spPr>
          <a:xfrm>
            <a:off x="419100" y="354062"/>
            <a:ext cx="8180917" cy="661939"/>
          </a:xfrm>
          <a:prstGeom prst="rect">
            <a:avLst/>
          </a:prstGeom>
        </p:spPr>
        <p:txBody>
          <a:bodyPr vert="horz" lIns="0" tIns="0" rIns="0" bIns="0" anchor="b"/>
          <a:lstStyle>
            <a:lvl1pPr marL="0" indent="0">
              <a:buNone/>
              <a:defRPr sz="2400">
                <a:solidFill>
                  <a:srgbClr val="005ABB"/>
                </a:solidFill>
              </a:defRPr>
            </a:lvl1pPr>
          </a:lstStyle>
          <a:p>
            <a:pPr lvl="0"/>
            <a:r>
              <a:rPr lang="en-AU" dirty="0"/>
              <a:t>Click to edit</a:t>
            </a:r>
          </a:p>
        </p:txBody>
      </p:sp>
      <p:sp>
        <p:nvSpPr>
          <p:cNvPr id="4" name="Date Placeholder 3"/>
          <p:cNvSpPr>
            <a:spLocks noGrp="1"/>
          </p:cNvSpPr>
          <p:nvPr>
            <p:ph type="dt" sz="half" idx="14"/>
          </p:nvPr>
        </p:nvSpPr>
        <p:spPr/>
        <p:txBody>
          <a:bodyPr/>
          <a:lstStyle>
            <a:lvl1pPr>
              <a:defRPr/>
            </a:lvl1pPr>
          </a:lstStyle>
          <a:p>
            <a:pPr>
              <a:defRPr/>
            </a:pPr>
            <a:endParaRPr lang="en-US" alt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15BBA08B-4AD5-49E4-9B24-42AFA9083E2C}" type="slidenum">
              <a:rPr lang="en-US" altLang="en-US"/>
              <a:pPr>
                <a:defRPr/>
              </a:pPr>
              <a:t>‹#›</a:t>
            </a:fld>
            <a:endParaRPr lang="en-US" altLang="en-US"/>
          </a:p>
        </p:txBody>
      </p:sp>
    </p:spTree>
    <p:extLst>
      <p:ext uri="{BB962C8B-B14F-4D97-AF65-F5344CB8AC3E}">
        <p14:creationId xmlns:p14="http://schemas.microsoft.com/office/powerpoint/2010/main" val="359556435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DA715-AC41-AF40-B8C0-6EBCEFE7D610}"/>
              </a:ext>
            </a:extLst>
          </p:cNvPr>
          <p:cNvSpPr>
            <a:spLocks noGrp="1"/>
          </p:cNvSpPr>
          <p:nvPr>
            <p:ph type="title"/>
          </p:nvPr>
        </p:nvSpPr>
        <p:spPr>
          <a:xfrm>
            <a:off x="614995" y="582627"/>
            <a:ext cx="10738805" cy="1108061"/>
          </a:xfrm>
          <a:prstGeom prst="rect">
            <a:avLst/>
          </a:prstGeom>
        </p:spPr>
        <p:txBody>
          <a:bodyPr/>
          <a:lstStyle>
            <a:lvl1pPr>
              <a:defRPr sz="4000" b="0" i="0">
                <a:latin typeface="Playfair Display"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9C808C3-5F10-8943-AFE3-F9FE50DE4E15}"/>
              </a:ext>
            </a:extLst>
          </p:cNvPr>
          <p:cNvSpPr>
            <a:spLocks noGrp="1"/>
          </p:cNvSpPr>
          <p:nvPr>
            <p:ph idx="1"/>
          </p:nvPr>
        </p:nvSpPr>
        <p:spPr>
          <a:xfrm>
            <a:off x="614995" y="1925903"/>
            <a:ext cx="10738805" cy="4251059"/>
          </a:xfrm>
          <a:prstGeom prst="rect">
            <a:avLst/>
          </a:prstGeo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913D5C1F-B630-214F-9A2B-48246003F226}"/>
              </a:ext>
            </a:extLst>
          </p:cNvPr>
          <p:cNvSpPr>
            <a:spLocks noGrp="1"/>
          </p:cNvSpPr>
          <p:nvPr>
            <p:ph type="sldNum" sz="quarter" idx="12"/>
          </p:nvPr>
        </p:nvSpPr>
        <p:spPr>
          <a:xfrm>
            <a:off x="211069" y="167237"/>
            <a:ext cx="460570" cy="342562"/>
          </a:xfrm>
          <a:prstGeom prst="rect">
            <a:avLst/>
          </a:prstGeom>
        </p:spPr>
        <p:txBody>
          <a:bodyPr/>
          <a:lstStyle>
            <a:lvl1pPr>
              <a:defRPr sz="1400" b="0" i="0">
                <a:latin typeface="Arial" panose="020B0604020202020204" pitchFamily="34" charset="0"/>
                <a:cs typeface="Arial" panose="020B0604020202020204" pitchFamily="34" charset="0"/>
              </a:defRPr>
            </a:lvl1pPr>
          </a:lstStyle>
          <a:p>
            <a:fld id="{9BA6F528-5FD8-2D4C-A50E-2D0CF89D053C}" type="slidenum">
              <a:rPr lang="en-US" smtClean="0"/>
              <a:pPr/>
              <a:t>‹#›</a:t>
            </a:fld>
            <a:endParaRPr lang="en-US" dirty="0"/>
          </a:p>
        </p:txBody>
      </p:sp>
    </p:spTree>
    <p:extLst>
      <p:ext uri="{BB962C8B-B14F-4D97-AF65-F5344CB8AC3E}">
        <p14:creationId xmlns:p14="http://schemas.microsoft.com/office/powerpoint/2010/main" val="2856501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1B6BC-D639-F449-A88A-1DFC5F88DFCF}"/>
              </a:ext>
            </a:extLst>
          </p:cNvPr>
          <p:cNvSpPr>
            <a:spLocks noGrp="1"/>
          </p:cNvSpPr>
          <p:nvPr>
            <p:ph type="ctrTitle"/>
          </p:nvPr>
        </p:nvSpPr>
        <p:spPr>
          <a:xfrm>
            <a:off x="1524000" y="1122363"/>
            <a:ext cx="9144000" cy="2387600"/>
          </a:xfrm>
          <a:prstGeom prst="rect">
            <a:avLst/>
          </a:prstGeom>
        </p:spPr>
        <p:txBody>
          <a:bodyPr anchor="b"/>
          <a:lstStyle>
            <a:lvl1pPr algn="ctr">
              <a:defRPr sz="4800" b="0" i="0">
                <a:latin typeface="Playfair Display" pitchFamily="2" charset="77"/>
              </a:defRPr>
            </a:lvl1pPr>
          </a:lstStyle>
          <a:p>
            <a:r>
              <a:rPr lang="en-US" dirty="0"/>
              <a:t>Click to edit Master title style</a:t>
            </a:r>
          </a:p>
        </p:txBody>
      </p:sp>
      <p:sp>
        <p:nvSpPr>
          <p:cNvPr id="3" name="Subtitle 2">
            <a:extLst>
              <a:ext uri="{FF2B5EF4-FFF2-40B4-BE49-F238E27FC236}">
                <a16:creationId xmlns:a16="http://schemas.microsoft.com/office/drawing/2014/main" id="{FF801EE0-34F8-494E-BC45-9C050EC0F4F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21C40B2B-396F-0249-8F87-909001602541}"/>
              </a:ext>
            </a:extLst>
          </p:cNvPr>
          <p:cNvSpPr>
            <a:spLocks noGrp="1"/>
          </p:cNvSpPr>
          <p:nvPr>
            <p:ph type="sldNum" sz="quarter" idx="12"/>
          </p:nvPr>
        </p:nvSpPr>
        <p:spPr>
          <a:xfrm>
            <a:off x="211069" y="167237"/>
            <a:ext cx="460570" cy="342562"/>
          </a:xfrm>
          <a:prstGeom prst="rect">
            <a:avLst/>
          </a:prstGeom>
        </p:spPr>
        <p:txBody>
          <a:bodyPr/>
          <a:lstStyle>
            <a:lvl1pPr>
              <a:defRPr sz="1400" b="0" i="0">
                <a:latin typeface="Arial" panose="020B0604020202020204" pitchFamily="34" charset="0"/>
                <a:cs typeface="Arial" panose="020B0604020202020204" pitchFamily="34" charset="0"/>
              </a:defRPr>
            </a:lvl1pPr>
          </a:lstStyle>
          <a:p>
            <a:fld id="{9BA6F528-5FD8-2D4C-A50E-2D0CF89D053C}" type="slidenum">
              <a:rPr lang="en-US" smtClean="0"/>
              <a:pPr/>
              <a:t>‹#›</a:t>
            </a:fld>
            <a:endParaRPr lang="en-US" dirty="0"/>
          </a:p>
        </p:txBody>
      </p:sp>
    </p:spTree>
    <p:extLst>
      <p:ext uri="{BB962C8B-B14F-4D97-AF65-F5344CB8AC3E}">
        <p14:creationId xmlns:p14="http://schemas.microsoft.com/office/powerpoint/2010/main" val="1498501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DA715-AC41-AF40-B8C0-6EBCEFE7D610}"/>
              </a:ext>
            </a:extLst>
          </p:cNvPr>
          <p:cNvSpPr>
            <a:spLocks noGrp="1"/>
          </p:cNvSpPr>
          <p:nvPr>
            <p:ph type="title"/>
          </p:nvPr>
        </p:nvSpPr>
        <p:spPr>
          <a:xfrm>
            <a:off x="614995" y="582627"/>
            <a:ext cx="10738805" cy="1108061"/>
          </a:xfrm>
          <a:prstGeom prst="rect">
            <a:avLst/>
          </a:prstGeom>
        </p:spPr>
        <p:txBody>
          <a:bodyPr/>
          <a:lstStyle>
            <a:lvl1pPr>
              <a:defRPr sz="4000" b="0" i="0">
                <a:latin typeface="Playfair Display"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9C808C3-5F10-8943-AFE3-F9FE50DE4E15}"/>
              </a:ext>
            </a:extLst>
          </p:cNvPr>
          <p:cNvSpPr>
            <a:spLocks noGrp="1"/>
          </p:cNvSpPr>
          <p:nvPr>
            <p:ph idx="1"/>
          </p:nvPr>
        </p:nvSpPr>
        <p:spPr>
          <a:xfrm>
            <a:off x="614995" y="1925903"/>
            <a:ext cx="10738805" cy="4251059"/>
          </a:xfrm>
          <a:prstGeom prst="rect">
            <a:avLst/>
          </a:prstGeo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41990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E16DF-0EC1-F346-80D4-05F77DFC9610}"/>
              </a:ext>
            </a:extLst>
          </p:cNvPr>
          <p:cNvSpPr>
            <a:spLocks noGrp="1"/>
          </p:cNvSpPr>
          <p:nvPr>
            <p:ph type="title"/>
          </p:nvPr>
        </p:nvSpPr>
        <p:spPr>
          <a:xfrm>
            <a:off x="614995" y="1523622"/>
            <a:ext cx="10572244" cy="2852737"/>
          </a:xfrm>
          <a:prstGeom prst="rect">
            <a:avLst/>
          </a:prstGeom>
        </p:spPr>
        <p:txBody>
          <a:bodyPr anchor="b"/>
          <a:lstStyle>
            <a:lvl1pPr>
              <a:defRPr sz="4000" b="0" i="0">
                <a:latin typeface="Playfair Display" pitchFamily="2" charset="77"/>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185FF31-AF75-F14B-B569-24216365F649}"/>
              </a:ext>
            </a:extLst>
          </p:cNvPr>
          <p:cNvSpPr>
            <a:spLocks noGrp="1"/>
          </p:cNvSpPr>
          <p:nvPr>
            <p:ph type="body" idx="1"/>
          </p:nvPr>
        </p:nvSpPr>
        <p:spPr>
          <a:xfrm>
            <a:off x="614995" y="4531541"/>
            <a:ext cx="10732455" cy="1558110"/>
          </a:xfrm>
          <a:prstGeom prst="rect">
            <a:avLst/>
          </a:prstGeom>
        </p:spPr>
        <p:txBody>
          <a:bodyPr/>
          <a:lstStyle>
            <a:lvl1pPr marL="0" indent="0">
              <a:buNone/>
              <a:defRPr sz="2400" b="0" i="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Slide Number Placeholder 5">
            <a:extLst>
              <a:ext uri="{FF2B5EF4-FFF2-40B4-BE49-F238E27FC236}">
                <a16:creationId xmlns:a16="http://schemas.microsoft.com/office/drawing/2014/main" id="{8117A05C-902F-C442-AF33-2BF2685695D6}"/>
              </a:ext>
            </a:extLst>
          </p:cNvPr>
          <p:cNvSpPr>
            <a:spLocks noGrp="1"/>
          </p:cNvSpPr>
          <p:nvPr>
            <p:ph type="sldNum" sz="quarter" idx="12"/>
          </p:nvPr>
        </p:nvSpPr>
        <p:spPr>
          <a:xfrm>
            <a:off x="211069" y="167237"/>
            <a:ext cx="460570" cy="342562"/>
          </a:xfrm>
          <a:prstGeom prst="rect">
            <a:avLst/>
          </a:prstGeom>
        </p:spPr>
        <p:txBody>
          <a:bodyPr/>
          <a:lstStyle>
            <a:lvl1pPr>
              <a:defRPr sz="1400" b="0" i="0">
                <a:latin typeface="Arial" panose="020B0604020202020204" pitchFamily="34" charset="0"/>
                <a:cs typeface="Arial" panose="020B0604020202020204" pitchFamily="34" charset="0"/>
              </a:defRPr>
            </a:lvl1pPr>
          </a:lstStyle>
          <a:p>
            <a:fld id="{9BA6F528-5FD8-2D4C-A50E-2D0CF89D053C}" type="slidenum">
              <a:rPr lang="en-US" smtClean="0"/>
              <a:pPr/>
              <a:t>‹#›</a:t>
            </a:fld>
            <a:endParaRPr lang="en-US" dirty="0"/>
          </a:p>
        </p:txBody>
      </p:sp>
    </p:spTree>
    <p:extLst>
      <p:ext uri="{BB962C8B-B14F-4D97-AF65-F5344CB8AC3E}">
        <p14:creationId xmlns:p14="http://schemas.microsoft.com/office/powerpoint/2010/main" val="2944221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6DEC3-DB74-434A-99CE-E20838897CBE}"/>
              </a:ext>
            </a:extLst>
          </p:cNvPr>
          <p:cNvSpPr>
            <a:spLocks noGrp="1"/>
          </p:cNvSpPr>
          <p:nvPr>
            <p:ph type="title"/>
          </p:nvPr>
        </p:nvSpPr>
        <p:spPr>
          <a:xfrm>
            <a:off x="614995" y="509799"/>
            <a:ext cx="10738805" cy="1180889"/>
          </a:xfrm>
          <a:prstGeom prst="rect">
            <a:avLst/>
          </a:prstGeom>
        </p:spPr>
        <p:txBody>
          <a:bodyPr/>
          <a:lstStyle>
            <a:lvl1pPr>
              <a:defRPr b="0" i="0">
                <a:latin typeface="Playfair Display"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555A9C3-FA74-C049-8D0D-92679EF7627E}"/>
              </a:ext>
            </a:extLst>
          </p:cNvPr>
          <p:cNvSpPr>
            <a:spLocks noGrp="1"/>
          </p:cNvSpPr>
          <p:nvPr>
            <p:ph sz="half" idx="1"/>
          </p:nvPr>
        </p:nvSpPr>
        <p:spPr>
          <a:xfrm>
            <a:off x="614995" y="1830542"/>
            <a:ext cx="5181600" cy="4351338"/>
          </a:xfrm>
          <a:prstGeom prst="rect">
            <a:avLst/>
          </a:prstGeo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7647BE7-FEA8-C044-AA55-4F1B16D7F87D}"/>
              </a:ext>
            </a:extLst>
          </p:cNvPr>
          <p:cNvSpPr>
            <a:spLocks noGrp="1"/>
          </p:cNvSpPr>
          <p:nvPr>
            <p:ph sz="half" idx="2"/>
          </p:nvPr>
        </p:nvSpPr>
        <p:spPr>
          <a:xfrm>
            <a:off x="6044750" y="1830541"/>
            <a:ext cx="5211946" cy="4346421"/>
          </a:xfrm>
          <a:prstGeom prst="rect">
            <a:avLst/>
          </a:prstGeo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A50D2B1-0A8C-4444-9139-2E9BC5555F5D}"/>
              </a:ext>
            </a:extLst>
          </p:cNvPr>
          <p:cNvSpPr>
            <a:spLocks noGrp="1"/>
          </p:cNvSpPr>
          <p:nvPr>
            <p:ph type="sldNum" sz="quarter" idx="12"/>
          </p:nvPr>
        </p:nvSpPr>
        <p:spPr>
          <a:xfrm>
            <a:off x="211069" y="167237"/>
            <a:ext cx="460570" cy="342562"/>
          </a:xfrm>
          <a:prstGeom prst="rect">
            <a:avLst/>
          </a:prstGeom>
        </p:spPr>
        <p:txBody>
          <a:bodyPr/>
          <a:lstStyle>
            <a:lvl1pPr>
              <a:defRPr sz="1400" b="0" i="0">
                <a:latin typeface="Arial" panose="020B0604020202020204" pitchFamily="34" charset="0"/>
                <a:cs typeface="Arial" panose="020B0604020202020204" pitchFamily="34" charset="0"/>
              </a:defRPr>
            </a:lvl1pPr>
          </a:lstStyle>
          <a:p>
            <a:fld id="{9BA6F528-5FD8-2D4C-A50E-2D0CF89D053C}" type="slidenum">
              <a:rPr lang="en-US" smtClean="0"/>
              <a:pPr/>
              <a:t>‹#›</a:t>
            </a:fld>
            <a:endParaRPr lang="en-US" dirty="0"/>
          </a:p>
        </p:txBody>
      </p:sp>
    </p:spTree>
    <p:extLst>
      <p:ext uri="{BB962C8B-B14F-4D97-AF65-F5344CB8AC3E}">
        <p14:creationId xmlns:p14="http://schemas.microsoft.com/office/powerpoint/2010/main" val="2506746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E0A46-B6AC-CA44-8FED-236329A383D6}"/>
              </a:ext>
            </a:extLst>
          </p:cNvPr>
          <p:cNvSpPr>
            <a:spLocks noGrp="1"/>
          </p:cNvSpPr>
          <p:nvPr>
            <p:ph type="title"/>
          </p:nvPr>
        </p:nvSpPr>
        <p:spPr>
          <a:xfrm>
            <a:off x="598811" y="436970"/>
            <a:ext cx="10756577" cy="1253718"/>
          </a:xfrm>
          <a:prstGeom prst="rect">
            <a:avLst/>
          </a:prstGeom>
        </p:spPr>
        <p:txBody>
          <a:bodyPr/>
          <a:lstStyle>
            <a:lvl1pPr>
              <a:defRPr b="0" i="0">
                <a:latin typeface="Playfair Display" pitchFamily="2" charset="77"/>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A179E8D-58C2-B84E-B4A4-FF3225334774}"/>
              </a:ext>
            </a:extLst>
          </p:cNvPr>
          <p:cNvSpPr>
            <a:spLocks noGrp="1"/>
          </p:cNvSpPr>
          <p:nvPr>
            <p:ph type="body" idx="1"/>
          </p:nvPr>
        </p:nvSpPr>
        <p:spPr>
          <a:xfrm>
            <a:off x="598811" y="1690688"/>
            <a:ext cx="5157787" cy="823912"/>
          </a:xfrm>
          <a:prstGeom prst="rect">
            <a:avLst/>
          </a:prstGeo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B9D5F59-537F-104A-A0AF-F6DEB164736F}"/>
              </a:ext>
            </a:extLst>
          </p:cNvPr>
          <p:cNvSpPr>
            <a:spLocks noGrp="1"/>
          </p:cNvSpPr>
          <p:nvPr>
            <p:ph sz="half" idx="2"/>
          </p:nvPr>
        </p:nvSpPr>
        <p:spPr>
          <a:xfrm>
            <a:off x="598811" y="2535420"/>
            <a:ext cx="5157787" cy="3684588"/>
          </a:xfrm>
          <a:prstGeom prst="rect">
            <a:avLst/>
          </a:prstGeo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D88B79F-1690-964F-945B-6D16F0711CF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BCEF02C-EDB8-D744-9198-D3E08AC33BDD}"/>
              </a:ext>
            </a:extLst>
          </p:cNvPr>
          <p:cNvSpPr>
            <a:spLocks noGrp="1"/>
          </p:cNvSpPr>
          <p:nvPr>
            <p:ph sz="quarter" idx="4"/>
          </p:nvPr>
        </p:nvSpPr>
        <p:spPr>
          <a:xfrm>
            <a:off x="6172200" y="2535420"/>
            <a:ext cx="5183188" cy="3684588"/>
          </a:xfrm>
          <a:prstGeom prst="rect">
            <a:avLst/>
          </a:prstGeo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F488B019-B37C-2542-9ABA-83674F139371}"/>
              </a:ext>
            </a:extLst>
          </p:cNvPr>
          <p:cNvSpPr txBox="1">
            <a:spLocks/>
          </p:cNvSpPr>
          <p:nvPr userDrawn="1"/>
        </p:nvSpPr>
        <p:spPr>
          <a:xfrm>
            <a:off x="211069" y="167237"/>
            <a:ext cx="460570" cy="342562"/>
          </a:xfrm>
          <a:prstGeom prst="rect">
            <a:avLst/>
          </a:prstGeom>
        </p:spPr>
        <p:txBody>
          <a:bodyPr/>
          <a:lstStyle>
            <a:defPPr>
              <a:defRPr lang="en-US"/>
            </a:defPPr>
            <a:lvl1pPr marL="0" algn="l" defTabSz="914400" rtl="0" eaLnBrk="1" latinLnBrk="0" hangingPunct="1">
              <a:defRPr sz="14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A6F528-5FD8-2D4C-A50E-2D0CF89D053C}" type="slidenum">
              <a:rPr lang="en-US" smtClean="0"/>
              <a:pPr/>
              <a:t>‹#›</a:t>
            </a:fld>
            <a:endParaRPr lang="en-US" dirty="0"/>
          </a:p>
        </p:txBody>
      </p:sp>
    </p:spTree>
    <p:extLst>
      <p:ext uri="{BB962C8B-B14F-4D97-AF65-F5344CB8AC3E}">
        <p14:creationId xmlns:p14="http://schemas.microsoft.com/office/powerpoint/2010/main" val="727783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D3725-15E3-8649-B88C-78066B51FA92}"/>
              </a:ext>
            </a:extLst>
          </p:cNvPr>
          <p:cNvSpPr>
            <a:spLocks noGrp="1"/>
          </p:cNvSpPr>
          <p:nvPr>
            <p:ph type="title"/>
          </p:nvPr>
        </p:nvSpPr>
        <p:spPr>
          <a:xfrm>
            <a:off x="611624" y="446045"/>
            <a:ext cx="10515600" cy="1325563"/>
          </a:xfrm>
          <a:prstGeom prst="rect">
            <a:avLst/>
          </a:prstGeom>
        </p:spPr>
        <p:txBody>
          <a:bodyPr/>
          <a:lstStyle>
            <a:lvl1pPr>
              <a:defRPr sz="4000" b="0" i="0">
                <a:latin typeface="Playfair Display" pitchFamily="2" charset="77"/>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A3315374-D8C3-5D41-A27C-0BD5FEEC22E6}"/>
              </a:ext>
            </a:extLst>
          </p:cNvPr>
          <p:cNvSpPr>
            <a:spLocks noGrp="1"/>
          </p:cNvSpPr>
          <p:nvPr>
            <p:ph type="sldNum" sz="quarter" idx="12"/>
          </p:nvPr>
        </p:nvSpPr>
        <p:spPr>
          <a:xfrm>
            <a:off x="211069" y="167237"/>
            <a:ext cx="460570" cy="342562"/>
          </a:xfrm>
          <a:prstGeom prst="rect">
            <a:avLst/>
          </a:prstGeom>
        </p:spPr>
        <p:txBody>
          <a:bodyPr/>
          <a:lstStyle>
            <a:lvl1pPr>
              <a:defRPr sz="1400" b="0" i="0">
                <a:latin typeface="Arial" panose="020B0604020202020204" pitchFamily="34" charset="0"/>
                <a:cs typeface="Arial" panose="020B0604020202020204" pitchFamily="34" charset="0"/>
              </a:defRPr>
            </a:lvl1pPr>
          </a:lstStyle>
          <a:p>
            <a:fld id="{9BA6F528-5FD8-2D4C-A50E-2D0CF89D053C}" type="slidenum">
              <a:rPr lang="en-US" smtClean="0"/>
              <a:pPr/>
              <a:t>‹#›</a:t>
            </a:fld>
            <a:endParaRPr lang="en-US" dirty="0"/>
          </a:p>
        </p:txBody>
      </p:sp>
    </p:spTree>
    <p:extLst>
      <p:ext uri="{BB962C8B-B14F-4D97-AF65-F5344CB8AC3E}">
        <p14:creationId xmlns:p14="http://schemas.microsoft.com/office/powerpoint/2010/main" val="3947391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7A75C58E-35AC-D944-AE15-81D225480CE8}"/>
              </a:ext>
            </a:extLst>
          </p:cNvPr>
          <p:cNvSpPr txBox="1">
            <a:spLocks/>
          </p:cNvSpPr>
          <p:nvPr userDrawn="1"/>
        </p:nvSpPr>
        <p:spPr>
          <a:xfrm>
            <a:off x="211069" y="167237"/>
            <a:ext cx="460570" cy="342562"/>
          </a:xfrm>
          <a:prstGeom prst="rect">
            <a:avLst/>
          </a:prstGeom>
        </p:spPr>
        <p:txBody>
          <a:bodyPr/>
          <a:lstStyle>
            <a:defPPr>
              <a:defRPr lang="en-US"/>
            </a:defPPr>
            <a:lvl1pPr marL="0" algn="l" defTabSz="914400" rtl="0" eaLnBrk="1" latinLnBrk="0" hangingPunct="1">
              <a:defRPr sz="14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A6F528-5FD8-2D4C-A50E-2D0CF89D053C}" type="slidenum">
              <a:rPr lang="en-US" smtClean="0"/>
              <a:pPr/>
              <a:t>‹#›</a:t>
            </a:fld>
            <a:endParaRPr lang="en-US" dirty="0"/>
          </a:p>
        </p:txBody>
      </p:sp>
    </p:spTree>
    <p:extLst>
      <p:ext uri="{BB962C8B-B14F-4D97-AF65-F5344CB8AC3E}">
        <p14:creationId xmlns:p14="http://schemas.microsoft.com/office/powerpoint/2010/main" val="26441027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4.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B7F6E6-8D18-3D44-AD33-F649A571541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 y="0"/>
            <a:ext cx="12193471" cy="6858000"/>
          </a:xfrm>
          <a:prstGeom prst="rect">
            <a:avLst/>
          </a:prstGeom>
        </p:spPr>
      </p:pic>
      <p:pic>
        <p:nvPicPr>
          <p:cNvPr id="6" name="Picture 5">
            <a:extLst>
              <a:ext uri="{FF2B5EF4-FFF2-40B4-BE49-F238E27FC236}">
                <a16:creationId xmlns:a16="http://schemas.microsoft.com/office/drawing/2014/main" id="{1736E071-216B-4E40-898C-278CF7A0AD0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619335" y="5108377"/>
            <a:ext cx="1300572" cy="1472997"/>
          </a:xfrm>
          <a:prstGeom prst="rect">
            <a:avLst/>
          </a:prstGeom>
        </p:spPr>
      </p:pic>
    </p:spTree>
    <p:extLst>
      <p:ext uri="{BB962C8B-B14F-4D97-AF65-F5344CB8AC3E}">
        <p14:creationId xmlns:p14="http://schemas.microsoft.com/office/powerpoint/2010/main" val="866938584"/>
      </p:ext>
    </p:extLst>
  </p:cSld>
  <p:clrMap bg1="lt1" tx1="dk1" bg2="lt2" tx2="dk2" accent1="accent1" accent2="accent2" accent3="accent3" accent4="accent4" accent5="accent5" accent6="accent6" hlink="hlink" folHlink="folHlink"/>
  <p:sldLayoutIdLst>
    <p:sldLayoutId id="2147483661" r:id="rId1"/>
    <p:sldLayoutId id="2147483663"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4BBCEC-7291-2B4B-8513-35EE6F3C3989}"/>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9894849" y="4713249"/>
            <a:ext cx="2297152" cy="2144752"/>
          </a:xfrm>
          <a:prstGeom prst="rect">
            <a:avLst/>
          </a:prstGeom>
        </p:spPr>
      </p:pic>
      <p:pic>
        <p:nvPicPr>
          <p:cNvPr id="8" name="Picture 7">
            <a:extLst>
              <a:ext uri="{FF2B5EF4-FFF2-40B4-BE49-F238E27FC236}">
                <a16:creationId xmlns:a16="http://schemas.microsoft.com/office/drawing/2014/main" id="{47BEB821-8C65-D04A-A0CE-ABE984171AB8}"/>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0847798" y="5367130"/>
            <a:ext cx="1072108" cy="1214244"/>
          </a:xfrm>
          <a:prstGeom prst="rect">
            <a:avLst/>
          </a:prstGeom>
        </p:spPr>
      </p:pic>
      <p:sp>
        <p:nvSpPr>
          <p:cNvPr id="13" name="TextBox 12">
            <a:extLst>
              <a:ext uri="{FF2B5EF4-FFF2-40B4-BE49-F238E27FC236}">
                <a16:creationId xmlns:a16="http://schemas.microsoft.com/office/drawing/2014/main" id="{2419C5CC-3137-954E-83D4-4E5FB8C4F059}"/>
              </a:ext>
            </a:extLst>
          </p:cNvPr>
          <p:cNvSpPr txBox="1"/>
          <p:nvPr userDrawn="1"/>
        </p:nvSpPr>
        <p:spPr>
          <a:xfrm>
            <a:off x="516596" y="6377340"/>
            <a:ext cx="1121869" cy="276999"/>
          </a:xfrm>
          <a:prstGeom prst="rect">
            <a:avLst/>
          </a:prstGeom>
          <a:noFill/>
        </p:spPr>
        <p:txBody>
          <a:bodyPr wrap="square" rtlCol="0">
            <a:spAutoFit/>
          </a:bodyPr>
          <a:lstStyle/>
          <a:p>
            <a:r>
              <a:rPr lang="en-US" sz="1200" b="1" i="0" dirty="0" err="1">
                <a:solidFill>
                  <a:srgbClr val="0070C0"/>
                </a:solidFill>
                <a:latin typeface="Arial" panose="020B0604020202020204" pitchFamily="34" charset="0"/>
                <a:cs typeface="Arial" panose="020B0604020202020204" pitchFamily="34" charset="0"/>
              </a:rPr>
              <a:t>jcu.edu.au</a:t>
            </a:r>
            <a:endParaRPr lang="en-US" sz="1200" b="1" i="0" dirty="0">
              <a:solidFill>
                <a:srgbClr val="0070C0"/>
              </a:solidFill>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2A4646C2-BB5E-9745-9C68-2E5294FDAF85}"/>
              </a:ext>
            </a:extLst>
          </p:cNvPr>
          <p:cNvCxnSpPr>
            <a:cxnSpLocks/>
          </p:cNvCxnSpPr>
          <p:nvPr userDrawn="1"/>
        </p:nvCxnSpPr>
        <p:spPr>
          <a:xfrm>
            <a:off x="1488935" y="6566005"/>
            <a:ext cx="8281230" cy="0"/>
          </a:xfrm>
          <a:prstGeom prst="line">
            <a:avLst/>
          </a:prstGeom>
          <a:ln>
            <a:solidFill>
              <a:srgbClr val="00B0F0"/>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C0A8F343-C29C-EE4E-969B-E4F68C3196A0}"/>
              </a:ext>
            </a:extLst>
          </p:cNvPr>
          <p:cNvCxnSpPr>
            <a:cxnSpLocks/>
          </p:cNvCxnSpPr>
          <p:nvPr userDrawn="1"/>
        </p:nvCxnSpPr>
        <p:spPr>
          <a:xfrm>
            <a:off x="605608" y="320291"/>
            <a:ext cx="11314300" cy="0"/>
          </a:xfrm>
          <a:prstGeom prst="line">
            <a:avLst/>
          </a:prstGeom>
          <a:ln>
            <a:solidFill>
              <a:srgbClr val="00B0F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42194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1.jpg"/><Relationship Id="rId11" Type="http://schemas.openxmlformats.org/officeDocument/2006/relationships/image" Target="../media/image26.jpeg"/><Relationship Id="rId5" Type="http://schemas.openxmlformats.org/officeDocument/2006/relationships/image" Target="../media/image20.jp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gif"/></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9.xml"/><Relationship Id="rId1" Type="http://schemas.openxmlformats.org/officeDocument/2006/relationships/slideLayout" Target="../slideLayouts/slideLayout9.xml"/><Relationship Id="rId5" Type="http://schemas.openxmlformats.org/officeDocument/2006/relationships/image" Target="../media/image47.jpeg"/><Relationship Id="rId4" Type="http://schemas.openxmlformats.org/officeDocument/2006/relationships/image" Target="../media/image46.jpeg"/></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50.jpeg"/><Relationship Id="rId4" Type="http://schemas.openxmlformats.org/officeDocument/2006/relationships/image" Target="../media/image49.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52.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61.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7.jpeg"/><Relationship Id="rId7" Type="http://schemas.openxmlformats.org/officeDocument/2006/relationships/diagramColors" Target="../diagrams/colors3.xml"/><Relationship Id="rId2" Type="http://schemas.openxmlformats.org/officeDocument/2006/relationships/notesSlide" Target="../notesSlides/notesSlide52.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62.gif"/></Relationships>
</file>

<file path=ppt/slides/_rels/slide5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hyperlink" Target="http://www.g20-insights.org/"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hyperlink" Target="http://www.g20-insights.org/" TargetMode="External"/><Relationship Id="rId2" Type="http://schemas.openxmlformats.org/officeDocument/2006/relationships/notesSlide" Target="../notesSlides/notesSlide55.xml"/><Relationship Id="rId1" Type="http://schemas.openxmlformats.org/officeDocument/2006/relationships/slideLayout" Target="../slideLayouts/slideLayout4.xml"/><Relationship Id="rId5" Type="http://schemas.openxmlformats.org/officeDocument/2006/relationships/hyperlink" Target="https://doi.org/10.1371/journal.pmed.1002454" TargetMode="External"/><Relationship Id="rId4" Type="http://schemas.openxmlformats.org/officeDocument/2006/relationships/hyperlink" Target="http://www.rdinetwork.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96912" y="1761850"/>
            <a:ext cx="4520290" cy="584775"/>
          </a:xfrm>
          <a:prstGeom prst="rect">
            <a:avLst/>
          </a:prstGeom>
          <a:noFill/>
        </p:spPr>
        <p:txBody>
          <a:bodyPr wrap="square" rtlCol="0">
            <a:spAutoFit/>
          </a:bodyPr>
          <a:lstStyle/>
          <a:p>
            <a:endParaRPr lang="en-AU" sz="3200" b="1" dirty="0">
              <a:solidFill>
                <a:schemeClr val="accent1"/>
              </a:solidFill>
            </a:endParaRPr>
          </a:p>
        </p:txBody>
      </p:sp>
      <p:sp>
        <p:nvSpPr>
          <p:cNvPr id="3" name="TextBox 2"/>
          <p:cNvSpPr txBox="1"/>
          <p:nvPr/>
        </p:nvSpPr>
        <p:spPr>
          <a:xfrm>
            <a:off x="6050040" y="-3930"/>
            <a:ext cx="6004800" cy="2062103"/>
          </a:xfrm>
          <a:prstGeom prst="rect">
            <a:avLst/>
          </a:prstGeom>
          <a:noFill/>
        </p:spPr>
        <p:txBody>
          <a:bodyPr wrap="square" rtlCol="0">
            <a:spAutoFit/>
          </a:bodyPr>
          <a:lstStyle/>
          <a:p>
            <a:r>
              <a:rPr lang="en-US" sz="3200" b="1" dirty="0">
                <a:solidFill>
                  <a:srgbClr val="0070C0"/>
                </a:solidFill>
              </a:rPr>
              <a:t>Reflections on Community engagement in malaria elimination: the why and the how?</a:t>
            </a:r>
            <a:endParaRPr lang="en-AU" sz="3200" dirty="0">
              <a:solidFill>
                <a:srgbClr val="0070C0"/>
              </a:solidFill>
            </a:endParaRPr>
          </a:p>
        </p:txBody>
      </p:sp>
      <p:sp>
        <p:nvSpPr>
          <p:cNvPr id="4" name="Rectangle 3"/>
          <p:cNvSpPr/>
          <p:nvPr/>
        </p:nvSpPr>
        <p:spPr>
          <a:xfrm>
            <a:off x="8534203" y="3896383"/>
            <a:ext cx="3165988" cy="1200329"/>
          </a:xfrm>
          <a:prstGeom prst="rect">
            <a:avLst/>
          </a:prstGeom>
        </p:spPr>
        <p:txBody>
          <a:bodyPr wrap="square">
            <a:spAutoFit/>
          </a:bodyPr>
          <a:lstStyle/>
          <a:p>
            <a:r>
              <a:rPr lang="en-AU" sz="2400" dirty="0">
                <a:solidFill>
                  <a:schemeClr val="accent1"/>
                </a:solidFill>
                <a:latin typeface="Times New Roman" panose="02020603050405020304" pitchFamily="18" charset="0"/>
                <a:ea typeface="Times New Roman" panose="02020603050405020304" pitchFamily="18" charset="0"/>
              </a:rPr>
              <a:t>2019 Annual RAM Conference, Melbourne</a:t>
            </a:r>
          </a:p>
          <a:p>
            <a:r>
              <a:rPr lang="en-AU" sz="2400" dirty="0">
                <a:solidFill>
                  <a:schemeClr val="accent1"/>
                </a:solidFill>
                <a:latin typeface="Times New Roman" panose="02020603050405020304" pitchFamily="18" charset="0"/>
                <a:ea typeface="Times New Roman" panose="02020603050405020304" pitchFamily="18" charset="0"/>
              </a:rPr>
              <a:t>24 - 25 August 2019</a:t>
            </a:r>
            <a:endParaRPr lang="en-AU" sz="2400" dirty="0">
              <a:solidFill>
                <a:schemeClr val="accent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71588" y="0"/>
            <a:ext cx="3223342" cy="1460577"/>
          </a:xfrm>
          <a:prstGeom prst="rect">
            <a:avLst/>
          </a:prstGeom>
        </p:spPr>
      </p:pic>
      <p:sp>
        <p:nvSpPr>
          <p:cNvPr id="6" name="Subtitle 2"/>
          <p:cNvSpPr txBox="1">
            <a:spLocks/>
          </p:cNvSpPr>
          <p:nvPr/>
        </p:nvSpPr>
        <p:spPr>
          <a:xfrm>
            <a:off x="7263131" y="2111057"/>
            <a:ext cx="4587852" cy="175445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AU" sz="2400" dirty="0">
                <a:latin typeface="Times New Roman" panose="02020603050405020304" pitchFamily="18" charset="0"/>
                <a:cs typeface="Times New Roman" panose="02020603050405020304" pitchFamily="18" charset="0"/>
              </a:rPr>
              <a:t>Maxine Whittaker</a:t>
            </a:r>
          </a:p>
          <a:p>
            <a:pPr marL="0" indent="0">
              <a:spcBef>
                <a:spcPts val="0"/>
              </a:spcBef>
              <a:buNone/>
            </a:pPr>
            <a:r>
              <a:rPr lang="en-US" sz="1800" dirty="0">
                <a:latin typeface="Times New Roman" panose="02020603050405020304" pitchFamily="18" charset="0"/>
                <a:cs typeface="Times New Roman" panose="02020603050405020304" pitchFamily="18" charset="0"/>
              </a:rPr>
              <a:t>Dean, College of Public Health, Medical and Veterinary Sciences,</a:t>
            </a:r>
          </a:p>
          <a:p>
            <a:pPr marL="0" indent="0">
              <a:spcBef>
                <a:spcPts val="0"/>
              </a:spcBef>
              <a:buNone/>
            </a:pPr>
            <a:r>
              <a:rPr lang="en-US" sz="1800" dirty="0">
                <a:latin typeface="Times New Roman" panose="02020603050405020304" pitchFamily="18" charset="0"/>
                <a:cs typeface="Times New Roman" panose="02020603050405020304" pitchFamily="18" charset="0"/>
              </a:rPr>
              <a:t>Co-Director WHO Collaborating Centre for Vector Borne and Neglected Tropical Diseases</a:t>
            </a:r>
          </a:p>
          <a:p>
            <a:pPr marL="0" indent="0">
              <a:spcBef>
                <a:spcPts val="0"/>
              </a:spcBef>
              <a:buNone/>
            </a:pPr>
            <a:r>
              <a:rPr lang="en-US" sz="1800" dirty="0">
                <a:latin typeface="Times New Roman" panose="02020603050405020304" pitchFamily="18" charset="0"/>
                <a:cs typeface="Times New Roman" panose="02020603050405020304" pitchFamily="18" charset="0"/>
              </a:rPr>
              <a:t>James Cook University, Townsville, Australia</a:t>
            </a:r>
            <a:endParaRPr lang="en-A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321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987" y="327544"/>
            <a:ext cx="10738805" cy="839989"/>
          </a:xfrm>
        </p:spPr>
        <p:txBody>
          <a:bodyPr/>
          <a:lstStyle/>
          <a:p>
            <a:r>
              <a:rPr lang="en-US" b="1" dirty="0">
                <a:solidFill>
                  <a:schemeClr val="accent1"/>
                </a:solidFill>
              </a:rPr>
              <a:t>CS4ME</a:t>
            </a:r>
            <a:endParaRPr lang="en-AU" b="1" dirty="0">
              <a:solidFill>
                <a:schemeClr val="accent1"/>
              </a:solidFill>
            </a:endParaRPr>
          </a:p>
        </p:txBody>
      </p:sp>
      <p:pic>
        <p:nvPicPr>
          <p:cNvPr id="6" name="Content Placeholder 5" descr="File:Stork with new-born child.png - Wikimedia Commons"/>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637725" y="1206910"/>
            <a:ext cx="4554275" cy="4251325"/>
          </a:xfrm>
        </p:spPr>
      </p:pic>
      <p:sp>
        <p:nvSpPr>
          <p:cNvPr id="4" name="Slide Number Placeholder 3"/>
          <p:cNvSpPr>
            <a:spLocks noGrp="1"/>
          </p:cNvSpPr>
          <p:nvPr>
            <p:ph type="sldNum" sz="quarter" idx="4294967295"/>
          </p:nvPr>
        </p:nvSpPr>
        <p:spPr>
          <a:xfrm>
            <a:off x="0" y="166688"/>
            <a:ext cx="460375" cy="342900"/>
          </a:xfrm>
          <a:prstGeom prst="rect">
            <a:avLst/>
          </a:prstGeom>
        </p:spPr>
        <p:txBody>
          <a:bodyPr/>
          <a:lstStyle/>
          <a:p>
            <a:fld id="{9BA6F528-5FD8-2D4C-A50E-2D0CF89D053C}" type="slidenum">
              <a:rPr lang="en-US" smtClean="0"/>
              <a:pPr/>
              <a:t>10</a:t>
            </a:fld>
            <a:endParaRPr lang="en-US" dirty="0"/>
          </a:p>
        </p:txBody>
      </p:sp>
      <p:sp>
        <p:nvSpPr>
          <p:cNvPr id="7" name="TextBox 6"/>
          <p:cNvSpPr txBox="1"/>
          <p:nvPr/>
        </p:nvSpPr>
        <p:spPr>
          <a:xfrm>
            <a:off x="8132749" y="4821483"/>
            <a:ext cx="1069524" cy="461665"/>
          </a:xfrm>
          <a:prstGeom prst="rect">
            <a:avLst/>
          </a:prstGeom>
          <a:noFill/>
        </p:spPr>
        <p:txBody>
          <a:bodyPr wrap="none" rtlCol="0">
            <a:spAutoFit/>
          </a:bodyPr>
          <a:lstStyle/>
          <a:p>
            <a:r>
              <a:rPr lang="en-US" sz="2400" b="1" dirty="0"/>
              <a:t>CS4ME</a:t>
            </a:r>
            <a:endParaRPr lang="en-AU" sz="2400" b="1" dirty="0"/>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21139" y="0"/>
            <a:ext cx="2121150" cy="1167533"/>
          </a:xfrm>
          <a:prstGeom prst="rect">
            <a:avLst/>
          </a:prstGeom>
        </p:spPr>
      </p:pic>
      <p:sp>
        <p:nvSpPr>
          <p:cNvPr id="3" name="TextBox 2"/>
          <p:cNvSpPr txBox="1"/>
          <p:nvPr/>
        </p:nvSpPr>
        <p:spPr>
          <a:xfrm>
            <a:off x="384819" y="1024128"/>
            <a:ext cx="7306056" cy="5570756"/>
          </a:xfrm>
          <a:prstGeom prst="rect">
            <a:avLst/>
          </a:prstGeom>
          <a:noFill/>
        </p:spPr>
        <p:txBody>
          <a:bodyPr wrap="square" rtlCol="0">
            <a:spAutoFit/>
          </a:bodyPr>
          <a:lstStyle/>
          <a:p>
            <a:pPr marL="342900" indent="-342900">
              <a:buFont typeface="Arial" panose="020B0604020202020204" pitchFamily="34" charset="0"/>
              <a:buChar char="•"/>
            </a:pPr>
            <a:r>
              <a:rPr lang="en-US" sz="2600" dirty="0"/>
              <a:t>2 day Global Malaria Civil Society Strategizing and Advocacy Pre-meeting held in conjunction with, and as part of the 1</a:t>
            </a:r>
            <a:r>
              <a:rPr lang="en-US" sz="2600" baseline="30000" dirty="0"/>
              <a:t>st</a:t>
            </a:r>
            <a:r>
              <a:rPr lang="en-US" sz="2600" dirty="0"/>
              <a:t> World Malaria Congress July 2018 in Melbourne</a:t>
            </a:r>
          </a:p>
          <a:p>
            <a:pPr marL="342900" indent="-342900">
              <a:buFont typeface="Arial" panose="020B0604020202020204" pitchFamily="34" charset="0"/>
              <a:buChar char="•"/>
            </a:pPr>
            <a:r>
              <a:rPr lang="en-US" sz="2600" dirty="0"/>
              <a:t>Provide orientation to civil society partners on the Congress</a:t>
            </a:r>
          </a:p>
          <a:p>
            <a:pPr marL="342900" indent="-342900">
              <a:buFont typeface="Arial" panose="020B0604020202020204" pitchFamily="34" charset="0"/>
              <a:buChar char="•"/>
            </a:pPr>
            <a:r>
              <a:rPr lang="en-US" sz="2600" dirty="0"/>
              <a:t>Facilitate partnership building between CS partners, Congress </a:t>
            </a:r>
            <a:r>
              <a:rPr lang="en-US" sz="2600" dirty="0" err="1"/>
              <a:t>Organsiers</a:t>
            </a:r>
            <a:r>
              <a:rPr lang="en-US" sz="2600" dirty="0"/>
              <a:t> and key stakeholders</a:t>
            </a:r>
          </a:p>
          <a:p>
            <a:pPr marL="342900" indent="-342900">
              <a:buFont typeface="Arial" panose="020B0604020202020204" pitchFamily="34" charset="0"/>
              <a:buChar char="•"/>
            </a:pPr>
            <a:r>
              <a:rPr lang="en-US" sz="2600" dirty="0"/>
              <a:t>Update CS partners of 6</a:t>
            </a:r>
            <a:r>
              <a:rPr lang="en-US" sz="2600" baseline="30000" dirty="0"/>
              <a:t>th</a:t>
            </a:r>
            <a:r>
              <a:rPr lang="en-US" sz="2600" dirty="0"/>
              <a:t> replenishment of </a:t>
            </a:r>
            <a:r>
              <a:rPr lang="en-US" sz="2600" dirty="0" err="1"/>
              <a:t>GFATM</a:t>
            </a:r>
            <a:r>
              <a:rPr lang="en-US" sz="2600" dirty="0"/>
              <a:t> efforts and identify CS efforts to support</a:t>
            </a:r>
          </a:p>
          <a:p>
            <a:pPr marL="342900" indent="-342900">
              <a:buFont typeface="Arial" panose="020B0604020202020204" pitchFamily="34" charset="0"/>
              <a:buChar char="•"/>
            </a:pPr>
            <a:r>
              <a:rPr lang="en-US" sz="2600" dirty="0"/>
              <a:t>Develop a shared vision and roadmap for building a global malaria civil society movement</a:t>
            </a:r>
          </a:p>
          <a:p>
            <a:endParaRPr lang="en-AU" dirty="0"/>
          </a:p>
        </p:txBody>
      </p:sp>
    </p:spTree>
    <p:extLst>
      <p:ext uri="{BB962C8B-B14F-4D97-AF65-F5344CB8AC3E}">
        <p14:creationId xmlns:p14="http://schemas.microsoft.com/office/powerpoint/2010/main" val="431937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lvl="0"/>
            <a:endParaRPr lang="en-AU" dirty="0"/>
          </a:p>
          <a:p>
            <a:pPr marL="0" indent="0">
              <a:buNone/>
            </a:pPr>
            <a:r>
              <a:rPr lang="en-AU" dirty="0"/>
              <a:t> </a:t>
            </a:r>
          </a:p>
          <a:p>
            <a:endParaRPr lang="en-AU" dirty="0"/>
          </a:p>
        </p:txBody>
      </p:sp>
      <p:sp>
        <p:nvSpPr>
          <p:cNvPr id="4" name="Slide Number Placeholder 3"/>
          <p:cNvSpPr>
            <a:spLocks noGrp="1"/>
          </p:cNvSpPr>
          <p:nvPr>
            <p:ph type="sldNum" sz="quarter" idx="4294967295"/>
          </p:nvPr>
        </p:nvSpPr>
        <p:spPr>
          <a:xfrm>
            <a:off x="211069" y="167237"/>
            <a:ext cx="460570" cy="342562"/>
          </a:xfrm>
          <a:prstGeom prst="rect">
            <a:avLst/>
          </a:prstGeom>
        </p:spPr>
        <p:txBody>
          <a:bodyPr/>
          <a:lstStyle/>
          <a:p>
            <a:pPr>
              <a:defRPr/>
            </a:pPr>
            <a:fld id="{3A713B6B-C364-4B9F-92F4-BF85EFCAAEAA}" type="slidenum">
              <a:rPr lang="en-US" smtClean="0"/>
              <a:pPr>
                <a:defRPr/>
              </a:pPr>
              <a:t>11</a:t>
            </a:fld>
            <a:endParaRPr lang="en-US"/>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1069" y="1169765"/>
            <a:ext cx="6330957" cy="4018209"/>
          </a:xfrm>
          <a:prstGeom prst="rect">
            <a:avLst/>
          </a:prstGeom>
        </p:spPr>
      </p:pic>
      <p:sp>
        <p:nvSpPr>
          <p:cNvPr id="5" name="Rectangle 4"/>
          <p:cNvSpPr/>
          <p:nvPr/>
        </p:nvSpPr>
        <p:spPr>
          <a:xfrm>
            <a:off x="6691720" y="338518"/>
            <a:ext cx="5168048" cy="4893647"/>
          </a:xfrm>
          <a:prstGeom prst="rect">
            <a:avLst/>
          </a:prstGeom>
        </p:spPr>
        <p:txBody>
          <a:bodyPr wrap="square">
            <a:spAutoFit/>
          </a:bodyPr>
          <a:lstStyle/>
          <a:p>
            <a:r>
              <a:rPr lang="en-US" sz="2400" dirty="0">
                <a:solidFill>
                  <a:srgbClr val="666666"/>
                </a:solidFill>
                <a:latin typeface="Open Sans"/>
              </a:rPr>
              <a:t>Firm in the belief that empowered community and civil society are game-changers in health responses, we, ​representatives of national, regional and global malaria communities and civil society, have come together and formed the Global Civil Society for Malaria Elimination (CS4ME), ​as part of our commitment to jointly advocate for more effective, sustainable, people-centered, rights-based, equitable, and inclusive malaria </a:t>
            </a:r>
            <a:r>
              <a:rPr lang="en-US" sz="2400" dirty="0" err="1">
                <a:solidFill>
                  <a:srgbClr val="666666"/>
                </a:solidFill>
                <a:latin typeface="Open Sans"/>
              </a:rPr>
              <a:t>programmes</a:t>
            </a:r>
            <a:r>
              <a:rPr lang="en-US" sz="2400" dirty="0">
                <a:solidFill>
                  <a:srgbClr val="666666"/>
                </a:solidFill>
                <a:latin typeface="Open Sans"/>
              </a:rPr>
              <a:t>​.</a:t>
            </a:r>
            <a:endParaRPr lang="en-AU" sz="2400" dirty="0"/>
          </a:p>
        </p:txBody>
      </p:sp>
    </p:spTree>
    <p:extLst>
      <p:ext uri="{BB962C8B-B14F-4D97-AF65-F5344CB8AC3E}">
        <p14:creationId xmlns:p14="http://schemas.microsoft.com/office/powerpoint/2010/main" val="2748321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94" y="277391"/>
            <a:ext cx="10738805" cy="626973"/>
          </a:xfrm>
        </p:spPr>
        <p:txBody>
          <a:bodyPr/>
          <a:lstStyle/>
          <a:p>
            <a:r>
              <a:rPr lang="en-US" b="1" dirty="0">
                <a:solidFill>
                  <a:schemeClr val="accent1"/>
                </a:solidFill>
              </a:rPr>
              <a:t>CS4ME actions:</a:t>
            </a:r>
            <a:br>
              <a:rPr lang="en-US" b="1" dirty="0">
                <a:solidFill>
                  <a:schemeClr val="accent1"/>
                </a:solidFill>
              </a:rPr>
            </a:br>
            <a:endParaRPr lang="en-AU" b="1" dirty="0">
              <a:solidFill>
                <a:schemeClr val="accent1"/>
              </a:solidFill>
            </a:endParaRPr>
          </a:p>
        </p:txBody>
      </p:sp>
      <p:sp>
        <p:nvSpPr>
          <p:cNvPr id="3" name="Content Placeholder 2"/>
          <p:cNvSpPr>
            <a:spLocks noGrp="1"/>
          </p:cNvSpPr>
          <p:nvPr>
            <p:ph idx="1"/>
          </p:nvPr>
        </p:nvSpPr>
        <p:spPr>
          <a:xfrm>
            <a:off x="671639" y="1113164"/>
            <a:ext cx="10738805" cy="4251059"/>
          </a:xfrm>
        </p:spPr>
        <p:txBody>
          <a:bodyPr/>
          <a:lstStyle/>
          <a:p>
            <a:pPr fontAlgn="base"/>
            <a:r>
              <a:rPr lang="en-US" sz="2000" b="1" dirty="0"/>
              <a:t>Connect</a:t>
            </a:r>
            <a:r>
              <a:rPr lang="en-US" sz="2000" dirty="0"/>
              <a:t> civil society organizations and communities affected by/at risk of malaria on a single platform and build &amp; </a:t>
            </a:r>
            <a:r>
              <a:rPr lang="en-US" sz="2000" b="1" dirty="0"/>
              <a:t>strengthen</a:t>
            </a:r>
            <a:r>
              <a:rPr lang="en-US" sz="2000" dirty="0"/>
              <a:t> their capacities and </a:t>
            </a:r>
            <a:r>
              <a:rPr lang="en-US" sz="2000" b="1" dirty="0"/>
              <a:t>enable</a:t>
            </a:r>
            <a:r>
              <a:rPr lang="en-US" sz="2000" dirty="0"/>
              <a:t> South-South collaboration and coordination;</a:t>
            </a:r>
          </a:p>
          <a:p>
            <a:pPr fontAlgn="base"/>
            <a:r>
              <a:rPr lang="en-US" sz="2000" b="1" dirty="0"/>
              <a:t>Promote</a:t>
            </a:r>
            <a:r>
              <a:rPr lang="en-US" sz="2000" dirty="0"/>
              <a:t> the involvement of local civil society organizations and communities beyond service delivery as actors taking part in decision-making processes, strategy &amp; programme development, monitoring and evaluation, research, to complement and </a:t>
            </a:r>
            <a:r>
              <a:rPr lang="en-US" sz="2000" b="1" dirty="0"/>
              <a:t>strengthen malaria control/elimination</a:t>
            </a:r>
            <a:r>
              <a:rPr lang="en-US" sz="2000" dirty="0"/>
              <a:t> and contribute to Sustainable Development Goals (SDGs);</a:t>
            </a:r>
          </a:p>
          <a:p>
            <a:pPr fontAlgn="base"/>
            <a:r>
              <a:rPr lang="en-US" sz="2000" b="1" dirty="0"/>
              <a:t>Champion &amp; secure</a:t>
            </a:r>
            <a:r>
              <a:rPr lang="en-US" sz="2000" dirty="0"/>
              <a:t> community-based </a:t>
            </a:r>
            <a:r>
              <a:rPr lang="en-US" sz="2000" dirty="0" err="1"/>
              <a:t>programmes</a:t>
            </a:r>
            <a:r>
              <a:rPr lang="en-US" sz="2000" dirty="0"/>
              <a:t> and </a:t>
            </a:r>
            <a:r>
              <a:rPr lang="en-US" sz="2000" b="1" dirty="0"/>
              <a:t>reinforce</a:t>
            </a:r>
            <a:r>
              <a:rPr lang="en-US" sz="2000" dirty="0"/>
              <a:t> the sense of urgency for malaria elimination;</a:t>
            </a:r>
          </a:p>
          <a:p>
            <a:pPr fontAlgn="base"/>
            <a:r>
              <a:rPr lang="en-US" sz="2000" b="1" dirty="0"/>
              <a:t>Advocate</a:t>
            </a:r>
            <a:r>
              <a:rPr lang="en-US" sz="2000" dirty="0"/>
              <a:t> for sufficient and sustained resource mobilization for malaria control/elimination and </a:t>
            </a:r>
            <a:r>
              <a:rPr lang="en-US" sz="2000" b="1" dirty="0"/>
              <a:t>prioritize</a:t>
            </a:r>
            <a:r>
              <a:rPr lang="en-US" sz="2000" dirty="0"/>
              <a:t> appropriate allocations for civil society &amp; communities;</a:t>
            </a:r>
          </a:p>
          <a:p>
            <a:pPr fontAlgn="base"/>
            <a:r>
              <a:rPr lang="en-US" sz="2000" b="1" dirty="0"/>
              <a:t>Promote</a:t>
            </a:r>
            <a:r>
              <a:rPr lang="en-US" sz="2000" dirty="0"/>
              <a:t> universal access to &amp; effective use of existing tools and demand innovative tools &amp; responses that serve the needs of communities and local conditions;</a:t>
            </a:r>
          </a:p>
          <a:p>
            <a:pPr fontAlgn="base"/>
            <a:r>
              <a:rPr lang="en-US" sz="2000" b="1" dirty="0"/>
              <a:t>Solicit</a:t>
            </a:r>
            <a:r>
              <a:rPr lang="en-US" sz="2000" dirty="0"/>
              <a:t> an effective </a:t>
            </a:r>
            <a:r>
              <a:rPr lang="en-US" sz="2000" dirty="0" err="1"/>
              <a:t>multisectoral</a:t>
            </a:r>
            <a:r>
              <a:rPr lang="en-US" sz="2000" dirty="0"/>
              <a:t> response for malaria elimination with empowered civil society &amp; communities as key stakeholders.</a:t>
            </a:r>
          </a:p>
        </p:txBody>
      </p:sp>
      <p:sp>
        <p:nvSpPr>
          <p:cNvPr id="4" name="Slide Number Placeholder 3"/>
          <p:cNvSpPr>
            <a:spLocks noGrp="1"/>
          </p:cNvSpPr>
          <p:nvPr>
            <p:ph type="sldNum" sz="quarter" idx="4294967295"/>
          </p:nvPr>
        </p:nvSpPr>
        <p:spPr>
          <a:xfrm>
            <a:off x="211069" y="200330"/>
            <a:ext cx="460570" cy="342562"/>
          </a:xfrm>
          <a:prstGeom prst="rect">
            <a:avLst/>
          </a:prstGeom>
        </p:spPr>
        <p:txBody>
          <a:bodyPr/>
          <a:lstStyle/>
          <a:p>
            <a:fld id="{9BA6F528-5FD8-2D4C-A50E-2D0CF89D053C}" type="slidenum">
              <a:rPr lang="en-US" smtClean="0"/>
              <a:pPr/>
              <a:t>12</a:t>
            </a:fld>
            <a:endParaRPr lang="en-US" dirty="0"/>
          </a:p>
        </p:txBody>
      </p:sp>
    </p:spTree>
    <p:extLst>
      <p:ext uri="{BB962C8B-B14F-4D97-AF65-F5344CB8AC3E}">
        <p14:creationId xmlns:p14="http://schemas.microsoft.com/office/powerpoint/2010/main" val="3251729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211069" y="167237"/>
            <a:ext cx="460570" cy="342562"/>
          </a:xfrm>
          <a:prstGeom prst="rect">
            <a:avLst/>
          </a:prstGeom>
        </p:spPr>
        <p:txBody>
          <a:bodyPr/>
          <a:lstStyle/>
          <a:p>
            <a:fld id="{9BA6F528-5FD8-2D4C-A50E-2D0CF89D053C}" type="slidenum">
              <a:rPr lang="en-US" smtClean="0"/>
              <a:pPr/>
              <a:t>13</a:t>
            </a:fld>
            <a:endParaRPr lang="en-US" dirty="0"/>
          </a:p>
        </p:txBody>
      </p:sp>
      <p:grpSp>
        <p:nvGrpSpPr>
          <p:cNvPr id="5" name="Group 4"/>
          <p:cNvGrpSpPr/>
          <p:nvPr/>
        </p:nvGrpSpPr>
        <p:grpSpPr>
          <a:xfrm>
            <a:off x="96595" y="154429"/>
            <a:ext cx="2818626" cy="3602184"/>
            <a:chOff x="0" y="1562460"/>
            <a:chExt cx="2818626" cy="1497628"/>
          </a:xfrm>
        </p:grpSpPr>
        <p:sp>
          <p:nvSpPr>
            <p:cNvPr id="6" name="Rectangle 5"/>
            <p:cNvSpPr/>
            <p:nvPr/>
          </p:nvSpPr>
          <p:spPr>
            <a:xfrm>
              <a:off x="0" y="1562460"/>
              <a:ext cx="2818626" cy="149395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TextBox 6"/>
            <p:cNvSpPr txBox="1"/>
            <p:nvPr/>
          </p:nvSpPr>
          <p:spPr>
            <a:xfrm>
              <a:off x="0" y="1566133"/>
              <a:ext cx="2818626" cy="14939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b="1" i="0" u="none" kern="1200" dirty="0"/>
                <a:t>Steering Committee</a:t>
              </a:r>
            </a:p>
            <a:p>
              <a:pPr lvl="0" algn="ctr" defTabSz="800100">
                <a:lnSpc>
                  <a:spcPct val="90000"/>
                </a:lnSpc>
                <a:spcBef>
                  <a:spcPct val="0"/>
                </a:spcBef>
                <a:spcAft>
                  <a:spcPct val="35000"/>
                </a:spcAft>
              </a:pPr>
              <a:r>
                <a:rPr lang="en-US" sz="1800" b="0" i="0" kern="1200" dirty="0"/>
                <a:t>The Steering Committee constitute the principal decision-making body for the activities of CS4ME and be responsible for giving guidance and strategic directions to the implementation of the work plan and objectives. The committee also reviews the progress of its implementation.</a:t>
              </a:r>
              <a:endParaRPr lang="en-US" sz="1800" kern="1200" dirty="0"/>
            </a:p>
          </p:txBody>
        </p:sp>
      </p:grpSp>
      <p:grpSp>
        <p:nvGrpSpPr>
          <p:cNvPr id="8" name="Group 7"/>
          <p:cNvGrpSpPr/>
          <p:nvPr/>
        </p:nvGrpSpPr>
        <p:grpSpPr>
          <a:xfrm>
            <a:off x="6815490" y="3319461"/>
            <a:ext cx="4687488" cy="2790731"/>
            <a:chOff x="6929504" y="1781162"/>
            <a:chExt cx="1622976" cy="2104838"/>
          </a:xfrm>
        </p:grpSpPr>
        <p:sp>
          <p:nvSpPr>
            <p:cNvPr id="9" name="Rectangle 8"/>
            <p:cNvSpPr/>
            <p:nvPr/>
          </p:nvSpPr>
          <p:spPr>
            <a:xfrm>
              <a:off x="6929504" y="1781162"/>
              <a:ext cx="1622976" cy="210483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TextBox 9"/>
            <p:cNvSpPr txBox="1"/>
            <p:nvPr/>
          </p:nvSpPr>
          <p:spPr>
            <a:xfrm>
              <a:off x="6929504" y="1781162"/>
              <a:ext cx="1622976" cy="21048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AU" sz="1800" b="1" i="0" u="none" kern="1200" dirty="0"/>
                <a:t>Observers</a:t>
              </a:r>
              <a:r>
                <a:rPr lang="en-US" sz="1800" b="0" i="0" kern="1200" dirty="0"/>
                <a:t>I</a:t>
              </a:r>
            </a:p>
            <a:p>
              <a:pPr marL="0" marR="0" lvl="0" indent="0" algn="ctr" defTabSz="914400" eaLnBrk="1" fontAlgn="auto" latinLnBrk="0" hangingPunct="1">
                <a:lnSpc>
                  <a:spcPct val="100000"/>
                </a:lnSpc>
                <a:spcBef>
                  <a:spcPct val="0"/>
                </a:spcBef>
                <a:spcAft>
                  <a:spcPts val="0"/>
                </a:spcAft>
                <a:buClrTx/>
                <a:buSzTx/>
                <a:buFontTx/>
                <a:buNone/>
                <a:tabLst/>
                <a:defRPr/>
              </a:pPr>
              <a:r>
                <a:rPr lang="en-US" sz="1800" b="0" i="0" kern="1200" dirty="0"/>
                <a:t>Parties that are not eligible for CS4ME membership may participate as Observers at CS4ME Steering Committee meetings, Working Group meetings, events and other activities</a:t>
              </a:r>
              <a:r>
                <a:rPr lang="en-US" sz="1800" b="0" i="0" u="sng" kern="1200" dirty="0"/>
                <a:t>,</a:t>
              </a:r>
              <a:r>
                <a:rPr lang="en-US" sz="1800" b="0" i="0" kern="1200" dirty="0"/>
                <a:t> </a:t>
              </a:r>
              <a:r>
                <a:rPr lang="en-US" sz="1800" b="0" i="0" u="sng" kern="1200" dirty="0"/>
                <a:t>by invitation only</a:t>
              </a:r>
              <a:r>
                <a:rPr lang="en-US" sz="1800" b="0" i="0" kern="1200" dirty="0"/>
                <a:t>.  These parties may consist of organizations, companies, government officials, institutions and individuals or other interested parties.</a:t>
              </a:r>
            </a:p>
            <a:p>
              <a:pPr lvl="0" algn="ctr" defTabSz="355600">
                <a:lnSpc>
                  <a:spcPct val="90000"/>
                </a:lnSpc>
                <a:spcBef>
                  <a:spcPct val="0"/>
                </a:spcBef>
                <a:spcAft>
                  <a:spcPct val="35000"/>
                </a:spcAft>
              </a:pPr>
              <a:endParaRPr lang="en-AU" sz="1800" b="1" i="0" u="none" kern="1200" dirty="0"/>
            </a:p>
          </p:txBody>
        </p:sp>
      </p:grpSp>
      <p:sp>
        <p:nvSpPr>
          <p:cNvPr id="11" name="Rectangle 10"/>
          <p:cNvSpPr/>
          <p:nvPr/>
        </p:nvSpPr>
        <p:spPr>
          <a:xfrm>
            <a:off x="1067869" y="4299880"/>
            <a:ext cx="5536800" cy="2174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AU" b="1" dirty="0"/>
              <a:t>Working groups</a:t>
            </a:r>
          </a:p>
          <a:p>
            <a:pPr lvl="0"/>
            <a:r>
              <a:rPr lang="en-US" dirty="0"/>
              <a:t>Members have the opportunity to join working groups on selected topic and actively contribute to design and implement CS4ME actions, positions, statement, campaigns and other key activities. We have global, regional and countries working groups to advance the fight and ensure greater committees engagement.</a:t>
            </a:r>
          </a:p>
          <a:p>
            <a:pPr lvl="0"/>
            <a:endParaRPr lang="en-AU" b="1" dirty="0"/>
          </a:p>
        </p:txBody>
      </p:sp>
      <p:sp>
        <p:nvSpPr>
          <p:cNvPr id="12" name="Rectangle 11"/>
          <p:cNvSpPr/>
          <p:nvPr/>
        </p:nvSpPr>
        <p:spPr>
          <a:xfrm>
            <a:off x="7617599" y="338518"/>
            <a:ext cx="4219617" cy="2914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AU" b="1" dirty="0"/>
              <a:t>Members</a:t>
            </a:r>
          </a:p>
          <a:p>
            <a:pPr lvl="0"/>
            <a:r>
              <a:rPr lang="en-US" dirty="0"/>
              <a:t>Membership in CS4ME is open to any representative of civil society or community-based organization with experience in malaria-based programming. Members are active representatives of Civil Society Organizations and actors of change at their different level.</a:t>
            </a:r>
          </a:p>
          <a:p>
            <a:pPr lvl="0"/>
            <a:endParaRPr lang="en-AU" b="1" dirty="0"/>
          </a:p>
        </p:txBody>
      </p:sp>
      <p:sp>
        <p:nvSpPr>
          <p:cNvPr id="14" name="Rectangle 13"/>
          <p:cNvSpPr/>
          <p:nvPr/>
        </p:nvSpPr>
        <p:spPr>
          <a:xfrm>
            <a:off x="3336874" y="1453359"/>
            <a:ext cx="2995200" cy="221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AU" b="1"/>
              <a:t>Secretariat</a:t>
            </a:r>
          </a:p>
          <a:p>
            <a:pPr lvl="0"/>
            <a:r>
              <a:rPr lang="en-US"/>
              <a:t>The Secretariat is responsible for planning, coordinating, executing activities, and providing administrative support to CS4ME.</a:t>
            </a:r>
          </a:p>
          <a:p>
            <a:pPr lvl="0"/>
            <a:endParaRPr lang="en-AU" b="1" dirty="0"/>
          </a:p>
        </p:txBody>
      </p:sp>
      <p:sp>
        <p:nvSpPr>
          <p:cNvPr id="15" name="TextBox 14"/>
          <p:cNvSpPr txBox="1"/>
          <p:nvPr/>
        </p:nvSpPr>
        <p:spPr>
          <a:xfrm>
            <a:off x="4613573" y="266888"/>
            <a:ext cx="2741648" cy="707886"/>
          </a:xfrm>
          <a:prstGeom prst="rect">
            <a:avLst/>
          </a:prstGeom>
          <a:noFill/>
        </p:spPr>
        <p:txBody>
          <a:bodyPr wrap="none" rtlCol="0">
            <a:spAutoFit/>
          </a:bodyPr>
          <a:lstStyle/>
          <a:p>
            <a:r>
              <a:rPr lang="en-US" sz="4000" b="1" dirty="0">
                <a:solidFill>
                  <a:schemeClr val="accent1"/>
                </a:solidFill>
              </a:rPr>
              <a:t>Governance</a:t>
            </a:r>
            <a:endParaRPr lang="en-AU" sz="4000" b="1" dirty="0">
              <a:solidFill>
                <a:schemeClr val="accent1"/>
              </a:solidFill>
            </a:endParaRPr>
          </a:p>
        </p:txBody>
      </p:sp>
    </p:spTree>
    <p:extLst>
      <p:ext uri="{BB962C8B-B14F-4D97-AF65-F5344CB8AC3E}">
        <p14:creationId xmlns:p14="http://schemas.microsoft.com/office/powerpoint/2010/main" val="3045263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152" y="1289304"/>
            <a:ext cx="4507992" cy="3758184"/>
          </a:xfrm>
          <a:prstGeom prst="rect">
            <a:avLst/>
          </a:prstGeom>
        </p:spPr>
      </p:pic>
      <p:sp>
        <p:nvSpPr>
          <p:cNvPr id="3" name="Content Placeholder 2"/>
          <p:cNvSpPr>
            <a:spLocks noGrp="1"/>
          </p:cNvSpPr>
          <p:nvPr>
            <p:ph idx="1"/>
          </p:nvPr>
        </p:nvSpPr>
        <p:spPr>
          <a:xfrm>
            <a:off x="4754880" y="384048"/>
            <a:ext cx="6598920" cy="5980175"/>
          </a:xfrm>
        </p:spPr>
        <p:txBody>
          <a:bodyPr/>
          <a:lstStyle/>
          <a:p>
            <a:pPr marL="514350" indent="-514350">
              <a:buFont typeface="+mj-lt"/>
              <a:buAutoNum type="arabicPeriod"/>
            </a:pPr>
            <a:r>
              <a:rPr lang="en-US" dirty="0"/>
              <a:t>Frame malaria responses in the context of social justice and human rights and within equitable universal health coverage systems</a:t>
            </a:r>
          </a:p>
          <a:p>
            <a:pPr marL="514350" indent="-514350">
              <a:buFont typeface="+mj-lt"/>
              <a:buAutoNum type="arabicPeriod"/>
            </a:pPr>
            <a:r>
              <a:rPr lang="en-US" dirty="0"/>
              <a:t>Make malaria decision making spaces more inclusive and support malaria civil society </a:t>
            </a:r>
            <a:r>
              <a:rPr lang="en-US" dirty="0" err="1"/>
              <a:t>mobilisation</a:t>
            </a:r>
            <a:endParaRPr lang="en-US" dirty="0"/>
          </a:p>
          <a:p>
            <a:pPr marL="514350" indent="-514350">
              <a:buFont typeface="+mj-lt"/>
              <a:buAutoNum type="arabicPeriod"/>
            </a:pPr>
            <a:r>
              <a:rPr lang="en-US" dirty="0"/>
              <a:t>Fully meeting the funding needs for malaria responses and for health and community systems strengthening</a:t>
            </a:r>
          </a:p>
          <a:p>
            <a:pPr marL="514350" indent="-514350">
              <a:buFont typeface="+mj-lt"/>
              <a:buAutoNum type="arabicPeriod"/>
            </a:pPr>
            <a:r>
              <a:rPr lang="en-US" dirty="0"/>
              <a:t>Partner with civil society and community actor for effective malaria surveillance and response      systems</a:t>
            </a:r>
            <a:endParaRPr lang="en-AU" dirty="0"/>
          </a:p>
        </p:txBody>
      </p:sp>
    </p:spTree>
    <p:extLst>
      <p:ext uri="{BB962C8B-B14F-4D97-AF65-F5344CB8AC3E}">
        <p14:creationId xmlns:p14="http://schemas.microsoft.com/office/powerpoint/2010/main" val="4192775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9910" y="2342538"/>
            <a:ext cx="2834460" cy="1108061"/>
          </a:xfrm>
        </p:spPr>
        <p:txBody>
          <a:bodyPr/>
          <a:lstStyle/>
          <a:p>
            <a:r>
              <a:rPr lang="en-US" b="1" dirty="0">
                <a:solidFill>
                  <a:schemeClr val="accent1"/>
                </a:solidFill>
              </a:rPr>
              <a:t>Partners of CS4ME</a:t>
            </a:r>
            <a:endParaRPr lang="en-AU" b="1" dirty="0">
              <a:solidFill>
                <a:schemeClr val="accent1"/>
              </a:solidFill>
            </a:endParaRPr>
          </a:p>
        </p:txBody>
      </p:sp>
      <p:sp>
        <p:nvSpPr>
          <p:cNvPr id="4" name="Slide Number Placeholder 3"/>
          <p:cNvSpPr>
            <a:spLocks noGrp="1"/>
          </p:cNvSpPr>
          <p:nvPr>
            <p:ph type="sldNum" sz="quarter" idx="4294967295"/>
          </p:nvPr>
        </p:nvSpPr>
        <p:spPr>
          <a:xfrm>
            <a:off x="211069" y="167237"/>
            <a:ext cx="460570" cy="342562"/>
          </a:xfrm>
          <a:prstGeom prst="rect">
            <a:avLst/>
          </a:prstGeom>
        </p:spPr>
        <p:txBody>
          <a:bodyPr/>
          <a:lstStyle/>
          <a:p>
            <a:fld id="{9BA6F528-5FD8-2D4C-A50E-2D0CF89D053C}" type="slidenum">
              <a:rPr lang="en-US" smtClean="0"/>
              <a:pPr/>
              <a:t>15</a:t>
            </a:fld>
            <a:endParaRPr lang="en-US" dirty="0"/>
          </a:p>
        </p:txBody>
      </p:sp>
      <p:pic>
        <p:nvPicPr>
          <p:cNvPr id="5" name="Picture 4"/>
          <p:cNvPicPr>
            <a:picLocks noChangeAspect="1"/>
          </p:cNvPicPr>
          <p:nvPr/>
        </p:nvPicPr>
        <p:blipFill>
          <a:blip r:embed="rId3"/>
          <a:stretch>
            <a:fillRect/>
          </a:stretch>
        </p:blipFill>
        <p:spPr>
          <a:xfrm>
            <a:off x="671639" y="-43201"/>
            <a:ext cx="8124889" cy="6901201"/>
          </a:xfrm>
          <a:prstGeom prst="rect">
            <a:avLst/>
          </a:prstGeom>
        </p:spPr>
      </p:pic>
    </p:spTree>
    <p:extLst>
      <p:ext uri="{BB962C8B-B14F-4D97-AF65-F5344CB8AC3E}">
        <p14:creationId xmlns:p14="http://schemas.microsoft.com/office/powerpoint/2010/main" val="478499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4995" y="1846514"/>
            <a:ext cx="10572244" cy="2852737"/>
          </a:xfrm>
        </p:spPr>
        <p:txBody>
          <a:bodyPr/>
          <a:lstStyle/>
          <a:p>
            <a:r>
              <a:rPr lang="en-AU" b="1" dirty="0">
                <a:solidFill>
                  <a:schemeClr val="accent1"/>
                </a:solidFill>
              </a:rPr>
              <a:t>What is community?</a:t>
            </a:r>
            <a:br>
              <a:rPr lang="en-AU" b="1" dirty="0">
                <a:solidFill>
                  <a:schemeClr val="accent1"/>
                </a:solidFill>
              </a:rPr>
            </a:br>
            <a:r>
              <a:rPr lang="en-AU" b="1" dirty="0">
                <a:solidFill>
                  <a:schemeClr val="accent1"/>
                </a:solidFill>
              </a:rPr>
              <a:t>What is participation?</a:t>
            </a:r>
          </a:p>
        </p:txBody>
      </p:sp>
      <p:sp>
        <p:nvSpPr>
          <p:cNvPr id="2" name="Slide Number Placeholder 1"/>
          <p:cNvSpPr>
            <a:spLocks noGrp="1"/>
          </p:cNvSpPr>
          <p:nvPr>
            <p:ph type="sldNum" sz="quarter" idx="12"/>
          </p:nvPr>
        </p:nvSpPr>
        <p:spPr/>
        <p:txBody>
          <a:bodyPr/>
          <a:lstStyle/>
          <a:p>
            <a:fld id="{7396938E-7A29-412D-8C36-C8D873D766F4}" type="slidenum">
              <a:rPr lang="en-AU" smtClean="0"/>
              <a:pPr/>
              <a:t>16</a:t>
            </a:fld>
            <a:endParaRPr lang="en-AU"/>
          </a:p>
        </p:txBody>
      </p:sp>
      <p:pic>
        <p:nvPicPr>
          <p:cNvPr id="6" name="Content Placeholder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5047488" y="0"/>
            <a:ext cx="7006152" cy="3438144"/>
          </a:xfrm>
          <a:prstGeom prst="rect">
            <a:avLst/>
          </a:prstGeom>
          <a:noFill/>
          <a:ln w="9525">
            <a:noFill/>
            <a:miter lim="800000"/>
            <a:headEnd/>
            <a:tailEnd/>
          </a:ln>
        </p:spPr>
      </p:pic>
    </p:spTree>
    <p:extLst>
      <p:ext uri="{BB962C8B-B14F-4D97-AF65-F5344CB8AC3E}">
        <p14:creationId xmlns:p14="http://schemas.microsoft.com/office/powerpoint/2010/main" val="1350765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4995" y="2238375"/>
            <a:ext cx="10572244" cy="2852737"/>
          </a:xfrm>
        </p:spPr>
        <p:txBody>
          <a:bodyPr/>
          <a:lstStyle/>
          <a:p>
            <a:r>
              <a:rPr lang="en-US" b="1" dirty="0">
                <a:solidFill>
                  <a:schemeClr val="accent1"/>
                </a:solidFill>
              </a:rPr>
              <a:t>Community is…</a:t>
            </a:r>
            <a:endParaRPr lang="en-AU" b="1" dirty="0">
              <a:solidFill>
                <a:schemeClr val="accent1"/>
              </a:solidFill>
            </a:endParaRPr>
          </a:p>
        </p:txBody>
      </p:sp>
      <p:graphicFrame>
        <p:nvGraphicFramePr>
          <p:cNvPr id="7" name="Diagram 6"/>
          <p:cNvGraphicFramePr/>
          <p:nvPr/>
        </p:nvGraphicFramePr>
        <p:xfrm>
          <a:off x="2038350" y="206375"/>
          <a:ext cx="8077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3CF06373-C734-4CA1-9369-339077D325F0}" type="slidenum">
              <a:rPr lang="en-US" smtClean="0"/>
              <a:pPr/>
              <a:t>17</a:t>
            </a:fld>
            <a:endParaRPr lang="en-US"/>
          </a:p>
        </p:txBody>
      </p:sp>
    </p:spTree>
    <p:extLst>
      <p:ext uri="{BB962C8B-B14F-4D97-AF65-F5344CB8AC3E}">
        <p14:creationId xmlns:p14="http://schemas.microsoft.com/office/powerpoint/2010/main" val="3739797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1639" y="198541"/>
            <a:ext cx="10738805" cy="1108061"/>
          </a:xfrm>
        </p:spPr>
        <p:txBody>
          <a:bodyPr/>
          <a:lstStyle/>
          <a:p>
            <a:r>
              <a:rPr lang="en-AU" b="1" dirty="0">
                <a:solidFill>
                  <a:schemeClr val="accent1"/>
                </a:solidFill>
              </a:rPr>
              <a:t>Community is:</a:t>
            </a: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847528" y="1052736"/>
            <a:ext cx="4381500" cy="3048000"/>
          </a:xfr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84032" y="980728"/>
            <a:ext cx="4256009" cy="34861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847528" y="3449461"/>
            <a:ext cx="4762500" cy="317182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610028" y="3765372"/>
            <a:ext cx="3810000" cy="254000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111500" y="1663700"/>
            <a:ext cx="5969000" cy="3530600"/>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714750" y="2357438"/>
            <a:ext cx="4762500" cy="3087787"/>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852988" y="1484785"/>
            <a:ext cx="3475261" cy="3115791"/>
          </a:xfrm>
          <a:prstGeom prst="rect">
            <a:avLst/>
          </a:prstGeom>
        </p:spPr>
      </p:pic>
      <p:pic>
        <p:nvPicPr>
          <p:cNvPr id="11" name="Content Placeholder 1"/>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3546040" y="1376971"/>
            <a:ext cx="6089154" cy="4235933"/>
          </a:xfrm>
          <a:prstGeom prst="rect">
            <a:avLst/>
          </a:prstGeom>
          <a:noFill/>
          <a:ln w="9525">
            <a:noFill/>
            <a:miter lim="800000"/>
            <a:headEnd/>
            <a:tailEnd/>
          </a:ln>
        </p:spPr>
      </p:pic>
      <p:pic>
        <p:nvPicPr>
          <p:cNvPr id="12" name="Picture 1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383280" y="1770888"/>
            <a:ext cx="5425440" cy="3316224"/>
          </a:xfrm>
          <a:prstGeom prst="rect">
            <a:avLst/>
          </a:prstGeom>
        </p:spPr>
      </p:pic>
      <p:pic>
        <p:nvPicPr>
          <p:cNvPr id="1026" name="Picture 2" descr="C:\Users\Public\Pictures\sdg\african-village-drum-ceremony.jpg"/>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4439817" y="2324872"/>
            <a:ext cx="3816413" cy="348039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4294967295"/>
          </p:nvPr>
        </p:nvSpPr>
        <p:spPr>
          <a:xfrm>
            <a:off x="211069" y="167237"/>
            <a:ext cx="460570" cy="342562"/>
          </a:xfrm>
          <a:prstGeom prst="rect">
            <a:avLst/>
          </a:prstGeom>
        </p:spPr>
        <p:txBody>
          <a:bodyPr/>
          <a:lstStyle/>
          <a:p>
            <a:fld id="{7396938E-7A29-412D-8C36-C8D873D766F4}" type="slidenum">
              <a:rPr lang="en-AU" smtClean="0"/>
              <a:pPr/>
              <a:t>18</a:t>
            </a:fld>
            <a:endParaRPr lang="en-AU"/>
          </a:p>
        </p:txBody>
      </p:sp>
    </p:spTree>
    <p:extLst>
      <p:ext uri="{BB962C8B-B14F-4D97-AF65-F5344CB8AC3E}">
        <p14:creationId xmlns:p14="http://schemas.microsoft.com/office/powerpoint/2010/main" val="228391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1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0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102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12"/>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639" y="338518"/>
            <a:ext cx="10738805" cy="1108061"/>
          </a:xfrm>
        </p:spPr>
        <p:txBody>
          <a:bodyPr/>
          <a:lstStyle/>
          <a:p>
            <a:r>
              <a:rPr lang="en-AU" b="1" dirty="0">
                <a:solidFill>
                  <a:schemeClr val="accent1"/>
                </a:solidFill>
              </a:rPr>
              <a:t>Participation is:</a:t>
            </a:r>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468489" y="167237"/>
            <a:ext cx="6867754" cy="6332752"/>
          </a:xfrm>
        </p:spPr>
      </p:pic>
      <p:pic>
        <p:nvPicPr>
          <p:cNvPr id="4" name="Content Placeholder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bwMode="auto">
          <a:xfrm>
            <a:off x="516268" y="1436266"/>
            <a:ext cx="3796849" cy="4077072"/>
          </a:xfrm>
          <a:prstGeom prst="rect">
            <a:avLst/>
          </a:prstGeom>
          <a:noFill/>
          <a:ln w="9525">
            <a:noFill/>
            <a:miter lim="800000"/>
            <a:headEnd/>
            <a:tailEnd/>
          </a:ln>
        </p:spPr>
      </p:pic>
      <p:sp>
        <p:nvSpPr>
          <p:cNvPr id="6" name="TextBox 5"/>
          <p:cNvSpPr txBox="1"/>
          <p:nvPr/>
        </p:nvSpPr>
        <p:spPr>
          <a:xfrm>
            <a:off x="1547072" y="6487440"/>
            <a:ext cx="7296677" cy="307777"/>
          </a:xfrm>
          <a:prstGeom prst="rect">
            <a:avLst/>
          </a:prstGeom>
          <a:noFill/>
        </p:spPr>
        <p:txBody>
          <a:bodyPr wrap="none" rtlCol="0">
            <a:spAutoFit/>
          </a:bodyPr>
          <a:lstStyle/>
          <a:p>
            <a:r>
              <a:rPr lang="en-AU" sz="1400" dirty="0"/>
              <a:t>http://www.georgejulian.co.uk/wp-content/uploads/2013/01/Arnsteins-ladder-1969-cropped.jpg</a:t>
            </a:r>
          </a:p>
        </p:txBody>
      </p:sp>
      <p:sp>
        <p:nvSpPr>
          <p:cNvPr id="3" name="Slide Number Placeholder 2"/>
          <p:cNvSpPr>
            <a:spLocks noGrp="1"/>
          </p:cNvSpPr>
          <p:nvPr>
            <p:ph type="sldNum" sz="quarter" idx="4294967295"/>
          </p:nvPr>
        </p:nvSpPr>
        <p:spPr>
          <a:xfrm>
            <a:off x="211069" y="167237"/>
            <a:ext cx="460570" cy="342562"/>
          </a:xfrm>
          <a:prstGeom prst="rect">
            <a:avLst/>
          </a:prstGeom>
        </p:spPr>
        <p:txBody>
          <a:bodyPr/>
          <a:lstStyle/>
          <a:p>
            <a:fld id="{7396938E-7A29-412D-8C36-C8D873D766F4}" type="slidenum">
              <a:rPr lang="en-AU" smtClean="0"/>
              <a:pPr/>
              <a:t>19</a:t>
            </a:fld>
            <a:endParaRPr lang="en-AU"/>
          </a:p>
        </p:txBody>
      </p:sp>
      <p:sp>
        <p:nvSpPr>
          <p:cNvPr id="7" name="Curved Up Arrow 6"/>
          <p:cNvSpPr/>
          <p:nvPr/>
        </p:nvSpPr>
        <p:spPr>
          <a:xfrm rot="16200000">
            <a:off x="9390240" y="2897676"/>
            <a:ext cx="3594636" cy="115448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8" name="TextBox 7"/>
          <p:cNvSpPr txBox="1"/>
          <p:nvPr/>
        </p:nvSpPr>
        <p:spPr>
          <a:xfrm>
            <a:off x="10215058" y="2551472"/>
            <a:ext cx="1627897" cy="923330"/>
          </a:xfrm>
          <a:prstGeom prst="rect">
            <a:avLst/>
          </a:prstGeom>
          <a:noFill/>
        </p:spPr>
        <p:txBody>
          <a:bodyPr wrap="square" rtlCol="0">
            <a:spAutoFit/>
          </a:bodyPr>
          <a:lstStyle/>
          <a:p>
            <a:r>
              <a:rPr lang="en-US" dirty="0"/>
              <a:t>Increasing levels of empowerment</a:t>
            </a:r>
            <a:endParaRPr lang="en-AU" dirty="0"/>
          </a:p>
        </p:txBody>
      </p:sp>
    </p:spTree>
    <p:extLst>
      <p:ext uri="{BB962C8B-B14F-4D97-AF65-F5344CB8AC3E}">
        <p14:creationId xmlns:p14="http://schemas.microsoft.com/office/powerpoint/2010/main" val="2261260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4995" y="572436"/>
            <a:ext cx="10738805" cy="1108061"/>
          </a:xfrm>
        </p:spPr>
        <p:txBody>
          <a:bodyPr/>
          <a:lstStyle/>
          <a:p>
            <a:r>
              <a:rPr lang="en-US" b="1" dirty="0">
                <a:solidFill>
                  <a:srgbClr val="0070C0"/>
                </a:solidFill>
              </a:rPr>
              <a:t>Order of Presentation</a:t>
            </a:r>
            <a:endParaRPr lang="en-AU" b="1" dirty="0">
              <a:solidFill>
                <a:srgbClr val="0070C0"/>
              </a:solidFill>
            </a:endParaRPr>
          </a:p>
        </p:txBody>
      </p:sp>
      <p:sp>
        <p:nvSpPr>
          <p:cNvPr id="3" name="Content Placeholder 2"/>
          <p:cNvSpPr>
            <a:spLocks noGrp="1"/>
          </p:cNvSpPr>
          <p:nvPr>
            <p:ph idx="1"/>
          </p:nvPr>
        </p:nvSpPr>
        <p:spPr>
          <a:xfrm>
            <a:off x="550987" y="1761311"/>
            <a:ext cx="9973757" cy="4251059"/>
          </a:xfrm>
        </p:spPr>
        <p:txBody>
          <a:bodyPr/>
          <a:lstStyle/>
          <a:p>
            <a:r>
              <a:rPr lang="en-US" dirty="0"/>
              <a:t>Brief introduction to the concept of community engagement. </a:t>
            </a:r>
          </a:p>
          <a:p>
            <a:pPr lvl="1"/>
            <a:r>
              <a:rPr lang="en-US" dirty="0"/>
              <a:t>Principles for community engagement including those elaborated by the Civil Society for Malaria Elimination.</a:t>
            </a:r>
            <a:endParaRPr lang="en-AU" dirty="0"/>
          </a:p>
          <a:p>
            <a:r>
              <a:rPr lang="en-US" dirty="0"/>
              <a:t>Lessons learnt on community engagement activities in infectious diseases especially elimination </a:t>
            </a:r>
          </a:p>
          <a:p>
            <a:pPr lvl="1"/>
            <a:r>
              <a:rPr lang="en-US" dirty="0"/>
              <a:t>Specific examples of community engagement in malaria elimination will explored, </a:t>
            </a:r>
          </a:p>
          <a:p>
            <a:r>
              <a:rPr lang="en-US" dirty="0"/>
              <a:t>Possibilities of strengthening community involvement in existing Rotary projects in the Asia Pacific region. </a:t>
            </a:r>
          </a:p>
          <a:p>
            <a:endParaRPr lang="en-AU" dirty="0"/>
          </a:p>
        </p:txBody>
      </p:sp>
      <p:sp>
        <p:nvSpPr>
          <p:cNvPr id="4" name="Slide Number Placeholder 3"/>
          <p:cNvSpPr>
            <a:spLocks noGrp="1"/>
          </p:cNvSpPr>
          <p:nvPr>
            <p:ph type="sldNum" sz="quarter" idx="4294967295"/>
          </p:nvPr>
        </p:nvSpPr>
        <p:spPr>
          <a:xfrm>
            <a:off x="211069" y="167237"/>
            <a:ext cx="460570" cy="342562"/>
          </a:xfrm>
          <a:prstGeom prst="rect">
            <a:avLst/>
          </a:prstGeom>
        </p:spPr>
        <p:txBody>
          <a:bodyPr/>
          <a:lstStyle/>
          <a:p>
            <a:fld id="{9BA6F528-5FD8-2D4C-A50E-2D0CF89D053C}" type="slidenum">
              <a:rPr lang="en-US" smtClean="0"/>
              <a:pPr/>
              <a:t>2</a:t>
            </a:fld>
            <a:endParaRPr lang="en-US" dirty="0"/>
          </a:p>
        </p:txBody>
      </p:sp>
    </p:spTree>
    <p:extLst>
      <p:ext uri="{BB962C8B-B14F-4D97-AF65-F5344CB8AC3E}">
        <p14:creationId xmlns:p14="http://schemas.microsoft.com/office/powerpoint/2010/main" val="667783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b="1" dirty="0">
                <a:solidFill>
                  <a:schemeClr val="accent1"/>
                </a:solidFill>
              </a:rPr>
              <a:t>Health</a:t>
            </a:r>
          </a:p>
        </p:txBody>
      </p:sp>
      <p:sp>
        <p:nvSpPr>
          <p:cNvPr id="5" name="Content Placeholder 4"/>
          <p:cNvSpPr>
            <a:spLocks noGrp="1"/>
          </p:cNvSpPr>
          <p:nvPr>
            <p:ph sz="half" idx="1"/>
          </p:nvPr>
        </p:nvSpPr>
        <p:spPr>
          <a:xfrm>
            <a:off x="284456" y="1297186"/>
            <a:ext cx="5183807" cy="4970462"/>
          </a:xfrm>
        </p:spPr>
        <p:txBody>
          <a:bodyPr/>
          <a:lstStyle/>
          <a:p>
            <a:r>
              <a:rPr lang="en-AU" sz="2400" dirty="0"/>
              <a:t>Declaration of Alma Ata </a:t>
            </a:r>
            <a:r>
              <a:rPr lang="en-AU" sz="1800" dirty="0"/>
              <a:t>(</a:t>
            </a:r>
            <a:r>
              <a:rPr lang="en-AU" sz="1800" b="1" dirty="0"/>
              <a:t>International Conference on Primary Health Care, Alma-Ata, USSR, 6-12 September 1978)</a:t>
            </a:r>
            <a:endParaRPr lang="en-AU" sz="1800" dirty="0"/>
          </a:p>
          <a:p>
            <a:pPr>
              <a:buFont typeface="Arial" panose="020B0604020202020204" pitchFamily="34" charset="0"/>
              <a:buChar char="•"/>
            </a:pPr>
            <a:r>
              <a:rPr lang="en-AU" sz="2400" dirty="0">
                <a:latin typeface="Eras Demi ITC" panose="020B0805030504020804" pitchFamily="34" charset="0"/>
              </a:rPr>
              <a:t>The Conference strongly reaffirms that health, which is a state of complete physical, mental and social wellbeing, and not merely the absence of disease or infirmity, is a fundamental human right and that the attainment of the highest possible level of health is a most important world-wide social goal</a:t>
            </a:r>
            <a:endParaRPr lang="en-AU" dirty="0"/>
          </a:p>
        </p:txBody>
      </p:sp>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5678424" y="100800"/>
            <a:ext cx="6238963" cy="6140004"/>
          </a:xfrm>
        </p:spPr>
      </p:pic>
      <p:sp>
        <p:nvSpPr>
          <p:cNvPr id="2" name="Slide Number Placeholder 1"/>
          <p:cNvSpPr>
            <a:spLocks noGrp="1"/>
          </p:cNvSpPr>
          <p:nvPr>
            <p:ph type="sldNum" sz="quarter" idx="12"/>
          </p:nvPr>
        </p:nvSpPr>
        <p:spPr/>
        <p:txBody>
          <a:bodyPr/>
          <a:lstStyle/>
          <a:p>
            <a:fld id="{7396938E-7A29-412D-8C36-C8D873D766F4}" type="slidenum">
              <a:rPr lang="en-AU" smtClean="0"/>
              <a:pPr/>
              <a:t>20</a:t>
            </a:fld>
            <a:endParaRPr lang="en-AU"/>
          </a:p>
        </p:txBody>
      </p:sp>
    </p:spTree>
    <p:extLst>
      <p:ext uri="{BB962C8B-B14F-4D97-AF65-F5344CB8AC3E}">
        <p14:creationId xmlns:p14="http://schemas.microsoft.com/office/powerpoint/2010/main" val="1337725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1354" y="338518"/>
            <a:ext cx="10738805" cy="1108061"/>
          </a:xfrm>
        </p:spPr>
        <p:txBody>
          <a:bodyPr/>
          <a:lstStyle/>
          <a:p>
            <a:r>
              <a:rPr lang="en-AU" b="1" dirty="0">
                <a:solidFill>
                  <a:schemeClr val="accent1"/>
                </a:solidFill>
              </a:rPr>
              <a:t>Common debates</a:t>
            </a:r>
          </a:p>
        </p:txBody>
      </p:sp>
      <p:sp>
        <p:nvSpPr>
          <p:cNvPr id="5" name="Content Placeholder 4"/>
          <p:cNvSpPr>
            <a:spLocks noGrp="1"/>
          </p:cNvSpPr>
          <p:nvPr>
            <p:ph idx="1"/>
          </p:nvPr>
        </p:nvSpPr>
        <p:spPr>
          <a:xfrm>
            <a:off x="441354" y="1207968"/>
            <a:ext cx="6238392" cy="4970462"/>
          </a:xfrm>
        </p:spPr>
        <p:txBody>
          <a:bodyPr/>
          <a:lstStyle/>
          <a:p>
            <a:r>
              <a:rPr lang="en-AU" sz="3200" dirty="0"/>
              <a:t>Means to an end OR End in it’s own right</a:t>
            </a:r>
          </a:p>
          <a:p>
            <a:r>
              <a:rPr lang="en-AU" sz="3200" dirty="0"/>
              <a:t>What is a Community?</a:t>
            </a:r>
          </a:p>
          <a:p>
            <a:r>
              <a:rPr lang="en-AU" sz="3200" dirty="0"/>
              <a:t>Measuring success</a:t>
            </a:r>
          </a:p>
          <a:p>
            <a:r>
              <a:rPr lang="en-AU" sz="3200" dirty="0"/>
              <a:t>Maintaining representativeness</a:t>
            </a:r>
          </a:p>
          <a:p>
            <a:r>
              <a:rPr lang="en-AU" sz="3200" dirty="0"/>
              <a:t>Whose voice is not heard?</a:t>
            </a:r>
          </a:p>
          <a:p>
            <a:r>
              <a:rPr lang="en-AU" sz="3200" dirty="0"/>
              <a:t>Somethings are too urgent/critical/ to have community participation</a:t>
            </a:r>
          </a:p>
          <a:p>
            <a:endParaRPr lang="en-AU" sz="2400" dirty="0"/>
          </a:p>
          <a:p>
            <a:endParaRPr lang="en-AU" sz="2400" dirty="0"/>
          </a:p>
        </p:txBody>
      </p:sp>
      <p:pic>
        <p:nvPicPr>
          <p:cNvPr id="6" name="Content Placeholder 5"/>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7063794" y="420624"/>
            <a:ext cx="4847695" cy="4548912"/>
          </a:xfrm>
          <a:prstGeom prst="rect">
            <a:avLst/>
          </a:prstGeom>
          <a:noFill/>
          <a:ln w="9525">
            <a:noFill/>
            <a:miter lim="800000"/>
            <a:headEnd/>
            <a:tailEnd/>
          </a:ln>
        </p:spPr>
      </p:pic>
      <p:sp>
        <p:nvSpPr>
          <p:cNvPr id="2" name="Slide Number Placeholder 1"/>
          <p:cNvSpPr>
            <a:spLocks noGrp="1"/>
          </p:cNvSpPr>
          <p:nvPr>
            <p:ph type="sldNum" sz="quarter" idx="4294967295"/>
          </p:nvPr>
        </p:nvSpPr>
        <p:spPr>
          <a:xfrm>
            <a:off x="211069" y="167237"/>
            <a:ext cx="460570" cy="342562"/>
          </a:xfrm>
          <a:prstGeom prst="rect">
            <a:avLst/>
          </a:prstGeom>
        </p:spPr>
        <p:txBody>
          <a:bodyPr/>
          <a:lstStyle/>
          <a:p>
            <a:fld id="{7396938E-7A29-412D-8C36-C8D873D766F4}" type="slidenum">
              <a:rPr lang="en-AU" smtClean="0"/>
              <a:pPr/>
              <a:t>21</a:t>
            </a:fld>
            <a:endParaRPr lang="en-AU"/>
          </a:p>
        </p:txBody>
      </p:sp>
    </p:spTree>
    <p:extLst>
      <p:ext uri="{BB962C8B-B14F-4D97-AF65-F5344CB8AC3E}">
        <p14:creationId xmlns:p14="http://schemas.microsoft.com/office/powerpoint/2010/main" val="130000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accent1"/>
                </a:solidFill>
              </a:rPr>
              <a:t>Examples of CP in                                    infectious disease </a:t>
            </a:r>
            <a:br>
              <a:rPr lang="en-US" b="1" dirty="0">
                <a:solidFill>
                  <a:schemeClr val="accent1"/>
                </a:solidFill>
              </a:rPr>
            </a:br>
            <a:r>
              <a:rPr lang="en-US" b="1" dirty="0">
                <a:solidFill>
                  <a:schemeClr val="accent1"/>
                </a:solidFill>
              </a:rPr>
              <a:t>elimination</a:t>
            </a:r>
            <a:endParaRPr lang="en-AU" b="1" dirty="0">
              <a:solidFill>
                <a:schemeClr val="accent1"/>
              </a:solidFill>
            </a:endParaRPr>
          </a:p>
        </p:txBody>
      </p:sp>
      <p:sp>
        <p:nvSpPr>
          <p:cNvPr id="5" name="Text Placeholder 4"/>
          <p:cNvSpPr>
            <a:spLocks noGrp="1"/>
          </p:cNvSpPr>
          <p:nvPr>
            <p:ph type="body" idx="1"/>
          </p:nvPr>
        </p:nvSpPr>
        <p:spPr/>
        <p:txBody>
          <a:bodyPr/>
          <a:lstStyle/>
          <a:p>
            <a:endParaRPr lang="en-AU"/>
          </a:p>
        </p:txBody>
      </p:sp>
      <p:pic>
        <p:nvPicPr>
          <p:cNvPr id="6" name="Content Placeholder 8" descr="IMGP3449.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7005864" y="299287"/>
            <a:ext cx="4752528" cy="4077072"/>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9BA6F528-5FD8-2D4C-A50E-2D0CF89D053C}" type="slidenum">
              <a:rPr lang="en-US" smtClean="0"/>
              <a:pPr/>
              <a:t>22</a:t>
            </a:fld>
            <a:endParaRPr lang="en-US" dirty="0"/>
          </a:p>
        </p:txBody>
      </p:sp>
    </p:spTree>
    <p:extLst>
      <p:ext uri="{BB962C8B-B14F-4D97-AF65-F5344CB8AC3E}">
        <p14:creationId xmlns:p14="http://schemas.microsoft.com/office/powerpoint/2010/main" val="2363250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    </a:t>
            </a:r>
          </a:p>
        </p:txBody>
      </p:sp>
      <p:sp>
        <p:nvSpPr>
          <p:cNvPr id="4" name="Oval Callout 3"/>
          <p:cNvSpPr/>
          <p:nvPr/>
        </p:nvSpPr>
        <p:spPr bwMode="auto">
          <a:xfrm>
            <a:off x="7752184" y="-1"/>
            <a:ext cx="3047816" cy="2924945"/>
          </a:xfrm>
          <a:prstGeom prst="wedgeEllipseCallout">
            <a:avLst>
              <a:gd name="adj1" fmla="val -100088"/>
              <a:gd name="adj2" fmla="val 65714"/>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AU" b="1" dirty="0">
                <a:solidFill>
                  <a:schemeClr val="bg1"/>
                </a:solidFill>
                <a:latin typeface="Arial" pitchFamily="34" charset="0"/>
                <a:ea typeface="ＭＳ Ｐゴシック" pitchFamily="-42" charset="-128"/>
              </a:rPr>
              <a:t>Polio</a:t>
            </a:r>
            <a:r>
              <a:rPr lang="en-AU" dirty="0">
                <a:solidFill>
                  <a:schemeClr val="bg1"/>
                </a:solidFill>
                <a:latin typeface="Arial" pitchFamily="34" charset="0"/>
                <a:ea typeface="ＭＳ Ｐゴシック" pitchFamily="-42" charset="-128"/>
              </a:rPr>
              <a:t>: engaged leaders and role models to gain endorsement or program for public confidence and credibility of programme</a:t>
            </a:r>
          </a:p>
        </p:txBody>
      </p:sp>
      <p:sp>
        <p:nvSpPr>
          <p:cNvPr id="6" name="Content Placeholder 5"/>
          <p:cNvSpPr>
            <a:spLocks noGrp="1"/>
          </p:cNvSpPr>
          <p:nvPr>
            <p:ph idx="1"/>
          </p:nvPr>
        </p:nvSpPr>
        <p:spPr bwMode="auto">
          <a:xfrm>
            <a:off x="1559497" y="4149081"/>
            <a:ext cx="3968651" cy="2432221"/>
          </a:xfrm>
          <a:prstGeom prst="wedgeEllipseCallout">
            <a:avLst>
              <a:gd name="adj1" fmla="val 23187"/>
              <a:gd name="adj2" fmla="val -60484"/>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AU" sz="1800" b="1" dirty="0">
                <a:solidFill>
                  <a:schemeClr val="bg1"/>
                </a:solidFill>
              </a:rPr>
              <a:t>Taiwan malaria elimination</a:t>
            </a:r>
            <a:r>
              <a:rPr lang="en-AU" sz="1800" dirty="0">
                <a:solidFill>
                  <a:schemeClr val="bg1"/>
                </a:solidFill>
              </a:rPr>
              <a:t>: during “attack” phase meeting and health education to sensitive and alleviate fears ad elicit full co-operation</a:t>
            </a:r>
            <a:endParaRPr lang="en-AU" sz="1800" b="1" dirty="0">
              <a:solidFill>
                <a:schemeClr val="bg1"/>
              </a:solidFill>
            </a:endParaRPr>
          </a:p>
        </p:txBody>
      </p:sp>
      <p:sp>
        <p:nvSpPr>
          <p:cNvPr id="8" name="Oval Callout 7"/>
          <p:cNvSpPr/>
          <p:nvPr/>
        </p:nvSpPr>
        <p:spPr bwMode="auto">
          <a:xfrm>
            <a:off x="5525230" y="4149080"/>
            <a:ext cx="5148063" cy="2420888"/>
          </a:xfrm>
          <a:prstGeom prst="wedgeEllipseCallout">
            <a:avLst>
              <a:gd name="adj1" fmla="val -52656"/>
              <a:gd name="adj2" fmla="val -63488"/>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AU" b="1" dirty="0" err="1">
                <a:solidFill>
                  <a:schemeClr val="bg1"/>
                </a:solidFill>
                <a:latin typeface="Arial" pitchFamily="34" charset="0"/>
                <a:ea typeface="ＭＳ Ｐゴシック" pitchFamily="-42" charset="-128"/>
              </a:rPr>
              <a:t>Aneytium</a:t>
            </a:r>
            <a:r>
              <a:rPr lang="en-AU" b="1" dirty="0">
                <a:solidFill>
                  <a:schemeClr val="bg1"/>
                </a:solidFill>
                <a:latin typeface="Arial" pitchFamily="34" charset="0"/>
                <a:ea typeface="ＭＳ Ｐゴシック" pitchFamily="-42" charset="-128"/>
              </a:rPr>
              <a:t>, Vanuatu malaria elimination</a:t>
            </a:r>
            <a:r>
              <a:rPr lang="en-AU" dirty="0">
                <a:solidFill>
                  <a:schemeClr val="bg1"/>
                </a:solidFill>
                <a:latin typeface="Arial" pitchFamily="34" charset="0"/>
                <a:ea typeface="ＭＳ Ｐゴシック" pitchFamily="-42" charset="-128"/>
              </a:rPr>
              <a:t>: community meetings to respond to concerns, seek feedback for tailoring interventions : aggressive health education for high compliance”</a:t>
            </a:r>
          </a:p>
          <a:p>
            <a:pPr algn="r" eaLnBrk="0" fontAlgn="base" hangingPunct="0">
              <a:spcBef>
                <a:spcPct val="0"/>
              </a:spcBef>
              <a:spcAft>
                <a:spcPct val="0"/>
              </a:spcAft>
            </a:pPr>
            <a:endParaRPr lang="en-AU" sz="2400" b="1" dirty="0">
              <a:solidFill>
                <a:schemeClr val="bg1"/>
              </a:solidFill>
              <a:latin typeface="Arial" pitchFamily="34" charset="0"/>
              <a:ea typeface="ＭＳ Ｐゴシック" pitchFamily="-42" charset="-128"/>
            </a:endParaRPr>
          </a:p>
        </p:txBody>
      </p:sp>
      <p:sp>
        <p:nvSpPr>
          <p:cNvPr id="9" name="Oval Callout 8"/>
          <p:cNvSpPr/>
          <p:nvPr/>
        </p:nvSpPr>
        <p:spPr bwMode="auto">
          <a:xfrm>
            <a:off x="4445108" y="8621"/>
            <a:ext cx="3307076" cy="1908212"/>
          </a:xfrm>
          <a:prstGeom prst="wedgeEllipseCallout">
            <a:avLst>
              <a:gd name="adj1" fmla="val -14297"/>
              <a:gd name="adj2" fmla="val 12409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AU" b="1" dirty="0">
                <a:solidFill>
                  <a:schemeClr val="bg1"/>
                </a:solidFill>
                <a:latin typeface="Arial" pitchFamily="34" charset="0"/>
                <a:ea typeface="ＭＳ Ｐゴシック" pitchFamily="-42" charset="-128"/>
              </a:rPr>
              <a:t>Smallpox</a:t>
            </a:r>
            <a:r>
              <a:rPr lang="en-AU" dirty="0">
                <a:solidFill>
                  <a:schemeClr val="bg1"/>
                </a:solidFill>
                <a:latin typeface="Arial" pitchFamily="34" charset="0"/>
                <a:ea typeface="ＭＳ Ｐゴシック" pitchFamily="-42" charset="-128"/>
              </a:rPr>
              <a:t>: support from community members to identify smallpox foci for containment</a:t>
            </a:r>
            <a:endParaRPr lang="en-AU" b="1" dirty="0">
              <a:solidFill>
                <a:schemeClr val="bg1"/>
              </a:solidFill>
              <a:latin typeface="Arial" pitchFamily="34" charset="0"/>
              <a:ea typeface="ＭＳ Ｐゴシック" pitchFamily="-42" charset="-128"/>
            </a:endParaRPr>
          </a:p>
        </p:txBody>
      </p:sp>
      <p:sp>
        <p:nvSpPr>
          <p:cNvPr id="10" name="Oval Callout 9"/>
          <p:cNvSpPr/>
          <p:nvPr/>
        </p:nvSpPr>
        <p:spPr bwMode="auto">
          <a:xfrm>
            <a:off x="1559496" y="8620"/>
            <a:ext cx="2885612" cy="3095438"/>
          </a:xfrm>
          <a:prstGeom prst="wedgeEllipseCallout">
            <a:avLst>
              <a:gd name="adj1" fmla="val 47729"/>
              <a:gd name="adj2" fmla="val 58031"/>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AU" b="1" dirty="0">
                <a:solidFill>
                  <a:schemeClr val="bg1"/>
                </a:solidFill>
                <a:latin typeface="Arial" pitchFamily="34" charset="0"/>
                <a:ea typeface="ＭＳ Ｐゴシック" pitchFamily="-42" charset="-128"/>
              </a:rPr>
              <a:t>Onchocerciasis</a:t>
            </a:r>
            <a:r>
              <a:rPr lang="en-AU" dirty="0">
                <a:solidFill>
                  <a:schemeClr val="bg1"/>
                </a:solidFill>
                <a:latin typeface="Arial" pitchFamily="34" charset="0"/>
                <a:ea typeface="ＭＳ Ｐゴシック" pitchFamily="-42" charset="-128"/>
              </a:rPr>
              <a:t>: community directed treatment in charge of drug distribution and administration in a manner suited them</a:t>
            </a:r>
          </a:p>
        </p:txBody>
      </p:sp>
      <p:sp>
        <p:nvSpPr>
          <p:cNvPr id="11" name="Rectangle 10"/>
          <p:cNvSpPr/>
          <p:nvPr/>
        </p:nvSpPr>
        <p:spPr bwMode="auto">
          <a:xfrm>
            <a:off x="3002302" y="3371624"/>
            <a:ext cx="5990456" cy="4572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r>
              <a:rPr lang="en-AU" sz="2400" b="1" dirty="0">
                <a:solidFill>
                  <a:schemeClr val="bg1"/>
                </a:solidFill>
                <a:latin typeface="Arial" pitchFamily="34" charset="0"/>
                <a:ea typeface="ＭＳ Ｐゴシック" pitchFamily="-42" charset="-128"/>
              </a:rPr>
              <a:t>How described in disease eradication</a:t>
            </a:r>
          </a:p>
        </p:txBody>
      </p:sp>
      <p:sp>
        <p:nvSpPr>
          <p:cNvPr id="3" name="Slide Number Placeholder 2"/>
          <p:cNvSpPr>
            <a:spLocks noGrp="1"/>
          </p:cNvSpPr>
          <p:nvPr>
            <p:ph type="sldNum" sz="quarter" idx="4294967295"/>
          </p:nvPr>
        </p:nvSpPr>
        <p:spPr>
          <a:xfrm>
            <a:off x="211069" y="167237"/>
            <a:ext cx="460570" cy="342562"/>
          </a:xfrm>
          <a:prstGeom prst="rect">
            <a:avLst/>
          </a:prstGeom>
        </p:spPr>
        <p:txBody>
          <a:bodyPr/>
          <a:lstStyle/>
          <a:p>
            <a:fld id="{7396938E-7A29-412D-8C36-C8D873D766F4}" type="slidenum">
              <a:rPr lang="en-AU" smtClean="0"/>
              <a:pPr/>
              <a:t>23</a:t>
            </a:fld>
            <a:endParaRPr lang="en-AU"/>
          </a:p>
        </p:txBody>
      </p:sp>
    </p:spTree>
    <p:extLst>
      <p:ext uri="{BB962C8B-B14F-4D97-AF65-F5344CB8AC3E}">
        <p14:creationId xmlns:p14="http://schemas.microsoft.com/office/powerpoint/2010/main" val="3499031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r>
              <a:rPr lang="en-AU" dirty="0"/>
              <a:t>Health seeking behaviour</a:t>
            </a:r>
          </a:p>
        </p:txBody>
      </p:sp>
      <p:sp>
        <p:nvSpPr>
          <p:cNvPr id="6" name="Title 5"/>
          <p:cNvSpPr>
            <a:spLocks noGrp="1"/>
          </p:cNvSpPr>
          <p:nvPr>
            <p:ph type="title"/>
          </p:nvPr>
        </p:nvSpPr>
        <p:spPr/>
        <p:txBody>
          <a:bodyPr/>
          <a:lstStyle/>
          <a:p>
            <a:r>
              <a:rPr lang="en-AU" b="1" dirty="0"/>
              <a:t>Case 1</a:t>
            </a:r>
          </a:p>
        </p:txBody>
      </p:sp>
      <p:sp>
        <p:nvSpPr>
          <p:cNvPr id="5" name="Slide Number Placeholder 4"/>
          <p:cNvSpPr>
            <a:spLocks noGrp="1"/>
          </p:cNvSpPr>
          <p:nvPr>
            <p:ph type="sldNum" sz="quarter" idx="12"/>
          </p:nvPr>
        </p:nvSpPr>
        <p:spPr/>
        <p:txBody>
          <a:bodyPr/>
          <a:lstStyle/>
          <a:p>
            <a:fld id="{CAC9E0A7-57BB-4332-9DEE-20EED1B0DBD9}" type="slidenum">
              <a:rPr lang="en-US" smtClean="0"/>
              <a:pPr/>
              <a:t>24</a:t>
            </a:fld>
            <a:endParaRPr lang="en-US"/>
          </a:p>
        </p:txBody>
      </p:sp>
    </p:spTree>
    <p:extLst>
      <p:ext uri="{BB962C8B-B14F-4D97-AF65-F5344CB8AC3E}">
        <p14:creationId xmlns:p14="http://schemas.microsoft.com/office/powerpoint/2010/main" val="1400059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t>Health seeking behaviours</a:t>
            </a:r>
          </a:p>
        </p:txBody>
      </p:sp>
      <p:sp>
        <p:nvSpPr>
          <p:cNvPr id="7" name="Content Placeholder 6"/>
          <p:cNvSpPr>
            <a:spLocks noGrp="1"/>
          </p:cNvSpPr>
          <p:nvPr>
            <p:ph sz="quarter" idx="1"/>
          </p:nvPr>
        </p:nvSpPr>
        <p:spPr/>
        <p:txBody>
          <a:bodyPr/>
          <a:lstStyle/>
          <a:p>
            <a:endParaRPr lang="en-AU" dirty="0"/>
          </a:p>
        </p:txBody>
      </p:sp>
      <p:sp>
        <p:nvSpPr>
          <p:cNvPr id="5" name="Slide Number Placeholder 4"/>
          <p:cNvSpPr>
            <a:spLocks noGrp="1"/>
          </p:cNvSpPr>
          <p:nvPr>
            <p:ph type="sldNum" sz="quarter" idx="4294967295"/>
          </p:nvPr>
        </p:nvSpPr>
        <p:spPr>
          <a:xfrm>
            <a:off x="211069" y="167237"/>
            <a:ext cx="460570" cy="342562"/>
          </a:xfrm>
          <a:prstGeom prst="rect">
            <a:avLst/>
          </a:prstGeom>
        </p:spPr>
        <p:txBody>
          <a:bodyPr/>
          <a:lstStyle/>
          <a:p>
            <a:fld id="{36C8702F-BA86-4C3C-8473-A6C2E8AD3079}" type="slidenum">
              <a:rPr lang="en-US" smtClean="0"/>
              <a:pPr/>
              <a:t>25</a:t>
            </a:fld>
            <a:endParaRPr lang="en-US"/>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28445" y="158310"/>
            <a:ext cx="4048125"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75520" y="1300164"/>
            <a:ext cx="8656637" cy="2344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07568" y="1484785"/>
            <a:ext cx="7704856" cy="2317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242846" y="1484784"/>
            <a:ext cx="7848872"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31107" y="377203"/>
            <a:ext cx="7377605" cy="3598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8" name="Picture 8"/>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851982" y="2252177"/>
            <a:ext cx="8224588" cy="3598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9" name="Picture 9"/>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11069" y="3099417"/>
            <a:ext cx="8224588" cy="3424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106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b="1" dirty="0">
                <a:latin typeface="Book Antiqua" pitchFamily="18" charset="0"/>
              </a:rPr>
              <a:t>Responses</a:t>
            </a:r>
          </a:p>
        </p:txBody>
      </p:sp>
      <p:sp>
        <p:nvSpPr>
          <p:cNvPr id="3" name="Content Placeholder 2"/>
          <p:cNvSpPr>
            <a:spLocks noGrp="1"/>
          </p:cNvSpPr>
          <p:nvPr>
            <p:ph idx="1"/>
          </p:nvPr>
        </p:nvSpPr>
        <p:spPr/>
        <p:txBody>
          <a:bodyPr/>
          <a:lstStyle/>
          <a:p>
            <a:pPr lvl="0">
              <a:buFont typeface="Arial" pitchFamily="34" charset="0"/>
              <a:buChar char="•"/>
            </a:pPr>
            <a:r>
              <a:rPr lang="en-AU" dirty="0">
                <a:latin typeface="Book Antiqua" pitchFamily="18" charset="0"/>
              </a:rPr>
              <a:t>Community based treatment support for people who are using malaria treatment (</a:t>
            </a:r>
            <a:r>
              <a:rPr lang="en-AU" i="1" dirty="0">
                <a:latin typeface="Book Antiqua" pitchFamily="18" charset="0"/>
              </a:rPr>
              <a:t>vivax</a:t>
            </a:r>
            <a:r>
              <a:rPr lang="en-AU" dirty="0">
                <a:latin typeface="Book Antiqua" pitchFamily="18" charset="0"/>
              </a:rPr>
              <a:t> or </a:t>
            </a:r>
            <a:r>
              <a:rPr lang="en-AU" i="1" dirty="0" err="1">
                <a:latin typeface="Book Antiqua" pitchFamily="18" charset="0"/>
              </a:rPr>
              <a:t>falciparum</a:t>
            </a:r>
            <a:r>
              <a:rPr lang="en-AU" dirty="0">
                <a:latin typeface="Book Antiqua" pitchFamily="18" charset="0"/>
              </a:rPr>
              <a:t>) (early recognition of fever, active case detection, directly observed treatment and adherence, community based distribution support, test before treatment behaviour)</a:t>
            </a:r>
          </a:p>
          <a:p>
            <a:pPr marL="0" indent="0">
              <a:buNone/>
            </a:pPr>
            <a:endParaRPr lang="en-AU" dirty="0"/>
          </a:p>
          <a:p>
            <a:endParaRPr lang="en-AU" dirty="0"/>
          </a:p>
        </p:txBody>
      </p:sp>
      <p:sp>
        <p:nvSpPr>
          <p:cNvPr id="4" name="Slide Number Placeholder 3"/>
          <p:cNvSpPr>
            <a:spLocks noGrp="1"/>
          </p:cNvSpPr>
          <p:nvPr>
            <p:ph type="sldNum" sz="quarter" idx="4294967295"/>
          </p:nvPr>
        </p:nvSpPr>
        <p:spPr>
          <a:xfrm>
            <a:off x="211069" y="167237"/>
            <a:ext cx="460570" cy="342562"/>
          </a:xfrm>
          <a:prstGeom prst="rect">
            <a:avLst/>
          </a:prstGeom>
        </p:spPr>
        <p:txBody>
          <a:bodyPr/>
          <a:lstStyle/>
          <a:p>
            <a:fld id="{7396938E-7A29-412D-8C36-C8D873D766F4}" type="slidenum">
              <a:rPr lang="en-AU" smtClean="0"/>
              <a:pPr/>
              <a:t>26</a:t>
            </a:fld>
            <a:endParaRPr lang="en-AU"/>
          </a:p>
        </p:txBody>
      </p:sp>
    </p:spTree>
    <p:extLst>
      <p:ext uri="{BB962C8B-B14F-4D97-AF65-F5344CB8AC3E}">
        <p14:creationId xmlns:p14="http://schemas.microsoft.com/office/powerpoint/2010/main" val="195977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p:txBody>
          <a:bodyPr/>
          <a:lstStyle/>
          <a:p>
            <a:r>
              <a:rPr lang="en-AU" dirty="0"/>
              <a:t>Community surveillance</a:t>
            </a:r>
          </a:p>
          <a:p>
            <a:endParaRPr lang="en-AU" dirty="0"/>
          </a:p>
          <a:p>
            <a:r>
              <a:rPr lang="en-AU" dirty="0"/>
              <a:t>Receptivity</a:t>
            </a:r>
          </a:p>
          <a:p>
            <a:r>
              <a:rPr lang="en-AU" dirty="0"/>
              <a:t>vulnerability</a:t>
            </a:r>
          </a:p>
        </p:txBody>
      </p:sp>
      <p:sp>
        <p:nvSpPr>
          <p:cNvPr id="8" name="Title 7"/>
          <p:cNvSpPr>
            <a:spLocks noGrp="1"/>
          </p:cNvSpPr>
          <p:nvPr>
            <p:ph type="title"/>
          </p:nvPr>
        </p:nvSpPr>
        <p:spPr/>
        <p:txBody>
          <a:bodyPr/>
          <a:lstStyle/>
          <a:p>
            <a:r>
              <a:rPr lang="en-AU" b="1" dirty="0"/>
              <a:t>Case 2</a:t>
            </a:r>
          </a:p>
        </p:txBody>
      </p:sp>
      <p:sp>
        <p:nvSpPr>
          <p:cNvPr id="5" name="Slide Number Placeholder 4"/>
          <p:cNvSpPr>
            <a:spLocks noGrp="1"/>
          </p:cNvSpPr>
          <p:nvPr>
            <p:ph type="sldNum" sz="quarter" idx="12"/>
          </p:nvPr>
        </p:nvSpPr>
        <p:spPr/>
        <p:txBody>
          <a:bodyPr/>
          <a:lstStyle/>
          <a:p>
            <a:fld id="{EA381A0C-90F9-484C-A9A5-DFFFD5A9D0FA}" type="slidenum">
              <a:rPr lang="en-US" smtClean="0"/>
              <a:pPr/>
              <a:t>27</a:t>
            </a:fld>
            <a:endParaRPr lang="en-US"/>
          </a:p>
        </p:txBody>
      </p:sp>
    </p:spTree>
    <p:extLst>
      <p:ext uri="{BB962C8B-B14F-4D97-AF65-F5344CB8AC3E}">
        <p14:creationId xmlns:p14="http://schemas.microsoft.com/office/powerpoint/2010/main" val="750572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95" y="303598"/>
            <a:ext cx="10738805" cy="1108061"/>
          </a:xfrm>
        </p:spPr>
        <p:txBody>
          <a:bodyPr/>
          <a:lstStyle/>
          <a:p>
            <a:r>
              <a:rPr lang="en-AU" sz="3600" b="1" dirty="0">
                <a:latin typeface="Book Antiqua" pitchFamily="18" charset="0"/>
              </a:rPr>
              <a:t>Community Based Surveillance</a:t>
            </a:r>
          </a:p>
        </p:txBody>
      </p:sp>
      <p:sp>
        <p:nvSpPr>
          <p:cNvPr id="3" name="Content Placeholder 2"/>
          <p:cNvSpPr>
            <a:spLocks noGrp="1"/>
          </p:cNvSpPr>
          <p:nvPr>
            <p:ph idx="1"/>
          </p:nvPr>
        </p:nvSpPr>
        <p:spPr>
          <a:xfrm>
            <a:off x="441354" y="1137483"/>
            <a:ext cx="8425631" cy="4679726"/>
          </a:xfrm>
        </p:spPr>
        <p:txBody>
          <a:bodyPr/>
          <a:lstStyle/>
          <a:p>
            <a:r>
              <a:rPr lang="en-AU" sz="3200" b="1" dirty="0">
                <a:latin typeface="Book Antiqua" pitchFamily="18" charset="0"/>
              </a:rPr>
              <a:t>Objective: </a:t>
            </a:r>
            <a:r>
              <a:rPr lang="en-AU" sz="3200" dirty="0">
                <a:latin typeface="Book Antiqua" pitchFamily="18" charset="0"/>
              </a:rPr>
              <a:t>Develop and strengthen community self monitoring of community level surveillance indicators.</a:t>
            </a:r>
          </a:p>
          <a:p>
            <a:r>
              <a:rPr lang="en-AU" sz="3200" b="1" dirty="0">
                <a:latin typeface="Book Antiqua" pitchFamily="18" charset="0"/>
              </a:rPr>
              <a:t>Foci</a:t>
            </a:r>
            <a:r>
              <a:rPr lang="en-AU" sz="3200" dirty="0">
                <a:latin typeface="Book Antiqua" pitchFamily="18" charset="0"/>
              </a:rPr>
              <a:t>:</a:t>
            </a:r>
          </a:p>
          <a:p>
            <a:r>
              <a:rPr lang="en-AU" sz="3200" dirty="0">
                <a:latin typeface="Book Antiqua" pitchFamily="18" charset="0"/>
              </a:rPr>
              <a:t>Cases</a:t>
            </a:r>
          </a:p>
          <a:p>
            <a:r>
              <a:rPr lang="en-AU" sz="3200" dirty="0">
                <a:latin typeface="Book Antiqua" pitchFamily="18" charset="0"/>
              </a:rPr>
              <a:t>Entomology</a:t>
            </a:r>
          </a:p>
          <a:p>
            <a:r>
              <a:rPr lang="en-AU" sz="3200" dirty="0">
                <a:latin typeface="Book Antiqua" pitchFamily="18" charset="0"/>
              </a:rPr>
              <a:t>Quality</a:t>
            </a:r>
          </a:p>
          <a:p>
            <a:r>
              <a:rPr lang="en-AU" sz="3200" dirty="0">
                <a:latin typeface="Book Antiqua" pitchFamily="18" charset="0"/>
              </a:rPr>
              <a:t>Access</a:t>
            </a:r>
          </a:p>
          <a:p>
            <a:endParaRPr lang="en-AU" dirty="0"/>
          </a:p>
        </p:txBody>
      </p:sp>
      <p:pic>
        <p:nvPicPr>
          <p:cNvPr id="4" name="Picture 1" descr="SDC10236"/>
          <p:cNvPicPr>
            <a:picLocks noChangeAspect="1" noChangeArrowheads="1"/>
          </p:cNvPicPr>
          <p:nvPr/>
        </p:nvPicPr>
        <p:blipFill>
          <a:blip r:embed="rId3" cstate="email">
            <a:lum bright="20000" contrast="40000"/>
            <a:extLst>
              <a:ext uri="{28A0092B-C50C-407E-A947-70E740481C1C}">
                <a14:useLocalDpi xmlns:a14="http://schemas.microsoft.com/office/drawing/2010/main"/>
              </a:ext>
            </a:extLst>
          </a:blip>
          <a:srcRect/>
          <a:stretch>
            <a:fillRect/>
          </a:stretch>
        </p:blipFill>
        <p:spPr bwMode="auto">
          <a:xfrm>
            <a:off x="4583832" y="2636912"/>
            <a:ext cx="6084168" cy="3623958"/>
          </a:xfrm>
          <a:prstGeom prst="rect">
            <a:avLst/>
          </a:prstGeom>
          <a:noFill/>
          <a:ln w="9525">
            <a:noFill/>
            <a:miter lim="800000"/>
            <a:headEnd/>
            <a:tailEnd/>
          </a:ln>
        </p:spPr>
      </p:pic>
      <p:sp>
        <p:nvSpPr>
          <p:cNvPr id="5" name="Slide Number Placeholder 4"/>
          <p:cNvSpPr>
            <a:spLocks noGrp="1"/>
          </p:cNvSpPr>
          <p:nvPr>
            <p:ph type="sldNum" sz="quarter" idx="4294967295"/>
          </p:nvPr>
        </p:nvSpPr>
        <p:spPr>
          <a:xfrm>
            <a:off x="211069" y="167237"/>
            <a:ext cx="460570" cy="342562"/>
          </a:xfrm>
          <a:prstGeom prst="rect">
            <a:avLst/>
          </a:prstGeom>
        </p:spPr>
        <p:txBody>
          <a:bodyPr/>
          <a:lstStyle/>
          <a:p>
            <a:fld id="{7396938E-7A29-412D-8C36-C8D873D766F4}" type="slidenum">
              <a:rPr lang="en-AU" smtClean="0"/>
              <a:pPr/>
              <a:t>28</a:t>
            </a:fld>
            <a:endParaRPr lang="en-AU"/>
          </a:p>
        </p:txBody>
      </p:sp>
    </p:spTree>
    <p:extLst>
      <p:ext uri="{BB962C8B-B14F-4D97-AF65-F5344CB8AC3E}">
        <p14:creationId xmlns:p14="http://schemas.microsoft.com/office/powerpoint/2010/main" val="3023739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r>
              <a:rPr lang="en-AU" dirty="0"/>
              <a:t>Mobility</a:t>
            </a:r>
          </a:p>
        </p:txBody>
      </p:sp>
      <p:sp>
        <p:nvSpPr>
          <p:cNvPr id="6" name="Title 5"/>
          <p:cNvSpPr>
            <a:spLocks noGrp="1"/>
          </p:cNvSpPr>
          <p:nvPr>
            <p:ph type="title"/>
          </p:nvPr>
        </p:nvSpPr>
        <p:spPr/>
        <p:txBody>
          <a:bodyPr/>
          <a:lstStyle/>
          <a:p>
            <a:r>
              <a:rPr lang="en-AU" b="1" dirty="0"/>
              <a:t>Case 3</a:t>
            </a:r>
          </a:p>
        </p:txBody>
      </p:sp>
      <p:sp>
        <p:nvSpPr>
          <p:cNvPr id="5" name="Slide Number Placeholder 4"/>
          <p:cNvSpPr>
            <a:spLocks noGrp="1"/>
          </p:cNvSpPr>
          <p:nvPr>
            <p:ph type="sldNum" sz="quarter" idx="12"/>
          </p:nvPr>
        </p:nvSpPr>
        <p:spPr/>
        <p:txBody>
          <a:bodyPr/>
          <a:lstStyle/>
          <a:p>
            <a:fld id="{CAC9E0A7-57BB-4332-9DEE-20EED1B0DBD9}" type="slidenum">
              <a:rPr lang="en-US" smtClean="0"/>
              <a:pPr/>
              <a:t>29</a:t>
            </a:fld>
            <a:endParaRPr lang="en-US"/>
          </a:p>
        </p:txBody>
      </p:sp>
    </p:spTree>
    <p:extLst>
      <p:ext uri="{BB962C8B-B14F-4D97-AF65-F5344CB8AC3E}">
        <p14:creationId xmlns:p14="http://schemas.microsoft.com/office/powerpoint/2010/main" val="923951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accent1"/>
                </a:solidFill>
              </a:rPr>
              <a:t>What’s the fuss…….?</a:t>
            </a:r>
            <a:endParaRPr lang="en-AU" b="1" dirty="0">
              <a:solidFill>
                <a:schemeClr val="accent1"/>
              </a:solidFill>
            </a:endParaRPr>
          </a:p>
        </p:txBody>
      </p:sp>
      <p:sp>
        <p:nvSpPr>
          <p:cNvPr id="5" name="Text Placeholder 4"/>
          <p:cNvSpPr>
            <a:spLocks noGrp="1"/>
          </p:cNvSpPr>
          <p:nvPr>
            <p:ph type="body" idx="1"/>
          </p:nvPr>
        </p:nvSpPr>
        <p:spPr/>
        <p:txBody>
          <a:bodyPr/>
          <a:lstStyle/>
          <a:p>
            <a:endParaRPr lang="en-AU"/>
          </a:p>
        </p:txBody>
      </p:sp>
      <p:sp>
        <p:nvSpPr>
          <p:cNvPr id="6" name="Slide Number Placeholder 5"/>
          <p:cNvSpPr>
            <a:spLocks noGrp="1"/>
          </p:cNvSpPr>
          <p:nvPr>
            <p:ph type="sldNum" sz="quarter" idx="12"/>
          </p:nvPr>
        </p:nvSpPr>
        <p:spPr/>
        <p:txBody>
          <a:bodyPr/>
          <a:lstStyle/>
          <a:p>
            <a:fld id="{9BA6F528-5FD8-2D4C-A50E-2D0CF89D053C}" type="slidenum">
              <a:rPr lang="en-US" smtClean="0"/>
              <a:pPr/>
              <a:t>3</a:t>
            </a:fld>
            <a:endParaRPr lang="en-US" dirty="0"/>
          </a:p>
        </p:txBody>
      </p:sp>
      <p:pic>
        <p:nvPicPr>
          <p:cNvPr id="7" name="Content Placeholder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63710" y="400586"/>
            <a:ext cx="5386330" cy="3590010"/>
          </a:xfrm>
          <a:prstGeom prst="rect">
            <a:avLst/>
          </a:prstGeom>
        </p:spPr>
      </p:pic>
    </p:spTree>
    <p:extLst>
      <p:ext uri="{BB962C8B-B14F-4D97-AF65-F5344CB8AC3E}">
        <p14:creationId xmlns:p14="http://schemas.microsoft.com/office/powerpoint/2010/main" val="126343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AU"/>
          </a:p>
        </p:txBody>
      </p:sp>
      <p:sp>
        <p:nvSpPr>
          <p:cNvPr id="5" name="Slide Number Placeholder 4"/>
          <p:cNvSpPr>
            <a:spLocks noGrp="1"/>
          </p:cNvSpPr>
          <p:nvPr>
            <p:ph type="sldNum" sz="quarter" idx="4294967295"/>
          </p:nvPr>
        </p:nvSpPr>
        <p:spPr>
          <a:xfrm>
            <a:off x="211069" y="167237"/>
            <a:ext cx="460570" cy="342562"/>
          </a:xfrm>
          <a:prstGeom prst="rect">
            <a:avLst/>
          </a:prstGeom>
        </p:spPr>
        <p:txBody>
          <a:bodyPr/>
          <a:lstStyle/>
          <a:p>
            <a:fld id="{36C8702F-BA86-4C3C-8473-A6C2E8AD3079}" type="slidenum">
              <a:rPr lang="en-US" smtClean="0"/>
              <a:pPr/>
              <a:t>30</a:t>
            </a:fld>
            <a:endParaRPr lang="en-US"/>
          </a:p>
        </p:txBody>
      </p:sp>
      <p:pic>
        <p:nvPicPr>
          <p:cNvPr id="1126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1069" y="338518"/>
            <a:ext cx="5813999" cy="455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Grp="1" noChangeAspect="1" noChangeArrowheads="1"/>
          </p:cNvPicPr>
          <p:nvPr>
            <p:ph sz="quarter" idx="1"/>
          </p:nvPr>
        </p:nvPicPr>
        <p:blipFill>
          <a:blip r:embed="rId4">
            <a:extLst>
              <a:ext uri="{28A0092B-C50C-407E-A947-70E740481C1C}">
                <a14:useLocalDpi xmlns:a14="http://schemas.microsoft.com/office/drawing/2010/main"/>
              </a:ext>
            </a:extLst>
          </a:blip>
          <a:srcRect/>
          <a:stretch>
            <a:fillRect/>
          </a:stretch>
        </p:blipFill>
        <p:spPr bwMode="auto">
          <a:xfrm>
            <a:off x="6262687" y="247650"/>
            <a:ext cx="5743385" cy="5330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3217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sz="quarter" idx="1"/>
          </p:nvPr>
        </p:nvSpPr>
        <p:spPr/>
        <p:txBody>
          <a:bodyPr/>
          <a:lstStyle/>
          <a:p>
            <a:endParaRPr lang="en-AU" dirty="0"/>
          </a:p>
        </p:txBody>
      </p:sp>
      <p:sp>
        <p:nvSpPr>
          <p:cNvPr id="5" name="Slide Number Placeholder 4"/>
          <p:cNvSpPr>
            <a:spLocks noGrp="1"/>
          </p:cNvSpPr>
          <p:nvPr>
            <p:ph type="sldNum" sz="quarter" idx="4294967295"/>
          </p:nvPr>
        </p:nvSpPr>
        <p:spPr>
          <a:xfrm>
            <a:off x="211069" y="167237"/>
            <a:ext cx="460570" cy="342562"/>
          </a:xfrm>
          <a:prstGeom prst="rect">
            <a:avLst/>
          </a:prstGeom>
        </p:spPr>
        <p:txBody>
          <a:bodyPr/>
          <a:lstStyle/>
          <a:p>
            <a:fld id="{CAC9E0A7-57BB-4332-9DEE-20EED1B0DBD9}" type="slidenum">
              <a:rPr lang="en-US" smtClean="0"/>
              <a:pPr/>
              <a:t>31</a:t>
            </a:fld>
            <a:endParaRPr lang="en-US"/>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1" y="188640"/>
            <a:ext cx="8964487"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83632" y="1124745"/>
            <a:ext cx="6336704" cy="3032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352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r>
              <a:rPr lang="en-AU" dirty="0"/>
              <a:t>Vector control</a:t>
            </a:r>
          </a:p>
        </p:txBody>
      </p:sp>
      <p:sp>
        <p:nvSpPr>
          <p:cNvPr id="6" name="Title 5"/>
          <p:cNvSpPr>
            <a:spLocks noGrp="1"/>
          </p:cNvSpPr>
          <p:nvPr>
            <p:ph type="title"/>
          </p:nvPr>
        </p:nvSpPr>
        <p:spPr/>
        <p:txBody>
          <a:bodyPr/>
          <a:lstStyle/>
          <a:p>
            <a:r>
              <a:rPr lang="en-AU" b="1" dirty="0"/>
              <a:t>Case 4</a:t>
            </a:r>
          </a:p>
        </p:txBody>
      </p:sp>
      <p:sp>
        <p:nvSpPr>
          <p:cNvPr id="5" name="Slide Number Placeholder 4"/>
          <p:cNvSpPr>
            <a:spLocks noGrp="1"/>
          </p:cNvSpPr>
          <p:nvPr>
            <p:ph type="sldNum" sz="quarter" idx="12"/>
          </p:nvPr>
        </p:nvSpPr>
        <p:spPr/>
        <p:txBody>
          <a:bodyPr/>
          <a:lstStyle/>
          <a:p>
            <a:fld id="{CAC9E0A7-57BB-4332-9DEE-20EED1B0DBD9}" type="slidenum">
              <a:rPr lang="en-US" smtClean="0"/>
              <a:pPr/>
              <a:t>32</a:t>
            </a:fld>
            <a:endParaRPr lang="en-US"/>
          </a:p>
        </p:txBody>
      </p:sp>
      <p:pic>
        <p:nvPicPr>
          <p:cNvPr id="8" name="Picture 4" descr="DSCN087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48482" y="167237"/>
            <a:ext cx="5551487"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27820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8" descr="E:\Malaria folder\PacMISC\SI Bed net acceptability &amp; preference study\SI Photos\FGD Foto\DSCN198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40959" y="260648"/>
            <a:ext cx="3384376" cy="2736304"/>
          </a:xfrm>
          <a:prstGeom prst="rect">
            <a:avLst/>
          </a:prstGeom>
          <a:noFill/>
          <a:ln w="9525">
            <a:noFill/>
            <a:miter lim="800000"/>
            <a:headEnd/>
            <a:tailEnd/>
          </a:ln>
        </p:spPr>
      </p:pic>
      <p:pic>
        <p:nvPicPr>
          <p:cNvPr id="3" name="Picture 2" descr="Gwaunaru'u Primary caregiver FGD in the evening.JPG"/>
          <p:cNvPicPr>
            <a:picLocks noChangeAspect="1" noChangeArrowheads="1"/>
          </p:cNvPicPr>
          <p:nvPr/>
        </p:nvPicPr>
        <p:blipFill>
          <a:blip r:embed="rId4" cstate="email">
            <a:lum bright="20000"/>
            <a:extLst>
              <a:ext uri="{28A0092B-C50C-407E-A947-70E740481C1C}">
                <a14:useLocalDpi xmlns:a14="http://schemas.microsoft.com/office/drawing/2010/main"/>
              </a:ext>
            </a:extLst>
          </a:blip>
          <a:srcRect/>
          <a:stretch>
            <a:fillRect/>
          </a:stretch>
        </p:blipFill>
        <p:spPr bwMode="auto">
          <a:xfrm>
            <a:off x="7032104" y="260648"/>
            <a:ext cx="3456384" cy="2664296"/>
          </a:xfrm>
          <a:prstGeom prst="rect">
            <a:avLst/>
          </a:prstGeom>
          <a:noFill/>
          <a:ln w="9525">
            <a:noFill/>
            <a:miter lim="800000"/>
            <a:headEnd/>
            <a:tailEnd/>
          </a:ln>
        </p:spPr>
      </p:pic>
      <p:pic>
        <p:nvPicPr>
          <p:cNvPr id="4" name="Picture 1" descr="SDC10236"/>
          <p:cNvPicPr>
            <a:picLocks noChangeAspect="1" noChangeArrowheads="1"/>
          </p:cNvPicPr>
          <p:nvPr/>
        </p:nvPicPr>
        <p:blipFill>
          <a:blip r:embed="rId5" cstate="email">
            <a:lum bright="20000" contrast="40000"/>
            <a:extLst>
              <a:ext uri="{28A0092B-C50C-407E-A947-70E740481C1C}">
                <a14:useLocalDpi xmlns:a14="http://schemas.microsoft.com/office/drawing/2010/main"/>
              </a:ext>
            </a:extLst>
          </a:blip>
          <a:srcRect/>
          <a:stretch>
            <a:fillRect/>
          </a:stretch>
        </p:blipFill>
        <p:spPr bwMode="auto">
          <a:xfrm>
            <a:off x="1991544" y="3212976"/>
            <a:ext cx="8496944" cy="3140968"/>
          </a:xfrm>
          <a:prstGeom prst="rect">
            <a:avLst/>
          </a:prstGeom>
          <a:noFill/>
          <a:ln w="9525">
            <a:noFill/>
            <a:miter lim="800000"/>
            <a:headEnd/>
            <a:tailEnd/>
          </a:ln>
        </p:spPr>
      </p:pic>
    </p:spTree>
    <p:extLst>
      <p:ext uri="{BB962C8B-B14F-4D97-AF65-F5344CB8AC3E}">
        <p14:creationId xmlns:p14="http://schemas.microsoft.com/office/powerpoint/2010/main" val="41897990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329" y="253443"/>
            <a:ext cx="10738805" cy="1108061"/>
          </a:xfrm>
        </p:spPr>
        <p:txBody>
          <a:bodyPr/>
          <a:lstStyle/>
          <a:p>
            <a:r>
              <a:rPr lang="en-AU" sz="3600" dirty="0" err="1"/>
              <a:t>Larviciding</a:t>
            </a:r>
            <a:r>
              <a:rPr lang="en-AU" sz="3600" dirty="0"/>
              <a:t> and IRS</a:t>
            </a:r>
          </a:p>
        </p:txBody>
      </p:sp>
      <p:pic>
        <p:nvPicPr>
          <p:cNvPr id="4" name="Content Placeholder 3" descr="Picture 227.jp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991544" y="1052736"/>
            <a:ext cx="3024336" cy="3024336"/>
          </a:xfrm>
        </p:spPr>
      </p:pic>
      <p:pic>
        <p:nvPicPr>
          <p:cNvPr id="5" name="Content Placeholder 3" descr="Picture 226.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7104113" y="1052736"/>
            <a:ext cx="3278369" cy="3024336"/>
          </a:xfrm>
          <a:prstGeom prst="rect">
            <a:avLst/>
          </a:prstGeom>
          <a:noFill/>
          <a:ln w="9525">
            <a:noFill/>
            <a:miter lim="800000"/>
            <a:headEnd/>
            <a:tailEnd/>
          </a:ln>
        </p:spPr>
      </p:pic>
      <p:pic>
        <p:nvPicPr>
          <p:cNvPr id="6" name="Picture 2" descr="C:\Documents and Settings\rh11604\Dokumenter\Billeder\Nov-Dec 2009 10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23792" y="3684232"/>
            <a:ext cx="3491880" cy="3173768"/>
          </a:xfrm>
          <a:prstGeom prst="rect">
            <a:avLst/>
          </a:prstGeom>
          <a:noFill/>
          <a:ln w="9525">
            <a:noFill/>
            <a:miter lim="800000"/>
            <a:headEnd/>
            <a:tailEnd/>
          </a:ln>
        </p:spPr>
      </p:pic>
    </p:spTree>
    <p:extLst>
      <p:ext uri="{BB962C8B-B14F-4D97-AF65-F5344CB8AC3E}">
        <p14:creationId xmlns:p14="http://schemas.microsoft.com/office/powerpoint/2010/main" val="3312433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r>
              <a:rPr lang="en-AU" b="1" dirty="0"/>
              <a:t>Case study 5</a:t>
            </a:r>
          </a:p>
          <a:p>
            <a:r>
              <a:rPr lang="en-AU" b="1" dirty="0"/>
              <a:t>Community Competence/ Social Capital/</a:t>
            </a:r>
            <a:r>
              <a:rPr lang="en-AU" b="1" dirty="0" err="1"/>
              <a:t>Resilence</a:t>
            </a:r>
            <a:endParaRPr lang="en-AU" b="1" dirty="0"/>
          </a:p>
          <a:p>
            <a:endParaRPr lang="en-AU" dirty="0"/>
          </a:p>
        </p:txBody>
      </p:sp>
      <p:sp>
        <p:nvSpPr>
          <p:cNvPr id="6" name="Title 5"/>
          <p:cNvSpPr>
            <a:spLocks noGrp="1"/>
          </p:cNvSpPr>
          <p:nvPr>
            <p:ph type="title"/>
          </p:nvPr>
        </p:nvSpPr>
        <p:spPr>
          <a:xfrm>
            <a:off x="2357438" y="476672"/>
            <a:ext cx="7772400" cy="1524000"/>
          </a:xfrm>
        </p:spPr>
        <p:txBody>
          <a:bodyPr/>
          <a:lstStyle/>
          <a:p>
            <a:endParaRPr lang="en-AU" b="1" dirty="0"/>
          </a:p>
        </p:txBody>
      </p:sp>
      <p:sp>
        <p:nvSpPr>
          <p:cNvPr id="5" name="Slide Number Placeholder 4"/>
          <p:cNvSpPr>
            <a:spLocks noGrp="1"/>
          </p:cNvSpPr>
          <p:nvPr>
            <p:ph type="sldNum" sz="quarter" idx="12"/>
          </p:nvPr>
        </p:nvSpPr>
        <p:spPr/>
        <p:txBody>
          <a:bodyPr/>
          <a:lstStyle/>
          <a:p>
            <a:fld id="{CAC9E0A7-57BB-4332-9DEE-20EED1B0DBD9}" type="slidenum">
              <a:rPr lang="en-US" smtClean="0"/>
              <a:pPr/>
              <a:t>35</a:t>
            </a:fld>
            <a:endParaRPr lang="en-US"/>
          </a:p>
        </p:txBody>
      </p:sp>
    </p:spTree>
    <p:extLst>
      <p:ext uri="{BB962C8B-B14F-4D97-AF65-F5344CB8AC3E}">
        <p14:creationId xmlns:p14="http://schemas.microsoft.com/office/powerpoint/2010/main" val="432815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pPr marL="0" indent="0">
              <a:buNone/>
            </a:pPr>
            <a:r>
              <a:rPr lang="en-AU" dirty="0"/>
              <a:t> </a:t>
            </a:r>
          </a:p>
        </p:txBody>
      </p:sp>
      <p:sp>
        <p:nvSpPr>
          <p:cNvPr id="15366" name="TextBox 15"/>
          <p:cNvSpPr txBox="1">
            <a:spLocks noChangeArrowheads="1"/>
          </p:cNvSpPr>
          <p:nvPr/>
        </p:nvSpPr>
        <p:spPr bwMode="auto">
          <a:xfrm>
            <a:off x="4142102" y="5247982"/>
            <a:ext cx="18422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FFFF00"/>
                </a:solidFill>
                <a:latin typeface="Times" pitchFamily="18" charset="0"/>
                <a:ea typeface="MS PGothic" pitchFamily="34" charset="-128"/>
              </a:defRPr>
            </a:lvl1pPr>
            <a:lvl2pPr marL="742950" indent="-285750" eaLnBrk="0" hangingPunct="0">
              <a:defRPr>
                <a:solidFill>
                  <a:srgbClr val="FFFF00"/>
                </a:solidFill>
                <a:latin typeface="Times" pitchFamily="18" charset="0"/>
                <a:ea typeface="MS PGothic" pitchFamily="34" charset="-128"/>
              </a:defRPr>
            </a:lvl2pPr>
            <a:lvl3pPr marL="1143000" indent="-228600" eaLnBrk="0" hangingPunct="0">
              <a:defRPr>
                <a:solidFill>
                  <a:srgbClr val="FFFF00"/>
                </a:solidFill>
                <a:latin typeface="Times" pitchFamily="18" charset="0"/>
                <a:ea typeface="MS PGothic" pitchFamily="34" charset="-128"/>
              </a:defRPr>
            </a:lvl3pPr>
            <a:lvl4pPr marL="1600200" indent="-228600" eaLnBrk="0" hangingPunct="0">
              <a:defRPr>
                <a:solidFill>
                  <a:srgbClr val="FFFF00"/>
                </a:solidFill>
                <a:latin typeface="Times" pitchFamily="18" charset="0"/>
                <a:ea typeface="MS PGothic" pitchFamily="34" charset="-128"/>
              </a:defRPr>
            </a:lvl4pPr>
            <a:lvl5pPr marL="2057400" indent="-228600" eaLnBrk="0" hangingPunct="0">
              <a:defRPr>
                <a:solidFill>
                  <a:srgbClr val="FFFF00"/>
                </a:solidFill>
                <a:latin typeface="Times" pitchFamily="18" charset="0"/>
                <a:ea typeface="MS PGothic" pitchFamily="34" charset="-128"/>
              </a:defRPr>
            </a:lvl5pPr>
            <a:lvl6pPr marL="2514600" indent="-228600" eaLnBrk="0" fontAlgn="base" hangingPunct="0">
              <a:spcBef>
                <a:spcPct val="0"/>
              </a:spcBef>
              <a:spcAft>
                <a:spcPct val="0"/>
              </a:spcAft>
              <a:defRPr>
                <a:solidFill>
                  <a:srgbClr val="FFFF00"/>
                </a:solidFill>
                <a:latin typeface="Times" pitchFamily="18" charset="0"/>
                <a:ea typeface="MS PGothic" pitchFamily="34" charset="-128"/>
              </a:defRPr>
            </a:lvl6pPr>
            <a:lvl7pPr marL="2971800" indent="-228600" eaLnBrk="0" fontAlgn="base" hangingPunct="0">
              <a:spcBef>
                <a:spcPct val="0"/>
              </a:spcBef>
              <a:spcAft>
                <a:spcPct val="0"/>
              </a:spcAft>
              <a:defRPr>
                <a:solidFill>
                  <a:srgbClr val="FFFF00"/>
                </a:solidFill>
                <a:latin typeface="Times" pitchFamily="18" charset="0"/>
                <a:ea typeface="MS PGothic" pitchFamily="34" charset="-128"/>
              </a:defRPr>
            </a:lvl7pPr>
            <a:lvl8pPr marL="3429000" indent="-228600" eaLnBrk="0" fontAlgn="base" hangingPunct="0">
              <a:spcBef>
                <a:spcPct val="0"/>
              </a:spcBef>
              <a:spcAft>
                <a:spcPct val="0"/>
              </a:spcAft>
              <a:defRPr>
                <a:solidFill>
                  <a:srgbClr val="FFFF00"/>
                </a:solidFill>
                <a:latin typeface="Times" pitchFamily="18" charset="0"/>
                <a:ea typeface="MS PGothic" pitchFamily="34" charset="-128"/>
              </a:defRPr>
            </a:lvl8pPr>
            <a:lvl9pPr marL="3886200" indent="-228600" eaLnBrk="0" fontAlgn="base" hangingPunct="0">
              <a:spcBef>
                <a:spcPct val="0"/>
              </a:spcBef>
              <a:spcAft>
                <a:spcPct val="0"/>
              </a:spcAft>
              <a:defRPr>
                <a:solidFill>
                  <a:srgbClr val="FFFF00"/>
                </a:solidFill>
                <a:latin typeface="Times" pitchFamily="18" charset="0"/>
                <a:ea typeface="MS PGothic" pitchFamily="34" charset="-128"/>
              </a:defRPr>
            </a:lvl9pPr>
          </a:lstStyle>
          <a:p>
            <a:pPr eaLnBrk="1" hangingPunct="1"/>
            <a:r>
              <a:rPr lang="en-US" sz="2400" b="1" dirty="0">
                <a:solidFill>
                  <a:schemeClr val="tx1"/>
                </a:solidFill>
              </a:rPr>
              <a:t>CULTURE</a:t>
            </a:r>
          </a:p>
        </p:txBody>
      </p:sp>
      <p:sp>
        <p:nvSpPr>
          <p:cNvPr id="15367" name="TextBox 16"/>
          <p:cNvSpPr txBox="1">
            <a:spLocks noChangeArrowheads="1"/>
          </p:cNvSpPr>
          <p:nvPr/>
        </p:nvSpPr>
        <p:spPr bwMode="auto">
          <a:xfrm>
            <a:off x="7167563" y="4153991"/>
            <a:ext cx="19288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FFFF00"/>
                </a:solidFill>
                <a:latin typeface="Times" pitchFamily="18" charset="0"/>
                <a:ea typeface="MS PGothic" pitchFamily="34" charset="-128"/>
              </a:defRPr>
            </a:lvl1pPr>
            <a:lvl2pPr marL="742950" indent="-285750" eaLnBrk="0" hangingPunct="0">
              <a:defRPr>
                <a:solidFill>
                  <a:srgbClr val="FFFF00"/>
                </a:solidFill>
                <a:latin typeface="Times" pitchFamily="18" charset="0"/>
                <a:ea typeface="MS PGothic" pitchFamily="34" charset="-128"/>
              </a:defRPr>
            </a:lvl2pPr>
            <a:lvl3pPr marL="1143000" indent="-228600" eaLnBrk="0" hangingPunct="0">
              <a:defRPr>
                <a:solidFill>
                  <a:srgbClr val="FFFF00"/>
                </a:solidFill>
                <a:latin typeface="Times" pitchFamily="18" charset="0"/>
                <a:ea typeface="MS PGothic" pitchFamily="34" charset="-128"/>
              </a:defRPr>
            </a:lvl3pPr>
            <a:lvl4pPr marL="1600200" indent="-228600" eaLnBrk="0" hangingPunct="0">
              <a:defRPr>
                <a:solidFill>
                  <a:srgbClr val="FFFF00"/>
                </a:solidFill>
                <a:latin typeface="Times" pitchFamily="18" charset="0"/>
                <a:ea typeface="MS PGothic" pitchFamily="34" charset="-128"/>
              </a:defRPr>
            </a:lvl4pPr>
            <a:lvl5pPr marL="2057400" indent="-228600" eaLnBrk="0" hangingPunct="0">
              <a:defRPr>
                <a:solidFill>
                  <a:srgbClr val="FFFF00"/>
                </a:solidFill>
                <a:latin typeface="Times" pitchFamily="18" charset="0"/>
                <a:ea typeface="MS PGothic" pitchFamily="34" charset="-128"/>
              </a:defRPr>
            </a:lvl5pPr>
            <a:lvl6pPr marL="2514600" indent="-228600" eaLnBrk="0" fontAlgn="base" hangingPunct="0">
              <a:spcBef>
                <a:spcPct val="0"/>
              </a:spcBef>
              <a:spcAft>
                <a:spcPct val="0"/>
              </a:spcAft>
              <a:defRPr>
                <a:solidFill>
                  <a:srgbClr val="FFFF00"/>
                </a:solidFill>
                <a:latin typeface="Times" pitchFamily="18" charset="0"/>
                <a:ea typeface="MS PGothic" pitchFamily="34" charset="-128"/>
              </a:defRPr>
            </a:lvl6pPr>
            <a:lvl7pPr marL="2971800" indent="-228600" eaLnBrk="0" fontAlgn="base" hangingPunct="0">
              <a:spcBef>
                <a:spcPct val="0"/>
              </a:spcBef>
              <a:spcAft>
                <a:spcPct val="0"/>
              </a:spcAft>
              <a:defRPr>
                <a:solidFill>
                  <a:srgbClr val="FFFF00"/>
                </a:solidFill>
                <a:latin typeface="Times" pitchFamily="18" charset="0"/>
                <a:ea typeface="MS PGothic" pitchFamily="34" charset="-128"/>
              </a:defRPr>
            </a:lvl7pPr>
            <a:lvl8pPr marL="3429000" indent="-228600" eaLnBrk="0" fontAlgn="base" hangingPunct="0">
              <a:spcBef>
                <a:spcPct val="0"/>
              </a:spcBef>
              <a:spcAft>
                <a:spcPct val="0"/>
              </a:spcAft>
              <a:defRPr>
                <a:solidFill>
                  <a:srgbClr val="FFFF00"/>
                </a:solidFill>
                <a:latin typeface="Times" pitchFamily="18" charset="0"/>
                <a:ea typeface="MS PGothic" pitchFamily="34" charset="-128"/>
              </a:defRPr>
            </a:lvl8pPr>
            <a:lvl9pPr marL="3886200" indent="-228600" eaLnBrk="0" fontAlgn="base" hangingPunct="0">
              <a:spcBef>
                <a:spcPct val="0"/>
              </a:spcBef>
              <a:spcAft>
                <a:spcPct val="0"/>
              </a:spcAft>
              <a:defRPr>
                <a:solidFill>
                  <a:srgbClr val="FFFF00"/>
                </a:solidFill>
                <a:latin typeface="Times" pitchFamily="18" charset="0"/>
                <a:ea typeface="MS PGothic" pitchFamily="34" charset="-128"/>
              </a:defRPr>
            </a:lvl9pPr>
          </a:lstStyle>
          <a:p>
            <a:pPr eaLnBrk="1" hangingPunct="1"/>
            <a:r>
              <a:rPr lang="en-US" b="1" dirty="0">
                <a:solidFill>
                  <a:schemeClr val="tx1"/>
                </a:solidFill>
              </a:rPr>
              <a:t>PROVINCIAL GOVERNMENT</a:t>
            </a:r>
          </a:p>
        </p:txBody>
      </p:sp>
      <p:sp>
        <p:nvSpPr>
          <p:cNvPr id="15368" name="TextBox 17"/>
          <p:cNvSpPr txBox="1">
            <a:spLocks noChangeArrowheads="1"/>
          </p:cNvSpPr>
          <p:nvPr/>
        </p:nvSpPr>
        <p:spPr bwMode="auto">
          <a:xfrm>
            <a:off x="3113074" y="3499177"/>
            <a:ext cx="15541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FFFF00"/>
                </a:solidFill>
                <a:latin typeface="Times" pitchFamily="18" charset="0"/>
                <a:ea typeface="MS PGothic" pitchFamily="34" charset="-128"/>
              </a:defRPr>
            </a:lvl1pPr>
            <a:lvl2pPr marL="742950" indent="-285750" eaLnBrk="0" hangingPunct="0">
              <a:defRPr>
                <a:solidFill>
                  <a:srgbClr val="FFFF00"/>
                </a:solidFill>
                <a:latin typeface="Times" pitchFamily="18" charset="0"/>
                <a:ea typeface="MS PGothic" pitchFamily="34" charset="-128"/>
              </a:defRPr>
            </a:lvl2pPr>
            <a:lvl3pPr marL="1143000" indent="-228600" eaLnBrk="0" hangingPunct="0">
              <a:defRPr>
                <a:solidFill>
                  <a:srgbClr val="FFFF00"/>
                </a:solidFill>
                <a:latin typeface="Times" pitchFamily="18" charset="0"/>
                <a:ea typeface="MS PGothic" pitchFamily="34" charset="-128"/>
              </a:defRPr>
            </a:lvl3pPr>
            <a:lvl4pPr marL="1600200" indent="-228600" eaLnBrk="0" hangingPunct="0">
              <a:defRPr>
                <a:solidFill>
                  <a:srgbClr val="FFFF00"/>
                </a:solidFill>
                <a:latin typeface="Times" pitchFamily="18" charset="0"/>
                <a:ea typeface="MS PGothic" pitchFamily="34" charset="-128"/>
              </a:defRPr>
            </a:lvl4pPr>
            <a:lvl5pPr marL="2057400" indent="-228600" eaLnBrk="0" hangingPunct="0">
              <a:defRPr>
                <a:solidFill>
                  <a:srgbClr val="FFFF00"/>
                </a:solidFill>
                <a:latin typeface="Times" pitchFamily="18" charset="0"/>
                <a:ea typeface="MS PGothic" pitchFamily="34" charset="-128"/>
              </a:defRPr>
            </a:lvl5pPr>
            <a:lvl6pPr marL="2514600" indent="-228600" eaLnBrk="0" fontAlgn="base" hangingPunct="0">
              <a:spcBef>
                <a:spcPct val="0"/>
              </a:spcBef>
              <a:spcAft>
                <a:spcPct val="0"/>
              </a:spcAft>
              <a:defRPr>
                <a:solidFill>
                  <a:srgbClr val="FFFF00"/>
                </a:solidFill>
                <a:latin typeface="Times" pitchFamily="18" charset="0"/>
                <a:ea typeface="MS PGothic" pitchFamily="34" charset="-128"/>
              </a:defRPr>
            </a:lvl6pPr>
            <a:lvl7pPr marL="2971800" indent="-228600" eaLnBrk="0" fontAlgn="base" hangingPunct="0">
              <a:spcBef>
                <a:spcPct val="0"/>
              </a:spcBef>
              <a:spcAft>
                <a:spcPct val="0"/>
              </a:spcAft>
              <a:defRPr>
                <a:solidFill>
                  <a:srgbClr val="FFFF00"/>
                </a:solidFill>
                <a:latin typeface="Times" pitchFamily="18" charset="0"/>
                <a:ea typeface="MS PGothic" pitchFamily="34" charset="-128"/>
              </a:defRPr>
            </a:lvl7pPr>
            <a:lvl8pPr marL="3429000" indent="-228600" eaLnBrk="0" fontAlgn="base" hangingPunct="0">
              <a:spcBef>
                <a:spcPct val="0"/>
              </a:spcBef>
              <a:spcAft>
                <a:spcPct val="0"/>
              </a:spcAft>
              <a:defRPr>
                <a:solidFill>
                  <a:srgbClr val="FFFF00"/>
                </a:solidFill>
                <a:latin typeface="Times" pitchFamily="18" charset="0"/>
                <a:ea typeface="MS PGothic" pitchFamily="34" charset="-128"/>
              </a:defRPr>
            </a:lvl8pPr>
            <a:lvl9pPr marL="3886200" indent="-228600" eaLnBrk="0" fontAlgn="base" hangingPunct="0">
              <a:spcBef>
                <a:spcPct val="0"/>
              </a:spcBef>
              <a:spcAft>
                <a:spcPct val="0"/>
              </a:spcAft>
              <a:defRPr>
                <a:solidFill>
                  <a:srgbClr val="FFFF00"/>
                </a:solidFill>
                <a:latin typeface="Times" pitchFamily="18" charset="0"/>
                <a:ea typeface="MS PGothic" pitchFamily="34" charset="-128"/>
              </a:defRPr>
            </a:lvl9pPr>
          </a:lstStyle>
          <a:p>
            <a:pPr eaLnBrk="1" hangingPunct="1"/>
            <a:r>
              <a:rPr lang="en-US" sz="2400" b="1" dirty="0">
                <a:solidFill>
                  <a:schemeClr val="tx1"/>
                </a:solidFill>
              </a:rPr>
              <a:t>CHURCH</a:t>
            </a:r>
          </a:p>
        </p:txBody>
      </p:sp>
      <p:sp>
        <p:nvSpPr>
          <p:cNvPr id="15369" name="TextBox 18"/>
          <p:cNvSpPr txBox="1">
            <a:spLocks noChangeArrowheads="1"/>
          </p:cNvSpPr>
          <p:nvPr/>
        </p:nvSpPr>
        <p:spPr bwMode="auto">
          <a:xfrm>
            <a:off x="1738724" y="324713"/>
            <a:ext cx="625296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FFFF00"/>
                </a:solidFill>
                <a:latin typeface="Times" pitchFamily="18" charset="0"/>
                <a:ea typeface="MS PGothic" pitchFamily="34" charset="-128"/>
              </a:defRPr>
            </a:lvl1pPr>
            <a:lvl2pPr marL="742950" indent="-285750" eaLnBrk="0" hangingPunct="0">
              <a:defRPr>
                <a:solidFill>
                  <a:srgbClr val="FFFF00"/>
                </a:solidFill>
                <a:latin typeface="Times" pitchFamily="18" charset="0"/>
                <a:ea typeface="MS PGothic" pitchFamily="34" charset="-128"/>
              </a:defRPr>
            </a:lvl2pPr>
            <a:lvl3pPr marL="1143000" indent="-228600" eaLnBrk="0" hangingPunct="0">
              <a:defRPr>
                <a:solidFill>
                  <a:srgbClr val="FFFF00"/>
                </a:solidFill>
                <a:latin typeface="Times" pitchFamily="18" charset="0"/>
                <a:ea typeface="MS PGothic" pitchFamily="34" charset="-128"/>
              </a:defRPr>
            </a:lvl3pPr>
            <a:lvl4pPr marL="1600200" indent="-228600" eaLnBrk="0" hangingPunct="0">
              <a:defRPr>
                <a:solidFill>
                  <a:srgbClr val="FFFF00"/>
                </a:solidFill>
                <a:latin typeface="Times" pitchFamily="18" charset="0"/>
                <a:ea typeface="MS PGothic" pitchFamily="34" charset="-128"/>
              </a:defRPr>
            </a:lvl4pPr>
            <a:lvl5pPr marL="2057400" indent="-228600" eaLnBrk="0" hangingPunct="0">
              <a:defRPr>
                <a:solidFill>
                  <a:srgbClr val="FFFF00"/>
                </a:solidFill>
                <a:latin typeface="Times" pitchFamily="18" charset="0"/>
                <a:ea typeface="MS PGothic" pitchFamily="34" charset="-128"/>
              </a:defRPr>
            </a:lvl5pPr>
            <a:lvl6pPr marL="2514600" indent="-228600" eaLnBrk="0" fontAlgn="base" hangingPunct="0">
              <a:spcBef>
                <a:spcPct val="0"/>
              </a:spcBef>
              <a:spcAft>
                <a:spcPct val="0"/>
              </a:spcAft>
              <a:defRPr>
                <a:solidFill>
                  <a:srgbClr val="FFFF00"/>
                </a:solidFill>
                <a:latin typeface="Times" pitchFamily="18" charset="0"/>
                <a:ea typeface="MS PGothic" pitchFamily="34" charset="-128"/>
              </a:defRPr>
            </a:lvl6pPr>
            <a:lvl7pPr marL="2971800" indent="-228600" eaLnBrk="0" fontAlgn="base" hangingPunct="0">
              <a:spcBef>
                <a:spcPct val="0"/>
              </a:spcBef>
              <a:spcAft>
                <a:spcPct val="0"/>
              </a:spcAft>
              <a:defRPr>
                <a:solidFill>
                  <a:srgbClr val="FFFF00"/>
                </a:solidFill>
                <a:latin typeface="Times" pitchFamily="18" charset="0"/>
                <a:ea typeface="MS PGothic" pitchFamily="34" charset="-128"/>
              </a:defRPr>
            </a:lvl7pPr>
            <a:lvl8pPr marL="3429000" indent="-228600" eaLnBrk="0" fontAlgn="base" hangingPunct="0">
              <a:spcBef>
                <a:spcPct val="0"/>
              </a:spcBef>
              <a:spcAft>
                <a:spcPct val="0"/>
              </a:spcAft>
              <a:defRPr>
                <a:solidFill>
                  <a:srgbClr val="FFFF00"/>
                </a:solidFill>
                <a:latin typeface="Times" pitchFamily="18" charset="0"/>
                <a:ea typeface="MS PGothic" pitchFamily="34" charset="-128"/>
              </a:defRPr>
            </a:lvl8pPr>
            <a:lvl9pPr marL="3886200" indent="-228600" eaLnBrk="0" fontAlgn="base" hangingPunct="0">
              <a:spcBef>
                <a:spcPct val="0"/>
              </a:spcBef>
              <a:spcAft>
                <a:spcPct val="0"/>
              </a:spcAft>
              <a:defRPr>
                <a:solidFill>
                  <a:srgbClr val="FFFF00"/>
                </a:solidFill>
                <a:latin typeface="Times" pitchFamily="18" charset="0"/>
                <a:ea typeface="MS PGothic" pitchFamily="34" charset="-128"/>
              </a:defRPr>
            </a:lvl9pPr>
          </a:lstStyle>
          <a:p>
            <a:pPr eaLnBrk="1" hangingPunct="1"/>
            <a:r>
              <a:rPr lang="en-US" sz="4000" b="1" dirty="0">
                <a:solidFill>
                  <a:schemeClr val="tx1"/>
                </a:solidFill>
              </a:rPr>
              <a:t>The Tripod Strategy</a:t>
            </a:r>
          </a:p>
        </p:txBody>
      </p:sp>
      <p:pic>
        <p:nvPicPr>
          <p:cNvPr id="15370" name="Picture 7" descr="sol_flag.gif (6685 bytes)"/>
          <p:cNvPicPr>
            <a:picLocks noChangeAspect="1" noChangeArrowheads="1" noCrop="1"/>
          </p:cNvPicPr>
          <p:nvPr/>
        </p:nvPicPr>
        <p:blipFill>
          <a:blip r:embed="rId3">
            <a:lum contrast="12000"/>
            <a:extLst>
              <a:ext uri="{28A0092B-C50C-407E-A947-70E740481C1C}">
                <a14:useLocalDpi xmlns:a14="http://schemas.microsoft.com/office/drawing/2010/main"/>
              </a:ext>
            </a:extLst>
          </a:blip>
          <a:srcRect/>
          <a:stretch>
            <a:fillRect/>
          </a:stretch>
        </p:blipFill>
        <p:spPr bwMode="auto">
          <a:xfrm>
            <a:off x="9875666" y="388591"/>
            <a:ext cx="1990741" cy="1166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TextBox 15"/>
          <p:cNvSpPr txBox="1">
            <a:spLocks noChangeArrowheads="1"/>
          </p:cNvSpPr>
          <p:nvPr/>
        </p:nvSpPr>
        <p:spPr bwMode="auto">
          <a:xfrm>
            <a:off x="9096375" y="3738860"/>
            <a:ext cx="22124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FFFF00"/>
                </a:solidFill>
                <a:latin typeface="Times" pitchFamily="18" charset="0"/>
                <a:ea typeface="MS PGothic" pitchFamily="34" charset="-128"/>
              </a:defRPr>
            </a:lvl1pPr>
            <a:lvl2pPr marL="742950" indent="-285750" eaLnBrk="0" hangingPunct="0">
              <a:defRPr>
                <a:solidFill>
                  <a:srgbClr val="FFFF00"/>
                </a:solidFill>
                <a:latin typeface="Times" pitchFamily="18" charset="0"/>
                <a:ea typeface="MS PGothic" pitchFamily="34" charset="-128"/>
              </a:defRPr>
            </a:lvl2pPr>
            <a:lvl3pPr marL="1143000" indent="-228600" eaLnBrk="0" hangingPunct="0">
              <a:defRPr>
                <a:solidFill>
                  <a:srgbClr val="FFFF00"/>
                </a:solidFill>
                <a:latin typeface="Times" pitchFamily="18" charset="0"/>
                <a:ea typeface="MS PGothic" pitchFamily="34" charset="-128"/>
              </a:defRPr>
            </a:lvl3pPr>
            <a:lvl4pPr marL="1600200" indent="-228600" eaLnBrk="0" hangingPunct="0">
              <a:defRPr>
                <a:solidFill>
                  <a:srgbClr val="FFFF00"/>
                </a:solidFill>
                <a:latin typeface="Times" pitchFamily="18" charset="0"/>
                <a:ea typeface="MS PGothic" pitchFamily="34" charset="-128"/>
              </a:defRPr>
            </a:lvl4pPr>
            <a:lvl5pPr marL="2057400" indent="-228600" eaLnBrk="0" hangingPunct="0">
              <a:defRPr>
                <a:solidFill>
                  <a:srgbClr val="FFFF00"/>
                </a:solidFill>
                <a:latin typeface="Times" pitchFamily="18" charset="0"/>
                <a:ea typeface="MS PGothic" pitchFamily="34" charset="-128"/>
              </a:defRPr>
            </a:lvl5pPr>
            <a:lvl6pPr marL="2514600" indent="-228600" eaLnBrk="0" fontAlgn="base" hangingPunct="0">
              <a:spcBef>
                <a:spcPct val="0"/>
              </a:spcBef>
              <a:spcAft>
                <a:spcPct val="0"/>
              </a:spcAft>
              <a:defRPr>
                <a:solidFill>
                  <a:srgbClr val="FFFF00"/>
                </a:solidFill>
                <a:latin typeface="Times" pitchFamily="18" charset="0"/>
                <a:ea typeface="MS PGothic" pitchFamily="34" charset="-128"/>
              </a:defRPr>
            </a:lvl6pPr>
            <a:lvl7pPr marL="2971800" indent="-228600" eaLnBrk="0" fontAlgn="base" hangingPunct="0">
              <a:spcBef>
                <a:spcPct val="0"/>
              </a:spcBef>
              <a:spcAft>
                <a:spcPct val="0"/>
              </a:spcAft>
              <a:defRPr>
                <a:solidFill>
                  <a:srgbClr val="FFFF00"/>
                </a:solidFill>
                <a:latin typeface="Times" pitchFamily="18" charset="0"/>
                <a:ea typeface="MS PGothic" pitchFamily="34" charset="-128"/>
              </a:defRPr>
            </a:lvl7pPr>
            <a:lvl8pPr marL="3429000" indent="-228600" eaLnBrk="0" fontAlgn="base" hangingPunct="0">
              <a:spcBef>
                <a:spcPct val="0"/>
              </a:spcBef>
              <a:spcAft>
                <a:spcPct val="0"/>
              </a:spcAft>
              <a:defRPr>
                <a:solidFill>
                  <a:srgbClr val="FFFF00"/>
                </a:solidFill>
                <a:latin typeface="Times" pitchFamily="18" charset="0"/>
                <a:ea typeface="MS PGothic" pitchFamily="34" charset="-128"/>
              </a:defRPr>
            </a:lvl8pPr>
            <a:lvl9pPr marL="3886200" indent="-228600" eaLnBrk="0" fontAlgn="base" hangingPunct="0">
              <a:spcBef>
                <a:spcPct val="0"/>
              </a:spcBef>
              <a:spcAft>
                <a:spcPct val="0"/>
              </a:spcAft>
              <a:defRPr>
                <a:solidFill>
                  <a:srgbClr val="FFFF00"/>
                </a:solidFill>
                <a:latin typeface="Times" pitchFamily="18" charset="0"/>
                <a:ea typeface="MS PGothic" pitchFamily="34" charset="-128"/>
              </a:defRPr>
            </a:lvl9pPr>
          </a:lstStyle>
          <a:p>
            <a:pPr eaLnBrk="1" hangingPunct="1"/>
            <a:r>
              <a:rPr lang="en-US" b="1" dirty="0">
                <a:solidFill>
                  <a:schemeClr val="accent3">
                    <a:lumMod val="75000"/>
                  </a:schemeClr>
                </a:solidFill>
              </a:rPr>
              <a:t>VBDCP</a:t>
            </a:r>
          </a:p>
          <a:p>
            <a:pPr eaLnBrk="1" hangingPunct="1"/>
            <a:r>
              <a:rPr lang="en-US" b="1" dirty="0">
                <a:solidFill>
                  <a:schemeClr val="accent3">
                    <a:lumMod val="75000"/>
                  </a:schemeClr>
                </a:solidFill>
              </a:rPr>
              <a:t>Health promotion</a:t>
            </a:r>
          </a:p>
          <a:p>
            <a:pPr eaLnBrk="1" hangingPunct="1"/>
            <a:r>
              <a:rPr lang="en-US" b="1" dirty="0">
                <a:solidFill>
                  <a:schemeClr val="accent3">
                    <a:lumMod val="75000"/>
                  </a:schemeClr>
                </a:solidFill>
              </a:rPr>
              <a:t>Rotary</a:t>
            </a:r>
          </a:p>
          <a:p>
            <a:pPr eaLnBrk="1" hangingPunct="1"/>
            <a:r>
              <a:rPr lang="en-US" b="1" dirty="0">
                <a:solidFill>
                  <a:schemeClr val="accent3">
                    <a:lumMod val="75000"/>
                  </a:schemeClr>
                </a:solidFill>
              </a:rPr>
              <a:t>PACMIS</a:t>
            </a:r>
          </a:p>
        </p:txBody>
      </p:sp>
      <p:sp>
        <p:nvSpPr>
          <p:cNvPr id="15372" name="TextBox 16"/>
          <p:cNvSpPr txBox="1">
            <a:spLocks noChangeArrowheads="1"/>
          </p:cNvSpPr>
          <p:nvPr/>
        </p:nvSpPr>
        <p:spPr bwMode="auto">
          <a:xfrm>
            <a:off x="6183150" y="5077122"/>
            <a:ext cx="23920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FFFF00"/>
                </a:solidFill>
                <a:latin typeface="Times" pitchFamily="18" charset="0"/>
                <a:ea typeface="MS PGothic" pitchFamily="34" charset="-128"/>
              </a:defRPr>
            </a:lvl1pPr>
            <a:lvl2pPr marL="742950" indent="-285750" eaLnBrk="0" hangingPunct="0">
              <a:defRPr>
                <a:solidFill>
                  <a:srgbClr val="FFFF00"/>
                </a:solidFill>
                <a:latin typeface="Times" pitchFamily="18" charset="0"/>
                <a:ea typeface="MS PGothic" pitchFamily="34" charset="-128"/>
              </a:defRPr>
            </a:lvl2pPr>
            <a:lvl3pPr marL="1143000" indent="-228600" eaLnBrk="0" hangingPunct="0">
              <a:defRPr>
                <a:solidFill>
                  <a:srgbClr val="FFFF00"/>
                </a:solidFill>
                <a:latin typeface="Times" pitchFamily="18" charset="0"/>
                <a:ea typeface="MS PGothic" pitchFamily="34" charset="-128"/>
              </a:defRPr>
            </a:lvl3pPr>
            <a:lvl4pPr marL="1600200" indent="-228600" eaLnBrk="0" hangingPunct="0">
              <a:defRPr>
                <a:solidFill>
                  <a:srgbClr val="FFFF00"/>
                </a:solidFill>
                <a:latin typeface="Times" pitchFamily="18" charset="0"/>
                <a:ea typeface="MS PGothic" pitchFamily="34" charset="-128"/>
              </a:defRPr>
            </a:lvl4pPr>
            <a:lvl5pPr marL="2057400" indent="-228600" eaLnBrk="0" hangingPunct="0">
              <a:defRPr>
                <a:solidFill>
                  <a:srgbClr val="FFFF00"/>
                </a:solidFill>
                <a:latin typeface="Times" pitchFamily="18" charset="0"/>
                <a:ea typeface="MS PGothic" pitchFamily="34" charset="-128"/>
              </a:defRPr>
            </a:lvl5pPr>
            <a:lvl6pPr marL="2514600" indent="-228600" eaLnBrk="0" fontAlgn="base" hangingPunct="0">
              <a:spcBef>
                <a:spcPct val="0"/>
              </a:spcBef>
              <a:spcAft>
                <a:spcPct val="0"/>
              </a:spcAft>
              <a:defRPr>
                <a:solidFill>
                  <a:srgbClr val="FFFF00"/>
                </a:solidFill>
                <a:latin typeface="Times" pitchFamily="18" charset="0"/>
                <a:ea typeface="MS PGothic" pitchFamily="34" charset="-128"/>
              </a:defRPr>
            </a:lvl6pPr>
            <a:lvl7pPr marL="2971800" indent="-228600" eaLnBrk="0" fontAlgn="base" hangingPunct="0">
              <a:spcBef>
                <a:spcPct val="0"/>
              </a:spcBef>
              <a:spcAft>
                <a:spcPct val="0"/>
              </a:spcAft>
              <a:defRPr>
                <a:solidFill>
                  <a:srgbClr val="FFFF00"/>
                </a:solidFill>
                <a:latin typeface="Times" pitchFamily="18" charset="0"/>
                <a:ea typeface="MS PGothic" pitchFamily="34" charset="-128"/>
              </a:defRPr>
            </a:lvl7pPr>
            <a:lvl8pPr marL="3429000" indent="-228600" eaLnBrk="0" fontAlgn="base" hangingPunct="0">
              <a:spcBef>
                <a:spcPct val="0"/>
              </a:spcBef>
              <a:spcAft>
                <a:spcPct val="0"/>
              </a:spcAft>
              <a:defRPr>
                <a:solidFill>
                  <a:srgbClr val="FFFF00"/>
                </a:solidFill>
                <a:latin typeface="Times" pitchFamily="18" charset="0"/>
                <a:ea typeface="MS PGothic" pitchFamily="34" charset="-128"/>
              </a:defRPr>
            </a:lvl8pPr>
            <a:lvl9pPr marL="3886200" indent="-228600" eaLnBrk="0" fontAlgn="base" hangingPunct="0">
              <a:spcBef>
                <a:spcPct val="0"/>
              </a:spcBef>
              <a:spcAft>
                <a:spcPct val="0"/>
              </a:spcAft>
              <a:defRPr>
                <a:solidFill>
                  <a:srgbClr val="FFFF00"/>
                </a:solidFill>
                <a:latin typeface="Times" pitchFamily="18" charset="0"/>
                <a:ea typeface="MS PGothic" pitchFamily="34" charset="-128"/>
              </a:defRPr>
            </a:lvl9pPr>
          </a:lstStyle>
          <a:p>
            <a:pPr eaLnBrk="1" hangingPunct="1"/>
            <a:r>
              <a:rPr lang="en-US" sz="1600" b="1" dirty="0">
                <a:solidFill>
                  <a:schemeClr val="accent3">
                    <a:lumMod val="75000"/>
                  </a:schemeClr>
                </a:solidFill>
              </a:rPr>
              <a:t>TIDY VILLAGE COMMITTE</a:t>
            </a:r>
          </a:p>
          <a:p>
            <a:pPr eaLnBrk="1" hangingPunct="1"/>
            <a:r>
              <a:rPr lang="en-US" sz="1600" b="1" dirty="0">
                <a:solidFill>
                  <a:schemeClr val="accent3">
                    <a:lumMod val="75000"/>
                  </a:schemeClr>
                </a:solidFill>
              </a:rPr>
              <a:t>CHIEFLY  CULTURE</a:t>
            </a:r>
          </a:p>
        </p:txBody>
      </p:sp>
      <p:sp>
        <p:nvSpPr>
          <p:cNvPr id="15373" name="TextBox 17"/>
          <p:cNvSpPr txBox="1">
            <a:spLocks noChangeArrowheads="1"/>
          </p:cNvSpPr>
          <p:nvPr/>
        </p:nvSpPr>
        <p:spPr bwMode="auto">
          <a:xfrm>
            <a:off x="1612887" y="3276897"/>
            <a:ext cx="15001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FFFF00"/>
                </a:solidFill>
                <a:latin typeface="Times" pitchFamily="18" charset="0"/>
                <a:ea typeface="MS PGothic" pitchFamily="34" charset="-128"/>
              </a:defRPr>
            </a:lvl1pPr>
            <a:lvl2pPr marL="742950" indent="-285750" eaLnBrk="0" hangingPunct="0">
              <a:defRPr>
                <a:solidFill>
                  <a:srgbClr val="FFFF00"/>
                </a:solidFill>
                <a:latin typeface="Times" pitchFamily="18" charset="0"/>
                <a:ea typeface="MS PGothic" pitchFamily="34" charset="-128"/>
              </a:defRPr>
            </a:lvl2pPr>
            <a:lvl3pPr marL="1143000" indent="-228600" eaLnBrk="0" hangingPunct="0">
              <a:defRPr>
                <a:solidFill>
                  <a:srgbClr val="FFFF00"/>
                </a:solidFill>
                <a:latin typeface="Times" pitchFamily="18" charset="0"/>
                <a:ea typeface="MS PGothic" pitchFamily="34" charset="-128"/>
              </a:defRPr>
            </a:lvl3pPr>
            <a:lvl4pPr marL="1600200" indent="-228600" eaLnBrk="0" hangingPunct="0">
              <a:defRPr>
                <a:solidFill>
                  <a:srgbClr val="FFFF00"/>
                </a:solidFill>
                <a:latin typeface="Times" pitchFamily="18" charset="0"/>
                <a:ea typeface="MS PGothic" pitchFamily="34" charset="-128"/>
              </a:defRPr>
            </a:lvl4pPr>
            <a:lvl5pPr marL="2057400" indent="-228600" eaLnBrk="0" hangingPunct="0">
              <a:defRPr>
                <a:solidFill>
                  <a:srgbClr val="FFFF00"/>
                </a:solidFill>
                <a:latin typeface="Times" pitchFamily="18" charset="0"/>
                <a:ea typeface="MS PGothic" pitchFamily="34" charset="-128"/>
              </a:defRPr>
            </a:lvl5pPr>
            <a:lvl6pPr marL="2514600" indent="-228600" eaLnBrk="0" fontAlgn="base" hangingPunct="0">
              <a:spcBef>
                <a:spcPct val="0"/>
              </a:spcBef>
              <a:spcAft>
                <a:spcPct val="0"/>
              </a:spcAft>
              <a:defRPr>
                <a:solidFill>
                  <a:srgbClr val="FFFF00"/>
                </a:solidFill>
                <a:latin typeface="Times" pitchFamily="18" charset="0"/>
                <a:ea typeface="MS PGothic" pitchFamily="34" charset="-128"/>
              </a:defRPr>
            </a:lvl6pPr>
            <a:lvl7pPr marL="2971800" indent="-228600" eaLnBrk="0" fontAlgn="base" hangingPunct="0">
              <a:spcBef>
                <a:spcPct val="0"/>
              </a:spcBef>
              <a:spcAft>
                <a:spcPct val="0"/>
              </a:spcAft>
              <a:defRPr>
                <a:solidFill>
                  <a:srgbClr val="FFFF00"/>
                </a:solidFill>
                <a:latin typeface="Times" pitchFamily="18" charset="0"/>
                <a:ea typeface="MS PGothic" pitchFamily="34" charset="-128"/>
              </a:defRPr>
            </a:lvl7pPr>
            <a:lvl8pPr marL="3429000" indent="-228600" eaLnBrk="0" fontAlgn="base" hangingPunct="0">
              <a:spcBef>
                <a:spcPct val="0"/>
              </a:spcBef>
              <a:spcAft>
                <a:spcPct val="0"/>
              </a:spcAft>
              <a:defRPr>
                <a:solidFill>
                  <a:srgbClr val="FFFF00"/>
                </a:solidFill>
                <a:latin typeface="Times" pitchFamily="18" charset="0"/>
                <a:ea typeface="MS PGothic" pitchFamily="34" charset="-128"/>
              </a:defRPr>
            </a:lvl8pPr>
            <a:lvl9pPr marL="3886200" indent="-228600" eaLnBrk="0" fontAlgn="base" hangingPunct="0">
              <a:spcBef>
                <a:spcPct val="0"/>
              </a:spcBef>
              <a:spcAft>
                <a:spcPct val="0"/>
              </a:spcAft>
              <a:defRPr>
                <a:solidFill>
                  <a:srgbClr val="FFFF00"/>
                </a:solidFill>
                <a:latin typeface="Times" pitchFamily="18" charset="0"/>
                <a:ea typeface="MS PGothic" pitchFamily="34" charset="-128"/>
              </a:defRPr>
            </a:lvl9pPr>
          </a:lstStyle>
          <a:p>
            <a:pPr eaLnBrk="1" hangingPunct="1"/>
            <a:r>
              <a:rPr lang="en-US" b="1" dirty="0">
                <a:solidFill>
                  <a:schemeClr val="accent3">
                    <a:lumMod val="75000"/>
                  </a:schemeClr>
                </a:solidFill>
              </a:rPr>
              <a:t>ANGLICAN</a:t>
            </a:r>
          </a:p>
          <a:p>
            <a:pPr eaLnBrk="1" hangingPunct="1"/>
            <a:r>
              <a:rPr lang="en-US" b="1" dirty="0">
                <a:solidFill>
                  <a:schemeClr val="accent3">
                    <a:lumMod val="75000"/>
                  </a:schemeClr>
                </a:solidFill>
              </a:rPr>
              <a:t>MOTHERS UNION</a:t>
            </a:r>
          </a:p>
        </p:txBody>
      </p:sp>
      <p:pic>
        <p:nvPicPr>
          <p:cNvPr id="7170" name="Picture 2" descr="C:\Users\thmwhitt.UQ\AppData\Local\Microsoft\Windows\Temporary Internet Files\Content.IE5\OO5KXQID\MC900312718[1].wmf"/>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731337" y="2177290"/>
            <a:ext cx="4506119" cy="2846557"/>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Process 5"/>
          <p:cNvSpPr/>
          <p:nvPr/>
        </p:nvSpPr>
        <p:spPr>
          <a:xfrm>
            <a:off x="2647471" y="1251924"/>
            <a:ext cx="6271420" cy="900887"/>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AU" sz="3200" b="1" dirty="0"/>
              <a:t>Community participation</a:t>
            </a:r>
          </a:p>
        </p:txBody>
      </p:sp>
    </p:spTree>
    <p:extLst>
      <p:ext uri="{BB962C8B-B14F-4D97-AF65-F5344CB8AC3E}">
        <p14:creationId xmlns:p14="http://schemas.microsoft.com/office/powerpoint/2010/main" val="1563907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accent1"/>
                </a:solidFill>
              </a:rPr>
              <a:t>The how….</a:t>
            </a:r>
            <a:endParaRPr lang="en-AU" b="1" dirty="0">
              <a:solidFill>
                <a:schemeClr val="accent1"/>
              </a:solidFill>
            </a:endParaRPr>
          </a:p>
        </p:txBody>
      </p:sp>
      <p:sp>
        <p:nvSpPr>
          <p:cNvPr id="5" name="Text Placeholder 4"/>
          <p:cNvSpPr>
            <a:spLocks noGrp="1"/>
          </p:cNvSpPr>
          <p:nvPr>
            <p:ph type="body" idx="1"/>
          </p:nvPr>
        </p:nvSpPr>
        <p:spPr/>
        <p:txBody>
          <a:bodyPr/>
          <a:lstStyle/>
          <a:p>
            <a:endParaRPr lang="en-AU"/>
          </a:p>
        </p:txBody>
      </p:sp>
      <p:sp>
        <p:nvSpPr>
          <p:cNvPr id="6" name="Slide Number Placeholder 5"/>
          <p:cNvSpPr>
            <a:spLocks noGrp="1"/>
          </p:cNvSpPr>
          <p:nvPr>
            <p:ph type="sldNum" sz="quarter" idx="12"/>
          </p:nvPr>
        </p:nvSpPr>
        <p:spPr/>
        <p:txBody>
          <a:bodyPr/>
          <a:lstStyle/>
          <a:p>
            <a:fld id="{9BA6F528-5FD8-2D4C-A50E-2D0CF89D053C}" type="slidenum">
              <a:rPr lang="en-US" smtClean="0"/>
              <a:pPr/>
              <a:t>37</a:t>
            </a:fld>
            <a:endParaRPr lang="en-US" dirty="0"/>
          </a:p>
        </p:txBody>
      </p:sp>
    </p:spTree>
    <p:extLst>
      <p:ext uri="{BB962C8B-B14F-4D97-AF65-F5344CB8AC3E}">
        <p14:creationId xmlns:p14="http://schemas.microsoft.com/office/powerpoint/2010/main" val="3033534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1639" y="21601"/>
            <a:ext cx="7772400" cy="719137"/>
          </a:xfrm>
        </p:spPr>
        <p:txBody>
          <a:bodyPr/>
          <a:lstStyle/>
          <a:p>
            <a:r>
              <a:rPr lang="en-AU" sz="2800" b="1" dirty="0"/>
              <a:t>Determinants of Community Participation</a:t>
            </a:r>
          </a:p>
        </p:txBody>
      </p:sp>
      <p:sp>
        <p:nvSpPr>
          <p:cNvPr id="5" name="Content Placeholder 4"/>
          <p:cNvSpPr>
            <a:spLocks noGrp="1"/>
          </p:cNvSpPr>
          <p:nvPr>
            <p:ph idx="1"/>
          </p:nvPr>
        </p:nvSpPr>
        <p:spPr/>
        <p:txBody>
          <a:bodyPr/>
          <a:lstStyle/>
          <a:p>
            <a:endParaRPr lang="en-AU"/>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1354" y="455096"/>
            <a:ext cx="10365846" cy="6270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033831" y="11837"/>
            <a:ext cx="1982594" cy="369332"/>
          </a:xfrm>
          <a:prstGeom prst="rect">
            <a:avLst/>
          </a:prstGeom>
          <a:noFill/>
        </p:spPr>
        <p:txBody>
          <a:bodyPr wrap="none" rtlCol="0">
            <a:spAutoFit/>
          </a:bodyPr>
          <a:lstStyle/>
          <a:p>
            <a:r>
              <a:rPr lang="en-AU" dirty="0"/>
              <a:t>Atkinson et al 2011</a:t>
            </a:r>
          </a:p>
        </p:txBody>
      </p:sp>
      <p:sp>
        <p:nvSpPr>
          <p:cNvPr id="3" name="Slide Number Placeholder 2"/>
          <p:cNvSpPr>
            <a:spLocks noGrp="1"/>
          </p:cNvSpPr>
          <p:nvPr>
            <p:ph type="sldNum" sz="quarter" idx="4294967295"/>
          </p:nvPr>
        </p:nvSpPr>
        <p:spPr>
          <a:xfrm>
            <a:off x="211069" y="167237"/>
            <a:ext cx="460570" cy="342562"/>
          </a:xfrm>
          <a:prstGeom prst="rect">
            <a:avLst/>
          </a:prstGeom>
        </p:spPr>
        <p:txBody>
          <a:bodyPr/>
          <a:lstStyle/>
          <a:p>
            <a:fld id="{7396938E-7A29-412D-8C36-C8D873D766F4}" type="slidenum">
              <a:rPr lang="en-AU" smtClean="0"/>
              <a:pPr/>
              <a:t>38</a:t>
            </a:fld>
            <a:endParaRPr lang="en-AU"/>
          </a:p>
        </p:txBody>
      </p:sp>
      <p:pic>
        <p:nvPicPr>
          <p:cNvPr id="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1354" y="4965780"/>
            <a:ext cx="4533846" cy="1754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96334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800" y="323576"/>
            <a:ext cx="10738805" cy="1108061"/>
          </a:xfrm>
        </p:spPr>
        <p:txBody>
          <a:bodyPr/>
          <a:lstStyle/>
          <a:p>
            <a:r>
              <a:rPr lang="en-AU" b="1" dirty="0">
                <a:solidFill>
                  <a:schemeClr val="accent1"/>
                </a:solidFill>
              </a:rPr>
              <a:t>A package</a:t>
            </a:r>
          </a:p>
        </p:txBody>
      </p:sp>
      <p:sp>
        <p:nvSpPr>
          <p:cNvPr id="3" name="Content Placeholder 2"/>
          <p:cNvSpPr>
            <a:spLocks noGrp="1"/>
          </p:cNvSpPr>
          <p:nvPr>
            <p:ph idx="1"/>
          </p:nvPr>
        </p:nvSpPr>
        <p:spPr>
          <a:xfrm>
            <a:off x="568800" y="1052736"/>
            <a:ext cx="10605600" cy="5304864"/>
          </a:xfrm>
        </p:spPr>
        <p:txBody>
          <a:bodyPr/>
          <a:lstStyle/>
          <a:p>
            <a:pPr marL="0" indent="0">
              <a:buNone/>
            </a:pPr>
            <a:r>
              <a:rPr lang="en-AU" sz="2000" dirty="0"/>
              <a:t>A package for community participation in malaria elimination programmes will need to be tailored to local contexts but should broadly include:</a:t>
            </a:r>
          </a:p>
          <a:p>
            <a:pPr marL="457200" lvl="0" indent="-457200">
              <a:buFont typeface="+mj-lt"/>
              <a:buAutoNum type="arabicPeriod"/>
            </a:pPr>
            <a:r>
              <a:rPr lang="en-AU" sz="2000" dirty="0"/>
              <a:t>Advocacy</a:t>
            </a:r>
          </a:p>
          <a:p>
            <a:pPr marL="457200" lvl="0" indent="-457200">
              <a:buFont typeface="+mj-lt"/>
              <a:buAutoNum type="arabicPeriod"/>
            </a:pPr>
            <a:r>
              <a:rPr lang="en-AU" sz="2000" dirty="0"/>
              <a:t>Supportive environment including community structures</a:t>
            </a:r>
          </a:p>
          <a:p>
            <a:pPr marL="457200" lvl="0" indent="-457200">
              <a:buFont typeface="+mj-lt"/>
              <a:buAutoNum type="arabicPeriod"/>
            </a:pPr>
            <a:r>
              <a:rPr lang="en-AU" sz="2000" dirty="0"/>
              <a:t>Identifying and mobilising local stakeholders</a:t>
            </a:r>
          </a:p>
          <a:p>
            <a:pPr marL="457200" lvl="0" indent="-457200">
              <a:buFont typeface="+mj-lt"/>
              <a:buAutoNum type="arabicPeriod"/>
            </a:pPr>
            <a:r>
              <a:rPr lang="en-AU" sz="2000" dirty="0" err="1"/>
              <a:t>Intersectoral</a:t>
            </a:r>
            <a:r>
              <a:rPr lang="en-AU" sz="2000" dirty="0"/>
              <a:t> collaboration </a:t>
            </a:r>
          </a:p>
          <a:p>
            <a:pPr marL="457200" lvl="0" indent="-457200">
              <a:buFont typeface="+mj-lt"/>
              <a:buAutoNum type="arabicPeriod"/>
            </a:pPr>
            <a:r>
              <a:rPr lang="en-AU" sz="2000" dirty="0"/>
              <a:t>Local-level action-orientated community participatory research </a:t>
            </a:r>
          </a:p>
          <a:p>
            <a:pPr marL="457200" lvl="0" indent="-457200">
              <a:buFont typeface="+mj-lt"/>
              <a:buAutoNum type="arabicPeriod"/>
            </a:pPr>
            <a:r>
              <a:rPr lang="en-AU" sz="2000" dirty="0"/>
              <a:t>Integration of malaria interventions (Primary Health Care approach);</a:t>
            </a:r>
          </a:p>
          <a:p>
            <a:pPr marL="457200" lvl="0" indent="-457200">
              <a:buFont typeface="+mj-lt"/>
              <a:buAutoNum type="arabicPeriod"/>
            </a:pPr>
            <a:r>
              <a:rPr lang="en-AU" sz="2000" dirty="0"/>
              <a:t>Targeted implementation of locally-appropriate, multi-level behaviour change communication</a:t>
            </a:r>
          </a:p>
          <a:p>
            <a:pPr marL="457200" lvl="0" indent="-457200">
              <a:buFont typeface="+mj-lt"/>
              <a:buAutoNum type="arabicPeriod"/>
            </a:pPr>
            <a:r>
              <a:rPr lang="en-AU" sz="2000" dirty="0"/>
              <a:t>Reporting systems that support community feedback to decision makers and the flow of information on program progress to communities;</a:t>
            </a:r>
          </a:p>
          <a:p>
            <a:pPr marL="457200" lvl="0" indent="-457200">
              <a:buFont typeface="+mj-lt"/>
              <a:buAutoNum type="arabicPeriod"/>
            </a:pPr>
            <a:r>
              <a:rPr lang="en-AU" sz="2000" dirty="0"/>
              <a:t>Monitoring and evaluation of community participation activities.</a:t>
            </a:r>
          </a:p>
          <a:p>
            <a:pPr marL="457200" lvl="0" indent="-457200">
              <a:buFont typeface="+mj-lt"/>
              <a:buAutoNum type="arabicPeriod"/>
            </a:pPr>
            <a:r>
              <a:rPr lang="en-AU" sz="2000" dirty="0"/>
              <a:t>Community volunteers (education, drug distribution, treatment, surveillance)</a:t>
            </a:r>
          </a:p>
          <a:p>
            <a:endParaRPr lang="en-AU" sz="2000" dirty="0"/>
          </a:p>
        </p:txBody>
      </p:sp>
    </p:spTree>
    <p:extLst>
      <p:ext uri="{BB962C8B-B14F-4D97-AF65-F5344CB8AC3E}">
        <p14:creationId xmlns:p14="http://schemas.microsoft.com/office/powerpoint/2010/main" val="2446529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404665"/>
            <a:ext cx="7772400" cy="719137"/>
          </a:xfrm>
        </p:spPr>
        <p:txBody>
          <a:bodyPr/>
          <a:lstStyle/>
          <a:p>
            <a:r>
              <a:rPr lang="en-AU" sz="3600" b="1" dirty="0">
                <a:solidFill>
                  <a:srgbClr val="0070C0"/>
                </a:solidFill>
              </a:rPr>
              <a:t>The Promise of Community </a:t>
            </a:r>
            <a:br>
              <a:rPr lang="en-AU" sz="3600" b="1" dirty="0">
                <a:solidFill>
                  <a:srgbClr val="0070C0"/>
                </a:solidFill>
              </a:rPr>
            </a:br>
            <a:r>
              <a:rPr lang="en-AU" sz="3600" b="1" dirty="0">
                <a:solidFill>
                  <a:srgbClr val="0070C0"/>
                </a:solidFill>
              </a:rPr>
              <a:t>Participation</a:t>
            </a:r>
            <a:br>
              <a:rPr lang="en-AU" dirty="0"/>
            </a:br>
            <a:endParaRPr lang="en-AU" dirty="0"/>
          </a:p>
        </p:txBody>
      </p:sp>
      <p:sp>
        <p:nvSpPr>
          <p:cNvPr id="3" name="Content Placeholder 2"/>
          <p:cNvSpPr>
            <a:spLocks noGrp="1"/>
          </p:cNvSpPr>
          <p:nvPr>
            <p:ph idx="1"/>
          </p:nvPr>
        </p:nvSpPr>
        <p:spPr>
          <a:xfrm>
            <a:off x="1289304" y="2139696"/>
            <a:ext cx="9127871" cy="3956304"/>
          </a:xfrm>
        </p:spPr>
        <p:txBody>
          <a:bodyPr/>
          <a:lstStyle/>
          <a:p>
            <a:pPr marL="0" indent="0" algn="ctr">
              <a:buNone/>
            </a:pPr>
            <a:r>
              <a:rPr lang="en-AU" i="1" dirty="0"/>
              <a:t>‘</a:t>
            </a:r>
            <a:r>
              <a:rPr lang="en-AU" sz="3600" i="1" dirty="0"/>
              <a:t>The rise of community participation is premised on perceived benefits that participation brings to community programs in terms of added efficiency, sustainability and the collective community power.’ </a:t>
            </a:r>
          </a:p>
          <a:p>
            <a:pPr marL="0" indent="0" algn="r">
              <a:buNone/>
            </a:pPr>
            <a:r>
              <a:rPr lang="en-AU" sz="3600" i="1" dirty="0" err="1"/>
              <a:t>Xu</a:t>
            </a:r>
            <a:r>
              <a:rPr lang="en-AU" sz="3600" i="1" dirty="0"/>
              <a:t> 2007</a:t>
            </a:r>
            <a:endParaRPr lang="en-AU" sz="3600" dirty="0"/>
          </a:p>
        </p:txBody>
      </p:sp>
    </p:spTree>
    <p:extLst>
      <p:ext uri="{BB962C8B-B14F-4D97-AF65-F5344CB8AC3E}">
        <p14:creationId xmlns:p14="http://schemas.microsoft.com/office/powerpoint/2010/main" val="26394608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051"/>
          <p:cNvSpPr>
            <a:spLocks noChangeArrowheads="1"/>
          </p:cNvSpPr>
          <p:nvPr/>
        </p:nvSpPr>
        <p:spPr bwMode="auto">
          <a:xfrm>
            <a:off x="4067175" y="1633538"/>
            <a:ext cx="9144000" cy="369332"/>
          </a:xfrm>
          <a:prstGeom prst="rect">
            <a:avLst/>
          </a:prstGeom>
          <a:noFill/>
          <a:ln w="9525">
            <a:noFill/>
            <a:miter lim="800000"/>
            <a:headEnd/>
            <a:tailEnd/>
          </a:ln>
        </p:spPr>
        <p:txBody>
          <a:bodyPr>
            <a:spAutoFit/>
          </a:bodyPr>
          <a:lstStyle/>
          <a:p>
            <a:endParaRPr lang="en-AU"/>
          </a:p>
        </p:txBody>
      </p:sp>
      <p:pic>
        <p:nvPicPr>
          <p:cNvPr id="9220" name="Picture 1" descr="C:\Documents and Settings\uqavalle\Local Settings\Temporary Internet Files\Content.Outlook\ZCT3RLGE\Elimination strategy diagram 3.png"/>
          <p:cNvPicPr>
            <a:picLocks noChangeAspect="1" noChangeArrowheads="1"/>
          </p:cNvPicPr>
          <p:nvPr/>
        </p:nvPicPr>
        <p:blipFill>
          <a:blip r:embed="rId3" cstate="email">
            <a:extLst>
              <a:ext uri="{28A0092B-C50C-407E-A947-70E740481C1C}">
                <a14:useLocalDpi xmlns:a14="http://schemas.microsoft.com/office/drawing/2010/main"/>
              </a:ext>
            </a:extLst>
          </a:blip>
          <a:srcRect l="10529" r="10223" b="6648"/>
          <a:stretch>
            <a:fillRect/>
          </a:stretch>
        </p:blipFill>
        <p:spPr bwMode="auto">
          <a:xfrm>
            <a:off x="0" y="0"/>
            <a:ext cx="7272808" cy="4032448"/>
          </a:xfrm>
          <a:prstGeom prst="rect">
            <a:avLst/>
          </a:prstGeom>
          <a:noFill/>
          <a:ln w="9525">
            <a:noFill/>
            <a:miter lim="800000"/>
            <a:headEnd/>
            <a:tailEnd/>
          </a:ln>
        </p:spPr>
      </p:pic>
      <p:sp>
        <p:nvSpPr>
          <p:cNvPr id="5" name="TextBox 4"/>
          <p:cNvSpPr txBox="1"/>
          <p:nvPr/>
        </p:nvSpPr>
        <p:spPr>
          <a:xfrm>
            <a:off x="219304" y="3993358"/>
            <a:ext cx="6869653" cy="2954655"/>
          </a:xfrm>
          <a:prstGeom prst="rect">
            <a:avLst/>
          </a:prstGeom>
          <a:noFill/>
        </p:spPr>
        <p:txBody>
          <a:bodyPr wrap="square" rtlCol="0">
            <a:spAutoFit/>
          </a:bodyPr>
          <a:lstStyle/>
          <a:p>
            <a:r>
              <a:rPr lang="en-AU" sz="2300" dirty="0"/>
              <a:t>The overall </a:t>
            </a:r>
            <a:r>
              <a:rPr lang="en-AU" sz="2300" b="1" u="sng" dirty="0"/>
              <a:t>aim</a:t>
            </a:r>
            <a:r>
              <a:rPr lang="en-AU" sz="2300" dirty="0"/>
              <a:t> of community participation to support elimination is to develop sustainable engagement by communities in the targeted locations to maintain and support malaria control activities and be engaged in the identification of malaria cases, and protection of borders. as defined in the national malaria elimination strategy. </a:t>
            </a:r>
          </a:p>
          <a:p>
            <a:endParaRPr lang="en-AU" dirty="0"/>
          </a:p>
        </p:txBody>
      </p:sp>
      <p:sp>
        <p:nvSpPr>
          <p:cNvPr id="2" name="TextBox 1"/>
          <p:cNvSpPr txBox="1"/>
          <p:nvPr/>
        </p:nvSpPr>
        <p:spPr>
          <a:xfrm>
            <a:off x="7197394" y="577139"/>
            <a:ext cx="4516895" cy="5047536"/>
          </a:xfrm>
          <a:prstGeom prst="rect">
            <a:avLst/>
          </a:prstGeom>
          <a:noFill/>
        </p:spPr>
        <p:txBody>
          <a:bodyPr wrap="square" rtlCol="0">
            <a:spAutoFit/>
          </a:bodyPr>
          <a:lstStyle/>
          <a:p>
            <a:r>
              <a:rPr lang="en-US" sz="2300" b="1" dirty="0">
                <a:solidFill>
                  <a:schemeClr val="accent1"/>
                </a:solidFill>
              </a:rPr>
              <a:t>Outcomes:</a:t>
            </a:r>
          </a:p>
          <a:p>
            <a:pPr marL="457200" indent="-457200">
              <a:buFont typeface="Arial" panose="020B0604020202020204" pitchFamily="34" charset="0"/>
              <a:buChar char="•"/>
            </a:pPr>
            <a:r>
              <a:rPr lang="en-AU" sz="2300" dirty="0"/>
              <a:t>Commitment to the goal of zero transmission</a:t>
            </a:r>
          </a:p>
          <a:p>
            <a:pPr marL="342900" indent="-342900">
              <a:buFont typeface="Arial" panose="020B0604020202020204" pitchFamily="34" charset="0"/>
              <a:buChar char="•"/>
            </a:pPr>
            <a:r>
              <a:rPr lang="en-AU" sz="2300" dirty="0"/>
              <a:t> Motivated to maintain interventions to the point of zero transmission and </a:t>
            </a:r>
            <a:r>
              <a:rPr lang="en-US" sz="2300" dirty="0"/>
              <a:t>sustain</a:t>
            </a:r>
          </a:p>
          <a:p>
            <a:pPr marL="342900" indent="-342900">
              <a:buFont typeface="Arial" panose="020B0604020202020204" pitchFamily="34" charset="0"/>
              <a:buChar char="•"/>
            </a:pPr>
            <a:r>
              <a:rPr lang="en-AU" sz="2300" dirty="0"/>
              <a:t>Highest possible coverage</a:t>
            </a:r>
            <a:endParaRPr lang="en-US" sz="2300" dirty="0"/>
          </a:p>
          <a:p>
            <a:pPr marL="342900" indent="-342900">
              <a:buFont typeface="Arial" panose="020B0604020202020204" pitchFamily="34" charset="0"/>
              <a:buChar char="•"/>
            </a:pPr>
            <a:r>
              <a:rPr lang="en-AU" sz="2300" dirty="0"/>
              <a:t>Highest possible quality of application</a:t>
            </a:r>
          </a:p>
          <a:p>
            <a:pPr marL="342900" indent="-342900">
              <a:buFont typeface="Arial" panose="020B0604020202020204" pitchFamily="34" charset="0"/>
              <a:buChar char="•"/>
            </a:pPr>
            <a:r>
              <a:rPr lang="en-AU" sz="2300" dirty="0"/>
              <a:t> Need to specify exactly what we expect families to do?</a:t>
            </a:r>
            <a:endParaRPr lang="en-US" sz="2300" dirty="0"/>
          </a:p>
          <a:p>
            <a:pPr marL="342900" indent="-342900">
              <a:buFont typeface="Arial" panose="020B0604020202020204" pitchFamily="34" charset="0"/>
              <a:buChar char="•"/>
            </a:pPr>
            <a:r>
              <a:rPr lang="en-AU" sz="2300" dirty="0"/>
              <a:t> Joint decision making re interventions?</a:t>
            </a:r>
          </a:p>
          <a:p>
            <a:endParaRPr lang="en-AU" sz="2300" dirty="0"/>
          </a:p>
        </p:txBody>
      </p:sp>
      <p:sp>
        <p:nvSpPr>
          <p:cNvPr id="3" name="Oval Callout 2"/>
          <p:cNvSpPr/>
          <p:nvPr/>
        </p:nvSpPr>
        <p:spPr>
          <a:xfrm>
            <a:off x="7088957" y="5330985"/>
            <a:ext cx="3388907" cy="123650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Experienced people to support CP</a:t>
            </a:r>
            <a:endParaRPr lang="en-AU" sz="2800" b="1" dirty="0"/>
          </a:p>
        </p:txBody>
      </p:sp>
    </p:spTree>
    <p:extLst>
      <p:ext uri="{BB962C8B-B14F-4D97-AF65-F5344CB8AC3E}">
        <p14:creationId xmlns:p14="http://schemas.microsoft.com/office/powerpoint/2010/main" val="192967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pic>
        <p:nvPicPr>
          <p:cNvPr id="5" name="Picture 4"/>
          <p:cNvPicPr>
            <a:picLocks noChangeAspect="1"/>
          </p:cNvPicPr>
          <p:nvPr/>
        </p:nvPicPr>
        <p:blipFill>
          <a:blip r:embed="rId3"/>
          <a:stretch>
            <a:fillRect/>
          </a:stretch>
        </p:blipFill>
        <p:spPr>
          <a:xfrm>
            <a:off x="671640" y="46935"/>
            <a:ext cx="9996362" cy="6194322"/>
          </a:xfrm>
          <a:prstGeom prst="rect">
            <a:avLst/>
          </a:prstGeom>
        </p:spPr>
      </p:pic>
      <p:sp>
        <p:nvSpPr>
          <p:cNvPr id="2" name="TextBox 1"/>
          <p:cNvSpPr txBox="1"/>
          <p:nvPr/>
        </p:nvSpPr>
        <p:spPr>
          <a:xfrm>
            <a:off x="1981201" y="790576"/>
            <a:ext cx="2531783" cy="461665"/>
          </a:xfrm>
          <a:prstGeom prst="rect">
            <a:avLst/>
          </a:prstGeom>
          <a:noFill/>
        </p:spPr>
        <p:txBody>
          <a:bodyPr wrap="none" rtlCol="0">
            <a:spAutoFit/>
          </a:bodyPr>
          <a:lstStyle/>
          <a:p>
            <a:r>
              <a:rPr lang="en-US" sz="2400" b="1" dirty="0"/>
              <a:t>Needs assessment</a:t>
            </a:r>
            <a:endParaRPr lang="en-AU" sz="2400" b="1" dirty="0"/>
          </a:p>
        </p:txBody>
      </p:sp>
      <p:sp>
        <p:nvSpPr>
          <p:cNvPr id="7" name="TextBox 6"/>
          <p:cNvSpPr txBox="1"/>
          <p:nvPr/>
        </p:nvSpPr>
        <p:spPr>
          <a:xfrm>
            <a:off x="7479934" y="481311"/>
            <a:ext cx="1577098" cy="461665"/>
          </a:xfrm>
          <a:prstGeom prst="rect">
            <a:avLst/>
          </a:prstGeom>
          <a:noFill/>
        </p:spPr>
        <p:txBody>
          <a:bodyPr wrap="none" rtlCol="0">
            <a:spAutoFit/>
          </a:bodyPr>
          <a:lstStyle/>
          <a:p>
            <a:r>
              <a:rPr lang="en-US" sz="2400" b="1" dirty="0"/>
              <a:t>Leadership</a:t>
            </a:r>
            <a:endParaRPr lang="en-AU" sz="2400" b="1" dirty="0"/>
          </a:p>
        </p:txBody>
      </p:sp>
      <p:sp>
        <p:nvSpPr>
          <p:cNvPr id="9" name="TextBox 8"/>
          <p:cNvSpPr txBox="1"/>
          <p:nvPr/>
        </p:nvSpPr>
        <p:spPr>
          <a:xfrm>
            <a:off x="7400926" y="4924426"/>
            <a:ext cx="1812099" cy="461665"/>
          </a:xfrm>
          <a:prstGeom prst="rect">
            <a:avLst/>
          </a:prstGeom>
          <a:noFill/>
        </p:spPr>
        <p:txBody>
          <a:bodyPr wrap="none" rtlCol="0">
            <a:spAutoFit/>
          </a:bodyPr>
          <a:lstStyle/>
          <a:p>
            <a:r>
              <a:rPr lang="en-US" sz="2400" b="1" dirty="0"/>
              <a:t>Organization</a:t>
            </a:r>
            <a:endParaRPr lang="en-AU" sz="2400" b="1" dirty="0"/>
          </a:p>
        </p:txBody>
      </p:sp>
      <p:sp>
        <p:nvSpPr>
          <p:cNvPr id="10" name="TextBox 9"/>
          <p:cNvSpPr txBox="1"/>
          <p:nvPr/>
        </p:nvSpPr>
        <p:spPr>
          <a:xfrm>
            <a:off x="2709077" y="5561867"/>
            <a:ext cx="1771254" cy="830997"/>
          </a:xfrm>
          <a:prstGeom prst="rect">
            <a:avLst/>
          </a:prstGeom>
          <a:noFill/>
        </p:spPr>
        <p:txBody>
          <a:bodyPr wrap="none" rtlCol="0">
            <a:spAutoFit/>
          </a:bodyPr>
          <a:lstStyle/>
          <a:p>
            <a:r>
              <a:rPr lang="en-US" sz="2400" b="1" dirty="0"/>
              <a:t>Resource </a:t>
            </a:r>
          </a:p>
          <a:p>
            <a:r>
              <a:rPr lang="en-US" sz="2400" b="1" dirty="0"/>
              <a:t>mobilization</a:t>
            </a:r>
            <a:endParaRPr lang="en-AU" sz="2400" b="1" dirty="0"/>
          </a:p>
        </p:txBody>
      </p:sp>
      <p:sp>
        <p:nvSpPr>
          <p:cNvPr id="11" name="TextBox 10"/>
          <p:cNvSpPr txBox="1"/>
          <p:nvPr/>
        </p:nvSpPr>
        <p:spPr>
          <a:xfrm>
            <a:off x="1720666" y="3632349"/>
            <a:ext cx="1896866" cy="461665"/>
          </a:xfrm>
          <a:prstGeom prst="rect">
            <a:avLst/>
          </a:prstGeom>
          <a:noFill/>
        </p:spPr>
        <p:txBody>
          <a:bodyPr wrap="none" rtlCol="0">
            <a:spAutoFit/>
          </a:bodyPr>
          <a:lstStyle/>
          <a:p>
            <a:r>
              <a:rPr lang="en-US" sz="2400" b="1" dirty="0"/>
              <a:t>Management</a:t>
            </a:r>
            <a:endParaRPr lang="en-AU" sz="2400" b="1" dirty="0"/>
          </a:p>
        </p:txBody>
      </p:sp>
      <p:sp>
        <p:nvSpPr>
          <p:cNvPr id="6" name="TextBox 5"/>
          <p:cNvSpPr txBox="1"/>
          <p:nvPr/>
        </p:nvSpPr>
        <p:spPr>
          <a:xfrm>
            <a:off x="7951122" y="6208197"/>
            <a:ext cx="1909882" cy="369332"/>
          </a:xfrm>
          <a:prstGeom prst="rect">
            <a:avLst/>
          </a:prstGeom>
          <a:noFill/>
        </p:spPr>
        <p:txBody>
          <a:bodyPr wrap="none" rtlCol="0">
            <a:spAutoFit/>
          </a:bodyPr>
          <a:lstStyle/>
          <a:p>
            <a:r>
              <a:rPr lang="en-US" dirty="0"/>
              <a:t>Rifkin S et al .1988</a:t>
            </a:r>
            <a:endParaRPr lang="en-AU" dirty="0"/>
          </a:p>
        </p:txBody>
      </p:sp>
      <p:sp>
        <p:nvSpPr>
          <p:cNvPr id="12" name="Slide Number Placeholder 11"/>
          <p:cNvSpPr>
            <a:spLocks noGrp="1"/>
          </p:cNvSpPr>
          <p:nvPr>
            <p:ph type="sldNum" sz="quarter" idx="4294967295"/>
          </p:nvPr>
        </p:nvSpPr>
        <p:spPr>
          <a:xfrm>
            <a:off x="211069" y="167237"/>
            <a:ext cx="460570" cy="342562"/>
          </a:xfrm>
          <a:prstGeom prst="rect">
            <a:avLst/>
          </a:prstGeom>
        </p:spPr>
        <p:txBody>
          <a:bodyPr/>
          <a:lstStyle/>
          <a:p>
            <a:fld id="{35D659FF-2B6A-43C2-97BB-49069169F637}" type="slidenum">
              <a:rPr lang="en-US" smtClean="0"/>
              <a:pPr/>
              <a:t>41</a:t>
            </a:fld>
            <a:endParaRPr lang="en-US" dirty="0"/>
          </a:p>
        </p:txBody>
      </p:sp>
      <p:sp>
        <p:nvSpPr>
          <p:cNvPr id="19" name="TextBox 18"/>
          <p:cNvSpPr txBox="1"/>
          <p:nvPr/>
        </p:nvSpPr>
        <p:spPr>
          <a:xfrm>
            <a:off x="1738987" y="4022045"/>
            <a:ext cx="1513363" cy="1631216"/>
          </a:xfrm>
          <a:prstGeom prst="rect">
            <a:avLst/>
          </a:prstGeom>
          <a:noFill/>
        </p:spPr>
        <p:txBody>
          <a:bodyPr wrap="none" rtlCol="0">
            <a:spAutoFit/>
          </a:bodyPr>
          <a:lstStyle/>
          <a:p>
            <a:r>
              <a:rPr lang="en-US" sz="2000" b="1" dirty="0">
                <a:solidFill>
                  <a:srgbClr val="005ABB"/>
                </a:solidFill>
              </a:rPr>
              <a:t>1. Narrow</a:t>
            </a:r>
          </a:p>
          <a:p>
            <a:r>
              <a:rPr lang="en-US" sz="2000" b="1" dirty="0">
                <a:solidFill>
                  <a:srgbClr val="005ABB"/>
                </a:solidFill>
              </a:rPr>
              <a:t>2. Restricted</a:t>
            </a:r>
          </a:p>
          <a:p>
            <a:r>
              <a:rPr lang="en-US" sz="2000" b="1" dirty="0">
                <a:solidFill>
                  <a:srgbClr val="005ABB"/>
                </a:solidFill>
              </a:rPr>
              <a:t>3. Mean</a:t>
            </a:r>
          </a:p>
          <a:p>
            <a:r>
              <a:rPr lang="en-US" sz="2000" b="1" dirty="0">
                <a:solidFill>
                  <a:srgbClr val="005ABB"/>
                </a:solidFill>
              </a:rPr>
              <a:t>4. Open</a:t>
            </a:r>
          </a:p>
          <a:p>
            <a:r>
              <a:rPr lang="en-US" sz="2000" b="1" dirty="0">
                <a:solidFill>
                  <a:srgbClr val="005ABB"/>
                </a:solidFill>
              </a:rPr>
              <a:t>5. Wide</a:t>
            </a:r>
            <a:endParaRPr lang="en-AU" sz="2000" b="1" dirty="0">
              <a:solidFill>
                <a:srgbClr val="005ABB"/>
              </a:solidFill>
            </a:endParaRPr>
          </a:p>
        </p:txBody>
      </p:sp>
    </p:spTree>
    <p:extLst>
      <p:ext uri="{BB962C8B-B14F-4D97-AF65-F5344CB8AC3E}">
        <p14:creationId xmlns:p14="http://schemas.microsoft.com/office/powerpoint/2010/main" val="16511866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solidFill>
                  <a:srgbClr val="0070C0"/>
                </a:solidFill>
              </a:rPr>
              <a:t>Lessons learnt </a:t>
            </a:r>
            <a:br>
              <a:rPr lang="en-US" b="1" dirty="0">
                <a:solidFill>
                  <a:srgbClr val="0070C0"/>
                </a:solidFill>
              </a:rPr>
            </a:br>
            <a:r>
              <a:rPr lang="en-US" b="1" dirty="0">
                <a:solidFill>
                  <a:srgbClr val="0070C0"/>
                </a:solidFill>
              </a:rPr>
              <a:t>Tools available</a:t>
            </a:r>
            <a:endParaRPr lang="en-AU" b="1" dirty="0">
              <a:solidFill>
                <a:srgbClr val="0070C0"/>
              </a:solidFill>
            </a:endParaRPr>
          </a:p>
        </p:txBody>
      </p:sp>
      <p:sp>
        <p:nvSpPr>
          <p:cNvPr id="6" name="Text Placeholder 5"/>
          <p:cNvSpPr>
            <a:spLocks noGrp="1"/>
          </p:cNvSpPr>
          <p:nvPr>
            <p:ph type="body" idx="1"/>
          </p:nvPr>
        </p:nvSpPr>
        <p:spPr/>
        <p:txBody>
          <a:bodyPr/>
          <a:lstStyle/>
          <a:p>
            <a:endParaRPr lang="en-AU"/>
          </a:p>
        </p:txBody>
      </p:sp>
      <p:sp>
        <p:nvSpPr>
          <p:cNvPr id="4" name="Slide Number Placeholder 3"/>
          <p:cNvSpPr>
            <a:spLocks noGrp="1"/>
          </p:cNvSpPr>
          <p:nvPr>
            <p:ph type="sldNum" sz="quarter" idx="12"/>
          </p:nvPr>
        </p:nvSpPr>
        <p:spPr/>
        <p:txBody>
          <a:bodyPr/>
          <a:lstStyle/>
          <a:p>
            <a:fld id="{9BA6F528-5FD8-2D4C-A50E-2D0CF89D053C}" type="slidenum">
              <a:rPr lang="en-US" smtClean="0"/>
              <a:pPr/>
              <a:t>42</a:t>
            </a:fld>
            <a:endParaRPr lang="en-US" dirty="0"/>
          </a:p>
        </p:txBody>
      </p:sp>
    </p:spTree>
    <p:extLst>
      <p:ext uri="{BB962C8B-B14F-4D97-AF65-F5344CB8AC3E}">
        <p14:creationId xmlns:p14="http://schemas.microsoft.com/office/powerpoint/2010/main" val="41622568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400" y="361950"/>
            <a:ext cx="8229600" cy="723900"/>
          </a:xfrm>
        </p:spPr>
        <p:txBody>
          <a:bodyPr/>
          <a:lstStyle/>
          <a:p>
            <a:r>
              <a:rPr lang="en-AU" b="1" dirty="0">
                <a:solidFill>
                  <a:srgbClr val="0070C0"/>
                </a:solidFill>
                <a:latin typeface="Book Antiqua" pitchFamily="18" charset="0"/>
              </a:rPr>
              <a:t>Key Preliminary Messages </a:t>
            </a:r>
            <a:endParaRPr lang="en-AU" dirty="0">
              <a:solidFill>
                <a:srgbClr val="0070C0"/>
              </a:solidFill>
              <a:latin typeface="Book Antiqua" pitchFamily="18" charset="0"/>
            </a:endParaRPr>
          </a:p>
        </p:txBody>
      </p:sp>
      <p:sp>
        <p:nvSpPr>
          <p:cNvPr id="3" name="Content Placeholder 2"/>
          <p:cNvSpPr>
            <a:spLocks noGrp="1"/>
          </p:cNvSpPr>
          <p:nvPr>
            <p:ph idx="1"/>
          </p:nvPr>
        </p:nvSpPr>
        <p:spPr>
          <a:xfrm>
            <a:off x="441354" y="1223889"/>
            <a:ext cx="10523867" cy="5634111"/>
          </a:xfrm>
        </p:spPr>
        <p:txBody>
          <a:bodyPr/>
          <a:lstStyle/>
          <a:p>
            <a:pPr marL="0" indent="0">
              <a:buNone/>
            </a:pPr>
            <a:r>
              <a:rPr lang="en-AU" sz="2000" b="1" dirty="0"/>
              <a:t>Community participation </a:t>
            </a:r>
            <a:r>
              <a:rPr lang="en-AU" sz="2000" dirty="0"/>
              <a:t>should:</a:t>
            </a:r>
          </a:p>
          <a:p>
            <a:pPr>
              <a:buFont typeface="Arial" pitchFamily="34" charset="0"/>
              <a:buChar char="•"/>
            </a:pPr>
            <a:r>
              <a:rPr lang="en-AU" sz="2000" dirty="0"/>
              <a:t>Be instigated at the outset of a program</a:t>
            </a:r>
          </a:p>
          <a:p>
            <a:pPr>
              <a:buFont typeface="Arial" pitchFamily="34" charset="0"/>
              <a:buChar char="•"/>
            </a:pPr>
            <a:r>
              <a:rPr lang="en-AU" sz="2000" dirty="0"/>
              <a:t>Requires structure and capacity.  </a:t>
            </a:r>
          </a:p>
          <a:p>
            <a:pPr>
              <a:buFont typeface="Arial" pitchFamily="34" charset="0"/>
              <a:buChar char="•"/>
            </a:pPr>
            <a:r>
              <a:rPr lang="en-AU" sz="2000" dirty="0"/>
              <a:t>Where possible, uses existing organisations’ / volunteers’ structures</a:t>
            </a:r>
          </a:p>
          <a:p>
            <a:pPr>
              <a:buFont typeface="Arial" pitchFamily="34" charset="0"/>
              <a:buChar char="•"/>
            </a:pPr>
            <a:r>
              <a:rPr lang="en-AU" sz="2000" dirty="0"/>
              <a:t>Establishes communication channels and engage functioning administrative hierarchy if exists</a:t>
            </a:r>
          </a:p>
          <a:p>
            <a:pPr>
              <a:buFont typeface="Arial" pitchFamily="34" charset="0"/>
              <a:buChar char="•"/>
            </a:pPr>
            <a:r>
              <a:rPr lang="en-AU" sz="2000" dirty="0"/>
              <a:t>Builds capacity for community participation and health promotion at the grassroots</a:t>
            </a:r>
          </a:p>
          <a:p>
            <a:pPr>
              <a:buFont typeface="Arial" pitchFamily="34" charset="0"/>
              <a:buChar char="•"/>
            </a:pPr>
            <a:r>
              <a:rPr lang="en-AU" sz="2000" u="sng" dirty="0"/>
              <a:t>Not</a:t>
            </a:r>
            <a:r>
              <a:rPr lang="en-AU" sz="2000" dirty="0"/>
              <a:t> be restricted to labour-intensive and non-technical activities : often perceived communities as low-cost and poor-quality substitutes for services,  </a:t>
            </a:r>
            <a:r>
              <a:rPr lang="en-AU" sz="2000" u="sng" dirty="0"/>
              <a:t>Must </a:t>
            </a:r>
            <a:r>
              <a:rPr lang="en-AU" sz="2000" dirty="0"/>
              <a:t>be meaningful and visible</a:t>
            </a:r>
          </a:p>
          <a:p>
            <a:pPr lvl="0">
              <a:buFont typeface="Arial" pitchFamily="34" charset="0"/>
              <a:buChar char="•"/>
            </a:pPr>
            <a:r>
              <a:rPr lang="en-AU" sz="2000" dirty="0"/>
              <a:t>Consider role of “volunteer health workers” to increase access remote communities – need supervision; </a:t>
            </a:r>
          </a:p>
          <a:p>
            <a:pPr lvl="0">
              <a:buFont typeface="Arial" pitchFamily="34" charset="0"/>
              <a:buChar char="•"/>
            </a:pPr>
            <a:r>
              <a:rPr lang="en-AU" sz="2000" u="sng" dirty="0"/>
              <a:t>Not </a:t>
            </a:r>
            <a:r>
              <a:rPr lang="en-AU" sz="2000" dirty="0"/>
              <a:t>be hindered by inadequacies in health system</a:t>
            </a:r>
          </a:p>
          <a:p>
            <a:pPr lvl="0">
              <a:buFont typeface="Arial" pitchFamily="34" charset="0"/>
              <a:buChar char="•"/>
            </a:pPr>
            <a:r>
              <a:rPr lang="en-AU" sz="2000" dirty="0"/>
              <a:t>Be supported by acceptable, available affordable and accessible health services</a:t>
            </a:r>
          </a:p>
          <a:p>
            <a:endParaRPr lang="en-AU" dirty="0"/>
          </a:p>
        </p:txBody>
      </p:sp>
      <p:sp>
        <p:nvSpPr>
          <p:cNvPr id="4" name="Slide Number Placeholder 3"/>
          <p:cNvSpPr>
            <a:spLocks noGrp="1"/>
          </p:cNvSpPr>
          <p:nvPr>
            <p:ph type="sldNum" sz="quarter" idx="4294967295"/>
          </p:nvPr>
        </p:nvSpPr>
        <p:spPr>
          <a:xfrm>
            <a:off x="211069" y="167237"/>
            <a:ext cx="460570" cy="342562"/>
          </a:xfrm>
          <a:prstGeom prst="rect">
            <a:avLst/>
          </a:prstGeom>
        </p:spPr>
        <p:txBody>
          <a:bodyPr/>
          <a:lstStyle/>
          <a:p>
            <a:fld id="{7396938E-7A29-412D-8C36-C8D873D766F4}" type="slidenum">
              <a:rPr lang="en-AU" smtClean="0"/>
              <a:pPr/>
              <a:t>43</a:t>
            </a:fld>
            <a:endParaRPr lang="en-AU"/>
          </a:p>
        </p:txBody>
      </p:sp>
    </p:spTree>
    <p:extLst>
      <p:ext uri="{BB962C8B-B14F-4D97-AF65-F5344CB8AC3E}">
        <p14:creationId xmlns:p14="http://schemas.microsoft.com/office/powerpoint/2010/main" val="3928150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261" y="407988"/>
            <a:ext cx="8229600" cy="601662"/>
          </a:xfrm>
        </p:spPr>
        <p:txBody>
          <a:bodyPr/>
          <a:lstStyle/>
          <a:p>
            <a:r>
              <a:rPr lang="en-US" b="1" dirty="0">
                <a:solidFill>
                  <a:srgbClr val="0070C0"/>
                </a:solidFill>
              </a:rPr>
              <a:t>Lessons</a:t>
            </a:r>
            <a:r>
              <a:rPr lang="en-US" dirty="0"/>
              <a:t>… </a:t>
            </a:r>
            <a:r>
              <a:rPr lang="en-US" sz="2400" dirty="0"/>
              <a:t>(G20 Policy Brief)</a:t>
            </a:r>
            <a:endParaRPr lang="en-AU" sz="2400" dirty="0"/>
          </a:p>
        </p:txBody>
      </p:sp>
      <p:sp>
        <p:nvSpPr>
          <p:cNvPr id="3" name="Content Placeholder 2"/>
          <p:cNvSpPr>
            <a:spLocks noGrp="1"/>
          </p:cNvSpPr>
          <p:nvPr>
            <p:ph idx="1"/>
          </p:nvPr>
        </p:nvSpPr>
        <p:spPr>
          <a:xfrm>
            <a:off x="339600" y="1260723"/>
            <a:ext cx="9705450" cy="4697414"/>
          </a:xfrm>
        </p:spPr>
        <p:txBody>
          <a:bodyPr/>
          <a:lstStyle/>
          <a:p>
            <a:r>
              <a:rPr lang="en-AU" sz="2400" dirty="0"/>
              <a:t>Beyond broad involvement of groups.</a:t>
            </a:r>
          </a:p>
          <a:p>
            <a:r>
              <a:rPr lang="en-AU" sz="2400" dirty="0"/>
              <a:t>Key stakeholders include women and vulnerable and agents of change crucial in solving health inequities.</a:t>
            </a:r>
          </a:p>
          <a:p>
            <a:r>
              <a:rPr lang="en-AU" sz="2400" dirty="0"/>
              <a:t>Citizen knowledge. </a:t>
            </a:r>
          </a:p>
          <a:p>
            <a:r>
              <a:rPr lang="en-AU" sz="2400" dirty="0"/>
              <a:t>When spaces are created and voices heard citizens and communities cam mobilise  to bring about transformative change.</a:t>
            </a:r>
          </a:p>
          <a:p>
            <a:r>
              <a:rPr lang="en-AU" sz="2400" dirty="0"/>
              <a:t>Facilitate citizen engagement in data collection monitoring and feedback mechanisms in order to increase public accountability and help make progress in addressing complex health problems.</a:t>
            </a:r>
          </a:p>
          <a:p>
            <a:r>
              <a:rPr lang="en-AU" sz="2400" dirty="0"/>
              <a:t>Spaces for different social actors to engage in debates in an informed equitable and inclusive way.</a:t>
            </a:r>
          </a:p>
          <a:p>
            <a:endParaRPr lang="en-AU" dirty="0"/>
          </a:p>
        </p:txBody>
      </p:sp>
      <p:sp>
        <p:nvSpPr>
          <p:cNvPr id="5" name="Rectangle 4"/>
          <p:cNvSpPr/>
          <p:nvPr/>
        </p:nvSpPr>
        <p:spPr>
          <a:xfrm>
            <a:off x="8230707" y="6169580"/>
            <a:ext cx="1814343" cy="369332"/>
          </a:xfrm>
          <a:prstGeom prst="rect">
            <a:avLst/>
          </a:prstGeom>
        </p:spPr>
        <p:txBody>
          <a:bodyPr wrap="none">
            <a:spAutoFit/>
          </a:bodyPr>
          <a:lstStyle/>
          <a:p>
            <a:r>
              <a:rPr lang="en-AU" dirty="0" err="1"/>
              <a:t>Boutilier</a:t>
            </a:r>
            <a:r>
              <a:rPr lang="en-AU" dirty="0"/>
              <a:t>, Z. 2017 </a:t>
            </a:r>
          </a:p>
        </p:txBody>
      </p:sp>
      <p:pic>
        <p:nvPicPr>
          <p:cNvPr id="6" name="Picture 5" descr="full colour transparent cmyk.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78482" y="1"/>
            <a:ext cx="1909866" cy="815975"/>
          </a:xfrm>
          <a:prstGeom prst="rect">
            <a:avLst/>
          </a:prstGeom>
        </p:spPr>
      </p:pic>
      <p:sp>
        <p:nvSpPr>
          <p:cNvPr id="7" name="Slide Number Placeholder 6"/>
          <p:cNvSpPr>
            <a:spLocks noGrp="1"/>
          </p:cNvSpPr>
          <p:nvPr>
            <p:ph type="sldNum" sz="quarter" idx="4294967295"/>
          </p:nvPr>
        </p:nvSpPr>
        <p:spPr>
          <a:xfrm>
            <a:off x="211069" y="167237"/>
            <a:ext cx="460570" cy="342562"/>
          </a:xfrm>
          <a:prstGeom prst="rect">
            <a:avLst/>
          </a:prstGeom>
        </p:spPr>
        <p:txBody>
          <a:bodyPr/>
          <a:lstStyle/>
          <a:p>
            <a:fld id="{35D659FF-2B6A-43C2-97BB-49069169F637}" type="slidenum">
              <a:rPr lang="en-US" smtClean="0"/>
              <a:pPr/>
              <a:t>44</a:t>
            </a:fld>
            <a:endParaRPr lang="en-US"/>
          </a:p>
        </p:txBody>
      </p:sp>
    </p:spTree>
    <p:extLst>
      <p:ext uri="{BB962C8B-B14F-4D97-AF65-F5344CB8AC3E}">
        <p14:creationId xmlns:p14="http://schemas.microsoft.com/office/powerpoint/2010/main" val="31521650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401" y="415896"/>
            <a:ext cx="7709999" cy="965349"/>
          </a:xfrm>
        </p:spPr>
        <p:txBody>
          <a:bodyPr/>
          <a:lstStyle/>
          <a:p>
            <a:pPr lvl="0" algn="l"/>
            <a:r>
              <a:rPr lang="en-AU" sz="2800" b="1" dirty="0">
                <a:solidFill>
                  <a:srgbClr val="0070C0"/>
                </a:solidFill>
                <a:latin typeface="Book Antiqua" pitchFamily="18" charset="0"/>
              </a:rPr>
              <a:t>Challenges for Maintaining Community Engagement moving towards Elimination</a:t>
            </a:r>
            <a:br>
              <a:rPr lang="en-AU" sz="2400" dirty="0">
                <a:solidFill>
                  <a:srgbClr val="0070C0"/>
                </a:solidFill>
              </a:rPr>
            </a:br>
            <a:endParaRPr lang="en-AU" sz="2400" dirty="0">
              <a:solidFill>
                <a:srgbClr val="0070C0"/>
              </a:solidFill>
            </a:endParaRPr>
          </a:p>
        </p:txBody>
      </p:sp>
      <p:sp>
        <p:nvSpPr>
          <p:cNvPr id="3" name="Content Placeholder 2"/>
          <p:cNvSpPr>
            <a:spLocks noGrp="1"/>
          </p:cNvSpPr>
          <p:nvPr>
            <p:ph idx="1"/>
          </p:nvPr>
        </p:nvSpPr>
        <p:spPr>
          <a:xfrm>
            <a:off x="441354" y="1699721"/>
            <a:ext cx="9552246" cy="4525963"/>
          </a:xfrm>
        </p:spPr>
        <p:txBody>
          <a:bodyPr/>
          <a:lstStyle/>
          <a:p>
            <a:pPr>
              <a:buFont typeface="Arial" pitchFamily="34" charset="0"/>
              <a:buChar char="•"/>
            </a:pPr>
            <a:r>
              <a:rPr lang="en-AU" dirty="0"/>
              <a:t>Don’t have the disease anymore – not perceived as a risk</a:t>
            </a:r>
          </a:p>
          <a:p>
            <a:pPr>
              <a:buFont typeface="Arial" pitchFamily="34" charset="0"/>
              <a:buChar char="•"/>
            </a:pPr>
            <a:r>
              <a:rPr lang="en-AU" dirty="0"/>
              <a:t>Why continue behaviours like sleeping under a net when no longer a problem?</a:t>
            </a:r>
          </a:p>
          <a:p>
            <a:pPr>
              <a:buFont typeface="Arial" pitchFamily="34" charset="0"/>
              <a:buChar char="•"/>
            </a:pPr>
            <a:r>
              <a:rPr lang="en-AU" dirty="0"/>
              <a:t>Why support IRS when mosquitoes no longer a nuisance?</a:t>
            </a:r>
          </a:p>
          <a:p>
            <a:pPr>
              <a:buFont typeface="Arial" pitchFamily="34" charset="0"/>
              <a:buChar char="•"/>
            </a:pPr>
            <a:r>
              <a:rPr lang="en-AU" dirty="0"/>
              <a:t>Need to actively manage fevers (any cause)</a:t>
            </a:r>
          </a:p>
          <a:p>
            <a:pPr>
              <a:buFont typeface="Arial" pitchFamily="34" charset="0"/>
              <a:buChar char="•"/>
            </a:pPr>
            <a:r>
              <a:rPr lang="en-AU" dirty="0"/>
              <a:t>Need to “protect borders” – risk of re-introduction and capacity of transmission maintained</a:t>
            </a:r>
          </a:p>
          <a:p>
            <a:pPr>
              <a:buFont typeface="Arial" pitchFamily="34" charset="0"/>
              <a:buChar char="•"/>
            </a:pPr>
            <a:r>
              <a:rPr lang="en-AU" dirty="0"/>
              <a:t>A generation who don’t remember malaria</a:t>
            </a:r>
          </a:p>
          <a:p>
            <a:endParaRPr lang="en-AU" dirty="0"/>
          </a:p>
        </p:txBody>
      </p:sp>
      <p:sp>
        <p:nvSpPr>
          <p:cNvPr id="4" name="Slide Number Placeholder 3"/>
          <p:cNvSpPr>
            <a:spLocks noGrp="1"/>
          </p:cNvSpPr>
          <p:nvPr>
            <p:ph type="sldNum" sz="quarter" idx="4294967295"/>
          </p:nvPr>
        </p:nvSpPr>
        <p:spPr>
          <a:xfrm>
            <a:off x="258938" y="167237"/>
            <a:ext cx="460570" cy="342562"/>
          </a:xfrm>
          <a:prstGeom prst="rect">
            <a:avLst/>
          </a:prstGeom>
        </p:spPr>
        <p:txBody>
          <a:bodyPr/>
          <a:lstStyle/>
          <a:p>
            <a:fld id="{7396938E-7A29-412D-8C36-C8D873D766F4}" type="slidenum">
              <a:rPr lang="en-AU" smtClean="0"/>
              <a:pPr/>
              <a:t>45</a:t>
            </a:fld>
            <a:endParaRPr lang="en-AU"/>
          </a:p>
        </p:txBody>
      </p:sp>
      <p:pic>
        <p:nvPicPr>
          <p:cNvPr id="5" name="Picture 4" descr="full colour transparent cmyk.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92757" y="40006"/>
            <a:ext cx="1909866" cy="815975"/>
          </a:xfrm>
          <a:prstGeom prst="rect">
            <a:avLst/>
          </a:prstGeom>
        </p:spPr>
      </p:pic>
    </p:spTree>
    <p:extLst>
      <p:ext uri="{BB962C8B-B14F-4D97-AF65-F5344CB8AC3E}">
        <p14:creationId xmlns:p14="http://schemas.microsoft.com/office/powerpoint/2010/main" val="6395732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1639" y="338518"/>
            <a:ext cx="8229600" cy="1143000"/>
          </a:xfrm>
        </p:spPr>
        <p:txBody>
          <a:bodyPr/>
          <a:lstStyle/>
          <a:p>
            <a:r>
              <a:rPr lang="en-AU" b="1" dirty="0">
                <a:solidFill>
                  <a:srgbClr val="005ABB"/>
                </a:solidFill>
                <a:latin typeface="Arial" panose="020B0604020202020204" pitchFamily="34" charset="0"/>
                <a:cs typeface="Arial" panose="020B0604020202020204" pitchFamily="34" charset="0"/>
              </a:rPr>
              <a:t>Other Challenges</a:t>
            </a:r>
          </a:p>
        </p:txBody>
      </p:sp>
      <p:sp>
        <p:nvSpPr>
          <p:cNvPr id="5" name="Content Placeholder 4"/>
          <p:cNvSpPr>
            <a:spLocks noGrp="1"/>
          </p:cNvSpPr>
          <p:nvPr>
            <p:ph sz="half" idx="1"/>
          </p:nvPr>
        </p:nvSpPr>
        <p:spPr>
          <a:xfrm>
            <a:off x="441354" y="1345114"/>
            <a:ext cx="5613846" cy="4525963"/>
          </a:xfrm>
        </p:spPr>
        <p:txBody>
          <a:bodyPr/>
          <a:lstStyle/>
          <a:p>
            <a:r>
              <a:rPr lang="en-AU" dirty="0">
                <a:latin typeface="Arial" panose="020B0604020202020204" pitchFamily="34" charset="0"/>
                <a:cs typeface="Arial" panose="020B0604020202020204" pitchFamily="34" charset="0"/>
              </a:rPr>
              <a:t>Social inclusion</a:t>
            </a:r>
          </a:p>
          <a:p>
            <a:pPr>
              <a:buFont typeface="Arial" panose="020B0604020202020204" pitchFamily="34" charset="0"/>
              <a:buChar char="•"/>
            </a:pPr>
            <a:r>
              <a:rPr lang="en-AU" dirty="0">
                <a:latin typeface="Arial" panose="020B0604020202020204" pitchFamily="34" charset="0"/>
                <a:cs typeface="Arial" panose="020B0604020202020204" pitchFamily="34" charset="0"/>
              </a:rPr>
              <a:t>Groups who existing services do not reach</a:t>
            </a:r>
          </a:p>
          <a:p>
            <a:pPr>
              <a:buFont typeface="Arial" panose="020B0604020202020204" pitchFamily="34" charset="0"/>
              <a:buChar char="•"/>
            </a:pPr>
            <a:r>
              <a:rPr lang="en-AU" dirty="0">
                <a:latin typeface="Arial" panose="020B0604020202020204" pitchFamily="34" charset="0"/>
                <a:cs typeface="Arial" panose="020B0604020202020204" pitchFamily="34" charset="0"/>
              </a:rPr>
              <a:t>Minorities</a:t>
            </a:r>
          </a:p>
          <a:p>
            <a:pPr>
              <a:buFont typeface="Arial" panose="020B0604020202020204" pitchFamily="34" charset="0"/>
              <a:buChar char="•"/>
            </a:pPr>
            <a:r>
              <a:rPr lang="en-AU" dirty="0">
                <a:latin typeface="Arial" panose="020B0604020202020204" pitchFamily="34" charset="0"/>
                <a:cs typeface="Arial" panose="020B0604020202020204" pitchFamily="34" charset="0"/>
              </a:rPr>
              <a:t>Mobile and migrants</a:t>
            </a:r>
          </a:p>
          <a:p>
            <a:pPr marL="0" indent="0"/>
            <a:r>
              <a:rPr lang="en-AU" dirty="0">
                <a:latin typeface="Arial" panose="020B0604020202020204" pitchFamily="34" charset="0"/>
                <a:cs typeface="Arial" panose="020B0604020202020204" pitchFamily="34" charset="0"/>
              </a:rPr>
              <a:t>Accountability</a:t>
            </a:r>
          </a:p>
          <a:p>
            <a:pPr lvl="1"/>
            <a:r>
              <a:rPr lang="en-AU" sz="2800" dirty="0"/>
              <a:t>Whom to whom; </a:t>
            </a:r>
          </a:p>
          <a:p>
            <a:pPr lvl="1"/>
            <a:r>
              <a:rPr lang="en-AU" sz="2800" dirty="0"/>
              <a:t>Groups who are not reached; </a:t>
            </a:r>
          </a:p>
          <a:p>
            <a:pPr lvl="1"/>
            <a:r>
              <a:rPr lang="en-AU" sz="2800" dirty="0"/>
              <a:t>whose perspective; empowered voices?</a:t>
            </a:r>
          </a:p>
          <a:p>
            <a:endParaRPr lang="en-AU" dirty="0">
              <a:latin typeface="Book Antiqua" panose="02040602050305030304" pitchFamily="18" charset="0"/>
            </a:endParaRPr>
          </a:p>
        </p:txBody>
      </p:sp>
      <p:sp>
        <p:nvSpPr>
          <p:cNvPr id="2" name="Content Placeholder 1"/>
          <p:cNvSpPr>
            <a:spLocks noGrp="1"/>
          </p:cNvSpPr>
          <p:nvPr>
            <p:ph sz="half" idx="2"/>
          </p:nvPr>
        </p:nvSpPr>
        <p:spPr>
          <a:xfrm>
            <a:off x="6289279" y="1342541"/>
            <a:ext cx="5101121" cy="4525963"/>
          </a:xfrm>
        </p:spPr>
        <p:txBody>
          <a:bodyPr/>
          <a:lstStyle/>
          <a:p>
            <a:r>
              <a:rPr lang="en-AU" dirty="0">
                <a:latin typeface="Arial" panose="020B0604020202020204" pitchFamily="34" charset="0"/>
                <a:cs typeface="Arial" panose="020B0604020202020204" pitchFamily="34" charset="0"/>
              </a:rPr>
              <a:t>Human rights:</a:t>
            </a:r>
          </a:p>
          <a:p>
            <a:pPr lvl="1"/>
            <a:r>
              <a:rPr lang="en-AU" sz="2800" dirty="0"/>
              <a:t>Stigmatisation</a:t>
            </a:r>
          </a:p>
          <a:p>
            <a:pPr lvl="1"/>
            <a:r>
              <a:rPr lang="en-AU" sz="2800" dirty="0"/>
              <a:t>Surveillance </a:t>
            </a:r>
          </a:p>
          <a:p>
            <a:pPr lvl="1"/>
            <a:r>
              <a:rPr lang="en-AU" sz="2800" dirty="0"/>
              <a:t>Groups being considered to support e.g. military</a:t>
            </a:r>
          </a:p>
          <a:p>
            <a:pPr lvl="1"/>
            <a:r>
              <a:rPr lang="en-AU" sz="2800" dirty="0"/>
              <a:t>Public good and personal rights</a:t>
            </a:r>
          </a:p>
          <a:p>
            <a:pPr lvl="1"/>
            <a:r>
              <a:rPr lang="en-AU" sz="2800" dirty="0"/>
              <a:t>Public good and community rights</a:t>
            </a:r>
          </a:p>
          <a:p>
            <a:endParaRPr lang="en-AU" dirty="0"/>
          </a:p>
        </p:txBody>
      </p:sp>
      <p:sp>
        <p:nvSpPr>
          <p:cNvPr id="6" name="Slide Number Placeholder 5"/>
          <p:cNvSpPr>
            <a:spLocks noGrp="1"/>
          </p:cNvSpPr>
          <p:nvPr>
            <p:ph type="sldNum" sz="quarter" idx="12"/>
          </p:nvPr>
        </p:nvSpPr>
        <p:spPr/>
        <p:txBody>
          <a:bodyPr/>
          <a:lstStyle/>
          <a:p>
            <a:fld id="{CBCBC366-E963-495B-8EB2-4945D1FE128A}" type="slidenum">
              <a:rPr lang="en-US" smtClean="0"/>
              <a:pPr/>
              <a:t>46</a:t>
            </a:fld>
            <a:endParaRPr lang="en-US"/>
          </a:p>
        </p:txBody>
      </p:sp>
    </p:spTree>
    <p:extLst>
      <p:ext uri="{BB962C8B-B14F-4D97-AF65-F5344CB8AC3E}">
        <p14:creationId xmlns:p14="http://schemas.microsoft.com/office/powerpoint/2010/main" val="41849383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843" y="335929"/>
            <a:ext cx="10738805" cy="1108061"/>
          </a:xfrm>
        </p:spPr>
        <p:txBody>
          <a:bodyPr/>
          <a:lstStyle/>
          <a:p>
            <a:r>
              <a:rPr lang="en-AU" b="1" dirty="0">
                <a:solidFill>
                  <a:srgbClr val="0070C0"/>
                </a:solidFill>
              </a:rPr>
              <a:t>Tools available</a:t>
            </a:r>
          </a:p>
        </p:txBody>
      </p:sp>
      <p:sp>
        <p:nvSpPr>
          <p:cNvPr id="5" name="Slide Number Placeholder 4"/>
          <p:cNvSpPr>
            <a:spLocks noGrp="1"/>
          </p:cNvSpPr>
          <p:nvPr>
            <p:ph type="sldNum" sz="quarter" idx="4294967295"/>
          </p:nvPr>
        </p:nvSpPr>
        <p:spPr>
          <a:xfrm>
            <a:off x="211069" y="167237"/>
            <a:ext cx="460570" cy="342562"/>
          </a:xfrm>
          <a:prstGeom prst="rect">
            <a:avLst/>
          </a:prstGeom>
        </p:spPr>
        <p:txBody>
          <a:bodyPr/>
          <a:lstStyle/>
          <a:p>
            <a:fld id="{CAC9E0A7-57BB-4332-9DEE-20EED1B0DBD9}" type="slidenum">
              <a:rPr lang="en-US" smtClean="0"/>
              <a:pPr/>
              <a:t>47</a:t>
            </a:fld>
            <a:endParaRPr lang="en-US"/>
          </a:p>
        </p:txBody>
      </p:sp>
      <p:sp>
        <p:nvSpPr>
          <p:cNvPr id="7" name="Rectangle 6"/>
          <p:cNvSpPr/>
          <p:nvPr/>
        </p:nvSpPr>
        <p:spPr>
          <a:xfrm>
            <a:off x="345552" y="1136657"/>
            <a:ext cx="5214000" cy="4401205"/>
          </a:xfrm>
          <a:prstGeom prst="rect">
            <a:avLst/>
          </a:prstGeom>
        </p:spPr>
        <p:txBody>
          <a:bodyPr wrap="square">
            <a:spAutoFit/>
          </a:bodyPr>
          <a:lstStyle/>
          <a:p>
            <a:pPr marL="342900" indent="-342900">
              <a:buFont typeface="Arial" panose="020B0604020202020204" pitchFamily="34" charset="0"/>
              <a:buChar char="•"/>
            </a:pPr>
            <a:r>
              <a:rPr lang="en-AU" sz="2800" dirty="0"/>
              <a:t>Community coalitions, </a:t>
            </a:r>
          </a:p>
          <a:p>
            <a:pPr marL="342900" indent="-342900">
              <a:buFont typeface="Arial" panose="020B0604020202020204" pitchFamily="34" charset="0"/>
              <a:buChar char="•"/>
            </a:pPr>
            <a:r>
              <a:rPr lang="en-AU" sz="2800" dirty="0"/>
              <a:t>Quality improvement teams, </a:t>
            </a:r>
          </a:p>
          <a:p>
            <a:pPr marL="342900" indent="-342900">
              <a:buFont typeface="Arial" panose="020B0604020202020204" pitchFamily="34" charset="0"/>
              <a:buChar char="•"/>
            </a:pPr>
            <a:r>
              <a:rPr lang="en-AU" sz="2800" dirty="0"/>
              <a:t>Participatory Appraisal (Participatory rural appraisals, participatory rapid appraisals, participatory learning and action), </a:t>
            </a:r>
          </a:p>
          <a:p>
            <a:pPr marL="342900" indent="-342900">
              <a:buFont typeface="Arial" panose="020B0604020202020204" pitchFamily="34" charset="0"/>
              <a:buChar char="•"/>
            </a:pPr>
            <a:r>
              <a:rPr lang="en-AU" sz="2800" dirty="0"/>
              <a:t>Care Group Model and </a:t>
            </a:r>
          </a:p>
          <a:p>
            <a:pPr marL="342900" indent="-342900">
              <a:buFont typeface="Arial" panose="020B0604020202020204" pitchFamily="34" charset="0"/>
              <a:buChar char="•"/>
            </a:pPr>
            <a:r>
              <a:rPr lang="en-AU" sz="2800" dirty="0"/>
              <a:t>Community-directed interventions (CDI)</a:t>
            </a: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61666" y="575866"/>
            <a:ext cx="6230334" cy="5522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42469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sp>
        <p:nvSpPr>
          <p:cNvPr id="4" name="Slide Number Placeholder 3"/>
          <p:cNvSpPr>
            <a:spLocks noGrp="1"/>
          </p:cNvSpPr>
          <p:nvPr>
            <p:ph type="sldNum" sz="quarter" idx="4294967295"/>
          </p:nvPr>
        </p:nvSpPr>
        <p:spPr>
          <a:xfrm>
            <a:off x="211069" y="167237"/>
            <a:ext cx="460570" cy="342562"/>
          </a:xfrm>
          <a:prstGeom prst="rect">
            <a:avLst/>
          </a:prstGeom>
        </p:spPr>
        <p:txBody>
          <a:bodyPr/>
          <a:lstStyle/>
          <a:p>
            <a:fld id="{9BA6F528-5FD8-2D4C-A50E-2D0CF89D053C}" type="slidenum">
              <a:rPr lang="en-US" smtClean="0"/>
              <a:pPr/>
              <a:t>48</a:t>
            </a:fld>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4994" y="79200"/>
            <a:ext cx="10185005" cy="646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70696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sz="quarter" idx="1"/>
          </p:nvPr>
        </p:nvSpPr>
        <p:spPr/>
        <p:txBody>
          <a:bodyPr/>
          <a:lstStyle/>
          <a:p>
            <a:endParaRPr lang="en-AU" dirty="0"/>
          </a:p>
        </p:txBody>
      </p:sp>
      <p:sp>
        <p:nvSpPr>
          <p:cNvPr id="5" name="Slide Number Placeholder 4"/>
          <p:cNvSpPr>
            <a:spLocks noGrp="1"/>
          </p:cNvSpPr>
          <p:nvPr>
            <p:ph type="sldNum" sz="quarter" idx="4294967295"/>
          </p:nvPr>
        </p:nvSpPr>
        <p:spPr>
          <a:xfrm>
            <a:off x="211069" y="167237"/>
            <a:ext cx="460570" cy="342562"/>
          </a:xfrm>
          <a:prstGeom prst="rect">
            <a:avLst/>
          </a:prstGeom>
        </p:spPr>
        <p:txBody>
          <a:bodyPr/>
          <a:lstStyle/>
          <a:p>
            <a:fld id="{CAC9E0A7-57BB-4332-9DEE-20EED1B0DBD9}" type="slidenum">
              <a:rPr lang="en-US" smtClean="0"/>
              <a:pPr/>
              <a:t>49</a:t>
            </a:fld>
            <a:endParaRPr lang="en-US"/>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4995" y="509798"/>
            <a:ext cx="6471605" cy="566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98424" y="317428"/>
            <a:ext cx="4588776" cy="6051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0553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94" y="338518"/>
            <a:ext cx="10738805" cy="1108061"/>
          </a:xfrm>
        </p:spPr>
        <p:txBody>
          <a:bodyPr/>
          <a:lstStyle/>
          <a:p>
            <a:r>
              <a:rPr lang="en-AU" b="1" dirty="0">
                <a:solidFill>
                  <a:schemeClr val="accent1"/>
                </a:solidFill>
              </a:rPr>
              <a:t>Cornerstone of Primary Health Care</a:t>
            </a:r>
          </a:p>
        </p:txBody>
      </p:sp>
      <p:graphicFrame>
        <p:nvGraphicFramePr>
          <p:cNvPr id="6" name="Diagram 5"/>
          <p:cNvGraphicFramePr/>
          <p:nvPr/>
        </p:nvGraphicFramePr>
        <p:xfrm>
          <a:off x="1524000" y="1124744"/>
          <a:ext cx="9036496" cy="5416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294967295"/>
          </p:nvPr>
        </p:nvSpPr>
        <p:spPr>
          <a:xfrm>
            <a:off x="211069" y="167237"/>
            <a:ext cx="460570" cy="342562"/>
          </a:xfrm>
          <a:prstGeom prst="rect">
            <a:avLst/>
          </a:prstGeom>
        </p:spPr>
        <p:txBody>
          <a:bodyPr/>
          <a:lstStyle/>
          <a:p>
            <a:fld id="{7396938E-7A29-412D-8C36-C8D873D766F4}" type="slidenum">
              <a:rPr lang="en-AU" smtClean="0"/>
              <a:pPr/>
              <a:t>5</a:t>
            </a:fld>
            <a:endParaRPr lang="en-AU"/>
          </a:p>
        </p:txBody>
      </p:sp>
    </p:spTree>
    <p:extLst>
      <p:ext uri="{BB962C8B-B14F-4D97-AF65-F5344CB8AC3E}">
        <p14:creationId xmlns:p14="http://schemas.microsoft.com/office/powerpoint/2010/main" val="2449066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rPr>
              <a:t>Rotary examples</a:t>
            </a:r>
            <a:endParaRPr lang="en-AU" b="1" dirty="0">
              <a:solidFill>
                <a:schemeClr val="accent1"/>
              </a:solidFill>
            </a:endParaRPr>
          </a:p>
        </p:txBody>
      </p:sp>
      <p:sp>
        <p:nvSpPr>
          <p:cNvPr id="3" name="Text Placeholder 2"/>
          <p:cNvSpPr>
            <a:spLocks noGrp="1"/>
          </p:cNvSpPr>
          <p:nvPr>
            <p:ph type="body" idx="1"/>
          </p:nvPr>
        </p:nvSpPr>
        <p:spPr/>
        <p:txBody>
          <a:bodyPr/>
          <a:lstStyle/>
          <a:p>
            <a:r>
              <a:rPr lang="en-US" b="1" dirty="0"/>
              <a:t>Adopt a village</a:t>
            </a:r>
          </a:p>
          <a:p>
            <a:r>
              <a:rPr lang="en-US" b="1" dirty="0"/>
              <a:t>Chasing malaria</a:t>
            </a:r>
          </a:p>
          <a:p>
            <a:r>
              <a:rPr lang="en-US" b="1" dirty="0"/>
              <a:t>Health promoting villages</a:t>
            </a:r>
            <a:endParaRPr lang="en-AU" b="1" dirty="0"/>
          </a:p>
        </p:txBody>
      </p:sp>
      <p:sp>
        <p:nvSpPr>
          <p:cNvPr id="4" name="Slide Number Placeholder 3"/>
          <p:cNvSpPr>
            <a:spLocks noGrp="1"/>
          </p:cNvSpPr>
          <p:nvPr>
            <p:ph type="sldNum" sz="quarter" idx="12"/>
          </p:nvPr>
        </p:nvSpPr>
        <p:spPr/>
        <p:txBody>
          <a:bodyPr/>
          <a:lstStyle/>
          <a:p>
            <a:fld id="{9BA6F528-5FD8-2D4C-A50E-2D0CF89D053C}" type="slidenum">
              <a:rPr lang="en-US" smtClean="0"/>
              <a:pPr/>
              <a:t>50</a:t>
            </a:fld>
            <a:endParaRPr lang="en-US" dirty="0"/>
          </a:p>
        </p:txBody>
      </p:sp>
      <p:pic>
        <p:nvPicPr>
          <p:cNvPr id="5" name="Picture 4"/>
          <p:cNvPicPr>
            <a:picLocks noChangeAspect="1"/>
          </p:cNvPicPr>
          <p:nvPr/>
        </p:nvPicPr>
        <p:blipFill>
          <a:blip r:embed="rId3"/>
          <a:stretch>
            <a:fillRect/>
          </a:stretch>
        </p:blipFill>
        <p:spPr>
          <a:xfrm>
            <a:off x="4920209" y="509799"/>
            <a:ext cx="6427241" cy="3982689"/>
          </a:xfrm>
          <a:prstGeom prst="rect">
            <a:avLst/>
          </a:prstGeom>
        </p:spPr>
      </p:pic>
    </p:spTree>
    <p:extLst>
      <p:ext uri="{BB962C8B-B14F-4D97-AF65-F5344CB8AC3E}">
        <p14:creationId xmlns:p14="http://schemas.microsoft.com/office/powerpoint/2010/main" val="19701315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95" y="338518"/>
            <a:ext cx="10738805" cy="1108061"/>
          </a:xfrm>
        </p:spPr>
        <p:txBody>
          <a:bodyPr/>
          <a:lstStyle/>
          <a:p>
            <a:r>
              <a:rPr lang="en-US" b="1" dirty="0"/>
              <a:t>RAM Adopt A Village (</a:t>
            </a:r>
            <a:r>
              <a:rPr lang="en-US" b="1" dirty="0" err="1"/>
              <a:t>AAV</a:t>
            </a:r>
            <a:r>
              <a:rPr lang="en-US" b="1" dirty="0"/>
              <a:t>) Program</a:t>
            </a:r>
            <a:endParaRPr lang="en-AU" dirty="0"/>
          </a:p>
        </p:txBody>
      </p:sp>
      <p:sp>
        <p:nvSpPr>
          <p:cNvPr id="3" name="Content Placeholder 2"/>
          <p:cNvSpPr>
            <a:spLocks noGrp="1"/>
          </p:cNvSpPr>
          <p:nvPr>
            <p:ph idx="1"/>
          </p:nvPr>
        </p:nvSpPr>
        <p:spPr>
          <a:xfrm>
            <a:off x="543623" y="1313255"/>
            <a:ext cx="10026841" cy="4251059"/>
          </a:xfrm>
        </p:spPr>
        <p:txBody>
          <a:bodyPr/>
          <a:lstStyle/>
          <a:p>
            <a:pPr>
              <a:lnSpc>
                <a:spcPct val="100000"/>
              </a:lnSpc>
              <a:spcBef>
                <a:spcPts val="0"/>
              </a:spcBef>
            </a:pPr>
            <a:r>
              <a:rPr lang="en-US" sz="2400" dirty="0"/>
              <a:t>Developed in PNG (2002) -&gt;Solomon Islands </a:t>
            </a:r>
          </a:p>
          <a:p>
            <a:pPr lvl="1">
              <a:lnSpc>
                <a:spcPct val="100000"/>
              </a:lnSpc>
              <a:spcBef>
                <a:spcPts val="0"/>
              </a:spcBef>
            </a:pPr>
            <a:r>
              <a:rPr lang="en-US" sz="1800" dirty="0"/>
              <a:t>Main form of fund raising to support </a:t>
            </a:r>
            <a:r>
              <a:rPr lang="en-US" sz="1800" dirty="0" err="1"/>
              <a:t>RAM’s</a:t>
            </a:r>
            <a:r>
              <a:rPr lang="en-US" sz="1800" dirty="0"/>
              <a:t> distribution of </a:t>
            </a:r>
            <a:r>
              <a:rPr lang="en-US" sz="1800" dirty="0" err="1"/>
              <a:t>LLINs</a:t>
            </a:r>
            <a:r>
              <a:rPr lang="en-US" sz="1800" dirty="0"/>
              <a:t>. </a:t>
            </a:r>
          </a:p>
          <a:p>
            <a:pPr lvl="1">
              <a:lnSpc>
                <a:spcPct val="100000"/>
              </a:lnSpc>
              <a:spcBef>
                <a:spcPts val="0"/>
              </a:spcBef>
            </a:pPr>
            <a:r>
              <a:rPr lang="en-US" sz="1800" dirty="0"/>
              <a:t>After several years taken up by Global Fund to fight Aids Tuberculosis and Malaria </a:t>
            </a:r>
          </a:p>
          <a:p>
            <a:pPr lvl="1">
              <a:lnSpc>
                <a:spcPct val="100000"/>
              </a:lnSpc>
              <a:spcBef>
                <a:spcPts val="0"/>
              </a:spcBef>
            </a:pPr>
            <a:r>
              <a:rPr lang="en-US" sz="1800" dirty="0"/>
              <a:t>PNG, RAM initially provided a procurement service for </a:t>
            </a:r>
            <a:r>
              <a:rPr lang="en-US" sz="1800" dirty="0" err="1"/>
              <a:t>LLINs</a:t>
            </a:r>
            <a:r>
              <a:rPr lang="en-US" sz="1800" dirty="0"/>
              <a:t> funded by the Global Fund, then appointed to manage the net distribution programs. </a:t>
            </a:r>
          </a:p>
          <a:p>
            <a:pPr lvl="1">
              <a:lnSpc>
                <a:spcPct val="100000"/>
              </a:lnSpc>
              <a:spcBef>
                <a:spcPts val="0"/>
              </a:spcBef>
            </a:pPr>
            <a:r>
              <a:rPr lang="en-US" sz="1800" dirty="0"/>
              <a:t>RAM employs permanent staff through the Rotary Club of Port Moresby to administer and deliver the programs; </a:t>
            </a:r>
            <a:r>
              <a:rPr lang="en-US" sz="1800" dirty="0" err="1"/>
              <a:t>LLINs</a:t>
            </a:r>
            <a:r>
              <a:rPr lang="en-US" sz="1800" dirty="0"/>
              <a:t> to nearly every household in the country twice.</a:t>
            </a:r>
          </a:p>
          <a:p>
            <a:pPr>
              <a:lnSpc>
                <a:spcPct val="100000"/>
              </a:lnSpc>
              <a:spcBef>
                <a:spcPts val="0"/>
              </a:spcBef>
            </a:pPr>
            <a:r>
              <a:rPr lang="en-US" sz="2400" dirty="0"/>
              <a:t>-&gt; Solomon Islands RAM provide solid practical advice and facilities such as storage sheds and staff accommodation to support the Global Fund program.</a:t>
            </a:r>
          </a:p>
          <a:p>
            <a:pPr>
              <a:lnSpc>
                <a:spcPct val="100000"/>
              </a:lnSpc>
              <a:spcBef>
                <a:spcPts val="0"/>
              </a:spcBef>
            </a:pPr>
            <a:r>
              <a:rPr lang="en-US" sz="2400" dirty="0"/>
              <a:t> Funds used for strategic distribution of </a:t>
            </a:r>
            <a:r>
              <a:rPr lang="en-US" sz="2400" dirty="0" err="1"/>
              <a:t>LLINs</a:t>
            </a:r>
            <a:r>
              <a:rPr lang="en-US" sz="2400" dirty="0"/>
              <a:t> funded by </a:t>
            </a:r>
            <a:r>
              <a:rPr lang="en-US" sz="2400" dirty="0" err="1"/>
              <a:t>AAV</a:t>
            </a:r>
            <a:r>
              <a:rPr lang="en-US" sz="2400" dirty="0"/>
              <a:t> complement and support the work of the Global Fund. </a:t>
            </a:r>
          </a:p>
          <a:p>
            <a:pPr lvl="1">
              <a:lnSpc>
                <a:spcPct val="100000"/>
              </a:lnSpc>
              <a:spcBef>
                <a:spcPts val="0"/>
              </a:spcBef>
            </a:pPr>
            <a:r>
              <a:rPr lang="en-US" sz="1800" dirty="0"/>
              <a:t>E.g. cover gaps and short-falls in the Global Fund distributions in PNG, Solomon Islands and Timor </a:t>
            </a:r>
            <a:r>
              <a:rPr lang="en-US" sz="1800" dirty="0" err="1"/>
              <a:t>Leste</a:t>
            </a:r>
            <a:r>
              <a:rPr lang="en-US" sz="1800" dirty="0"/>
              <a:t> (2012) working closely with the National Health </a:t>
            </a:r>
            <a:r>
              <a:rPr lang="en-US" sz="1800" dirty="0" err="1"/>
              <a:t>organisations</a:t>
            </a:r>
            <a:r>
              <a:rPr lang="en-US" sz="1800" dirty="0"/>
              <a:t> in each country; </a:t>
            </a:r>
          </a:p>
        </p:txBody>
      </p:sp>
      <p:sp>
        <p:nvSpPr>
          <p:cNvPr id="4" name="Slide Number Placeholder 3"/>
          <p:cNvSpPr>
            <a:spLocks noGrp="1"/>
          </p:cNvSpPr>
          <p:nvPr>
            <p:ph type="sldNum" sz="quarter" idx="4294967295"/>
          </p:nvPr>
        </p:nvSpPr>
        <p:spPr>
          <a:xfrm>
            <a:off x="211069" y="167237"/>
            <a:ext cx="460570" cy="342562"/>
          </a:xfrm>
          <a:prstGeom prst="rect">
            <a:avLst/>
          </a:prstGeom>
        </p:spPr>
        <p:txBody>
          <a:bodyPr/>
          <a:lstStyle/>
          <a:p>
            <a:fld id="{9BA6F528-5FD8-2D4C-A50E-2D0CF89D053C}" type="slidenum">
              <a:rPr lang="en-US" smtClean="0"/>
              <a:pPr/>
              <a:t>51</a:t>
            </a:fld>
            <a:endParaRPr lang="en-US" dirty="0"/>
          </a:p>
        </p:txBody>
      </p:sp>
    </p:spTree>
    <p:extLst>
      <p:ext uri="{BB962C8B-B14F-4D97-AF65-F5344CB8AC3E}">
        <p14:creationId xmlns:p14="http://schemas.microsoft.com/office/powerpoint/2010/main" val="18404235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5904" y="607470"/>
            <a:ext cx="3355848" cy="1108061"/>
          </a:xfrm>
        </p:spPr>
        <p:txBody>
          <a:bodyPr/>
          <a:lstStyle/>
          <a:p>
            <a:r>
              <a:rPr lang="en-US" b="1" dirty="0">
                <a:solidFill>
                  <a:schemeClr val="accent1"/>
                </a:solidFill>
              </a:rPr>
              <a:t>Reflection?</a:t>
            </a:r>
            <a:endParaRPr lang="en-AU" b="1" dirty="0">
              <a:solidFill>
                <a:schemeClr val="accent1"/>
              </a:solidFill>
            </a:endParaRPr>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3"/>
          <a:stretch>
            <a:fillRect/>
          </a:stretch>
        </p:blipFill>
        <p:spPr>
          <a:xfrm>
            <a:off x="187008" y="248103"/>
            <a:ext cx="7960296" cy="6194322"/>
          </a:xfrm>
          <a:prstGeom prst="rect">
            <a:avLst/>
          </a:prstGeom>
        </p:spPr>
      </p:pic>
    </p:spTree>
    <p:extLst>
      <p:ext uri="{BB962C8B-B14F-4D97-AF65-F5344CB8AC3E}">
        <p14:creationId xmlns:p14="http://schemas.microsoft.com/office/powerpoint/2010/main" val="13579494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rPr>
              <a:t>Chasing Malaria’ </a:t>
            </a:r>
            <a:endParaRPr lang="en-AU" b="1" dirty="0">
              <a:solidFill>
                <a:schemeClr val="accent1"/>
              </a:solidFill>
            </a:endParaRPr>
          </a:p>
        </p:txBody>
      </p:sp>
      <p:sp>
        <p:nvSpPr>
          <p:cNvPr id="3" name="Content Placeholder 2"/>
          <p:cNvSpPr>
            <a:spLocks noGrp="1"/>
          </p:cNvSpPr>
          <p:nvPr>
            <p:ph idx="1"/>
          </p:nvPr>
        </p:nvSpPr>
        <p:spPr>
          <a:xfrm>
            <a:off x="614995" y="1925903"/>
            <a:ext cx="9653717" cy="4251059"/>
          </a:xfrm>
        </p:spPr>
        <p:txBody>
          <a:bodyPr/>
          <a:lstStyle/>
          <a:p>
            <a:r>
              <a:rPr lang="en-US" dirty="0"/>
              <a:t>Pilot program in National Capital District (</a:t>
            </a:r>
            <a:r>
              <a:rPr lang="en-US" dirty="0" err="1"/>
              <a:t>NCD</a:t>
            </a:r>
            <a:r>
              <a:rPr lang="en-US" dirty="0"/>
              <a:t>) and Central Provinces of Papua New Guinea (2014) </a:t>
            </a:r>
          </a:p>
          <a:p>
            <a:r>
              <a:rPr lang="en-US" dirty="0"/>
              <a:t>Goal is to map malaria within these Provinces and supply </a:t>
            </a:r>
            <a:r>
              <a:rPr lang="en-US" dirty="0" err="1"/>
              <a:t>LLINs</a:t>
            </a:r>
            <a:r>
              <a:rPr lang="en-US" dirty="0"/>
              <a:t> where malaria remains a problem. </a:t>
            </a:r>
          </a:p>
          <a:p>
            <a:pPr lvl="1"/>
            <a:r>
              <a:rPr lang="en-US" dirty="0"/>
              <a:t>Provide every </a:t>
            </a:r>
            <a:r>
              <a:rPr lang="en-US" dirty="0" err="1"/>
              <a:t>RDT</a:t>
            </a:r>
            <a:r>
              <a:rPr lang="en-US" dirty="0"/>
              <a:t> malaria positive case an </a:t>
            </a:r>
            <a:r>
              <a:rPr lang="en-US" dirty="0" err="1"/>
              <a:t>LLIN</a:t>
            </a:r>
            <a:r>
              <a:rPr lang="en-US" dirty="0"/>
              <a:t>. </a:t>
            </a:r>
          </a:p>
          <a:p>
            <a:pPr lvl="1"/>
            <a:r>
              <a:rPr lang="en-US" dirty="0"/>
              <a:t>From the data collected identify the worst affected villages and commence programs to eliminate malaria altogether.</a:t>
            </a:r>
          </a:p>
          <a:p>
            <a:r>
              <a:rPr lang="en-US" dirty="0"/>
              <a:t>Works closely with the Central and </a:t>
            </a:r>
            <a:r>
              <a:rPr lang="en-US" dirty="0" err="1"/>
              <a:t>NCD</a:t>
            </a:r>
            <a:r>
              <a:rPr lang="en-US" dirty="0"/>
              <a:t> Provincial Health Authorities -&gt; full coverage (</a:t>
            </a:r>
            <a:r>
              <a:rPr lang="en-US" dirty="0" err="1"/>
              <a:t>LLIN</a:t>
            </a:r>
            <a:r>
              <a:rPr lang="en-US" dirty="0"/>
              <a:t> and </a:t>
            </a:r>
            <a:r>
              <a:rPr lang="en-US" dirty="0" err="1"/>
              <a:t>RDTs</a:t>
            </a:r>
            <a:r>
              <a:rPr lang="en-US" dirty="0"/>
              <a:t>) of all health </a:t>
            </a:r>
            <a:r>
              <a:rPr lang="en-US" dirty="0" err="1"/>
              <a:t>centres</a:t>
            </a:r>
            <a:r>
              <a:rPr lang="en-US" dirty="0"/>
              <a:t> in these Provinces. </a:t>
            </a:r>
          </a:p>
          <a:p>
            <a:endParaRPr lang="en-AU" dirty="0"/>
          </a:p>
        </p:txBody>
      </p:sp>
      <p:sp>
        <p:nvSpPr>
          <p:cNvPr id="4" name="Slide Number Placeholder 3"/>
          <p:cNvSpPr>
            <a:spLocks noGrp="1"/>
          </p:cNvSpPr>
          <p:nvPr>
            <p:ph type="sldNum" sz="quarter" idx="4294967295"/>
          </p:nvPr>
        </p:nvSpPr>
        <p:spPr>
          <a:xfrm>
            <a:off x="211069" y="167237"/>
            <a:ext cx="460570" cy="342562"/>
          </a:xfrm>
          <a:prstGeom prst="rect">
            <a:avLst/>
          </a:prstGeom>
        </p:spPr>
        <p:txBody>
          <a:bodyPr/>
          <a:lstStyle/>
          <a:p>
            <a:fld id="{9BA6F528-5FD8-2D4C-A50E-2D0CF89D053C}" type="slidenum">
              <a:rPr lang="en-US" smtClean="0"/>
              <a:pPr/>
              <a:t>53</a:t>
            </a:fld>
            <a:endParaRPr lang="en-US" dirty="0"/>
          </a:p>
        </p:txBody>
      </p:sp>
    </p:spTree>
    <p:extLst>
      <p:ext uri="{BB962C8B-B14F-4D97-AF65-F5344CB8AC3E}">
        <p14:creationId xmlns:p14="http://schemas.microsoft.com/office/powerpoint/2010/main" val="7739388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5904" y="607470"/>
            <a:ext cx="3355848" cy="1108061"/>
          </a:xfrm>
        </p:spPr>
        <p:txBody>
          <a:bodyPr/>
          <a:lstStyle/>
          <a:p>
            <a:r>
              <a:rPr lang="en-US" b="1" dirty="0">
                <a:solidFill>
                  <a:schemeClr val="accent1"/>
                </a:solidFill>
              </a:rPr>
              <a:t>Reflection?</a:t>
            </a:r>
            <a:endParaRPr lang="en-AU" b="1" dirty="0">
              <a:solidFill>
                <a:schemeClr val="accent1"/>
              </a:solidFill>
            </a:endParaRPr>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3"/>
          <a:stretch>
            <a:fillRect/>
          </a:stretch>
        </p:blipFill>
        <p:spPr>
          <a:xfrm>
            <a:off x="187008" y="248103"/>
            <a:ext cx="7960296" cy="6194322"/>
          </a:xfrm>
          <a:prstGeom prst="rect">
            <a:avLst/>
          </a:prstGeom>
        </p:spPr>
      </p:pic>
    </p:spTree>
    <p:extLst>
      <p:ext uri="{BB962C8B-B14F-4D97-AF65-F5344CB8AC3E}">
        <p14:creationId xmlns:p14="http://schemas.microsoft.com/office/powerpoint/2010/main" val="17035137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93" y="313760"/>
            <a:ext cx="10738805" cy="1108061"/>
          </a:xfrm>
        </p:spPr>
        <p:txBody>
          <a:bodyPr/>
          <a:lstStyle/>
          <a:p>
            <a:r>
              <a:rPr lang="en-US" b="1" dirty="0">
                <a:solidFill>
                  <a:schemeClr val="accent1"/>
                </a:solidFill>
              </a:rPr>
              <a:t>Healthy Villages Solomon Islands </a:t>
            </a:r>
            <a:endParaRPr lang="en-AU" b="1" dirty="0">
              <a:solidFill>
                <a:schemeClr val="accent1"/>
              </a:solidFill>
            </a:endParaRPr>
          </a:p>
        </p:txBody>
      </p:sp>
      <p:sp>
        <p:nvSpPr>
          <p:cNvPr id="3" name="Content Placeholder 2"/>
          <p:cNvSpPr>
            <a:spLocks noGrp="1"/>
          </p:cNvSpPr>
          <p:nvPr>
            <p:ph idx="1"/>
          </p:nvPr>
        </p:nvSpPr>
        <p:spPr>
          <a:xfrm>
            <a:off x="614994" y="1267535"/>
            <a:ext cx="10738805" cy="4251059"/>
          </a:xfrm>
        </p:spPr>
        <p:txBody>
          <a:bodyPr/>
          <a:lstStyle/>
          <a:p>
            <a:r>
              <a:rPr lang="en-US" dirty="0" err="1"/>
              <a:t>AAV</a:t>
            </a:r>
            <a:r>
              <a:rPr lang="en-US" dirty="0"/>
              <a:t> funds provide tools to villages to enable them to keep their villages free of mosquito breeding areas. </a:t>
            </a:r>
          </a:p>
          <a:p>
            <a:pPr lvl="1"/>
            <a:r>
              <a:rPr lang="en-US" dirty="0"/>
              <a:t>Each village is provided with the following tools at an average cost of $1,750:-Bush knives, brush knives, axes, flat files, spades, mattocks, metal rakes, crow bars and wheelbarrows.</a:t>
            </a:r>
          </a:p>
          <a:p>
            <a:r>
              <a:rPr lang="en-US" dirty="0"/>
              <a:t>Villages develop plan of work, apply to the Health Promotion Director (</a:t>
            </a:r>
            <a:r>
              <a:rPr lang="en-US" dirty="0" err="1"/>
              <a:t>Solomons</a:t>
            </a:r>
            <a:r>
              <a:rPr lang="en-US" dirty="0"/>
              <a:t> Ministry of Health); sign an agreement to look after the tools. Once approved and tools purchased, collected by a representative of the village and transported to the village.</a:t>
            </a:r>
          </a:p>
          <a:p>
            <a:r>
              <a:rPr lang="en-US" dirty="0"/>
              <a:t>The first tools were provided to 30 villages in 2013, a further 38 villages have been provided with tools in 2014/15 at a cost to RAM of AUD$ 106,000. </a:t>
            </a:r>
            <a:endParaRPr lang="en-AU" dirty="0"/>
          </a:p>
        </p:txBody>
      </p:sp>
      <p:sp>
        <p:nvSpPr>
          <p:cNvPr id="4" name="Slide Number Placeholder 3"/>
          <p:cNvSpPr>
            <a:spLocks noGrp="1"/>
          </p:cNvSpPr>
          <p:nvPr>
            <p:ph type="sldNum" sz="quarter" idx="4294967295"/>
          </p:nvPr>
        </p:nvSpPr>
        <p:spPr>
          <a:xfrm>
            <a:off x="211069" y="167237"/>
            <a:ext cx="460570" cy="342562"/>
          </a:xfrm>
          <a:prstGeom prst="rect">
            <a:avLst/>
          </a:prstGeom>
        </p:spPr>
        <p:txBody>
          <a:bodyPr/>
          <a:lstStyle/>
          <a:p>
            <a:fld id="{9BA6F528-5FD8-2D4C-A50E-2D0CF89D053C}" type="slidenum">
              <a:rPr lang="en-US" smtClean="0"/>
              <a:pPr/>
              <a:t>55</a:t>
            </a:fld>
            <a:endParaRPr lang="en-US" dirty="0"/>
          </a:p>
        </p:txBody>
      </p:sp>
    </p:spTree>
    <p:extLst>
      <p:ext uri="{BB962C8B-B14F-4D97-AF65-F5344CB8AC3E}">
        <p14:creationId xmlns:p14="http://schemas.microsoft.com/office/powerpoint/2010/main" val="32277723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5904" y="607470"/>
            <a:ext cx="3355848" cy="1108061"/>
          </a:xfrm>
        </p:spPr>
        <p:txBody>
          <a:bodyPr/>
          <a:lstStyle/>
          <a:p>
            <a:r>
              <a:rPr lang="en-US" b="1" dirty="0">
                <a:solidFill>
                  <a:schemeClr val="accent1"/>
                </a:solidFill>
              </a:rPr>
              <a:t>Reflection?</a:t>
            </a:r>
            <a:endParaRPr lang="en-AU" b="1" dirty="0">
              <a:solidFill>
                <a:schemeClr val="accent1"/>
              </a:solidFill>
            </a:endParaRPr>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3"/>
          <a:stretch>
            <a:fillRect/>
          </a:stretch>
        </p:blipFill>
        <p:spPr>
          <a:xfrm>
            <a:off x="187008" y="248103"/>
            <a:ext cx="7960296" cy="6194322"/>
          </a:xfrm>
          <a:prstGeom prst="rect">
            <a:avLst/>
          </a:prstGeom>
        </p:spPr>
      </p:pic>
    </p:spTree>
    <p:extLst>
      <p:ext uri="{BB962C8B-B14F-4D97-AF65-F5344CB8AC3E}">
        <p14:creationId xmlns:p14="http://schemas.microsoft.com/office/powerpoint/2010/main" val="11199210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0070C0"/>
                </a:solidFill>
              </a:rPr>
              <a:t>Conclusion</a:t>
            </a:r>
            <a:endParaRPr lang="en-AU" b="1" dirty="0">
              <a:solidFill>
                <a:srgbClr val="0070C0"/>
              </a:solidFill>
            </a:endParaRPr>
          </a:p>
        </p:txBody>
      </p:sp>
      <p:sp>
        <p:nvSpPr>
          <p:cNvPr id="5" name="Text Placeholder 4"/>
          <p:cNvSpPr>
            <a:spLocks noGrp="1"/>
          </p:cNvSpPr>
          <p:nvPr>
            <p:ph type="body" idx="1"/>
          </p:nvPr>
        </p:nvSpPr>
        <p:spPr/>
        <p:txBody>
          <a:bodyPr/>
          <a:lstStyle/>
          <a:p>
            <a:endParaRPr lang="en-AU"/>
          </a:p>
        </p:txBody>
      </p:sp>
    </p:spTree>
    <p:extLst>
      <p:ext uri="{BB962C8B-B14F-4D97-AF65-F5344CB8AC3E}">
        <p14:creationId xmlns:p14="http://schemas.microsoft.com/office/powerpoint/2010/main" val="18325472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0714" y="429613"/>
            <a:ext cx="6381989" cy="719137"/>
          </a:xfrm>
        </p:spPr>
        <p:txBody>
          <a:bodyPr/>
          <a:lstStyle/>
          <a:p>
            <a:pPr algn="l"/>
            <a:r>
              <a:rPr lang="en-AU" sz="3600" b="1" dirty="0">
                <a:solidFill>
                  <a:srgbClr val="005ABB"/>
                </a:solidFill>
              </a:rPr>
              <a:t>The Promise of Community </a:t>
            </a:r>
            <a:br>
              <a:rPr lang="en-AU" sz="3600" b="1" dirty="0">
                <a:solidFill>
                  <a:srgbClr val="005ABB"/>
                </a:solidFill>
              </a:rPr>
            </a:br>
            <a:r>
              <a:rPr lang="en-AU" sz="3600" b="1" dirty="0">
                <a:solidFill>
                  <a:srgbClr val="005ABB"/>
                </a:solidFill>
              </a:rPr>
              <a:t>Participation</a:t>
            </a:r>
            <a:endParaRPr lang="en-AU" dirty="0">
              <a:solidFill>
                <a:srgbClr val="005ABB"/>
              </a:solidFill>
            </a:endParaRPr>
          </a:p>
        </p:txBody>
      </p:sp>
      <p:sp>
        <p:nvSpPr>
          <p:cNvPr id="3" name="Content Placeholder 2"/>
          <p:cNvSpPr>
            <a:spLocks noGrp="1"/>
          </p:cNvSpPr>
          <p:nvPr>
            <p:ph idx="1"/>
          </p:nvPr>
        </p:nvSpPr>
        <p:spPr>
          <a:xfrm>
            <a:off x="1665313" y="1870142"/>
            <a:ext cx="8424862" cy="4395192"/>
          </a:xfrm>
        </p:spPr>
        <p:txBody>
          <a:bodyPr/>
          <a:lstStyle/>
          <a:p>
            <a:pPr algn="ctr"/>
            <a:r>
              <a:rPr lang="en-US" sz="3600" i="1" dirty="0"/>
              <a:t> </a:t>
            </a:r>
            <a:endParaRPr lang="en-AU" sz="3600" i="1" dirty="0"/>
          </a:p>
        </p:txBody>
      </p:sp>
      <p:pic>
        <p:nvPicPr>
          <p:cNvPr id="4" name="Picture 3" descr="full colour transparent cmyk.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49857" y="335281"/>
            <a:ext cx="1909866" cy="815975"/>
          </a:xfrm>
          <a:prstGeom prst="rect">
            <a:avLst/>
          </a:prstGeom>
        </p:spPr>
      </p:pic>
      <p:graphicFrame>
        <p:nvGraphicFramePr>
          <p:cNvPr id="5" name="Diagram 4"/>
          <p:cNvGraphicFramePr/>
          <p:nvPr/>
        </p:nvGraphicFramePr>
        <p:xfrm>
          <a:off x="2021979" y="1151255"/>
          <a:ext cx="814804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Slide Number Placeholder 6"/>
          <p:cNvSpPr>
            <a:spLocks noGrp="1"/>
          </p:cNvSpPr>
          <p:nvPr>
            <p:ph type="sldNum" sz="quarter" idx="4294967295"/>
          </p:nvPr>
        </p:nvSpPr>
        <p:spPr>
          <a:xfrm>
            <a:off x="211069" y="167237"/>
            <a:ext cx="460570" cy="342562"/>
          </a:xfrm>
          <a:prstGeom prst="rect">
            <a:avLst/>
          </a:prstGeom>
        </p:spPr>
        <p:txBody>
          <a:bodyPr/>
          <a:lstStyle/>
          <a:p>
            <a:fld id="{35D659FF-2B6A-43C2-97BB-49069169F637}" type="slidenum">
              <a:rPr lang="en-US" smtClean="0"/>
              <a:pPr/>
              <a:t>58</a:t>
            </a:fld>
            <a:endParaRPr lang="en-US"/>
          </a:p>
        </p:txBody>
      </p:sp>
      <p:grpSp>
        <p:nvGrpSpPr>
          <p:cNvPr id="8" name="Group 7"/>
          <p:cNvGrpSpPr/>
          <p:nvPr/>
        </p:nvGrpSpPr>
        <p:grpSpPr>
          <a:xfrm>
            <a:off x="2021980" y="5082303"/>
            <a:ext cx="8137743" cy="1527757"/>
            <a:chOff x="1400444" y="2159313"/>
            <a:chExt cx="2858092" cy="1527757"/>
          </a:xfrm>
          <a:solidFill>
            <a:srgbClr val="0070C0"/>
          </a:solidFill>
        </p:grpSpPr>
        <p:sp>
          <p:nvSpPr>
            <p:cNvPr id="9" name="Rectangle 8"/>
            <p:cNvSpPr/>
            <p:nvPr/>
          </p:nvSpPr>
          <p:spPr>
            <a:xfrm>
              <a:off x="1400444" y="2159313"/>
              <a:ext cx="2546263" cy="1527757"/>
            </a:xfrm>
            <a:prstGeom prst="rect">
              <a:avLst/>
            </a:prstGeom>
            <a:grpFill/>
          </p:spPr>
          <p:style>
            <a:lnRef idx="2">
              <a:schemeClr val="lt1">
                <a:hueOff val="0"/>
                <a:satOff val="0"/>
                <a:lumOff val="0"/>
                <a:alphaOff val="0"/>
              </a:schemeClr>
            </a:lnRef>
            <a:fillRef idx="1">
              <a:schemeClr val="accent4">
                <a:hueOff val="-3348577"/>
                <a:satOff val="20174"/>
                <a:lumOff val="1617"/>
                <a:alphaOff val="0"/>
              </a:schemeClr>
            </a:fillRef>
            <a:effectRef idx="0">
              <a:schemeClr val="accent4">
                <a:hueOff val="-3348577"/>
                <a:satOff val="20174"/>
                <a:lumOff val="1617"/>
                <a:alphaOff val="0"/>
              </a:schemeClr>
            </a:effectRef>
            <a:fontRef idx="minor">
              <a:schemeClr val="lt1"/>
            </a:fontRef>
          </p:style>
        </p:sp>
        <p:sp>
          <p:nvSpPr>
            <p:cNvPr id="10" name="Rectangle 9"/>
            <p:cNvSpPr/>
            <p:nvPr/>
          </p:nvSpPr>
          <p:spPr>
            <a:xfrm>
              <a:off x="1400444" y="2159313"/>
              <a:ext cx="2858092" cy="15277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algn="ctr" defTabSz="1422400">
                <a:lnSpc>
                  <a:spcPct val="90000"/>
                </a:lnSpc>
                <a:spcBef>
                  <a:spcPct val="0"/>
                </a:spcBef>
                <a:spcAft>
                  <a:spcPct val="35000"/>
                </a:spcAft>
              </a:pPr>
              <a:r>
                <a:rPr lang="en-US" sz="3200" b="1" dirty="0"/>
                <a:t>Empowerment</a:t>
              </a:r>
              <a:endParaRPr lang="en-AU" sz="3200" b="1" dirty="0"/>
            </a:p>
          </p:txBody>
        </p:sp>
      </p:grpSp>
      <p:pic>
        <p:nvPicPr>
          <p:cNvPr id="11" name="Picture 1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158353" y="5192448"/>
            <a:ext cx="2353474" cy="1307465"/>
          </a:xfrm>
          <a:prstGeom prst="rect">
            <a:avLst/>
          </a:prstGeom>
        </p:spPr>
      </p:pic>
    </p:spTree>
    <p:extLst>
      <p:ext uri="{BB962C8B-B14F-4D97-AF65-F5344CB8AC3E}">
        <p14:creationId xmlns:p14="http://schemas.microsoft.com/office/powerpoint/2010/main" val="38581776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888" y="2606039"/>
            <a:ext cx="4507992" cy="3758184"/>
          </a:xfrm>
          <a:prstGeom prst="rect">
            <a:avLst/>
          </a:prstGeom>
        </p:spPr>
      </p:pic>
      <p:sp>
        <p:nvSpPr>
          <p:cNvPr id="3" name="Content Placeholder 2"/>
          <p:cNvSpPr>
            <a:spLocks noGrp="1"/>
          </p:cNvSpPr>
          <p:nvPr>
            <p:ph idx="1"/>
          </p:nvPr>
        </p:nvSpPr>
        <p:spPr>
          <a:xfrm>
            <a:off x="4754880" y="411480"/>
            <a:ext cx="6598920" cy="5980175"/>
          </a:xfrm>
        </p:spPr>
        <p:txBody>
          <a:bodyPr/>
          <a:lstStyle/>
          <a:p>
            <a:pPr marL="514350" indent="-514350">
              <a:buFont typeface="+mj-lt"/>
              <a:buAutoNum type="arabicPeriod"/>
            </a:pPr>
            <a:r>
              <a:rPr lang="en-US" sz="2700" dirty="0"/>
              <a:t>Frame malaria responses in the context of social justice and human rights and within equitable universal health coverage systems</a:t>
            </a:r>
          </a:p>
          <a:p>
            <a:pPr marL="514350" indent="-514350">
              <a:buFont typeface="+mj-lt"/>
              <a:buAutoNum type="arabicPeriod"/>
            </a:pPr>
            <a:r>
              <a:rPr lang="en-US" sz="2700" dirty="0"/>
              <a:t>Make malaria decision making spaces more inclusive and support malaria civil society </a:t>
            </a:r>
            <a:r>
              <a:rPr lang="en-US" sz="2700" dirty="0" err="1"/>
              <a:t>mobilisation</a:t>
            </a:r>
            <a:endParaRPr lang="en-US" sz="2700" dirty="0"/>
          </a:p>
          <a:p>
            <a:pPr marL="514350" indent="-514350">
              <a:buFont typeface="+mj-lt"/>
              <a:buAutoNum type="arabicPeriod"/>
            </a:pPr>
            <a:r>
              <a:rPr lang="en-US" sz="2700" dirty="0"/>
              <a:t>Fully meeting the funding needs for malaria responses and for health and community systems strengthening</a:t>
            </a:r>
          </a:p>
          <a:p>
            <a:pPr marL="514350" indent="-514350">
              <a:buFont typeface="+mj-lt"/>
              <a:buAutoNum type="arabicPeriod"/>
            </a:pPr>
            <a:r>
              <a:rPr lang="en-US" sz="2700" dirty="0"/>
              <a:t>Partner with civil society and community actor for effective malaria surveillance and response systems</a:t>
            </a:r>
            <a:endParaRPr lang="en-AU" sz="2700" dirty="0"/>
          </a:p>
        </p:txBody>
      </p:sp>
      <p:sp>
        <p:nvSpPr>
          <p:cNvPr id="2" name="TextBox 1"/>
          <p:cNvSpPr txBox="1"/>
          <p:nvPr/>
        </p:nvSpPr>
        <p:spPr>
          <a:xfrm>
            <a:off x="1051560" y="1836598"/>
            <a:ext cx="2547942" cy="769441"/>
          </a:xfrm>
          <a:prstGeom prst="rect">
            <a:avLst/>
          </a:prstGeom>
          <a:noFill/>
        </p:spPr>
        <p:txBody>
          <a:bodyPr wrap="none" rtlCol="0">
            <a:spAutoFit/>
          </a:bodyPr>
          <a:lstStyle/>
          <a:p>
            <a:r>
              <a:rPr lang="en-US" sz="4400" b="1" dirty="0">
                <a:solidFill>
                  <a:schemeClr val="accent1"/>
                </a:solidFill>
              </a:rPr>
              <a:t>Reflection</a:t>
            </a:r>
            <a:endParaRPr lang="en-AU" sz="4400" b="1" dirty="0">
              <a:solidFill>
                <a:schemeClr val="accent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9213" y="283464"/>
            <a:ext cx="3223342" cy="1460577"/>
          </a:xfrm>
          <a:prstGeom prst="rect">
            <a:avLst/>
          </a:prstGeom>
        </p:spPr>
      </p:pic>
    </p:spTree>
    <p:extLst>
      <p:ext uri="{BB962C8B-B14F-4D97-AF65-F5344CB8AC3E}">
        <p14:creationId xmlns:p14="http://schemas.microsoft.com/office/powerpoint/2010/main" val="1325186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354" y="409842"/>
            <a:ext cx="5868006" cy="696912"/>
          </a:xfrm>
        </p:spPr>
        <p:txBody>
          <a:bodyPr/>
          <a:lstStyle/>
          <a:p>
            <a:r>
              <a:rPr lang="en-US" sz="3200" b="1" dirty="0">
                <a:solidFill>
                  <a:srgbClr val="0066B3"/>
                </a:solidFill>
              </a:rPr>
              <a:t>G20 Policy brief : SDGs and Health</a:t>
            </a:r>
            <a:endParaRPr lang="en-AU" sz="3200" b="1" dirty="0">
              <a:solidFill>
                <a:srgbClr val="0066B3"/>
              </a:solidFill>
            </a:endParaRPr>
          </a:p>
        </p:txBody>
      </p:sp>
      <p:sp>
        <p:nvSpPr>
          <p:cNvPr id="3" name="Content Placeholder 2"/>
          <p:cNvSpPr>
            <a:spLocks noGrp="1"/>
          </p:cNvSpPr>
          <p:nvPr>
            <p:ph idx="1"/>
          </p:nvPr>
        </p:nvSpPr>
        <p:spPr>
          <a:xfrm>
            <a:off x="211069" y="1281473"/>
            <a:ext cx="5791201" cy="4525963"/>
          </a:xfrm>
        </p:spPr>
        <p:txBody>
          <a:bodyPr/>
          <a:lstStyle/>
          <a:p>
            <a:r>
              <a:rPr lang="en-AU" sz="2400" dirty="0"/>
              <a:t>“We believe that engaging communities in decision making, planning and implementing programmes and policies that are about their own health and wellbeing can lead to sustainable change"</a:t>
            </a:r>
          </a:p>
          <a:p>
            <a:r>
              <a:rPr lang="en-AU" sz="2400" dirty="0"/>
              <a:t>“Regular dialogue and relationship building between health system actors and service users central to addressing tensions, changing mindsets, and fostering culturally acceptable and respectful health care practices”</a:t>
            </a:r>
          </a:p>
          <a:p>
            <a:r>
              <a:rPr lang="en-AU" sz="2400" dirty="0"/>
              <a:t>Strong evidence that “Effective and inclusive citizen engagement supports positive social outcomes”</a:t>
            </a:r>
          </a:p>
          <a:p>
            <a:pPr marL="0" indent="0">
              <a:buNone/>
            </a:pPr>
            <a:endParaRPr lang="en-AU" sz="2400" dirty="0"/>
          </a:p>
        </p:txBody>
      </p:sp>
      <p:pic>
        <p:nvPicPr>
          <p:cNvPr id="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32555" y="338518"/>
            <a:ext cx="5288885" cy="2471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916169" y="5932779"/>
            <a:ext cx="3480620" cy="646331"/>
          </a:xfrm>
          <a:prstGeom prst="rect">
            <a:avLst/>
          </a:prstGeom>
          <a:noFill/>
        </p:spPr>
        <p:txBody>
          <a:bodyPr wrap="square" rtlCol="0">
            <a:spAutoFit/>
          </a:bodyPr>
          <a:lstStyle/>
          <a:p>
            <a:r>
              <a:rPr lang="en-AU" sz="1200" dirty="0" err="1"/>
              <a:t>Boutilier</a:t>
            </a:r>
            <a:r>
              <a:rPr lang="en-AU" sz="1200" dirty="0"/>
              <a:t>, Z. 2017 SDGs and health : a vision for public policy G20 policy brief  </a:t>
            </a:r>
            <a:r>
              <a:rPr lang="en-AU" sz="1200" u="sng" dirty="0"/>
              <a:t>w</a:t>
            </a:r>
            <a:r>
              <a:rPr lang="en-AU" sz="1200" u="sng" dirty="0">
                <a:hlinkClick r:id="rId4"/>
              </a:rPr>
              <a:t>ww.G20-insights.org</a:t>
            </a:r>
            <a:r>
              <a:rPr lang="en-AU" sz="1200" u="sng" dirty="0"/>
              <a:t> </a:t>
            </a:r>
            <a:r>
              <a:rPr lang="en-AU" sz="1200" dirty="0"/>
              <a:t>May 19, 2017</a:t>
            </a:r>
          </a:p>
        </p:txBody>
      </p:sp>
      <p:pic>
        <p:nvPicPr>
          <p:cNvPr id="3074" name="Picture 2" descr="http://www.who.int/campaigns/world-health-day/2018/posters/310_200_AMRO_EN_H_Mom-and-Baby_A4-border.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90488" y="3022380"/>
            <a:ext cx="5330952" cy="220042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4294967295"/>
          </p:nvPr>
        </p:nvSpPr>
        <p:spPr>
          <a:xfrm>
            <a:off x="211069" y="167237"/>
            <a:ext cx="460570" cy="342562"/>
          </a:xfrm>
          <a:prstGeom prst="rect">
            <a:avLst/>
          </a:prstGeom>
        </p:spPr>
        <p:txBody>
          <a:bodyPr/>
          <a:lstStyle/>
          <a:p>
            <a:fld id="{35D659FF-2B6A-43C2-97BB-49069169F637}" type="slidenum">
              <a:rPr lang="en-US" smtClean="0"/>
              <a:pPr/>
              <a:t>6</a:t>
            </a:fld>
            <a:endParaRPr lang="en-US" dirty="0"/>
          </a:p>
        </p:txBody>
      </p:sp>
    </p:spTree>
    <p:extLst>
      <p:ext uri="{BB962C8B-B14F-4D97-AF65-F5344CB8AC3E}">
        <p14:creationId xmlns:p14="http://schemas.microsoft.com/office/powerpoint/2010/main" val="11700158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639" y="384048"/>
            <a:ext cx="10738805" cy="906949"/>
          </a:xfrm>
        </p:spPr>
        <p:txBody>
          <a:bodyPr/>
          <a:lstStyle/>
          <a:p>
            <a:pPr algn="ctr"/>
            <a:r>
              <a:rPr lang="en-AU" b="1" dirty="0">
                <a:solidFill>
                  <a:schemeClr val="accent1"/>
                </a:solidFill>
              </a:rPr>
              <a:t>Thank you</a:t>
            </a:r>
          </a:p>
        </p:txBody>
      </p:sp>
      <p:sp>
        <p:nvSpPr>
          <p:cNvPr id="5" name="Slide Number Placeholder 4"/>
          <p:cNvSpPr>
            <a:spLocks noGrp="1"/>
          </p:cNvSpPr>
          <p:nvPr>
            <p:ph type="sldNum" sz="quarter" idx="4294967295"/>
          </p:nvPr>
        </p:nvSpPr>
        <p:spPr>
          <a:xfrm>
            <a:off x="211069" y="167237"/>
            <a:ext cx="460570" cy="342562"/>
          </a:xfrm>
          <a:prstGeom prst="rect">
            <a:avLst/>
          </a:prstGeom>
        </p:spPr>
        <p:txBody>
          <a:bodyPr/>
          <a:lstStyle/>
          <a:p>
            <a:fld id="{CAC9E0A7-57BB-4332-9DEE-20EED1B0DBD9}" type="slidenum">
              <a:rPr lang="en-US" smtClean="0"/>
              <a:pPr/>
              <a:t>60</a:t>
            </a:fld>
            <a:endParaRPr lang="en-US"/>
          </a:p>
        </p:txBody>
      </p:sp>
      <p:pic>
        <p:nvPicPr>
          <p:cNvPr id="8"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09928" y="1202560"/>
            <a:ext cx="7463425" cy="4974403"/>
          </a:xfrm>
          <a:prstGeom prst="rect">
            <a:avLst/>
          </a:prstGeom>
        </p:spPr>
      </p:pic>
    </p:spTree>
    <p:extLst>
      <p:ext uri="{BB962C8B-B14F-4D97-AF65-F5344CB8AC3E}">
        <p14:creationId xmlns:p14="http://schemas.microsoft.com/office/powerpoint/2010/main" val="40093106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endParaRPr lang="en-AU"/>
          </a:p>
        </p:txBody>
      </p:sp>
      <p:sp>
        <p:nvSpPr>
          <p:cNvPr id="6" name="Title 5"/>
          <p:cNvSpPr>
            <a:spLocks noGrp="1"/>
          </p:cNvSpPr>
          <p:nvPr>
            <p:ph type="title"/>
          </p:nvPr>
        </p:nvSpPr>
        <p:spPr/>
        <p:txBody>
          <a:bodyPr/>
          <a:lstStyle/>
          <a:p>
            <a:r>
              <a:rPr lang="en-AU" b="1" dirty="0"/>
              <a:t>References</a:t>
            </a:r>
          </a:p>
        </p:txBody>
      </p:sp>
      <p:sp>
        <p:nvSpPr>
          <p:cNvPr id="5" name="Slide Number Placeholder 4"/>
          <p:cNvSpPr>
            <a:spLocks noGrp="1"/>
          </p:cNvSpPr>
          <p:nvPr>
            <p:ph type="sldNum" sz="quarter" idx="12"/>
          </p:nvPr>
        </p:nvSpPr>
        <p:spPr/>
        <p:txBody>
          <a:bodyPr/>
          <a:lstStyle/>
          <a:p>
            <a:fld id="{CAC9E0A7-57BB-4332-9DEE-20EED1B0DBD9}" type="slidenum">
              <a:rPr lang="en-US" smtClean="0"/>
              <a:pPr/>
              <a:t>61</a:t>
            </a:fld>
            <a:endParaRPr lang="en-US"/>
          </a:p>
        </p:txBody>
      </p:sp>
    </p:spTree>
    <p:extLst>
      <p:ext uri="{BB962C8B-B14F-4D97-AF65-F5344CB8AC3E}">
        <p14:creationId xmlns:p14="http://schemas.microsoft.com/office/powerpoint/2010/main" val="10316997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344" y="567215"/>
            <a:ext cx="9876536" cy="5586697"/>
          </a:xfrm>
        </p:spPr>
        <p:txBody>
          <a:bodyPr/>
          <a:lstStyle/>
          <a:p>
            <a:pPr>
              <a:buFont typeface="Arial" pitchFamily="34" charset="0"/>
              <a:buChar char="•"/>
            </a:pPr>
            <a:r>
              <a:rPr lang="en-US" sz="1600" dirty="0"/>
              <a:t>Atkinson, J et al 2011 The architecture and effect of participation: a systematic review of community participation for communicable </a:t>
            </a:r>
            <a:r>
              <a:rPr lang="en-US" sz="1600" i="1" dirty="0"/>
              <a:t>disease control and elimination. Implications for malaria elimination </a:t>
            </a:r>
            <a:r>
              <a:rPr lang="en-US" sz="1600" dirty="0"/>
              <a:t>Malaria journal 10:225</a:t>
            </a:r>
          </a:p>
          <a:p>
            <a:r>
              <a:rPr lang="en-AU" sz="1600" dirty="0" err="1"/>
              <a:t>Boutilier</a:t>
            </a:r>
            <a:r>
              <a:rPr lang="en-AU" sz="1600" dirty="0"/>
              <a:t>, Z. 2017 SDGS and health : a vision for public policy G20 policy brief  </a:t>
            </a:r>
            <a:r>
              <a:rPr lang="en-AU" sz="1600" u="sng" dirty="0"/>
              <a:t>w</a:t>
            </a:r>
            <a:r>
              <a:rPr lang="en-AU" sz="1600" u="sng" dirty="0">
                <a:hlinkClick r:id="rId3"/>
              </a:rPr>
              <a:t>ww.G20-insights.org</a:t>
            </a:r>
            <a:r>
              <a:rPr lang="en-AU" sz="1600" u="sng" dirty="0"/>
              <a:t> </a:t>
            </a:r>
            <a:r>
              <a:rPr lang="en-AU" sz="1600" dirty="0"/>
              <a:t>May 19, 2017</a:t>
            </a:r>
          </a:p>
          <a:p>
            <a:r>
              <a:rPr lang="en-AU" sz="1600" dirty="0" err="1"/>
              <a:t>Guyant</a:t>
            </a:r>
            <a:r>
              <a:rPr lang="en-AU" sz="1600" dirty="0"/>
              <a:t>, P. et al 2015 Malaria and the </a:t>
            </a:r>
            <a:r>
              <a:rPr lang="en-AU" sz="1600" dirty="0" err="1"/>
              <a:t>obile</a:t>
            </a:r>
            <a:r>
              <a:rPr lang="en-AU" sz="1600" dirty="0"/>
              <a:t> and migrant population in Cambodia: a population movement framework to inform </a:t>
            </a:r>
            <a:r>
              <a:rPr lang="en-AU" sz="1600" dirty="0" err="1"/>
              <a:t>stratgeies</a:t>
            </a:r>
            <a:r>
              <a:rPr lang="en-AU" sz="1600" dirty="0"/>
              <a:t> for malaria control and elimination </a:t>
            </a:r>
            <a:r>
              <a:rPr lang="en-AU" sz="1600" i="1" dirty="0"/>
              <a:t>Malaria Journal </a:t>
            </a:r>
            <a:r>
              <a:rPr lang="en-AU" sz="1600" dirty="0"/>
              <a:t>14:252 doi:10.1186/s12936-015-0773-5</a:t>
            </a:r>
          </a:p>
          <a:p>
            <a:r>
              <a:rPr lang="en-US" sz="1600" dirty="0"/>
              <a:t>IOM 2017 World Migration Report 2018 Geneva: IOM</a:t>
            </a:r>
          </a:p>
          <a:p>
            <a:r>
              <a:rPr lang="en-AU" sz="1600" dirty="0"/>
              <a:t>Research for development network 2017 From evidence to impact: development contributions of Australian aid funded research Oct 2017 </a:t>
            </a:r>
            <a:r>
              <a:rPr lang="en-AU" sz="1600" dirty="0">
                <a:hlinkClick r:id="rId4"/>
              </a:rPr>
              <a:t>www.rdinetwork.org</a:t>
            </a:r>
            <a:r>
              <a:rPr lang="en-AU" sz="1600" dirty="0"/>
              <a:t> </a:t>
            </a:r>
          </a:p>
          <a:p>
            <a:r>
              <a:rPr lang="en-US" sz="1600" dirty="0"/>
              <a:t>Rifkin, S., Muller, F., </a:t>
            </a:r>
            <a:r>
              <a:rPr lang="en-US" sz="1600" dirty="0" err="1"/>
              <a:t>Bichmann</a:t>
            </a:r>
            <a:r>
              <a:rPr lang="en-US" sz="1600" dirty="0"/>
              <a:t>, W 188 Primary health Care: on measuring community participation </a:t>
            </a:r>
            <a:r>
              <a:rPr lang="en-US" sz="1600" i="1" dirty="0"/>
              <a:t>Social Science and Medicine </a:t>
            </a:r>
            <a:r>
              <a:rPr lang="en-US" sz="1600" dirty="0"/>
              <a:t>26(9): 931-940</a:t>
            </a:r>
          </a:p>
          <a:p>
            <a:r>
              <a:rPr lang="en-US" sz="1600" dirty="0"/>
              <a:t>The malERA Refresh Consultative Panel on Health Systems and Policy Research (2017) malERA: An updated research agenda for health systems and policy research in malaria elimination and eradication. </a:t>
            </a:r>
            <a:r>
              <a:rPr lang="en-US" sz="1600" i="1" dirty="0" err="1"/>
              <a:t>PLoS</a:t>
            </a:r>
            <a:r>
              <a:rPr lang="en-US" sz="1600" i="1" dirty="0"/>
              <a:t> Med </a:t>
            </a:r>
            <a:r>
              <a:rPr lang="en-US" sz="1600" dirty="0"/>
              <a:t>14(11): e1002454. </a:t>
            </a:r>
            <a:r>
              <a:rPr lang="en-US" sz="1600" dirty="0">
                <a:hlinkClick r:id="rId5"/>
              </a:rPr>
              <a:t>https://doi.org/10.1371/journal.pmed.1002454</a:t>
            </a:r>
            <a:endParaRPr lang="en-US" sz="1600" dirty="0"/>
          </a:p>
          <a:p>
            <a:r>
              <a:rPr lang="en-US" sz="1600" dirty="0"/>
              <a:t>Xu, Q 2007 Community Participation in Urban China: Identifying Mobilization Factors Nonprofit and Voluntary Sector Quarterly, vol. 36, no. 4, December 2007 622-642 </a:t>
            </a:r>
            <a:r>
              <a:rPr lang="en-US" sz="1600" dirty="0" err="1"/>
              <a:t>DOI</a:t>
            </a:r>
            <a:r>
              <a:rPr lang="en-US" sz="1600" dirty="0"/>
              <a:t>: 10.1177/0899764006297675</a:t>
            </a:r>
            <a:endParaRPr lang="en-AU" sz="1600" dirty="0"/>
          </a:p>
          <a:p>
            <a:pPr>
              <a:buFont typeface="Arial" pitchFamily="34" charset="0"/>
              <a:buChar char="•"/>
            </a:pPr>
            <a:endParaRPr lang="en-AU" sz="1600" dirty="0"/>
          </a:p>
        </p:txBody>
      </p:sp>
      <p:sp>
        <p:nvSpPr>
          <p:cNvPr id="4" name="Slide Number Placeholder 3"/>
          <p:cNvSpPr>
            <a:spLocks noGrp="1"/>
          </p:cNvSpPr>
          <p:nvPr>
            <p:ph type="sldNum" sz="quarter" idx="4294967295"/>
          </p:nvPr>
        </p:nvSpPr>
        <p:spPr>
          <a:xfrm>
            <a:off x="211069" y="167237"/>
            <a:ext cx="460570" cy="342562"/>
          </a:xfrm>
          <a:prstGeom prst="rect">
            <a:avLst/>
          </a:prstGeom>
        </p:spPr>
        <p:txBody>
          <a:bodyPr/>
          <a:lstStyle/>
          <a:p>
            <a:fld id="{35D659FF-2B6A-43C2-97BB-49069169F637}" type="slidenum">
              <a:rPr lang="en-US" smtClean="0"/>
              <a:pPr/>
              <a:t>62</a:t>
            </a:fld>
            <a:endParaRPr lang="en-US"/>
          </a:p>
        </p:txBody>
      </p:sp>
    </p:spTree>
    <p:extLst>
      <p:ext uri="{BB962C8B-B14F-4D97-AF65-F5344CB8AC3E}">
        <p14:creationId xmlns:p14="http://schemas.microsoft.com/office/powerpoint/2010/main" val="3447404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Content Placeholder 1"/>
          <p:cNvSpPr>
            <a:spLocks noGrp="1"/>
          </p:cNvSpPr>
          <p:nvPr>
            <p:ph idx="1"/>
          </p:nvPr>
        </p:nvSpPr>
        <p:spPr bwMode="auto">
          <a:xfrm>
            <a:off x="1838325" y="1481138"/>
            <a:ext cx="847725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endParaRPr lang="en-AU" altLang="en-US" dirty="0">
              <a:latin typeface="Arial" panose="020B0604020202020204" pitchFamily="34" charset="0"/>
              <a:cs typeface="Arial" panose="020B0604020202020204" pitchFamily="34" charset="0"/>
            </a:endParaRPr>
          </a:p>
        </p:txBody>
      </p:sp>
      <p:sp>
        <p:nvSpPr>
          <p:cNvPr id="110595" name="Text Placeholder 2"/>
          <p:cNvSpPr>
            <a:spLocks noGrp="1"/>
          </p:cNvSpPr>
          <p:nvPr>
            <p:ph type="body" sz="quarter" idx="13"/>
          </p:nvPr>
        </p:nvSpPr>
        <p:spPr bwMode="auto">
          <a:xfrm>
            <a:off x="1838325" y="354014"/>
            <a:ext cx="6135688" cy="661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endParaRPr lang="en-AU" altLang="en-US">
              <a:latin typeface="Arial" panose="020B0604020202020204" pitchFamily="34" charset="0"/>
              <a:cs typeface="Arial" panose="020B0604020202020204" pitchFamily="34" charset="0"/>
            </a:endParaRPr>
          </a:p>
        </p:txBody>
      </p:sp>
      <p:pic>
        <p:nvPicPr>
          <p:cNvPr id="110596"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0793" y="517017"/>
            <a:ext cx="3717743" cy="567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7" name="Picture 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143376" y="110330"/>
            <a:ext cx="6297613" cy="618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6"/>
          </p:nvPr>
        </p:nvSpPr>
        <p:spPr/>
        <p:txBody>
          <a:bodyPr/>
          <a:lstStyle/>
          <a:p>
            <a:pPr>
              <a:defRPr/>
            </a:pPr>
            <a:fld id="{15BBA08B-4AD5-49E4-9B24-42AFA9083E2C}" type="slidenum">
              <a:rPr lang="en-US" altLang="en-US" smtClean="0"/>
              <a:pPr>
                <a:defRPr/>
              </a:pPr>
              <a:t>7</a:t>
            </a:fld>
            <a:endParaRPr lang="en-US" altLang="en-US"/>
          </a:p>
        </p:txBody>
      </p:sp>
    </p:spTree>
    <p:extLst>
      <p:ext uri="{BB962C8B-B14F-4D97-AF65-F5344CB8AC3E}">
        <p14:creationId xmlns:p14="http://schemas.microsoft.com/office/powerpoint/2010/main" val="420355784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1028" name="Picture 4" descr="http://journals.plos.org/plosmedicine/article/figure/image?size=large&amp;id=10.1371/journal.pmed.1002454.g00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789229" y="471247"/>
            <a:ext cx="8613542" cy="51307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647841" y="5877876"/>
            <a:ext cx="3281546" cy="738664"/>
          </a:xfrm>
          <a:prstGeom prst="rect">
            <a:avLst/>
          </a:prstGeom>
        </p:spPr>
        <p:txBody>
          <a:bodyPr wrap="square">
            <a:spAutoFit/>
          </a:bodyPr>
          <a:lstStyle/>
          <a:p>
            <a:r>
              <a:rPr lang="en-US" sz="1050" dirty="0"/>
              <a:t>The malERA Refresh Consultative Panel on Health Systems and Policy Research (2017) malERA: An updated research agenda for health systems and policy research in malaria elimination and eradication. </a:t>
            </a:r>
            <a:endParaRPr lang="en-AU" sz="1050" dirty="0"/>
          </a:p>
        </p:txBody>
      </p:sp>
      <p:sp>
        <p:nvSpPr>
          <p:cNvPr id="6" name="Oval Callout 5"/>
          <p:cNvSpPr/>
          <p:nvPr/>
        </p:nvSpPr>
        <p:spPr>
          <a:xfrm>
            <a:off x="4648201" y="90054"/>
            <a:ext cx="5280829" cy="1512168"/>
          </a:xfrm>
          <a:prstGeom prst="wedgeEllipseCallout">
            <a:avLst>
              <a:gd name="adj1" fmla="val -56259"/>
              <a:gd name="adj2" fmla="val 38956"/>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2000" b="1" dirty="0">
                <a:solidFill>
                  <a:schemeClr val="tx1"/>
                </a:solidFill>
              </a:rPr>
              <a:t>Physical</a:t>
            </a:r>
          </a:p>
          <a:p>
            <a:pPr algn="ctr"/>
            <a:r>
              <a:rPr lang="en-AU" sz="2000" b="1" dirty="0">
                <a:solidFill>
                  <a:schemeClr val="tx1"/>
                </a:solidFill>
              </a:rPr>
              <a:t>Cultural</a:t>
            </a:r>
          </a:p>
          <a:p>
            <a:pPr algn="ctr"/>
            <a:r>
              <a:rPr lang="en-AU" sz="2000" b="1" dirty="0">
                <a:solidFill>
                  <a:schemeClr val="tx1"/>
                </a:solidFill>
              </a:rPr>
              <a:t>Gender</a:t>
            </a:r>
          </a:p>
          <a:p>
            <a:pPr algn="ctr"/>
            <a:r>
              <a:rPr lang="en-AU" sz="2000" b="1" dirty="0">
                <a:solidFill>
                  <a:schemeClr val="tx1"/>
                </a:solidFill>
              </a:rPr>
              <a:t>Affordability</a:t>
            </a:r>
          </a:p>
          <a:p>
            <a:pPr algn="ctr"/>
            <a:r>
              <a:rPr lang="en-AU" sz="2000" b="1" dirty="0">
                <a:solidFill>
                  <a:schemeClr val="tx1"/>
                </a:solidFill>
              </a:rPr>
              <a:t>Discrimination</a:t>
            </a:r>
          </a:p>
        </p:txBody>
      </p:sp>
      <p:sp>
        <p:nvSpPr>
          <p:cNvPr id="8" name="Oval Callout 7"/>
          <p:cNvSpPr/>
          <p:nvPr/>
        </p:nvSpPr>
        <p:spPr>
          <a:xfrm>
            <a:off x="7288614" y="1417639"/>
            <a:ext cx="4082752" cy="2311069"/>
          </a:xfrm>
          <a:prstGeom prst="wedgeEllipseCallout">
            <a:avLst>
              <a:gd name="adj1" fmla="val -56640"/>
              <a:gd name="adj2" fmla="val 22741"/>
            </a:avLst>
          </a:prstGeom>
          <a:solidFill>
            <a:schemeClr val="accent4">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2000" b="1" dirty="0">
                <a:solidFill>
                  <a:schemeClr val="tx1"/>
                </a:solidFill>
              </a:rPr>
              <a:t>Health beliefs</a:t>
            </a:r>
          </a:p>
          <a:p>
            <a:pPr algn="ctr"/>
            <a:r>
              <a:rPr lang="en-AU" sz="2000" b="1" dirty="0">
                <a:solidFill>
                  <a:schemeClr val="tx1"/>
                </a:solidFill>
              </a:rPr>
              <a:t>Community &amp; personal values</a:t>
            </a:r>
          </a:p>
          <a:p>
            <a:pPr algn="ctr"/>
            <a:r>
              <a:rPr lang="en-AU" sz="2000" b="1" dirty="0">
                <a:solidFill>
                  <a:schemeClr val="tx1"/>
                </a:solidFill>
              </a:rPr>
              <a:t>Experience</a:t>
            </a:r>
          </a:p>
          <a:p>
            <a:pPr algn="ctr"/>
            <a:r>
              <a:rPr lang="en-AU" sz="2000" b="1" dirty="0">
                <a:solidFill>
                  <a:schemeClr val="tx1"/>
                </a:solidFill>
              </a:rPr>
              <a:t>Peer pressure</a:t>
            </a:r>
          </a:p>
          <a:p>
            <a:pPr algn="ctr"/>
            <a:r>
              <a:rPr lang="en-AU" sz="2000" b="1" dirty="0">
                <a:solidFill>
                  <a:schemeClr val="tx1"/>
                </a:solidFill>
              </a:rPr>
              <a:t>Role models</a:t>
            </a:r>
          </a:p>
          <a:p>
            <a:pPr algn="ctr"/>
            <a:r>
              <a:rPr lang="en-AU" sz="2000" b="1" dirty="0">
                <a:solidFill>
                  <a:schemeClr val="tx1"/>
                </a:solidFill>
              </a:rPr>
              <a:t>Job satisfaction and motivation</a:t>
            </a:r>
          </a:p>
        </p:txBody>
      </p:sp>
      <p:sp>
        <p:nvSpPr>
          <p:cNvPr id="9" name="Oval Callout 8"/>
          <p:cNvSpPr/>
          <p:nvPr/>
        </p:nvSpPr>
        <p:spPr>
          <a:xfrm>
            <a:off x="1524000" y="4458460"/>
            <a:ext cx="3268494" cy="2287050"/>
          </a:xfrm>
          <a:prstGeom prst="wedgeEllipseCallout">
            <a:avLst>
              <a:gd name="adj1" fmla="val 109348"/>
              <a:gd name="adj2" fmla="val -41646"/>
            </a:avLst>
          </a:prstGeom>
          <a:solidFill>
            <a:schemeClr val="accent6">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2200" b="1" dirty="0">
                <a:solidFill>
                  <a:schemeClr val="tx1"/>
                </a:solidFill>
              </a:rPr>
              <a:t>Affordability</a:t>
            </a:r>
          </a:p>
          <a:p>
            <a:pPr algn="ctr"/>
            <a:r>
              <a:rPr lang="en-AU" sz="2200" b="1" dirty="0">
                <a:solidFill>
                  <a:schemeClr val="tx1"/>
                </a:solidFill>
              </a:rPr>
              <a:t>Empowerment</a:t>
            </a:r>
          </a:p>
          <a:p>
            <a:pPr algn="ctr"/>
            <a:r>
              <a:rPr lang="en-AU" sz="2200" b="1" dirty="0">
                <a:solidFill>
                  <a:schemeClr val="tx1"/>
                </a:solidFill>
              </a:rPr>
              <a:t>Comprehension</a:t>
            </a:r>
          </a:p>
          <a:p>
            <a:pPr algn="ctr"/>
            <a:r>
              <a:rPr lang="en-AU" sz="2200" b="1" dirty="0">
                <a:solidFill>
                  <a:schemeClr val="tx1"/>
                </a:solidFill>
              </a:rPr>
              <a:t>Health beliefs</a:t>
            </a:r>
          </a:p>
          <a:p>
            <a:pPr algn="ctr"/>
            <a:r>
              <a:rPr lang="en-AU" sz="2200" b="1" dirty="0">
                <a:solidFill>
                  <a:schemeClr val="tx1"/>
                </a:solidFill>
              </a:rPr>
              <a:t>Peer pressure</a:t>
            </a:r>
          </a:p>
          <a:p>
            <a:pPr algn="ctr"/>
            <a:endParaRPr lang="en-AU" b="1" dirty="0"/>
          </a:p>
        </p:txBody>
      </p:sp>
      <p:sp>
        <p:nvSpPr>
          <p:cNvPr id="3" name="Slide Number Placeholder 2"/>
          <p:cNvSpPr>
            <a:spLocks noGrp="1"/>
          </p:cNvSpPr>
          <p:nvPr>
            <p:ph type="sldNum" sz="quarter" idx="4294967295"/>
          </p:nvPr>
        </p:nvSpPr>
        <p:spPr>
          <a:xfrm>
            <a:off x="211069" y="167237"/>
            <a:ext cx="460570" cy="342562"/>
          </a:xfrm>
          <a:prstGeom prst="rect">
            <a:avLst/>
          </a:prstGeom>
        </p:spPr>
        <p:txBody>
          <a:bodyPr/>
          <a:lstStyle/>
          <a:p>
            <a:fld id="{35D659FF-2B6A-43C2-97BB-49069169F637}" type="slidenum">
              <a:rPr lang="en-US" smtClean="0"/>
              <a:pPr/>
              <a:t>8</a:t>
            </a:fld>
            <a:endParaRPr lang="en-US" dirty="0"/>
          </a:p>
        </p:txBody>
      </p:sp>
    </p:spTree>
    <p:extLst>
      <p:ext uri="{BB962C8B-B14F-4D97-AF65-F5344CB8AC3E}">
        <p14:creationId xmlns:p14="http://schemas.microsoft.com/office/powerpoint/2010/main" val="70674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accent1"/>
                </a:solidFill>
              </a:rPr>
              <a:t>A way forward – </a:t>
            </a:r>
            <a:br>
              <a:rPr lang="en-US" b="1" dirty="0">
                <a:solidFill>
                  <a:schemeClr val="accent1"/>
                </a:solidFill>
              </a:rPr>
            </a:br>
            <a:r>
              <a:rPr lang="en-US" b="1" dirty="0">
                <a:solidFill>
                  <a:schemeClr val="accent1"/>
                </a:solidFill>
              </a:rPr>
              <a:t>A global civil society movement</a:t>
            </a:r>
            <a:endParaRPr lang="en-AU" b="1" dirty="0">
              <a:solidFill>
                <a:schemeClr val="accent1"/>
              </a:solidFill>
            </a:endParaRPr>
          </a:p>
        </p:txBody>
      </p:sp>
      <p:sp>
        <p:nvSpPr>
          <p:cNvPr id="5" name="Text Placeholder 4"/>
          <p:cNvSpPr>
            <a:spLocks noGrp="1"/>
          </p:cNvSpPr>
          <p:nvPr>
            <p:ph type="body" idx="1"/>
          </p:nvPr>
        </p:nvSpPr>
        <p:spPr/>
        <p:txBody>
          <a:bodyPr/>
          <a:lstStyle/>
          <a:p>
            <a:endParaRPr lang="en-AU"/>
          </a:p>
        </p:txBody>
      </p:sp>
      <p:sp>
        <p:nvSpPr>
          <p:cNvPr id="6" name="Slide Number Placeholder 5"/>
          <p:cNvSpPr>
            <a:spLocks noGrp="1"/>
          </p:cNvSpPr>
          <p:nvPr>
            <p:ph type="sldNum" sz="quarter" idx="12"/>
          </p:nvPr>
        </p:nvSpPr>
        <p:spPr/>
        <p:txBody>
          <a:bodyPr/>
          <a:lstStyle/>
          <a:p>
            <a:fld id="{9BA6F528-5FD8-2D4C-A50E-2D0CF89D053C}" type="slidenum">
              <a:rPr lang="en-US" smtClean="0"/>
              <a:pPr/>
              <a:t>9</a:t>
            </a:fld>
            <a:endParaRPr lang="en-US" dirty="0"/>
          </a:p>
        </p:txBody>
      </p:sp>
    </p:spTree>
    <p:extLst>
      <p:ext uri="{BB962C8B-B14F-4D97-AF65-F5344CB8AC3E}">
        <p14:creationId xmlns:p14="http://schemas.microsoft.com/office/powerpoint/2010/main" val="139787055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CU PPoint Template 2 + Cover" id="{F09C4548-885B-364B-8E64-1390AEC52FFE}" vid="{6CC56E86-0230-914A-9DCC-27C6EECB3B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CU PPoint Template 2 + Cover" id="{F09C4548-885B-364B-8E64-1390AEC52FFE}" vid="{5A9E07AC-3A0C-9940-AA04-2ADD068862A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Custom Design</Template>
  <TotalTime>699</TotalTime>
  <Words>4272</Words>
  <Application>Microsoft Office PowerPoint</Application>
  <PresentationFormat>Widescreen</PresentationFormat>
  <Paragraphs>499</Paragraphs>
  <Slides>62</Slides>
  <Notes>55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62</vt:i4>
      </vt:variant>
    </vt:vector>
  </HeadingPairs>
  <TitlesOfParts>
    <vt:vector size="72" baseType="lpstr">
      <vt:lpstr>Arial</vt:lpstr>
      <vt:lpstr>Book Antiqua</vt:lpstr>
      <vt:lpstr>Calibri</vt:lpstr>
      <vt:lpstr>Eras Demi ITC</vt:lpstr>
      <vt:lpstr>Open Sans</vt:lpstr>
      <vt:lpstr>Playfair Display</vt:lpstr>
      <vt:lpstr>Times</vt:lpstr>
      <vt:lpstr>Times New Roman</vt:lpstr>
      <vt:lpstr>Custom Design</vt:lpstr>
      <vt:lpstr>Office Theme</vt:lpstr>
      <vt:lpstr>PowerPoint Presentation</vt:lpstr>
      <vt:lpstr>Order of Presentation</vt:lpstr>
      <vt:lpstr>What’s the fuss…….?</vt:lpstr>
      <vt:lpstr>The Promise of Community  Participation </vt:lpstr>
      <vt:lpstr>Cornerstone of Primary Health Care</vt:lpstr>
      <vt:lpstr>G20 Policy brief : SDGs and Health</vt:lpstr>
      <vt:lpstr>PowerPoint Presentation</vt:lpstr>
      <vt:lpstr>PowerPoint Presentation</vt:lpstr>
      <vt:lpstr>A way forward –  A global civil society movement</vt:lpstr>
      <vt:lpstr>CS4ME</vt:lpstr>
      <vt:lpstr>PowerPoint Presentation</vt:lpstr>
      <vt:lpstr>CS4ME actions: </vt:lpstr>
      <vt:lpstr>PowerPoint Presentation</vt:lpstr>
      <vt:lpstr>PowerPoint Presentation</vt:lpstr>
      <vt:lpstr>Partners of CS4ME</vt:lpstr>
      <vt:lpstr>What is community? What is participation?</vt:lpstr>
      <vt:lpstr>Community is…</vt:lpstr>
      <vt:lpstr>Community is:</vt:lpstr>
      <vt:lpstr>Participation is:</vt:lpstr>
      <vt:lpstr>Health</vt:lpstr>
      <vt:lpstr>Common debates</vt:lpstr>
      <vt:lpstr>Examples of CP in                                    infectious disease  elimination</vt:lpstr>
      <vt:lpstr>    </vt:lpstr>
      <vt:lpstr>Case 1</vt:lpstr>
      <vt:lpstr>Health seeking behaviours</vt:lpstr>
      <vt:lpstr>Responses</vt:lpstr>
      <vt:lpstr>Case 2</vt:lpstr>
      <vt:lpstr>Community Based Surveillance</vt:lpstr>
      <vt:lpstr>Case 3</vt:lpstr>
      <vt:lpstr>PowerPoint Presentation</vt:lpstr>
      <vt:lpstr>PowerPoint Presentation</vt:lpstr>
      <vt:lpstr>Case 4</vt:lpstr>
      <vt:lpstr>PowerPoint Presentation</vt:lpstr>
      <vt:lpstr>Larviciding and IRS</vt:lpstr>
      <vt:lpstr>PowerPoint Presentation</vt:lpstr>
      <vt:lpstr>PowerPoint Presentation</vt:lpstr>
      <vt:lpstr>The how….</vt:lpstr>
      <vt:lpstr>Determinants of Community Participation</vt:lpstr>
      <vt:lpstr>A package</vt:lpstr>
      <vt:lpstr>PowerPoint Presentation</vt:lpstr>
      <vt:lpstr>PowerPoint Presentation</vt:lpstr>
      <vt:lpstr>Lessons learnt  Tools available</vt:lpstr>
      <vt:lpstr>Key Preliminary Messages </vt:lpstr>
      <vt:lpstr>Lessons… (G20 Policy Brief)</vt:lpstr>
      <vt:lpstr>Challenges for Maintaining Community Engagement moving towards Elimination </vt:lpstr>
      <vt:lpstr>Other Challenges</vt:lpstr>
      <vt:lpstr>Tools available</vt:lpstr>
      <vt:lpstr>PowerPoint Presentation</vt:lpstr>
      <vt:lpstr>PowerPoint Presentation</vt:lpstr>
      <vt:lpstr>Rotary examples</vt:lpstr>
      <vt:lpstr>RAM Adopt A Village (AAV) Program</vt:lpstr>
      <vt:lpstr>Reflection?</vt:lpstr>
      <vt:lpstr>Chasing Malaria’ </vt:lpstr>
      <vt:lpstr>Reflection?</vt:lpstr>
      <vt:lpstr>Healthy Villages Solomon Islands </vt:lpstr>
      <vt:lpstr>Reflection?</vt:lpstr>
      <vt:lpstr>Conclusion</vt:lpstr>
      <vt:lpstr>The Promise of Community  Participation</vt:lpstr>
      <vt:lpstr>PowerPoint Presentation</vt:lpstr>
      <vt:lpstr>Thank you</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LeBherz, Cameron</dc:creator>
  <cp:lastModifiedBy>Richard</cp:lastModifiedBy>
  <cp:revision>81</cp:revision>
  <cp:lastPrinted>2019-08-21T21:17:07Z</cp:lastPrinted>
  <dcterms:created xsi:type="dcterms:W3CDTF">2019-02-21T05:35:43Z</dcterms:created>
  <dcterms:modified xsi:type="dcterms:W3CDTF">2019-08-27T06:34:29Z</dcterms:modified>
</cp:coreProperties>
</file>