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</p:sldMasterIdLst>
  <p:notesMasterIdLst>
    <p:notesMasterId r:id="rId27"/>
  </p:notesMasterIdLst>
  <p:handoutMasterIdLst>
    <p:handoutMasterId r:id="rId28"/>
  </p:handoutMasterIdLst>
  <p:sldIdLst>
    <p:sldId id="257" r:id="rId2"/>
    <p:sldId id="261" r:id="rId3"/>
    <p:sldId id="361" r:id="rId4"/>
    <p:sldId id="366" r:id="rId5"/>
    <p:sldId id="354" r:id="rId6"/>
    <p:sldId id="370" r:id="rId7"/>
    <p:sldId id="373" r:id="rId8"/>
    <p:sldId id="372" r:id="rId9"/>
    <p:sldId id="278" r:id="rId10"/>
    <p:sldId id="306" r:id="rId11"/>
    <p:sldId id="337" r:id="rId12"/>
    <p:sldId id="338" r:id="rId13"/>
    <p:sldId id="327" r:id="rId14"/>
    <p:sldId id="345" r:id="rId15"/>
    <p:sldId id="367" r:id="rId16"/>
    <p:sldId id="364" r:id="rId17"/>
    <p:sldId id="346" r:id="rId18"/>
    <p:sldId id="376" r:id="rId19"/>
    <p:sldId id="378" r:id="rId20"/>
    <p:sldId id="382" r:id="rId21"/>
    <p:sldId id="385" r:id="rId22"/>
    <p:sldId id="381" r:id="rId23"/>
    <p:sldId id="384" r:id="rId24"/>
    <p:sldId id="374" r:id="rId25"/>
    <p:sldId id="383" r:id="rId26"/>
  </p:sldIdLst>
  <p:sldSz cx="9144000" cy="6858000" type="screen4x3"/>
  <p:notesSz cx="6888163" cy="10018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9" autoAdjust="0"/>
    <p:restoredTop sz="86477" autoAdjust="0"/>
  </p:normalViewPr>
  <p:slideViewPr>
    <p:cSldViewPr>
      <p:cViewPr varScale="1">
        <p:scale>
          <a:sx n="95" d="100"/>
          <a:sy n="95" d="100"/>
        </p:scale>
        <p:origin x="210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546"/>
    </p:cViewPr>
  </p:sorterViewPr>
  <p:notesViewPr>
    <p:cSldViewPr>
      <p:cViewPr varScale="1">
        <p:scale>
          <a:sx n="51" d="100"/>
          <a:sy n="51" d="100"/>
        </p:scale>
        <p:origin x="-2700" y="-108"/>
      </p:cViewPr>
      <p:guideLst>
        <p:guide orient="horz" pos="3155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31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31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n-AU">
                <a:solidFill>
                  <a:schemeClr val="tx1"/>
                </a:solidFill>
              </a:rPr>
              <a:t>% Mortality</a:t>
            </a:r>
          </a:p>
        </c:rich>
      </c:tx>
      <c:layout>
        <c:manualLayout>
          <c:xMode val="edge"/>
          <c:yMode val="edge"/>
          <c:x val="7.1701419267036007E-2"/>
          <c:y val="3.64784245916282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897306096424097E-2"/>
          <c:y val="0.13980997416562499"/>
          <c:w val="0.90556435758345699"/>
          <c:h val="0.670911760978044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/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Sheet1!$A$2:$A$15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30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1">
                  <c:v>0</c:v>
                </c:pt>
                <c:pt idx="3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B9-4396-A093-C98BEFE1ACD8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44450">
              <a:solidFill>
                <a:schemeClr val="accent2"/>
              </a:solidFill>
            </a:ln>
          </c:spPr>
          <c:marker>
            <c:symbol val="square"/>
            <c:size val="5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9525">
                <a:noFill/>
              </a:ln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30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B9-4396-A093-C98BEFE1A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093248"/>
        <c:axId val="44446208"/>
      </c:lineChart>
      <c:catAx>
        <c:axId val="127093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AU">
                    <a:solidFill>
                      <a:schemeClr val="tx1"/>
                    </a:solidFill>
                  </a:rPr>
                  <a:t>Days After Application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44446208"/>
        <c:crosses val="autoZero"/>
        <c:auto val="1"/>
        <c:lblAlgn val="ctr"/>
        <c:lblOffset val="100"/>
        <c:noMultiLvlLbl val="0"/>
      </c:catAx>
      <c:valAx>
        <c:axId val="44446208"/>
        <c:scaling>
          <c:orientation val="minMax"/>
          <c:max val="100"/>
          <c:min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27093248"/>
        <c:crosses val="autoZero"/>
        <c:crossBetween val="between"/>
        <c:majorUnit val="10"/>
      </c:valAx>
      <c:spPr>
        <a:solidFill>
          <a:schemeClr val="accent1">
            <a:lumMod val="20000"/>
            <a:lumOff val="80000"/>
          </a:schemeClr>
        </a:solidFill>
        <a:ln w="57150"/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FF0000"/>
          </a:solidFill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n-AU">
                <a:solidFill>
                  <a:schemeClr val="tx1"/>
                </a:solidFill>
              </a:rPr>
              <a:t>% Mortality</a:t>
            </a:r>
          </a:p>
        </c:rich>
      </c:tx>
      <c:layout>
        <c:manualLayout>
          <c:xMode val="edge"/>
          <c:yMode val="edge"/>
          <c:x val="7.1701419267036007E-2"/>
          <c:y val="3.64784245916282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897306096424097E-2"/>
          <c:y val="0.13980997416562499"/>
          <c:w val="0.90556435758345699"/>
          <c:h val="0.670911760978044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/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Sheet1!$A$2:$A$15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30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1">
                  <c:v>0</c:v>
                </c:pt>
                <c:pt idx="3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54-4304-AB37-91C08B100CAF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44450">
              <a:solidFill>
                <a:schemeClr val="accent2"/>
              </a:solidFill>
            </a:ln>
          </c:spPr>
          <c:marker>
            <c:symbol val="square"/>
            <c:size val="5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9525">
                <a:noFill/>
              </a:ln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30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54-4304-AB37-91C08B100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136256"/>
        <c:axId val="44449088"/>
      </c:lineChart>
      <c:catAx>
        <c:axId val="127136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AU">
                    <a:solidFill>
                      <a:schemeClr val="tx1"/>
                    </a:solidFill>
                  </a:rPr>
                  <a:t>Days After Application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44449088"/>
        <c:crosses val="autoZero"/>
        <c:auto val="1"/>
        <c:lblAlgn val="ctr"/>
        <c:lblOffset val="100"/>
        <c:noMultiLvlLbl val="0"/>
      </c:catAx>
      <c:valAx>
        <c:axId val="44449088"/>
        <c:scaling>
          <c:orientation val="minMax"/>
          <c:max val="100"/>
          <c:min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27136256"/>
        <c:crosses val="autoZero"/>
        <c:crossBetween val="between"/>
        <c:majorUnit val="10"/>
      </c:valAx>
      <c:spPr>
        <a:solidFill>
          <a:schemeClr val="accent1">
            <a:lumMod val="20000"/>
            <a:lumOff val="80000"/>
          </a:schemeClr>
        </a:solidFill>
        <a:ln w="57150"/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FF0000"/>
          </a:solidFill>
        </a:defRPr>
      </a:pPr>
      <a:endParaRPr lang="en-US"/>
    </a:p>
  </c:txPr>
  <c:externalData r:id="rId2">
    <c:autoUpdate val="0"/>
  </c:externalData>
  <c:userShapes r:id="rId3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0.08696</cdr:x>
      <cdr:y>0.16901</cdr:y>
    </cdr:from>
    <cdr:to>
      <cdr:x>0.96522</cdr:x>
      <cdr:y>0.16901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28254847-791E-4723-AB5D-D7D397326DE3}"/>
            </a:ext>
          </a:extLst>
        </cdr:cNvPr>
        <cdr:cNvCxnSpPr/>
      </cdr:nvCxnSpPr>
      <cdr:spPr>
        <a:xfrm xmlns:a="http://schemas.openxmlformats.org/drawingml/2006/main">
          <a:off x="720080" y="864096"/>
          <a:ext cx="7272808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0.08696</cdr:x>
      <cdr:y>0.14085</cdr:y>
    </cdr:from>
    <cdr:to>
      <cdr:x>0.96522</cdr:x>
      <cdr:y>0.14085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7EB0E7C5-B88F-40BA-996C-6F94FAB54494}"/>
            </a:ext>
          </a:extLst>
        </cdr:cNvPr>
        <cdr:cNvCxnSpPr/>
      </cdr:nvCxnSpPr>
      <cdr:spPr>
        <a:xfrm xmlns:a="http://schemas.openxmlformats.org/drawingml/2006/main" flipV="1">
          <a:off x="720109" y="720080"/>
          <a:ext cx="7272779" cy="2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0.35652</cdr:x>
      <cdr:y>0.15493</cdr:y>
    </cdr:from>
    <cdr:to>
      <cdr:x>0.94575</cdr:x>
      <cdr:y>0.26984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605918" y="702841"/>
          <a:ext cx="4306849" cy="521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2400" b="1" dirty="0" err="1"/>
            <a:t>Culex</a:t>
          </a:r>
          <a:r>
            <a:rPr lang="en-AU" sz="2400" b="1" dirty="0"/>
            <a:t>, Anopheles and </a:t>
          </a:r>
          <a:r>
            <a:rPr lang="en-AU" sz="2400" b="1" dirty="0" err="1"/>
            <a:t>Aedes</a:t>
          </a:r>
          <a:endParaRPr lang="en-AU" sz="2400" b="1" dirty="0"/>
        </a:p>
      </cdr:txBody>
    </cdr:sp>
  </cdr:relSizeAnchor>
  <cdr:relSizeAnchor xmlns:cdr="http://schemas.openxmlformats.org/drawingml/2006/chartDrawing">
    <cdr:from>
      <cdr:x>0.08696</cdr:x>
      <cdr:y>0.15493</cdr:y>
    </cdr:from>
    <cdr:to>
      <cdr:x>0.96522</cdr:x>
      <cdr:y>0.15493</cdr:y>
    </cdr:to>
    <cdr:cxnSp macro="">
      <cdr:nvCxnSpPr>
        <cdr:cNvPr id="13" name="Straight Connector 12">
          <a:extLst xmlns:a="http://schemas.openxmlformats.org/drawingml/2006/main">
            <a:ext uri="{FF2B5EF4-FFF2-40B4-BE49-F238E27FC236}">
              <a16:creationId xmlns:a16="http://schemas.microsoft.com/office/drawing/2014/main" id="{2CCC79EC-97D5-4409-99C9-BED06525E493}"/>
            </a:ext>
          </a:extLst>
        </cdr:cNvPr>
        <cdr:cNvCxnSpPr/>
      </cdr:nvCxnSpPr>
      <cdr:spPr>
        <a:xfrm xmlns:a="http://schemas.openxmlformats.org/drawingml/2006/main">
          <a:off x="720080" y="792088"/>
          <a:ext cx="7272808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0.10435</cdr:x>
      <cdr:y>0.16364</cdr:y>
    </cdr:from>
    <cdr:to>
      <cdr:x>0.70707</cdr:x>
      <cdr:y>0.56338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A547B4A9-8108-46C3-B00A-7CD1A667B653}"/>
            </a:ext>
          </a:extLst>
        </cdr:cNvPr>
        <cdr:cNvCxnSpPr/>
      </cdr:nvCxnSpPr>
      <cdr:spPr>
        <a:xfrm xmlns:a="http://schemas.openxmlformats.org/drawingml/2006/main" flipV="1">
          <a:off x="743889" y="648072"/>
          <a:ext cx="4296671" cy="158316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0.11111</cdr:x>
      <cdr:y>0.2</cdr:y>
    </cdr:from>
    <cdr:to>
      <cdr:x>0.3372</cdr:x>
      <cdr:y>0.34827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3A81D868-22E4-4015-A736-F71599E6348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92088" y="792088"/>
          <a:ext cx="1611749" cy="58723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0.08696</cdr:x>
      <cdr:y>0.14085</cdr:y>
    </cdr:from>
    <cdr:to>
      <cdr:x>0.96522</cdr:x>
      <cdr:y>0.15493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20225018-5F67-4337-80BB-A3C826F80FDF}"/>
            </a:ext>
          </a:extLst>
        </cdr:cNvPr>
        <cdr:cNvCxnSpPr/>
      </cdr:nvCxnSpPr>
      <cdr:spPr>
        <a:xfrm xmlns:a="http://schemas.openxmlformats.org/drawingml/2006/main">
          <a:off x="720080" y="720080"/>
          <a:ext cx="7272808" cy="7200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0.79798</cdr:x>
      <cdr:y>0.14545</cdr:y>
    </cdr:from>
    <cdr:to>
      <cdr:x>0.92842</cdr:x>
      <cdr:y>0.22995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688632" y="576064"/>
          <a:ext cx="929880" cy="334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2400" b="1" dirty="0" err="1"/>
            <a:t>Culex</a:t>
          </a:r>
          <a:endParaRPr lang="en-AU" sz="2400" b="1" dirty="0"/>
        </a:p>
      </cdr:txBody>
    </cdr:sp>
  </cdr:relSizeAnchor>
  <cdr:relSizeAnchor xmlns:cdr="http://schemas.openxmlformats.org/drawingml/2006/chartDrawing">
    <cdr:from>
      <cdr:x>0.54545</cdr:x>
      <cdr:y>0.23636</cdr:y>
    </cdr:from>
    <cdr:to>
      <cdr:x>0.68458</cdr:x>
      <cdr:y>0.32087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888432" y="936104"/>
          <a:ext cx="991829" cy="334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2400" b="1" dirty="0" err="1"/>
            <a:t>Aedes</a:t>
          </a:r>
          <a:endParaRPr lang="en-AU" sz="2400" b="1" dirty="0"/>
        </a:p>
      </cdr:txBody>
    </cdr:sp>
  </cdr:relSizeAnchor>
  <cdr:relSizeAnchor xmlns:cdr="http://schemas.openxmlformats.org/drawingml/2006/chartDrawing">
    <cdr:from>
      <cdr:x>0.10435</cdr:x>
      <cdr:y>0.1831</cdr:y>
    </cdr:from>
    <cdr:to>
      <cdr:x>0.46087</cdr:x>
      <cdr:y>0.46479</cdr:y>
    </cdr:to>
    <cdr:cxnSp macro="">
      <cdr:nvCxnSpPr>
        <cdr:cNvPr id="13" name="Straight Connector 12">
          <a:extLst xmlns:a="http://schemas.openxmlformats.org/drawingml/2006/main">
            <a:ext uri="{FF2B5EF4-FFF2-40B4-BE49-F238E27FC236}">
              <a16:creationId xmlns:a16="http://schemas.microsoft.com/office/drawing/2014/main" id="{D9A37263-9BAC-4B8B-9668-B4AAC83CE0BE}"/>
            </a:ext>
          </a:extLst>
        </cdr:cNvPr>
        <cdr:cNvCxnSpPr/>
      </cdr:nvCxnSpPr>
      <cdr:spPr>
        <a:xfrm xmlns:a="http://schemas.openxmlformats.org/drawingml/2006/main" flipV="1">
          <a:off x="864096" y="936112"/>
          <a:ext cx="2952332" cy="1440152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2" cy="501497"/>
          </a:xfrm>
          <a:prstGeom prst="rect">
            <a:avLst/>
          </a:prstGeom>
        </p:spPr>
        <p:txBody>
          <a:bodyPr vert="horz" lIns="92424" tIns="46212" rIns="92424" bIns="46212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0934" y="0"/>
            <a:ext cx="2985622" cy="501497"/>
          </a:xfrm>
          <a:prstGeom prst="rect">
            <a:avLst/>
          </a:prstGeom>
        </p:spPr>
        <p:txBody>
          <a:bodyPr vert="horz" lIns="92424" tIns="46212" rIns="92424" bIns="46212" rtlCol="0"/>
          <a:lstStyle>
            <a:lvl1pPr algn="r">
              <a:defRPr sz="1200"/>
            </a:lvl1pPr>
          </a:lstStyle>
          <a:p>
            <a:fld id="{B381B1EA-ABCB-418D-9ADF-7E49C7ECBD30}" type="datetimeFigureOut">
              <a:rPr lang="en-AU" smtClean="0"/>
              <a:pPr/>
              <a:t>27/08/2019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5615"/>
            <a:ext cx="2985622" cy="501496"/>
          </a:xfrm>
          <a:prstGeom prst="rect">
            <a:avLst/>
          </a:prstGeom>
        </p:spPr>
        <p:txBody>
          <a:bodyPr vert="horz" lIns="92424" tIns="46212" rIns="92424" bIns="46212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0934" y="9515615"/>
            <a:ext cx="2985622" cy="501496"/>
          </a:xfrm>
          <a:prstGeom prst="rect">
            <a:avLst/>
          </a:prstGeom>
        </p:spPr>
        <p:txBody>
          <a:bodyPr vert="horz" lIns="92424" tIns="46212" rIns="92424" bIns="46212" rtlCol="0" anchor="b"/>
          <a:lstStyle>
            <a:lvl1pPr algn="r">
              <a:defRPr sz="1200"/>
            </a:lvl1pPr>
          </a:lstStyle>
          <a:p>
            <a:fld id="{5536E552-03CB-451A-AEC5-36508E96432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5121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2" cy="501497"/>
          </a:xfrm>
          <a:prstGeom prst="rect">
            <a:avLst/>
          </a:prstGeom>
        </p:spPr>
        <p:txBody>
          <a:bodyPr vert="horz" lIns="92424" tIns="46212" rIns="92424" bIns="46212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2" cy="501497"/>
          </a:xfrm>
          <a:prstGeom prst="rect">
            <a:avLst/>
          </a:prstGeom>
        </p:spPr>
        <p:txBody>
          <a:bodyPr vert="horz" lIns="92424" tIns="46212" rIns="92424" bIns="46212" rtlCol="0"/>
          <a:lstStyle>
            <a:lvl1pPr algn="r">
              <a:defRPr sz="1200"/>
            </a:lvl1pPr>
          </a:lstStyle>
          <a:p>
            <a:fld id="{0C3AEF88-9218-45F5-8F3F-F0367A220D63}" type="datetimeFigureOut">
              <a:rPr lang="en-AU" smtClean="0"/>
              <a:pPr/>
              <a:t>27/08/2019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4" tIns="46212" rIns="92424" bIns="46212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95" y="4758609"/>
            <a:ext cx="5511174" cy="4508661"/>
          </a:xfrm>
          <a:prstGeom prst="rect">
            <a:avLst/>
          </a:prstGeom>
        </p:spPr>
        <p:txBody>
          <a:bodyPr vert="horz" lIns="92424" tIns="46212" rIns="92424" bIns="4621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5615"/>
            <a:ext cx="2985622" cy="501496"/>
          </a:xfrm>
          <a:prstGeom prst="rect">
            <a:avLst/>
          </a:prstGeom>
        </p:spPr>
        <p:txBody>
          <a:bodyPr vert="horz" lIns="92424" tIns="46212" rIns="92424" bIns="46212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934" y="9515615"/>
            <a:ext cx="2985622" cy="501496"/>
          </a:xfrm>
          <a:prstGeom prst="rect">
            <a:avLst/>
          </a:prstGeom>
        </p:spPr>
        <p:txBody>
          <a:bodyPr vert="horz" lIns="92424" tIns="46212" rIns="92424" bIns="46212" rtlCol="0" anchor="b"/>
          <a:lstStyle>
            <a:lvl1pPr algn="r">
              <a:defRPr sz="1200"/>
            </a:lvl1pPr>
          </a:lstStyle>
          <a:p>
            <a:fld id="{F171253E-CED1-4916-97BC-253190EF994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294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253E-CED1-4916-97BC-253190EF9946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407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253E-CED1-4916-97BC-253190EF9946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1876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253E-CED1-4916-97BC-253190EF9946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4614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253E-CED1-4916-97BC-253190EF9946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5355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253E-CED1-4916-97BC-253190EF9946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5129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253E-CED1-4916-97BC-253190EF9946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5129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253E-CED1-4916-97BC-253190EF9946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6761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253E-CED1-4916-97BC-253190EF9946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676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6E2E17-A984-4F20-A9B3-A0A050BFF2D5}" type="datetimeFigureOut">
              <a:rPr lang="en-US" smtClean="0"/>
              <a:pPr>
                <a:defRPr/>
              </a:pPr>
              <a:t>8/27/2019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152A7-B258-425D-AB54-C7093F39222C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964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DD4CE6-3E9F-4314-92A1-6883A1FF4FF6}" type="datetimeFigureOut">
              <a:rPr lang="en-US" smtClean="0"/>
              <a:pPr>
                <a:defRPr/>
              </a:pPr>
              <a:t>8/27/2019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C5F1C-DB1D-41FB-AF01-1342C472DC37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46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DA51D-94DC-4C60-BBB4-6FE10B1329A0}" type="datetimeFigureOut">
              <a:rPr lang="en-US" smtClean="0"/>
              <a:pPr>
                <a:defRPr/>
              </a:pPr>
              <a:t>8/27/2019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21C8-4CC6-4EA7-9FCC-98B1B5CCBC92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030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281F1-52C8-4B65-B615-D0F0B8842FA0}" type="datetimeFigureOut">
              <a:rPr lang="en-US" smtClean="0"/>
              <a:pPr>
                <a:defRPr/>
              </a:pPr>
              <a:t>8/27/2019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FAF45-A437-4BFC-ABFB-C9149E842054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091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7D2869-B855-4072-9A6B-9EC0EDB3EBA9}" type="datetimeFigureOut">
              <a:rPr lang="en-US" smtClean="0"/>
              <a:pPr>
                <a:defRPr/>
              </a:pPr>
              <a:t>8/27/2019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CA128-9DB2-4DFA-9F16-A80D86388830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369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5D5962-4BD2-4107-B028-9235ED5D2CFF}" type="datetimeFigureOut">
              <a:rPr lang="en-US" smtClean="0"/>
              <a:pPr>
                <a:defRPr/>
              </a:pPr>
              <a:t>8/27/2019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30AF8-486E-4AA6-82A4-B2E68E041173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584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5C0D9-F0A6-491F-BA1F-AC743666E3C9}" type="datetimeFigureOut">
              <a:rPr lang="en-US" smtClean="0"/>
              <a:pPr>
                <a:defRPr/>
              </a:pPr>
              <a:t>8/27/2019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C5FB3-4F31-4658-A5B1-C4A1698E78AB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234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7CE2E9-04D7-40B9-904C-A0FACB180B68}" type="datetimeFigureOut">
              <a:rPr lang="en-US" smtClean="0"/>
              <a:pPr>
                <a:defRPr/>
              </a:pPr>
              <a:t>8/27/2019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2B590-B693-40B1-8B9D-F703F288CF39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218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A6DED3-5A37-466B-8F09-99F066903ABD}" type="datetimeFigureOut">
              <a:rPr lang="en-US" smtClean="0"/>
              <a:pPr>
                <a:defRPr/>
              </a:pPr>
              <a:t>8/27/2019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F526B-1402-4CAE-9EDA-CD9CA2BF0A48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070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C9DDEE-A640-427C-BC1D-A5581ED44E30}" type="datetimeFigureOut">
              <a:rPr lang="en-US" smtClean="0"/>
              <a:pPr>
                <a:defRPr/>
              </a:pPr>
              <a:t>8/27/2019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5F6DB-2C51-425C-8195-A8F7F84AA9E4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936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C6E86D-D640-45A9-ADEA-E384146CE0AF}" type="datetimeFigureOut">
              <a:rPr lang="en-US" smtClean="0"/>
              <a:pPr>
                <a:defRPr/>
              </a:pPr>
              <a:t>8/27/2019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7B49F-1E54-4A15-BB5A-18C88DF752B3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314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90DE6A-C944-425D-8FA4-F4769231241C}" type="datetimeFigureOut">
              <a:rPr lang="en-US" smtClean="0"/>
              <a:pPr>
                <a:defRPr/>
              </a:pPr>
              <a:t>8/27/2019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08EEF8-FD9C-4E0A-BA30-EE5FBE42ACF7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974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2.png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6.png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jpeg"/><Relationship Id="rId7" Type="http://schemas.microsoft.com/office/2007/relationships/hdphoto" Target="../media/hdphoto1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microsoft.com/office/2007/relationships/hdphoto" Target="../media/hdphoto14.wdp"/><Relationship Id="rId4" Type="http://schemas.openxmlformats.org/officeDocument/2006/relationships/image" Target="../media/image28.jpeg"/><Relationship Id="rId9" Type="http://schemas.microsoft.com/office/2007/relationships/hdphoto" Target="../media/hdphoto1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microsoft.com/office/2007/relationships/hdphoto" Target="../media/hdphoto17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cid:DA49A753-9E56-4B54-954F-3BB549339DB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8.jpe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ontCov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4677"/>
            <a:ext cx="9144000" cy="6858000"/>
          </a:xfrm>
          <a:prstGeom prst="rect">
            <a:avLst/>
          </a:prstGeom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67544" y="5501997"/>
            <a:ext cx="2808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1600" b="1" dirty="0">
                <a:latin typeface="+mn-lt"/>
              </a:rPr>
              <a:t>August 2019 </a:t>
            </a:r>
          </a:p>
        </p:txBody>
      </p:sp>
      <p:pic>
        <p:nvPicPr>
          <p:cNvPr id="5" name="Picture 2" descr="U:\AQUATAIN\Logos\Aquatain AMF logo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404664"/>
            <a:ext cx="1800200" cy="955896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lide Templa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44" y="-6732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99827"/>
            <a:ext cx="5040560" cy="79692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AU" b="1" dirty="0" err="1">
                <a:solidFill>
                  <a:srgbClr val="558ED5"/>
                </a:solidFill>
              </a:rPr>
              <a:t>Aquatain</a:t>
            </a:r>
            <a:r>
              <a:rPr lang="en-AU" b="1" dirty="0">
                <a:solidFill>
                  <a:srgbClr val="558ED5"/>
                </a:solidFill>
              </a:rPr>
              <a:t> AMF Trials</a:t>
            </a:r>
          </a:p>
        </p:txBody>
      </p:sp>
      <p:sp>
        <p:nvSpPr>
          <p:cNvPr id="8" name="Rectangle 7"/>
          <p:cNvSpPr/>
          <p:nvPr/>
        </p:nvSpPr>
        <p:spPr>
          <a:xfrm>
            <a:off x="7452320" y="1484784"/>
            <a:ext cx="181845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AU" sz="1400" dirty="0">
                <a:latin typeface="Arial" pitchFamily="34" charset="0"/>
                <a:cs typeface="Arial" pitchFamily="34" charset="0"/>
              </a:rPr>
              <a:t>Australia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AU" sz="1400" dirty="0">
                <a:latin typeface="Arial" pitchFamily="34" charset="0"/>
                <a:cs typeface="Arial" pitchFamily="34" charset="0"/>
              </a:rPr>
              <a:t>Singapore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AU" sz="1400" dirty="0">
                <a:latin typeface="Arial" pitchFamily="34" charset="0"/>
                <a:cs typeface="Arial" pitchFamily="34" charset="0"/>
              </a:rPr>
              <a:t>Cambodia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AU" sz="1400" dirty="0">
                <a:latin typeface="Arial" pitchFamily="34" charset="0"/>
                <a:cs typeface="Arial" pitchFamily="34" charset="0"/>
              </a:rPr>
              <a:t>Sri Lanka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AU" sz="1400" dirty="0">
                <a:latin typeface="Arial" pitchFamily="34" charset="0"/>
                <a:cs typeface="Arial" pitchFamily="34" charset="0"/>
              </a:rPr>
              <a:t>India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AU" sz="1400" dirty="0">
                <a:latin typeface="Arial" pitchFamily="34" charset="0"/>
                <a:cs typeface="Arial" pitchFamily="34" charset="0"/>
              </a:rPr>
              <a:t>Uganda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AU" sz="1400" dirty="0">
                <a:latin typeface="Arial" pitchFamily="34" charset="0"/>
                <a:cs typeface="Arial" pitchFamily="34" charset="0"/>
              </a:rPr>
              <a:t>Kenya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AU" sz="1400" dirty="0">
                <a:latin typeface="Arial" pitchFamily="34" charset="0"/>
                <a:cs typeface="Arial" pitchFamily="34" charset="0"/>
              </a:rPr>
              <a:t>Sudan</a:t>
            </a:r>
          </a:p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AU" sz="1400" dirty="0">
                <a:latin typeface="Arial" pitchFamily="34" charset="0"/>
                <a:cs typeface="Arial" pitchFamily="34" charset="0"/>
              </a:rPr>
              <a:t>Greece</a:t>
            </a:r>
          </a:p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AU" sz="1400" dirty="0">
                <a:latin typeface="Arial" pitchFamily="34" charset="0"/>
                <a:cs typeface="Arial" pitchFamily="34" charset="0"/>
              </a:rPr>
              <a:t>France</a:t>
            </a:r>
          </a:p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AU" sz="1400" dirty="0">
                <a:latin typeface="Arial" pitchFamily="34" charset="0"/>
                <a:cs typeface="Arial" pitchFamily="34" charset="0"/>
              </a:rPr>
              <a:t>Netherlands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AU" sz="1400" dirty="0">
                <a:latin typeface="Arial" pitchFamily="34" charset="0"/>
                <a:cs typeface="Arial" pitchFamily="34" charset="0"/>
              </a:rPr>
              <a:t>Argentina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AU" sz="1400" dirty="0">
                <a:latin typeface="Arial" pitchFamily="34" charset="0"/>
                <a:cs typeface="Arial" pitchFamily="34" charset="0"/>
              </a:rPr>
              <a:t>Venezuela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AU" sz="1400" dirty="0">
                <a:latin typeface="Arial" pitchFamily="34" charset="0"/>
                <a:cs typeface="Arial" pitchFamily="34" charset="0"/>
              </a:rPr>
              <a:t>Jamaica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AU" sz="1400" dirty="0">
                <a:latin typeface="Arial" pitchFamily="34" charset="0"/>
                <a:cs typeface="Arial" pitchFamily="34" charset="0"/>
              </a:rPr>
              <a:t>Cuba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AU" sz="1400" dirty="0">
                <a:latin typeface="Arial" pitchFamily="34" charset="0"/>
                <a:cs typeface="Arial" pitchFamily="34" charset="0"/>
              </a:rPr>
              <a:t>UAE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A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 descr="http://www.childandme.com/files/images/A_large_blank_world_map_with_oceans_marked_in_blue.gi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8982" y="1699493"/>
            <a:ext cx="5106035" cy="3241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2821623" y="2400301"/>
            <a:ext cx="3500762" cy="2057398"/>
            <a:chOff x="0" y="0"/>
            <a:chExt cx="3501097" cy="2057671"/>
          </a:xfrm>
        </p:grpSpPr>
        <p:sp>
          <p:nvSpPr>
            <p:cNvPr id="9" name="Oval 8"/>
            <p:cNvSpPr/>
            <p:nvPr/>
          </p:nvSpPr>
          <p:spPr>
            <a:xfrm>
              <a:off x="3396343" y="1959429"/>
              <a:ext cx="104754" cy="9824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" name="Oval 9"/>
            <p:cNvSpPr/>
            <p:nvPr/>
          </p:nvSpPr>
          <p:spPr>
            <a:xfrm>
              <a:off x="1199408" y="95003"/>
              <a:ext cx="104754" cy="9824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Oval 10"/>
            <p:cNvSpPr/>
            <p:nvPr/>
          </p:nvSpPr>
          <p:spPr>
            <a:xfrm>
              <a:off x="1508166" y="190005"/>
              <a:ext cx="104754" cy="9824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Oval 11"/>
            <p:cNvSpPr/>
            <p:nvPr/>
          </p:nvSpPr>
          <p:spPr>
            <a:xfrm>
              <a:off x="2826327" y="1128156"/>
              <a:ext cx="104754" cy="9824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Oval 12"/>
            <p:cNvSpPr/>
            <p:nvPr/>
          </p:nvSpPr>
          <p:spPr>
            <a:xfrm>
              <a:off x="2826327" y="831273"/>
              <a:ext cx="104754" cy="9824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Oval 13"/>
            <p:cNvSpPr/>
            <p:nvPr/>
          </p:nvSpPr>
          <p:spPr>
            <a:xfrm>
              <a:off x="2458192" y="973777"/>
              <a:ext cx="104754" cy="9824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688769"/>
              <a:ext cx="104754" cy="9824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Oval 15"/>
            <p:cNvSpPr/>
            <p:nvPr/>
          </p:nvSpPr>
          <p:spPr>
            <a:xfrm>
              <a:off x="261257" y="1959429"/>
              <a:ext cx="104754" cy="9824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Oval 16"/>
            <p:cNvSpPr/>
            <p:nvPr/>
          </p:nvSpPr>
          <p:spPr>
            <a:xfrm>
              <a:off x="154379" y="926275"/>
              <a:ext cx="104754" cy="9824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Oval 17"/>
            <p:cNvSpPr/>
            <p:nvPr/>
          </p:nvSpPr>
          <p:spPr>
            <a:xfrm>
              <a:off x="1674421" y="1080654"/>
              <a:ext cx="104754" cy="9824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Oval 18"/>
            <p:cNvSpPr/>
            <p:nvPr/>
          </p:nvSpPr>
          <p:spPr>
            <a:xfrm>
              <a:off x="2398816" y="581891"/>
              <a:ext cx="104754" cy="9824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Oval 19"/>
            <p:cNvSpPr/>
            <p:nvPr/>
          </p:nvSpPr>
          <p:spPr>
            <a:xfrm>
              <a:off x="1769423" y="1128156"/>
              <a:ext cx="104754" cy="9824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Oval 20"/>
            <p:cNvSpPr/>
            <p:nvPr/>
          </p:nvSpPr>
          <p:spPr>
            <a:xfrm>
              <a:off x="1318161" y="0"/>
              <a:ext cx="104140" cy="9779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Oval 21"/>
            <p:cNvSpPr/>
            <p:nvPr/>
          </p:nvSpPr>
          <p:spPr>
            <a:xfrm>
              <a:off x="1959429" y="581891"/>
              <a:ext cx="104140" cy="9779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Oval 22"/>
            <p:cNvSpPr/>
            <p:nvPr/>
          </p:nvSpPr>
          <p:spPr>
            <a:xfrm>
              <a:off x="1793174" y="926275"/>
              <a:ext cx="104140" cy="9779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Oval 23"/>
            <p:cNvSpPr/>
            <p:nvPr/>
          </p:nvSpPr>
          <p:spPr>
            <a:xfrm>
              <a:off x="154379" y="712519"/>
              <a:ext cx="104140" cy="9779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Oval 24"/>
            <p:cNvSpPr/>
            <p:nvPr/>
          </p:nvSpPr>
          <p:spPr>
            <a:xfrm>
              <a:off x="2256312" y="475013"/>
              <a:ext cx="104140" cy="9779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15538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 Templa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25760"/>
            <a:ext cx="8186766" cy="1143000"/>
          </a:xfrm>
        </p:spPr>
        <p:txBody>
          <a:bodyPr>
            <a:normAutofit/>
          </a:bodyPr>
          <a:lstStyle/>
          <a:p>
            <a:pPr algn="ctr"/>
            <a:r>
              <a:rPr lang="en-AU" sz="3800" b="1" dirty="0">
                <a:solidFill>
                  <a:srgbClr val="558ED5"/>
                </a:solidFill>
              </a:rPr>
              <a:t>Sri Lanka Medical Research Institute</a:t>
            </a:r>
          </a:p>
        </p:txBody>
      </p:sp>
      <p:pic>
        <p:nvPicPr>
          <p:cNvPr id="1026" name="Picture 2" descr="D___Documents and Settings__sampathk__Application Data__FUJIFILM__FinePixViewerS__Temp__1015-181415__DSCF062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82" y="1616959"/>
            <a:ext cx="3353881" cy="252811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 descr="Aquatain 00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384376" cy="254464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14480" y="4365104"/>
            <a:ext cx="7429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AU" sz="2000" dirty="0"/>
              <a:t>  100% reduction in larvae after 1 day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AU" sz="2000" dirty="0"/>
              <a:t>  98% reduction after 2 weeks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AU" sz="2000" dirty="0"/>
              <a:t>  91% reduction after 4 weeks (control showed 60% increase)</a:t>
            </a:r>
          </a:p>
        </p:txBody>
      </p:sp>
    </p:spTree>
    <p:extLst>
      <p:ext uri="{BB962C8B-B14F-4D97-AF65-F5344CB8AC3E}">
        <p14:creationId xmlns:p14="http://schemas.microsoft.com/office/powerpoint/2010/main" val="2198869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Templa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4" y="260648"/>
            <a:ext cx="8229600" cy="7969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b="1" dirty="0">
                <a:solidFill>
                  <a:srgbClr val="558ED5"/>
                </a:solidFill>
              </a:rPr>
              <a:t>Uganda Ministry of Health</a:t>
            </a:r>
          </a:p>
        </p:txBody>
      </p:sp>
      <p:pic>
        <p:nvPicPr>
          <p:cNvPr id="18" name="Content Placeholder 4" descr="4.JPG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4066" y="1360226"/>
            <a:ext cx="2867346" cy="22916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768206" y="3722162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/>
              <a:t>Aquatain</a:t>
            </a:r>
            <a:r>
              <a:rPr lang="en-AU" sz="1400" dirty="0"/>
              <a:t> AMF spreading between the grass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67744" y="372216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Applying </a:t>
            </a:r>
            <a:r>
              <a:rPr lang="en-AU" sz="1400" dirty="0" err="1"/>
              <a:t>Aquatain</a:t>
            </a:r>
            <a:r>
              <a:rPr lang="en-AU" sz="1400" dirty="0"/>
              <a:t> AMF </a:t>
            </a:r>
          </a:p>
          <a:p>
            <a:r>
              <a:rPr lang="en-AU" sz="1400" dirty="0"/>
              <a:t>to an infested swamp.</a:t>
            </a:r>
          </a:p>
        </p:txBody>
      </p:sp>
      <p:pic>
        <p:nvPicPr>
          <p:cNvPr id="15" name="Picture 14" descr="100_2498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992" y="1364708"/>
            <a:ext cx="2926678" cy="228715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267744" y="4365104"/>
            <a:ext cx="59293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AU" dirty="0">
                <a:solidFill>
                  <a:srgbClr val="0C5975"/>
                </a:solidFill>
              </a:rPr>
              <a:t> </a:t>
            </a:r>
            <a:r>
              <a:rPr lang="en-AU" sz="2000" dirty="0"/>
              <a:t>100% reduction in larvae after 12 hours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AU" sz="2000" dirty="0"/>
              <a:t>  no mortality in control group</a:t>
            </a:r>
          </a:p>
          <a:p>
            <a:pPr>
              <a:lnSpc>
                <a:spcPct val="150000"/>
              </a:lnSpc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683171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 Templa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971600" y="188640"/>
            <a:ext cx="8445624" cy="79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4000" b="1" dirty="0">
                <a:solidFill>
                  <a:srgbClr val="558ED5"/>
                </a:solidFill>
              </a:rPr>
              <a:t>  Kenya Medical Research Institute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35696" y="4725144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AU" dirty="0"/>
              <a:t>Effective agent for the control of mosquitoes in irrigated paddy fields</a:t>
            </a:r>
          </a:p>
          <a:p>
            <a:pPr marL="285750" indent="-285750"/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No negative impact on non-target organisms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No impact on rice yield</a:t>
            </a:r>
          </a:p>
        </p:txBody>
      </p:sp>
      <p:pic>
        <p:nvPicPr>
          <p:cNvPr id="1032" name="Picture 8" descr="http://iccae.agr.nagoya-u.ac.jp/imgs/kasou/jst_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636912"/>
            <a:ext cx="2664296" cy="194421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34" name="Picture 10" descr="http://sri.ciifad.cornell.edu/images/kenyaimage/Kenya%20_Mwea_conv_paddy08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916832"/>
            <a:ext cx="2815762" cy="188371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36" name="Picture 12" descr="http://sri.ciifad.cornell.edu/images/kenyaimage/Kenya_1stSRICrop_Kareithi080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2618769" cy="18101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Templat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1763688" y="404664"/>
            <a:ext cx="8445624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AU" sz="6500" b="1" dirty="0">
                <a:solidFill>
                  <a:srgbClr val="558ED5"/>
                </a:solidFill>
              </a:rPr>
              <a:t>Cuba Directorate Of Surveillance, </a:t>
            </a:r>
          </a:p>
          <a:p>
            <a:pPr algn="l">
              <a:defRPr/>
            </a:pPr>
            <a:r>
              <a:rPr lang="en-AU" sz="6500" b="1" dirty="0">
                <a:solidFill>
                  <a:srgbClr val="558ED5"/>
                </a:solidFill>
              </a:rPr>
              <a:t>Sancti </a:t>
            </a:r>
            <a:r>
              <a:rPr lang="en-AU" sz="6500" b="1" dirty="0" err="1">
                <a:solidFill>
                  <a:srgbClr val="558ED5"/>
                </a:solidFill>
              </a:rPr>
              <a:t>Spiritus</a:t>
            </a:r>
            <a:endParaRPr lang="en-AU" sz="6500" b="1" dirty="0">
              <a:solidFill>
                <a:srgbClr val="558ED5"/>
              </a:solidFill>
            </a:endParaRPr>
          </a:p>
          <a:p>
            <a:pPr algn="l">
              <a:defRPr/>
            </a:pPr>
            <a:r>
              <a:rPr lang="en-AU" b="1" dirty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07704" y="4653136"/>
            <a:ext cx="8208912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Wingdings" pitchFamily="2" charset="2"/>
              <a:buChar char="q"/>
            </a:pPr>
            <a:r>
              <a:rPr lang="en-AU" dirty="0"/>
              <a:t>Five polluted sites where other </a:t>
            </a:r>
            <a:r>
              <a:rPr lang="en-AU" dirty="0" err="1"/>
              <a:t>larvicides</a:t>
            </a:r>
            <a:r>
              <a:rPr lang="en-AU" dirty="0"/>
              <a:t> had been ineffective</a:t>
            </a:r>
          </a:p>
          <a:p>
            <a:pPr marL="285750" indent="-285750">
              <a:lnSpc>
                <a:spcPct val="80000"/>
              </a:lnSpc>
            </a:pPr>
            <a:endParaRPr lang="en-US" dirty="0"/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q"/>
            </a:pPr>
            <a:r>
              <a:rPr lang="en-US" dirty="0"/>
              <a:t>Almost 100% mortality after 24 hours; maintained for 15 days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q"/>
            </a:pPr>
            <a:r>
              <a:rPr lang="en-US" dirty="0"/>
              <a:t>“</a:t>
            </a:r>
            <a:r>
              <a:rPr lang="en-US" dirty="0" err="1"/>
              <a:t>Aquatain</a:t>
            </a:r>
            <a:r>
              <a:rPr lang="en-US" dirty="0"/>
              <a:t> AMF highly effective in very difficult conditions”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1000" dirty="0"/>
          </a:p>
        </p:txBody>
      </p:sp>
      <p:pic>
        <p:nvPicPr>
          <p:cNvPr id="2052" name="Picture 4" descr="https://encrypted-tbn0.gstatic.com/images?q=tbn:ANd9GcQKCUCu5kY60H-F3vjb59Nj5kDbjFe3Hy-vH0cwclEWWPCyM2ahc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564904"/>
            <a:ext cx="2520280" cy="17826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ncrypted-tbn1.gstatic.com/images?q=tbn:ANd9GcTdIW56r4fam2Snc0uPWnT0-qR36YgQobSFiziaQDTWfINriLF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204864"/>
            <a:ext cx="2664296" cy="17137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0.gstatic.com/images?q=tbn:ANd9GcTbTit_Rjy_tX874ew42QfUurSf96huljk-s_3rBePYoR3ndTTP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2401130" cy="16906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487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558ED5"/>
                </a:solidFill>
              </a:rPr>
              <a:t>Pupal Mortality Over Time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066322"/>
              </p:ext>
            </p:extLst>
          </p:nvPr>
        </p:nvGraphicFramePr>
        <p:xfrm>
          <a:off x="1691680" y="1484784"/>
          <a:ext cx="73093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1938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/>
          <a:lstStyle/>
          <a:p>
            <a:r>
              <a:rPr lang="en-AU" b="1" dirty="0">
                <a:solidFill>
                  <a:srgbClr val="558ED5"/>
                </a:solidFill>
              </a:rPr>
              <a:t>Larval Mortality Over Time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860313"/>
              </p:ext>
            </p:extLst>
          </p:nvPr>
        </p:nvGraphicFramePr>
        <p:xfrm>
          <a:off x="1835696" y="1628800"/>
          <a:ext cx="712879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7666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-684584" y="404664"/>
            <a:ext cx="8445624" cy="79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b="1" dirty="0">
                <a:solidFill>
                  <a:srgbClr val="558ED5"/>
                </a:solidFill>
              </a:rPr>
              <a:t>  Other Impacts…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0871" y="1484784"/>
            <a:ext cx="7344816" cy="35086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en-A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 emergence of adults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 eggs laid on the film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Many females drown</a:t>
            </a:r>
          </a:p>
          <a:p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87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lide Templa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9827"/>
            <a:ext cx="8229600" cy="7969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b="1" dirty="0">
                <a:solidFill>
                  <a:srgbClr val="558ED5"/>
                </a:solidFill>
              </a:rPr>
              <a:t>  Aquatain AMF – how it works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63319" y="1780672"/>
            <a:ext cx="6911908" cy="3952584"/>
            <a:chOff x="202568" y="1678305"/>
            <a:chExt cx="5664054" cy="3456384"/>
          </a:xfrm>
        </p:grpSpPr>
        <p:grpSp>
          <p:nvGrpSpPr>
            <p:cNvPr id="3" name="Group 2"/>
            <p:cNvGrpSpPr/>
            <p:nvPr/>
          </p:nvGrpSpPr>
          <p:grpSpPr>
            <a:xfrm>
              <a:off x="202568" y="1678305"/>
              <a:ext cx="5664054" cy="3456384"/>
              <a:chOff x="202568" y="1678305"/>
              <a:chExt cx="5664054" cy="3456384"/>
            </a:xfrm>
          </p:grpSpPr>
          <p:sp>
            <p:nvSpPr>
              <p:cNvPr id="9" name="Multiply 8"/>
              <p:cNvSpPr/>
              <p:nvPr/>
            </p:nvSpPr>
            <p:spPr>
              <a:xfrm>
                <a:off x="4716015" y="3406497"/>
                <a:ext cx="877195" cy="888848"/>
              </a:xfrm>
              <a:prstGeom prst="mathMultiply">
                <a:avLst/>
              </a:prstGeom>
              <a:solidFill>
                <a:srgbClr val="FF0000">
                  <a:alpha val="44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1272" name="Picture 8" descr="mosquito lifecycle.gif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2568" y="1678305"/>
                <a:ext cx="5664054" cy="3456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1039841" y="3850920"/>
                <a:ext cx="2733346" cy="702530"/>
                <a:chOff x="1049098" y="4138789"/>
                <a:chExt cx="2557904" cy="634182"/>
              </a:xfrm>
            </p:grpSpPr>
            <p:sp>
              <p:nvSpPr>
                <p:cNvPr id="8" name="Multiply 7"/>
                <p:cNvSpPr/>
                <p:nvPr/>
              </p:nvSpPr>
              <p:spPr>
                <a:xfrm>
                  <a:off x="1049098" y="4138789"/>
                  <a:ext cx="654650" cy="634182"/>
                </a:xfrm>
                <a:prstGeom prst="mathMultiply">
                  <a:avLst/>
                </a:prstGeom>
                <a:solidFill>
                  <a:srgbClr val="FF0000">
                    <a:alpha val="44000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0" name="Multiply 9"/>
                <p:cNvSpPr/>
                <p:nvPr/>
              </p:nvSpPr>
              <p:spPr>
                <a:xfrm>
                  <a:off x="2944771" y="4179773"/>
                  <a:ext cx="662231" cy="531481"/>
                </a:xfrm>
                <a:prstGeom prst="mathMultiply">
                  <a:avLst/>
                </a:prstGeom>
                <a:solidFill>
                  <a:srgbClr val="FF0000">
                    <a:alpha val="44000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16" name="Multiply 15"/>
              <p:cNvSpPr/>
              <p:nvPr/>
            </p:nvSpPr>
            <p:spPr>
              <a:xfrm>
                <a:off x="1535287" y="2939099"/>
                <a:ext cx="666591" cy="669884"/>
              </a:xfrm>
              <a:prstGeom prst="mathMultiply">
                <a:avLst/>
              </a:prstGeom>
              <a:solidFill>
                <a:srgbClr val="FF0000">
                  <a:alpha val="44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248396" y="3920523"/>
              <a:ext cx="5617219" cy="0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ultiply 16"/>
          <p:cNvSpPr/>
          <p:nvPr/>
        </p:nvSpPr>
        <p:spPr>
          <a:xfrm>
            <a:off x="7380312" y="3983008"/>
            <a:ext cx="648072" cy="557065"/>
          </a:xfrm>
          <a:prstGeom prst="mathMultiply">
            <a:avLst/>
          </a:prstGeom>
          <a:solidFill>
            <a:srgbClr val="FF0000">
              <a:alpha val="4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1804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 Templa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AU" sz="5400" b="1" dirty="0">
                <a:solidFill>
                  <a:srgbClr val="558ED5"/>
                </a:solidFill>
              </a:rPr>
              <a:t>New Product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693326"/>
            <a:ext cx="2088232" cy="195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http://www.health.qld.gov.au/mozziediseases/images/potplantbasesan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945726"/>
            <a:ext cx="2088232" cy="192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3436" y="4293096"/>
            <a:ext cx="2004868" cy="142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1.png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412776"/>
            <a:ext cx="4067448" cy="46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7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404664"/>
            <a:ext cx="8229600" cy="7969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Aquatain AMF?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35696" y="1484784"/>
            <a:ext cx="8280920" cy="5184576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en-AU" sz="2000" dirty="0">
                <a:latin typeface="Arial" pitchFamily="34" charset="0"/>
                <a:cs typeface="Arial" pitchFamily="34" charset="0"/>
              </a:rPr>
              <a:t>Unique silicone-based liquid </a:t>
            </a: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endParaRPr lang="en-AU" sz="2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en-AU" sz="2000" dirty="0">
                <a:latin typeface="Arial" pitchFamily="34" charset="0"/>
                <a:cs typeface="Arial" pitchFamily="34" charset="0"/>
              </a:rPr>
              <a:t>Self-spreads across water surface</a:t>
            </a: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endParaRPr lang="en-AU" sz="2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en-AU" sz="2000" dirty="0">
                <a:latin typeface="Arial" pitchFamily="34" charset="0"/>
                <a:cs typeface="Arial" pitchFamily="34" charset="0"/>
              </a:rPr>
              <a:t>Non-toxic: physical action, reducing surface tension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  <a:defRPr/>
            </a:pPr>
            <a:endParaRPr lang="en-AU" sz="2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en-AU" sz="2000" dirty="0">
                <a:latin typeface="Arial" pitchFamily="34" charset="0"/>
                <a:cs typeface="Arial" pitchFamily="34" charset="0"/>
              </a:rPr>
              <a:t>Effective for 4 weeks on the surface</a:t>
            </a: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endParaRPr lang="en-AU" sz="2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en-AU" sz="2000" dirty="0">
                <a:latin typeface="Arial" pitchFamily="34" charset="0"/>
                <a:cs typeface="Arial" pitchFamily="34" charset="0"/>
              </a:rPr>
              <a:t>Environmentally friendly -  degrades into silicate</a:t>
            </a:r>
          </a:p>
          <a:p>
            <a:pPr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en-AU" sz="2000" dirty="0">
                <a:latin typeface="Arial" pitchFamily="34" charset="0"/>
                <a:cs typeface="Arial" pitchFamily="34" charset="0"/>
              </a:rPr>
              <a:t>				  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  does not affect fauna and flora</a:t>
            </a:r>
            <a:endParaRPr lang="en-A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Mosquitoes can’t become resistant to it</a:t>
            </a:r>
            <a:endParaRPr lang="en-A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  <a:defRPr/>
            </a:pP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AU" sz="20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AU" sz="33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 Templa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AU" sz="5400" b="1" dirty="0">
                <a:solidFill>
                  <a:srgbClr val="558ED5"/>
                </a:solidFill>
              </a:rPr>
              <a:t>New Product</a:t>
            </a:r>
          </a:p>
        </p:txBody>
      </p:sp>
      <p:pic>
        <p:nvPicPr>
          <p:cNvPr id="5" name="Content Placeholder 3" descr="C:\Users\Graham\Desktop\Public (ULTIMATE-PC2)\M000 AMF\M000 AMF GENERAL\M200 AMF MARKETING\M235 AMF Photos\download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082" y="1709714"/>
            <a:ext cx="2134158" cy="194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2013651" cy="142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Image result for water barr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710344"/>
            <a:ext cx="2088232" cy="19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 descr="cid:DA49A753-9E56-4B54-954F-3BB549339DB0"/>
          <p:cNvPicPr>
            <a:picLocks/>
          </p:cNvPicPr>
          <p:nvPr/>
        </p:nvPicPr>
        <p:blipFill rotWithShape="1">
          <a:blip r:embed="rId6" r:link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636210"/>
            <a:ext cx="2990931" cy="4169054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028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5136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200" y="260648"/>
            <a:ext cx="8229600" cy="7969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b="1" dirty="0">
                <a:solidFill>
                  <a:srgbClr val="558ED5"/>
                </a:solidFill>
              </a:rPr>
              <a:t>   South Sudan Proposal</a:t>
            </a:r>
          </a:p>
        </p:txBody>
      </p:sp>
      <p:pic>
        <p:nvPicPr>
          <p:cNvPr id="2094" name="Picture 5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766328"/>
            <a:ext cx="1728192" cy="110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5628605" y="1373867"/>
            <a:ext cx="1751707" cy="4464933"/>
            <a:chOff x="7560" y="8"/>
            <a:chExt cx="5024" cy="15840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8079" y="8"/>
              <a:ext cx="4505" cy="15840"/>
            </a:xfrm>
            <a:prstGeom prst="rect">
              <a:avLst/>
            </a:prstGeom>
            <a:solidFill>
              <a:schemeClr val="accent3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D8D8D8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55" name="Rectangle 54" descr="Light vertical"/>
            <p:cNvSpPr>
              <a:spLocks noChangeArrowheads="1"/>
            </p:cNvSpPr>
            <p:nvPr/>
          </p:nvSpPr>
          <p:spPr bwMode="auto">
            <a:xfrm>
              <a:off x="7560" y="8"/>
              <a:ext cx="195" cy="15825"/>
            </a:xfrm>
            <a:prstGeom prst="rect">
              <a:avLst/>
            </a:prstGeom>
            <a:pattFill prst="ltVert">
              <a:fgClr>
                <a:schemeClr val="accent3">
                  <a:lumMod val="100000"/>
                  <a:lumOff val="0"/>
                  <a:alpha val="79999"/>
                </a:schemeClr>
              </a:fgClr>
              <a:bgClr>
                <a:schemeClr val="bg1">
                  <a:lumMod val="100000"/>
                  <a:lumOff val="0"/>
                  <a:alpha val="79999"/>
                </a:schemeClr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AU"/>
            </a:p>
          </p:txBody>
        </p:sp>
      </p:grpSp>
      <p:pic>
        <p:nvPicPr>
          <p:cNvPr id="2091" name="Picture 93" descr="Aquatain AMF Triangle Logo - We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7818" y="4941168"/>
            <a:ext cx="1258478" cy="83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Box 67"/>
          <p:cNvSpPr txBox="1">
            <a:spLocks noChangeArrowheads="1"/>
          </p:cNvSpPr>
          <p:nvPr/>
        </p:nvSpPr>
        <p:spPr bwMode="auto">
          <a:xfrm>
            <a:off x="5067300" y="8625205"/>
            <a:ext cx="2133600" cy="14503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spcAft>
                <a:spcPts val="0"/>
              </a:spcAft>
            </a:pP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3779912" y="3356993"/>
            <a:ext cx="3384376" cy="1368151"/>
          </a:xfrm>
          <a:prstGeom prst="rect">
            <a:avLst/>
          </a:prstGeom>
          <a:solidFill>
            <a:srgbClr val="D6E3B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76923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76923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Proposal To The South Sudan Government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6923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Malaria Action Package 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6923C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For Scho</a:t>
            </a:r>
            <a:r>
              <a:rPr lang="en-US" altLang="en-US" sz="2000" b="1" dirty="0">
                <a:solidFill>
                  <a:srgbClr val="76923C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ols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47"/>
          <p:cNvSpPr txBox="1">
            <a:spLocks noChangeArrowheads="1"/>
          </p:cNvSpPr>
          <p:nvPr/>
        </p:nvSpPr>
        <p:spPr bwMode="auto">
          <a:xfrm>
            <a:off x="5797575" y="1373867"/>
            <a:ext cx="1582737" cy="830997"/>
          </a:xfrm>
          <a:prstGeom prst="rect">
            <a:avLst/>
          </a:pr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2019</a:t>
            </a:r>
          </a:p>
        </p:txBody>
      </p:sp>
      <p:sp>
        <p:nvSpPr>
          <p:cNvPr id="38" name="Rectangle 5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9" name="Rectangle 53"/>
          <p:cNvSpPr>
            <a:spLocks noChangeArrowheads="1"/>
          </p:cNvSpPr>
          <p:nvPr/>
        </p:nvSpPr>
        <p:spPr bwMode="auto">
          <a:xfrm>
            <a:off x="-180975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AU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AU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54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35896" y="1216416"/>
            <a:ext cx="3890450" cy="464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Rectangle 56"/>
          <p:cNvSpPr>
            <a:spLocks noChangeArrowheads="1"/>
          </p:cNvSpPr>
          <p:nvPr/>
        </p:nvSpPr>
        <p:spPr bwMode="auto">
          <a:xfrm>
            <a:off x="0" y="4171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58"/>
          <p:cNvSpPr>
            <a:spLocks noChangeArrowheads="1"/>
          </p:cNvSpPr>
          <p:nvPr/>
        </p:nvSpPr>
        <p:spPr bwMode="auto">
          <a:xfrm>
            <a:off x="53991" y="4253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96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200" y="260648"/>
            <a:ext cx="8229600" cy="7969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b="1" dirty="0">
                <a:solidFill>
                  <a:srgbClr val="558ED5"/>
                </a:solidFill>
              </a:rPr>
              <a:t>Unique Advantages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1681336" y="1268760"/>
            <a:ext cx="7355160" cy="46658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en-A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Can be safely used by the general public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 need for precision in dosage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 possibility of mosquito resistance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Can access difficult-to-reach sites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Not affected by changes in biting patterns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Long-lasting</a:t>
            </a:r>
          </a:p>
          <a:p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02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200" y="260648"/>
            <a:ext cx="8229600" cy="7969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b="1" dirty="0">
                <a:solidFill>
                  <a:srgbClr val="558ED5"/>
                </a:solidFill>
              </a:rPr>
              <a:t>In a Few Words …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2257400" y="1268760"/>
            <a:ext cx="7355160" cy="3410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en-A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sz="36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Aquatain</a:t>
            </a:r>
            <a:r>
              <a:rPr lang="en-AU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AMF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an ideal complement to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LLINs and IRS </a:t>
            </a:r>
          </a:p>
          <a:p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55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ontCov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67544" y="5229200"/>
            <a:ext cx="2808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1600" b="1" dirty="0">
                <a:latin typeface="+mn-lt"/>
              </a:rPr>
              <a:t>August 2019 </a:t>
            </a:r>
          </a:p>
        </p:txBody>
      </p:sp>
      <p:pic>
        <p:nvPicPr>
          <p:cNvPr id="5" name="Picture 2" descr="U:\AQUATAIN\Logos\Aquatain AMF logo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404664"/>
            <a:ext cx="1800200" cy="955896"/>
          </a:xfrm>
        </p:spPr>
      </p:pic>
    </p:spTree>
    <p:extLst>
      <p:ext uri="{BB962C8B-B14F-4D97-AF65-F5344CB8AC3E}">
        <p14:creationId xmlns:p14="http://schemas.microsoft.com/office/powerpoint/2010/main" val="895522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195" y="-99392"/>
            <a:ext cx="9144000" cy="6858000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1454968" y="404664"/>
            <a:ext cx="8445624" cy="79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AU" b="1" dirty="0">
                <a:solidFill>
                  <a:srgbClr val="558ED5"/>
                </a:solidFill>
              </a:rPr>
              <a:t>  Pricing To RAM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0871" y="1484784"/>
            <a:ext cx="7344816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en-A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5651956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/>
              <a:t>Prices are ex-Melbourne and exclude GST.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739274"/>
              </p:ext>
            </p:extLst>
          </p:nvPr>
        </p:nvGraphicFramePr>
        <p:xfrm>
          <a:off x="1691680" y="1484783"/>
          <a:ext cx="7173616" cy="4032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0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6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Aquatain</a:t>
                      </a:r>
                      <a:r>
                        <a:rPr lang="en-AU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AMF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250 ml Bottles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$5.00 per Bottle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Litre Bottles</a:t>
                      </a:r>
                      <a:endParaRPr lang="en-A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 per Bottle</a:t>
                      </a:r>
                      <a:endParaRPr lang="en-A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Litre Jerry Cans</a:t>
                      </a:r>
                      <a:endParaRPr lang="en-A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 per Jerry Can</a:t>
                      </a:r>
                      <a:endParaRPr lang="en-A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MosquitoBlocks</a:t>
                      </a:r>
                      <a:endParaRPr lang="en-A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 of 8 Segments</a:t>
                      </a:r>
                      <a:endParaRPr lang="en-A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$1.20 per Block</a:t>
                      </a:r>
                      <a:endParaRPr lang="en-A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Malaria Drops</a:t>
                      </a:r>
                      <a:endParaRPr lang="en-A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 of 20 Drops</a:t>
                      </a:r>
                      <a:endParaRPr lang="en-A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$1.10 per Pack</a:t>
                      </a:r>
                      <a:endParaRPr lang="en-A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77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aser-4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612" y="862054"/>
            <a:ext cx="7555388" cy="5995946"/>
          </a:xfrm>
          <a:prstGeom prst="rect">
            <a:avLst/>
          </a:prstGeom>
        </p:spPr>
      </p:pic>
      <p:pic>
        <p:nvPicPr>
          <p:cNvPr id="6" name="Picture 5" descr="Slide Templat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4" y="188640"/>
            <a:ext cx="9144000" cy="6858000"/>
          </a:xfrm>
          <a:prstGeom prst="rect">
            <a:avLst/>
          </a:prstGeom>
        </p:spPr>
      </p:pic>
      <p:pic>
        <p:nvPicPr>
          <p:cNvPr id="5" name="Picture 2" descr="U:\AQUATAIN\Logos\Aquatain AMF logo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90374" y="692696"/>
            <a:ext cx="2369858" cy="1258382"/>
          </a:xfrm>
          <a:prstGeom prst="rect">
            <a:avLst/>
          </a:prstGeom>
        </p:spPr>
      </p:pic>
      <p:pic>
        <p:nvPicPr>
          <p:cNvPr id="7" name="Picture 6" descr="World Health Organization logo, logotyp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158212"/>
            <a:ext cx="6264696" cy="2070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787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200" y="260648"/>
            <a:ext cx="8229600" cy="7969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b="1" dirty="0">
                <a:solidFill>
                  <a:srgbClr val="558ED5"/>
                </a:solidFill>
              </a:rPr>
              <a:t>The Global Picture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1681336" y="1600200"/>
            <a:ext cx="7355160" cy="37856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en-A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AU" sz="2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Approved for sale in 60 countries</a:t>
            </a:r>
          </a:p>
          <a:p>
            <a:pPr marL="457200" indent="-457200"/>
            <a:endParaRPr lang="en-AU" sz="2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Exempted from registration in many countries (</a:t>
            </a:r>
            <a:r>
              <a:rPr lang="en-AU" sz="26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eg</a:t>
            </a:r>
            <a:r>
              <a:rPr lang="en-AU" sz="2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the European Union) due to its physical 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AU" sz="2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Several other approvals in the pipeline</a:t>
            </a:r>
          </a:p>
          <a:p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2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lide Templa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7" y="260648"/>
            <a:ext cx="8229600" cy="7969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b="1" dirty="0">
                <a:solidFill>
                  <a:srgbClr val="558ED5"/>
                </a:solidFill>
              </a:rPr>
              <a:t>Self-Spreading Film</a:t>
            </a:r>
          </a:p>
        </p:txBody>
      </p:sp>
      <p:pic>
        <p:nvPicPr>
          <p:cNvPr id="1029" name="Picture 5" descr="C:\Users\marketing\Desktop\Dalby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5451" y="2086539"/>
            <a:ext cx="3430060" cy="2494589"/>
          </a:xfrm>
          <a:prstGeom prst="rect">
            <a:avLst/>
          </a:prstGeom>
          <a:noFill/>
        </p:spPr>
      </p:pic>
      <p:pic>
        <p:nvPicPr>
          <p:cNvPr id="1030" name="Picture 6" descr="C:\Users\marketing\Desktop\Dalby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2033463"/>
            <a:ext cx="3456384" cy="254766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691680" y="4869160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AU" dirty="0">
                <a:latin typeface="Arial" pitchFamily="34" charset="0"/>
                <a:cs typeface="Arial" pitchFamily="34" charset="0"/>
              </a:rPr>
              <a:t>AMF spreading across the surface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81596" y="4859868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AU" dirty="0">
                <a:latin typeface="Arial" pitchFamily="34" charset="0"/>
                <a:cs typeface="Arial" pitchFamily="34" charset="0"/>
              </a:rPr>
              <a:t>A few minutes later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79712" y="3429000"/>
            <a:ext cx="425455" cy="822128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724128" y="3717032"/>
            <a:ext cx="425455" cy="822128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18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 Templat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052736"/>
            <a:ext cx="2784310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558ED5"/>
                </a:solidFill>
              </a:rPr>
              <a:t>How To Apply Aquatain AMF (1)</a:t>
            </a:r>
            <a:br>
              <a:rPr lang="en-AU" b="1" dirty="0">
                <a:solidFill>
                  <a:srgbClr val="558ED5"/>
                </a:solidFill>
              </a:rPr>
            </a:br>
            <a:endParaRPr lang="en-AU" dirty="0">
              <a:solidFill>
                <a:srgbClr val="558ED5"/>
              </a:solidFill>
            </a:endParaRPr>
          </a:p>
        </p:txBody>
      </p:sp>
      <p:pic>
        <p:nvPicPr>
          <p:cNvPr id="8" name="Content Placeholder 3" descr="http://arabnews.com/saudiarabia/article53066.ece/REPRESENTATIONS/large_620x350/sauwa.jpg"/>
          <p:cNvPicPr>
            <a:picLocks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3024336" cy="2023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http://www.haveeru.com.mv/photos/images/36427633ed6d70e5cfe28fbfe36743e1-tip.jpg"/>
          <p:cNvPicPr/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3240360" cy="2520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4" name="Picture 2" descr="C:\Users\User\Documents\ACTIVE FILES\M000 AMF\M000 AMF GENERAL\M200 AMF MARKETING\M235 AMF Photos\Picture1.pn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7143" y="3284984"/>
            <a:ext cx="2011281" cy="276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122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 Templat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93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558ED5"/>
                </a:solidFill>
              </a:rPr>
              <a:t>How To Apply Aquatain AMF (2)</a:t>
            </a:r>
            <a:br>
              <a:rPr lang="en-AU" b="1" dirty="0">
                <a:solidFill>
                  <a:srgbClr val="558ED5"/>
                </a:solidFill>
              </a:rPr>
            </a:br>
            <a:endParaRPr lang="en-AU" dirty="0">
              <a:solidFill>
                <a:srgbClr val="558ED5"/>
              </a:solidFill>
            </a:endParaRPr>
          </a:p>
        </p:txBody>
      </p:sp>
      <p:pic>
        <p:nvPicPr>
          <p:cNvPr id="5" name="Picture 4" descr="C:\Users\Tim\AppData\Local\Microsoft\Windows\Temporary Internet Files\Content.Word\Aquatain Action Package kit 002.jpg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1916832"/>
            <a:ext cx="2844844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http://photos.mongabay.com/06/1110atbc04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944806"/>
            <a:ext cx="4235451" cy="3158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2380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Templat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558ED5"/>
                </a:solidFill>
              </a:rPr>
              <a:t>How To Apply Aquatain AMF (3)</a:t>
            </a:r>
            <a:br>
              <a:rPr lang="en-AU" b="1" dirty="0">
                <a:solidFill>
                  <a:srgbClr val="558ED5"/>
                </a:solidFill>
              </a:rPr>
            </a:br>
            <a:endParaRPr lang="en-AU" dirty="0">
              <a:solidFill>
                <a:srgbClr val="558ED5"/>
              </a:solidFill>
            </a:endParaRPr>
          </a:p>
        </p:txBody>
      </p:sp>
      <p:pic>
        <p:nvPicPr>
          <p:cNvPr id="6" name="il_fi" descr="http://i.ebayimg.com/24/!B)9ogW!!mk~$(KGrHqF,!iMEw5heruEBBMPvgLllcg~~_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240868"/>
            <a:ext cx="267600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www.stanford.edu/group/ccr/blog/canal_trash2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1916832"/>
            <a:ext cx="3744416" cy="3672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375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lide Templa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7969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b="1" dirty="0">
                <a:solidFill>
                  <a:srgbClr val="558ED5"/>
                </a:solidFill>
              </a:rPr>
              <a:t>Aquatain AMF Trials On …</a:t>
            </a:r>
            <a:br>
              <a:rPr lang="en-AU" b="1" dirty="0">
                <a:solidFill>
                  <a:srgbClr val="558ED5"/>
                </a:solidFill>
              </a:rPr>
            </a:br>
            <a:endParaRPr lang="en-AU" b="1" dirty="0">
              <a:solidFill>
                <a:srgbClr val="558ED5"/>
              </a:solidFill>
            </a:endParaRPr>
          </a:p>
        </p:txBody>
      </p:sp>
      <p:pic>
        <p:nvPicPr>
          <p:cNvPr id="9" name="Content Placeholder 8" descr="aedes-aegypti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988840"/>
            <a:ext cx="2445950" cy="1944216"/>
          </a:xfrm>
        </p:spPr>
      </p:pic>
      <p:pic>
        <p:nvPicPr>
          <p:cNvPr id="10" name="Picture 9" descr="Culex quinquefasciatus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9952" y="1988840"/>
            <a:ext cx="2383233" cy="1944216"/>
          </a:xfrm>
          <a:prstGeom prst="rect">
            <a:avLst/>
          </a:prstGeom>
        </p:spPr>
      </p:pic>
      <p:pic>
        <p:nvPicPr>
          <p:cNvPr id="11" name="Picture 10" descr="Anopheles_albimanus_mosquito.jpg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1988840"/>
            <a:ext cx="2445950" cy="19442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03648" y="4417949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err="1"/>
              <a:t>Aedes</a:t>
            </a:r>
            <a:r>
              <a:rPr lang="en-AU" sz="1400" b="1" dirty="0"/>
              <a:t> </a:t>
            </a:r>
            <a:r>
              <a:rPr lang="en-AU" sz="1400" b="1" dirty="0" err="1"/>
              <a:t>aegypti</a:t>
            </a:r>
            <a:endParaRPr lang="en-AU" sz="1400" b="1" dirty="0"/>
          </a:p>
          <a:p>
            <a:pPr algn="ctr"/>
            <a:endParaRPr lang="en-AU" sz="1000" dirty="0"/>
          </a:p>
          <a:p>
            <a:pPr algn="ctr"/>
            <a:r>
              <a:rPr lang="en-AU" sz="2000" dirty="0"/>
              <a:t>Dengue vector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7944" y="4417949"/>
            <a:ext cx="2714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err="1"/>
              <a:t>Culex</a:t>
            </a:r>
            <a:r>
              <a:rPr lang="en-AU" sz="1400" b="1" dirty="0"/>
              <a:t> </a:t>
            </a:r>
            <a:r>
              <a:rPr lang="en-AU" sz="1400" b="1" dirty="0" err="1"/>
              <a:t>quinquefasciatus</a:t>
            </a:r>
            <a:endParaRPr lang="en-AU" sz="1400" b="1" dirty="0"/>
          </a:p>
          <a:p>
            <a:pPr algn="ctr"/>
            <a:endParaRPr lang="en-AU" sz="1000" dirty="0"/>
          </a:p>
          <a:p>
            <a:pPr algn="ctr"/>
            <a:r>
              <a:rPr lang="en-AU" sz="2000" dirty="0"/>
              <a:t>West Nile Virus vector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08744" y="4417949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/>
              <a:t>Anopheles</a:t>
            </a:r>
            <a:endParaRPr lang="en-AU" sz="800" dirty="0"/>
          </a:p>
          <a:p>
            <a:pPr algn="ctr"/>
            <a:endParaRPr lang="en-AU" sz="1000" dirty="0"/>
          </a:p>
          <a:p>
            <a:pPr algn="ctr"/>
            <a:r>
              <a:rPr lang="en-AU" sz="2000" dirty="0"/>
              <a:t>Malaria vector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07764" y="6642556"/>
            <a:ext cx="12362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800" dirty="0"/>
              <a:t>Photo: James </a:t>
            </a:r>
            <a:r>
              <a:rPr lang="en-AU" sz="800" dirty="0" err="1"/>
              <a:t>Gathany</a:t>
            </a:r>
            <a:endParaRPr lang="en-AU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8703</TotalTime>
  <Words>461</Words>
  <Application>Microsoft Office PowerPoint</Application>
  <PresentationFormat>On-screen Show (4:3)</PresentationFormat>
  <Paragraphs>142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Wingdings 2</vt:lpstr>
      <vt:lpstr>Office Theme</vt:lpstr>
      <vt:lpstr>PowerPoint Presentation</vt:lpstr>
      <vt:lpstr>What is Aquatain AMF?</vt:lpstr>
      <vt:lpstr>PowerPoint Presentation</vt:lpstr>
      <vt:lpstr>The Global Picture</vt:lpstr>
      <vt:lpstr>Self-Spreading Film</vt:lpstr>
      <vt:lpstr>How To Apply Aquatain AMF (1) </vt:lpstr>
      <vt:lpstr>How To Apply Aquatain AMF (2) </vt:lpstr>
      <vt:lpstr>How To Apply Aquatain AMF (3) </vt:lpstr>
      <vt:lpstr>Aquatain AMF Trials On … </vt:lpstr>
      <vt:lpstr>Aquatain AMF Trials</vt:lpstr>
      <vt:lpstr>Sri Lanka Medical Research Institute</vt:lpstr>
      <vt:lpstr>Uganda Ministry of Health</vt:lpstr>
      <vt:lpstr>PowerPoint Presentation</vt:lpstr>
      <vt:lpstr>PowerPoint Presentation</vt:lpstr>
      <vt:lpstr>Pupal Mortality Over Time</vt:lpstr>
      <vt:lpstr>Larval Mortality Over Time</vt:lpstr>
      <vt:lpstr>PowerPoint Presentation</vt:lpstr>
      <vt:lpstr>  Aquatain AMF – how it works</vt:lpstr>
      <vt:lpstr>New Product</vt:lpstr>
      <vt:lpstr>New Product</vt:lpstr>
      <vt:lpstr>   South Sudan Proposal</vt:lpstr>
      <vt:lpstr>Unique Advantages</vt:lpstr>
      <vt:lpstr>In a Few Words 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WEAPON IN THE FIGHT AGAINST DENGUE FEVER</dc:title>
  <dc:creator>marketing</dc:creator>
  <cp:lastModifiedBy>Richard</cp:lastModifiedBy>
  <cp:revision>552</cp:revision>
  <cp:lastPrinted>2015-11-02T00:34:12Z</cp:lastPrinted>
  <dcterms:created xsi:type="dcterms:W3CDTF">2009-02-24T22:27:42Z</dcterms:created>
  <dcterms:modified xsi:type="dcterms:W3CDTF">2019-08-27T06:52:07Z</dcterms:modified>
</cp:coreProperties>
</file>