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9" r:id="rId2"/>
    <p:sldId id="313" r:id="rId3"/>
    <p:sldId id="304" r:id="rId4"/>
    <p:sldId id="314" r:id="rId5"/>
    <p:sldId id="305" r:id="rId6"/>
    <p:sldId id="306" r:id="rId7"/>
    <p:sldId id="299" r:id="rId8"/>
    <p:sldId id="300" r:id="rId9"/>
    <p:sldId id="311" r:id="rId10"/>
    <p:sldId id="301" r:id="rId11"/>
    <p:sldId id="307" r:id="rId12"/>
    <p:sldId id="31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01DFD-A183-5B42-9674-941A92DECA8D}" type="datetimeFigureOut">
              <a:rPr lang="en-US" smtClean="0"/>
              <a:t>23/08/19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18273-5FE8-BA4A-B63B-A7C0848DB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06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E173F-3BAD-9B42-82FF-A65607D6C822}" type="datetimeFigureOut">
              <a:rPr lang="en-US" smtClean="0"/>
              <a:t>23/08/19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9BBF1-98A4-B74E-9D97-4BB10B607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16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B6DD-ABFF-8B45-8A5D-6E6046A76AD9}" type="datetimeFigureOut">
              <a:rPr lang="en-US" smtClean="0"/>
              <a:t>23/08/19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436E-B22B-564C-9E1B-2370E8EE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07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B6DD-ABFF-8B45-8A5D-6E6046A76AD9}" type="datetimeFigureOut">
              <a:rPr lang="en-US" smtClean="0"/>
              <a:t>23/08/19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436E-B22B-564C-9E1B-2370E8EE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87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B6DD-ABFF-8B45-8A5D-6E6046A76AD9}" type="datetimeFigureOut">
              <a:rPr lang="en-US" smtClean="0"/>
              <a:t>23/08/19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436E-B22B-564C-9E1B-2370E8EE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65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B6DD-ABFF-8B45-8A5D-6E6046A76AD9}" type="datetimeFigureOut">
              <a:rPr lang="en-US" smtClean="0"/>
              <a:t>23/08/19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436E-B22B-564C-9E1B-2370E8EE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70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B6DD-ABFF-8B45-8A5D-6E6046A76AD9}" type="datetimeFigureOut">
              <a:rPr lang="en-US" smtClean="0"/>
              <a:t>23/08/19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436E-B22B-564C-9E1B-2370E8EE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1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B6DD-ABFF-8B45-8A5D-6E6046A76AD9}" type="datetimeFigureOut">
              <a:rPr lang="en-US" smtClean="0"/>
              <a:t>23/08/19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436E-B22B-564C-9E1B-2370E8EE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33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B6DD-ABFF-8B45-8A5D-6E6046A76AD9}" type="datetimeFigureOut">
              <a:rPr lang="en-US" smtClean="0"/>
              <a:t>23/08/19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436E-B22B-564C-9E1B-2370E8EE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13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B6DD-ABFF-8B45-8A5D-6E6046A76AD9}" type="datetimeFigureOut">
              <a:rPr lang="en-US" smtClean="0"/>
              <a:t>23/08/19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436E-B22B-564C-9E1B-2370E8EE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B6DD-ABFF-8B45-8A5D-6E6046A76AD9}" type="datetimeFigureOut">
              <a:rPr lang="en-US" smtClean="0"/>
              <a:t>23/08/19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436E-B22B-564C-9E1B-2370E8EE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16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B6DD-ABFF-8B45-8A5D-6E6046A76AD9}" type="datetimeFigureOut">
              <a:rPr lang="en-US" smtClean="0"/>
              <a:t>23/08/19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436E-B22B-564C-9E1B-2370E8EE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9B6DD-ABFF-8B45-8A5D-6E6046A76AD9}" type="datetimeFigureOut">
              <a:rPr lang="en-US" smtClean="0"/>
              <a:t>23/08/19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436E-B22B-564C-9E1B-2370E8EE9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3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612" y="8480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838824"/>
            <a:ext cx="8229600" cy="3287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9B6DD-ABFF-8B45-8A5D-6E6046A76AD9}" type="datetimeFigureOut">
              <a:rPr lang="en-US" smtClean="0"/>
              <a:t>23/08/19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2436E-B22B-564C-9E1B-2370E8EE9E7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885807"/>
            <a:ext cx="4441265" cy="94108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668682" y="5822177"/>
            <a:ext cx="3018118" cy="84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087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14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Rotarians Against Malaria </a:t>
            </a:r>
            <a:br>
              <a:rPr lang="en-US" dirty="0" smtClean="0"/>
            </a:br>
            <a:r>
              <a:rPr lang="en-US" dirty="0" smtClean="0"/>
              <a:t>(RAM) </a:t>
            </a:r>
            <a:r>
              <a:rPr lang="en-US" dirty="0" smtClean="0"/>
              <a:t>Australia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 volunteer run </a:t>
            </a:r>
            <a:r>
              <a:rPr lang="en-US" dirty="0" err="1"/>
              <a:t>organisation</a:t>
            </a:r>
            <a:r>
              <a:rPr lang="en-US" dirty="0"/>
              <a:t> working to eliminate malaria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44682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3366FF"/>
                </a:solidFill>
              </a:rPr>
              <a:t>Jenny Kerrison PhD, </a:t>
            </a:r>
            <a:r>
              <a:rPr lang="en-US" dirty="0" err="1" smtClean="0">
                <a:solidFill>
                  <a:srgbClr val="3366FF"/>
                </a:solidFill>
              </a:rPr>
              <a:t>D.Ed</a:t>
            </a:r>
            <a:endParaRPr lang="en-US" dirty="0" smtClean="0">
              <a:solidFill>
                <a:srgbClr val="3366FF"/>
              </a:solidFill>
            </a:endParaRPr>
          </a:p>
          <a:p>
            <a:r>
              <a:rPr lang="en-US" sz="2800" dirty="0" smtClean="0">
                <a:solidFill>
                  <a:srgbClr val="3366FF"/>
                </a:solidFill>
              </a:rPr>
              <a:t>National </a:t>
            </a:r>
            <a:r>
              <a:rPr lang="en-US" sz="2800" dirty="0" smtClean="0">
                <a:solidFill>
                  <a:srgbClr val="3366FF"/>
                </a:solidFill>
              </a:rPr>
              <a:t>RAM </a:t>
            </a:r>
            <a:r>
              <a:rPr lang="en-US" sz="2800" dirty="0" smtClean="0">
                <a:solidFill>
                  <a:srgbClr val="3366FF"/>
                </a:solidFill>
              </a:rPr>
              <a:t>Manager</a:t>
            </a:r>
            <a:endParaRPr lang="en-US" sz="2800" dirty="0" smtClean="0">
              <a:solidFill>
                <a:srgbClr val="3366FF"/>
              </a:solidFill>
            </a:endParaRPr>
          </a:p>
          <a:p>
            <a:r>
              <a:rPr lang="en-US" sz="2400" dirty="0" smtClean="0">
                <a:solidFill>
                  <a:srgbClr val="3366FF"/>
                </a:solidFill>
              </a:rPr>
              <a:t>July 2019 – June 2022</a:t>
            </a:r>
            <a:endParaRPr lang="en-US" sz="24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274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12" y="240630"/>
            <a:ext cx="8229600" cy="8634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Solomon Islands</a:t>
            </a:r>
            <a:br>
              <a:rPr lang="en-US" dirty="0" smtClean="0"/>
            </a:br>
            <a:r>
              <a:rPr lang="en-US" sz="3100" dirty="0" smtClean="0"/>
              <a:t>RAM </a:t>
            </a:r>
            <a:r>
              <a:rPr lang="en-US" sz="3100" smtClean="0"/>
              <a:t>launched </a:t>
            </a:r>
            <a:r>
              <a:rPr lang="en-US" sz="3100" smtClean="0"/>
              <a:t>in1995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461"/>
            <a:ext cx="8229600" cy="4476487"/>
          </a:xfrm>
        </p:spPr>
        <p:txBody>
          <a:bodyPr>
            <a:normAutofit/>
          </a:bodyPr>
          <a:lstStyle/>
          <a:p>
            <a:r>
              <a:rPr lang="en-US" dirty="0"/>
              <a:t>Population 634,133  (</a:t>
            </a:r>
            <a:r>
              <a:rPr lang="en-US" dirty="0" smtClean="0"/>
              <a:t>2019)</a:t>
            </a:r>
          </a:p>
          <a:p>
            <a:r>
              <a:rPr lang="en-US" dirty="0" smtClean="0"/>
              <a:t>Hundreds </a:t>
            </a:r>
            <a:r>
              <a:rPr lang="en-US" dirty="0"/>
              <a:t>of islands in the South </a:t>
            </a:r>
            <a:r>
              <a:rPr lang="en-US" dirty="0" smtClean="0"/>
              <a:t>Pacific</a:t>
            </a:r>
          </a:p>
          <a:p>
            <a:r>
              <a:rPr lang="en-US" dirty="0" smtClean="0"/>
              <a:t>RAM and Rotary Club of Honiara</a:t>
            </a:r>
          </a:p>
          <a:p>
            <a:r>
              <a:rPr lang="en-US" dirty="0" smtClean="0"/>
              <a:t>2018- 2019: </a:t>
            </a:r>
          </a:p>
          <a:p>
            <a:pPr lvl="1"/>
            <a:r>
              <a:rPr lang="en-US" dirty="0" smtClean="0"/>
              <a:t>AUD 60,000 for tools for Healthy </a:t>
            </a:r>
            <a:r>
              <a:rPr lang="en-US" dirty="0"/>
              <a:t>Villages with Health Promotions </a:t>
            </a:r>
            <a:r>
              <a:rPr lang="en-US" dirty="0" smtClean="0"/>
              <a:t>Division</a:t>
            </a:r>
          </a:p>
          <a:p>
            <a:pPr lvl="1"/>
            <a:r>
              <a:rPr lang="en-US" dirty="0" smtClean="0"/>
              <a:t>AUD 1 </a:t>
            </a:r>
            <a:r>
              <a:rPr lang="en-US" dirty="0" smtClean="0"/>
              <a:t>Million DFAT application submitted </a:t>
            </a:r>
          </a:p>
          <a:p>
            <a:pPr lvl="1"/>
            <a:r>
              <a:rPr lang="en-US" dirty="0" smtClean="0"/>
              <a:t>RAM PhD Scholarship recipient - final 4</a:t>
            </a:r>
            <a:r>
              <a:rPr lang="en-US" baseline="30000" dirty="0" smtClean="0"/>
              <a:t>th</a:t>
            </a:r>
            <a:r>
              <a:rPr lang="en-US" dirty="0" smtClean="0"/>
              <a:t> year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177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12" y="487521"/>
            <a:ext cx="8229600" cy="7093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Timor </a:t>
            </a:r>
            <a:r>
              <a:rPr lang="en-US" dirty="0" err="1" smtClean="0"/>
              <a:t>Leste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launched 2004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2628"/>
            <a:ext cx="8229600" cy="4303785"/>
          </a:xfrm>
        </p:spPr>
        <p:txBody>
          <a:bodyPr>
            <a:normAutofit/>
          </a:bodyPr>
          <a:lstStyle/>
          <a:p>
            <a:r>
              <a:rPr lang="en-US" dirty="0" smtClean="0"/>
              <a:t>Population 1.3M</a:t>
            </a:r>
          </a:p>
          <a:p>
            <a:r>
              <a:rPr lang="en-US" dirty="0" smtClean="0"/>
              <a:t>For WHO malaria elimination certification in 2021</a:t>
            </a:r>
            <a:endParaRPr lang="en-US" dirty="0"/>
          </a:p>
          <a:p>
            <a:r>
              <a:rPr lang="en-US" dirty="0" smtClean="0"/>
              <a:t>RC North Hobart &amp; RAM</a:t>
            </a:r>
            <a:r>
              <a:rPr lang="en-US" dirty="0" smtClean="0"/>
              <a:t>: Rotary Global Grant USD251,334 </a:t>
            </a:r>
            <a:r>
              <a:rPr lang="en-US" dirty="0"/>
              <a:t>Dec 2018 – 2021 (18 months) </a:t>
            </a:r>
          </a:p>
          <a:p>
            <a:pPr lvl="1"/>
            <a:r>
              <a:rPr lang="en-US" dirty="0" smtClean="0"/>
              <a:t>40,000 nets for pregnant women</a:t>
            </a:r>
          </a:p>
          <a:p>
            <a:pPr lvl="1"/>
            <a:r>
              <a:rPr lang="en-US" dirty="0" smtClean="0"/>
              <a:t>80 Hudson </a:t>
            </a:r>
            <a:r>
              <a:rPr lang="en-US" dirty="0"/>
              <a:t>S</a:t>
            </a:r>
            <a:r>
              <a:rPr lang="en-US" dirty="0" smtClean="0"/>
              <a:t>prayers </a:t>
            </a:r>
            <a:endParaRPr lang="en-US" dirty="0" smtClean="0"/>
          </a:p>
          <a:p>
            <a:pPr lvl="1"/>
            <a:r>
              <a:rPr lang="en-US" dirty="0" smtClean="0"/>
              <a:t>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732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66" y="2448106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557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RAM’s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612" y="2244986"/>
            <a:ext cx="8229600" cy="3287339"/>
          </a:xfrm>
        </p:spPr>
        <p:txBody>
          <a:bodyPr>
            <a:normAutofit/>
          </a:bodyPr>
          <a:lstStyle/>
          <a:p>
            <a:r>
              <a:rPr lang="en-US" sz="3600" baseline="30000" dirty="0">
                <a:solidFill>
                  <a:srgbClr val="000000"/>
                </a:solidFill>
                <a:latin typeface="Arial"/>
                <a:cs typeface="Arial"/>
              </a:rPr>
              <a:t>The </a:t>
            </a:r>
            <a:r>
              <a:rPr lang="en-US" sz="3600" baseline="30000" dirty="0" smtClean="0">
                <a:solidFill>
                  <a:srgbClr val="000000"/>
                </a:solidFill>
                <a:latin typeface="Arial"/>
                <a:cs typeface="Arial"/>
              </a:rPr>
              <a:t>prevention </a:t>
            </a:r>
            <a:r>
              <a:rPr lang="en-US" sz="3600" baseline="30000" dirty="0">
                <a:solidFill>
                  <a:srgbClr val="000000"/>
                </a:solidFill>
                <a:latin typeface="Arial"/>
                <a:cs typeface="Arial"/>
              </a:rPr>
              <a:t>of mortality, and the reduction in morbidity and social and economic loss caused by malaria through a progressive improvement and strengthening of local and national capabilities in malaria control.</a:t>
            </a:r>
            <a:endParaRPr lang="en-US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7595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12" y="276545"/>
            <a:ext cx="8229600" cy="579035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O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rganisational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structure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44" y="1016001"/>
            <a:ext cx="9099156" cy="52003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Rotary </a:t>
            </a:r>
            <a:r>
              <a:rPr lang="en-US" dirty="0"/>
              <a:t>Australia World Community </a:t>
            </a:r>
            <a:r>
              <a:rPr lang="en-US" dirty="0" smtClean="0"/>
              <a:t>Service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(</a:t>
            </a:r>
            <a:r>
              <a:rPr lang="en-US" dirty="0" smtClean="0"/>
              <a:t>RAWCS) 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National RAM </a:t>
            </a:r>
            <a:r>
              <a:rPr lang="en-US" dirty="0" smtClean="0"/>
              <a:t>Australia </a:t>
            </a:r>
            <a:r>
              <a:rPr lang="en-US" dirty="0" smtClean="0"/>
              <a:t>Executive Committee </a:t>
            </a:r>
            <a:endParaRPr lang="en-US" dirty="0"/>
          </a:p>
          <a:p>
            <a:pPr marL="457200" lvl="1" indent="0" algn="ctr">
              <a:buNone/>
            </a:pPr>
            <a:endParaRPr lang="en-US" dirty="0" smtClean="0"/>
          </a:p>
          <a:p>
            <a:pPr marL="457200" lvl="1" indent="0" algn="ctr">
              <a:buNone/>
            </a:pPr>
            <a:r>
              <a:rPr lang="en-US" dirty="0" smtClean="0"/>
              <a:t>21 </a:t>
            </a:r>
            <a:r>
              <a:rPr lang="en-US" dirty="0" smtClean="0"/>
              <a:t>District Chairs</a:t>
            </a:r>
          </a:p>
        </p:txBody>
      </p:sp>
      <p:sp>
        <p:nvSpPr>
          <p:cNvPr id="4" name="Down Arrow 3"/>
          <p:cNvSpPr/>
          <p:nvPr/>
        </p:nvSpPr>
        <p:spPr>
          <a:xfrm>
            <a:off x="4181292" y="2820728"/>
            <a:ext cx="511321" cy="57734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181292" y="4028840"/>
            <a:ext cx="511321" cy="57734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8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1179"/>
            <a:ext cx="8229600" cy="3925927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3600" baseline="30000" dirty="0" smtClean="0">
                <a:solidFill>
                  <a:srgbClr val="000000"/>
                </a:solidFill>
                <a:latin typeface="Arial"/>
                <a:cs typeface="Arial"/>
              </a:rPr>
              <a:t>Encourage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3600" baseline="30000" dirty="0" smtClean="0">
                <a:solidFill>
                  <a:srgbClr val="000000"/>
                </a:solidFill>
                <a:latin typeface="Arial"/>
                <a:cs typeface="Arial"/>
              </a:rPr>
              <a:t>Rotary </a:t>
            </a:r>
            <a:r>
              <a:rPr lang="en-US" sz="3600" baseline="30000" dirty="0">
                <a:solidFill>
                  <a:srgbClr val="000000"/>
                </a:solidFill>
                <a:latin typeface="Arial"/>
                <a:cs typeface="Arial"/>
              </a:rPr>
              <a:t>clubs to support </a:t>
            </a:r>
            <a:r>
              <a:rPr lang="en-US" sz="3600" baseline="30000" dirty="0" smtClean="0">
                <a:solidFill>
                  <a:srgbClr val="000000"/>
                </a:solidFill>
                <a:latin typeface="Arial"/>
                <a:cs typeface="Arial"/>
              </a:rPr>
              <a:t>anti-malaria projects</a:t>
            </a:r>
            <a:endParaRPr lang="en-US" sz="3600" dirty="0" smtClean="0">
              <a:latin typeface="Arial"/>
              <a:cs typeface="Arial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3600" baseline="30000" dirty="0" smtClean="0">
                <a:solidFill>
                  <a:srgbClr val="000000"/>
                </a:solidFill>
                <a:latin typeface="Arial"/>
                <a:cs typeface="Arial"/>
              </a:rPr>
              <a:t>Raise awareness of risks for malaria in Australia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3600" baseline="30000" dirty="0" smtClean="0">
                <a:solidFill>
                  <a:srgbClr val="000000"/>
                </a:solidFill>
                <a:latin typeface="Arial"/>
                <a:cs typeface="Arial"/>
              </a:rPr>
              <a:t>Networking with the partner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3600" baseline="30000" dirty="0" smtClean="0">
                <a:solidFill>
                  <a:srgbClr val="000000"/>
                </a:solidFill>
                <a:latin typeface="Arial"/>
                <a:cs typeface="Arial"/>
              </a:rPr>
              <a:t>Government’s malaria program; and key leaders in malaria field e.g. WHO, Australian Health </a:t>
            </a:r>
            <a:r>
              <a:rPr lang="en-US" sz="3600" baseline="30000" dirty="0" err="1" smtClean="0">
                <a:solidFill>
                  <a:srgbClr val="000000"/>
                </a:solidFill>
                <a:latin typeface="Arial"/>
                <a:cs typeface="Arial"/>
              </a:rPr>
              <a:t>organisations</a:t>
            </a:r>
            <a:r>
              <a:rPr lang="en-US" sz="3600" baseline="300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3600" baseline="30000" dirty="0" smtClean="0">
                <a:solidFill>
                  <a:srgbClr val="000000"/>
                </a:solidFill>
                <a:latin typeface="Arial"/>
                <a:cs typeface="Arial"/>
              </a:rPr>
              <a:t>Support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3600" baseline="30000" dirty="0" smtClean="0">
                <a:solidFill>
                  <a:srgbClr val="000000"/>
                </a:solidFill>
                <a:latin typeface="Arial"/>
                <a:cs typeface="Arial"/>
              </a:rPr>
              <a:t>students </a:t>
            </a:r>
            <a:r>
              <a:rPr lang="en-US" sz="3600" baseline="30000" dirty="0">
                <a:solidFill>
                  <a:srgbClr val="000000"/>
                </a:solidFill>
                <a:latin typeface="Arial"/>
                <a:cs typeface="Arial"/>
              </a:rPr>
              <a:t>and health </a:t>
            </a:r>
            <a:r>
              <a:rPr lang="en-US" sz="3600" baseline="30000" dirty="0" smtClean="0">
                <a:solidFill>
                  <a:srgbClr val="000000"/>
                </a:solidFill>
                <a:latin typeface="Arial"/>
                <a:cs typeface="Arial"/>
              </a:rPr>
              <a:t>workers in partner countries to develop knowledge </a:t>
            </a:r>
            <a:r>
              <a:rPr lang="en-US" sz="3600" baseline="30000" dirty="0">
                <a:solidFill>
                  <a:srgbClr val="000000"/>
                </a:solidFill>
                <a:latin typeface="Arial"/>
                <a:cs typeface="Arial"/>
              </a:rPr>
              <a:t>and </a:t>
            </a:r>
            <a:r>
              <a:rPr lang="en-US" sz="3600" baseline="30000" dirty="0" smtClean="0">
                <a:solidFill>
                  <a:srgbClr val="000000"/>
                </a:solidFill>
                <a:latin typeface="Arial"/>
                <a:cs typeface="Arial"/>
              </a:rPr>
              <a:t>skills e.g. PhD scholarship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3600" baseline="30000" dirty="0" smtClean="0">
                <a:solidFill>
                  <a:srgbClr val="000000"/>
                </a:solidFill>
                <a:latin typeface="Arial"/>
                <a:cs typeface="Arial"/>
              </a:rPr>
              <a:t>Support </a:t>
            </a:r>
            <a:r>
              <a:rPr lang="en-US" sz="3600" baseline="30000" dirty="0">
                <a:solidFill>
                  <a:srgbClr val="000000"/>
                </a:solidFill>
                <a:latin typeface="Arial"/>
                <a:cs typeface="Arial"/>
              </a:rPr>
              <a:t>medical research activities in </a:t>
            </a:r>
            <a:r>
              <a:rPr lang="en-US" sz="3600" baseline="30000" dirty="0" smtClean="0">
                <a:solidFill>
                  <a:srgbClr val="000000"/>
                </a:solidFill>
                <a:latin typeface="Arial"/>
                <a:cs typeface="Arial"/>
              </a:rPr>
              <a:t>Australia</a:t>
            </a:r>
          </a:p>
          <a:p>
            <a:endParaRPr lang="en-US" sz="3600" baseline="30000" dirty="0" smtClean="0">
              <a:solidFill>
                <a:srgbClr val="000000"/>
              </a:solidFill>
              <a:latin typeface="ArialMT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83414"/>
            <a:ext cx="8229600" cy="1143000"/>
          </a:xfrm>
        </p:spPr>
        <p:txBody>
          <a:bodyPr/>
          <a:lstStyle/>
          <a:p>
            <a:r>
              <a:rPr lang="en-US" dirty="0" smtClean="0"/>
              <a:t>RAM Areas of Work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43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12" y="207337"/>
            <a:ext cx="8229600" cy="1143000"/>
          </a:xfrm>
        </p:spPr>
        <p:txBody>
          <a:bodyPr/>
          <a:lstStyle/>
          <a:p>
            <a:r>
              <a:rPr lang="en-US" dirty="0" smtClean="0"/>
              <a:t>RAM </a:t>
            </a:r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8886"/>
            <a:ext cx="8229600" cy="4126166"/>
          </a:xfrm>
        </p:spPr>
        <p:txBody>
          <a:bodyPr/>
          <a:lstStyle/>
          <a:p>
            <a:r>
              <a:rPr lang="en-US" dirty="0" smtClean="0"/>
              <a:t>Long-lasting insecticidal nets (LLINs)</a:t>
            </a:r>
          </a:p>
          <a:p>
            <a:r>
              <a:rPr lang="en-US" dirty="0" smtClean="0"/>
              <a:t>Indoor residual spraying (IRS)</a:t>
            </a:r>
          </a:p>
          <a:p>
            <a:r>
              <a:rPr lang="en-US" dirty="0" smtClean="0"/>
              <a:t>Community-</a:t>
            </a:r>
            <a:r>
              <a:rPr lang="en-US" dirty="0" smtClean="0"/>
              <a:t>based activities</a:t>
            </a:r>
            <a:endParaRPr lang="en-US" dirty="0" smtClean="0"/>
          </a:p>
          <a:p>
            <a:pPr lvl="1"/>
            <a:r>
              <a:rPr lang="en-US" dirty="0" smtClean="0"/>
              <a:t>Healthy Village Tools project  (Solomon Islands)</a:t>
            </a:r>
          </a:p>
          <a:p>
            <a:pPr lvl="1"/>
            <a:r>
              <a:rPr lang="en-US" dirty="0" smtClean="0"/>
              <a:t>Chasing Malaria project (Papua New Guinea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Community Health Volunteers training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760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12" y="460359"/>
            <a:ext cx="8229600" cy="1143000"/>
          </a:xfrm>
        </p:spPr>
        <p:txBody>
          <a:bodyPr/>
          <a:lstStyle/>
          <a:p>
            <a:r>
              <a:rPr lang="en-US" dirty="0" smtClean="0"/>
              <a:t>RAM </a:t>
            </a:r>
            <a:r>
              <a:rPr lang="en-US" dirty="0"/>
              <a:t>Malaria Vaccine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7790"/>
            <a:ext cx="8229600" cy="3580594"/>
          </a:xfrm>
        </p:spPr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eparate entity</a:t>
            </a:r>
          </a:p>
          <a:p>
            <a:r>
              <a:rPr lang="en-US" dirty="0"/>
              <a:t>Griffith University </a:t>
            </a:r>
          </a:p>
          <a:p>
            <a:r>
              <a:rPr lang="en-US" dirty="0" smtClean="0"/>
              <a:t>Since 2018 - AUD</a:t>
            </a:r>
            <a:r>
              <a:rPr lang="en-US" dirty="0"/>
              <a:t>$1.05 million </a:t>
            </a:r>
            <a:r>
              <a:rPr lang="en-US" dirty="0" smtClean="0"/>
              <a:t>raised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Further </a:t>
            </a:r>
            <a:r>
              <a:rPr lang="en-US" dirty="0"/>
              <a:t>$1 million </a:t>
            </a:r>
            <a:r>
              <a:rPr lang="en-US" dirty="0" smtClean="0"/>
              <a:t>required for </a:t>
            </a:r>
            <a:r>
              <a:rPr lang="en-US" sz="3000" dirty="0"/>
              <a:t>Phase 1 - test the efficacy of </a:t>
            </a:r>
            <a:r>
              <a:rPr lang="en-US" sz="3000" dirty="0" err="1"/>
              <a:t>PlasProtecT</a:t>
            </a:r>
            <a:r>
              <a:rPr lang="en-US" sz="3000" dirty="0" smtClean="0"/>
              <a:t>®</a:t>
            </a:r>
          </a:p>
          <a:p>
            <a:r>
              <a:rPr lang="en-US" sz="3000" dirty="0" smtClean="0"/>
              <a:t>Next </a:t>
            </a:r>
            <a:r>
              <a:rPr lang="en-US" sz="3000" dirty="0"/>
              <a:t>step: Phase 2 trials outside Australia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085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7928" r="10244" b="7369"/>
          <a:stretch/>
        </p:blipFill>
        <p:spPr>
          <a:xfrm>
            <a:off x="374315" y="67108"/>
            <a:ext cx="8508319" cy="6641990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2318408" y="1395982"/>
            <a:ext cx="5993279" cy="1992121"/>
            <a:chOff x="2135745" y="1262298"/>
            <a:chExt cx="5993279" cy="1992121"/>
          </a:xfrm>
        </p:grpSpPr>
        <p:sp>
          <p:nvSpPr>
            <p:cNvPr id="7" name="5-Point Star 6"/>
            <p:cNvSpPr/>
            <p:nvPr/>
          </p:nvSpPr>
          <p:spPr>
            <a:xfrm>
              <a:off x="2135745" y="1662384"/>
              <a:ext cx="365325" cy="313111"/>
            </a:xfrm>
            <a:prstGeom prst="star5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5-Point Star 7"/>
            <p:cNvSpPr/>
            <p:nvPr/>
          </p:nvSpPr>
          <p:spPr>
            <a:xfrm>
              <a:off x="4640679" y="1262298"/>
              <a:ext cx="365325" cy="313111"/>
            </a:xfrm>
            <a:prstGeom prst="star5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7033049" y="1796618"/>
              <a:ext cx="365325" cy="313111"/>
            </a:xfrm>
            <a:prstGeom prst="star5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5-Point Star 9"/>
            <p:cNvSpPr/>
            <p:nvPr/>
          </p:nvSpPr>
          <p:spPr>
            <a:xfrm>
              <a:off x="7763699" y="2941308"/>
              <a:ext cx="365325" cy="313111"/>
            </a:xfrm>
            <a:prstGeom prst="star5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8408" y="11933"/>
            <a:ext cx="6564226" cy="5511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RAM Partners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767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12" y="112780"/>
            <a:ext cx="8229600" cy="7561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RAM PNG</a:t>
            </a:r>
            <a:br>
              <a:rPr lang="en-US" dirty="0" smtClean="0"/>
            </a:br>
            <a:r>
              <a:rPr lang="en-US" sz="3100" dirty="0" smtClean="0"/>
              <a:t>launched mid-1990s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9683"/>
            <a:ext cx="8686800" cy="5066632"/>
          </a:xfrm>
        </p:spPr>
        <p:txBody>
          <a:bodyPr>
            <a:normAutofit/>
          </a:bodyPr>
          <a:lstStyle/>
          <a:p>
            <a:r>
              <a:rPr lang="en-US" dirty="0" smtClean="0"/>
              <a:t>Papua New Guinea (PNG) Population 8.5 M (2019)</a:t>
            </a:r>
          </a:p>
          <a:p>
            <a:r>
              <a:rPr lang="en-US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600 small islands </a:t>
            </a:r>
            <a:r>
              <a:rPr lang="en-US" dirty="0" smtClean="0">
                <a:solidFill>
                  <a:srgbClr val="222222"/>
                </a:solidFill>
                <a:latin typeface="Arial"/>
                <a:ea typeface="Arial"/>
                <a:cs typeface="Arial"/>
              </a:rPr>
              <a:t>, ~ 5,150 </a:t>
            </a:r>
            <a:r>
              <a:rPr lang="en-US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km of coastline</a:t>
            </a:r>
          </a:p>
          <a:p>
            <a:r>
              <a:rPr lang="en-US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13 per cent of people live in urban areas</a:t>
            </a:r>
          </a:p>
          <a:p>
            <a:r>
              <a:rPr lang="en-US" dirty="0">
                <a:solidFill>
                  <a:srgbClr val="222222"/>
                </a:solidFill>
                <a:latin typeface="Arial"/>
                <a:ea typeface="Arial"/>
                <a:cs typeface="Arial"/>
              </a:rPr>
              <a:t>More than 800 indigenous languages, </a:t>
            </a:r>
            <a:endParaRPr lang="en-US" dirty="0" smtClean="0"/>
          </a:p>
          <a:p>
            <a:r>
              <a:rPr lang="en-US" dirty="0" smtClean="0"/>
              <a:t>Major funder: Global Fund, </a:t>
            </a:r>
            <a:r>
              <a:rPr lang="en-US" dirty="0"/>
              <a:t>PNG Gov</a:t>
            </a:r>
            <a:r>
              <a:rPr lang="en-US" dirty="0" smtClean="0"/>
              <a:t>. and, </a:t>
            </a:r>
            <a:r>
              <a:rPr lang="en-US" dirty="0"/>
              <a:t>Against Malaria Foundation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45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612" y="166255"/>
            <a:ext cx="8229600" cy="876482"/>
          </a:xfrm>
        </p:spPr>
        <p:txBody>
          <a:bodyPr/>
          <a:lstStyle/>
          <a:p>
            <a:r>
              <a:rPr lang="en-US" dirty="0" smtClean="0"/>
              <a:t>Chasing Malaria PNG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5154"/>
            <a:ext cx="8229600" cy="45398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Funded by RAM Australia</a:t>
            </a:r>
          </a:p>
          <a:p>
            <a:r>
              <a:rPr lang="en-US" dirty="0" smtClean="0"/>
              <a:t>Locations </a:t>
            </a:r>
            <a:r>
              <a:rPr lang="en-US" dirty="0" err="1" smtClean="0"/>
              <a:t>Waima</a:t>
            </a:r>
            <a:r>
              <a:rPr lang="en-US" dirty="0"/>
              <a:t>, </a:t>
            </a:r>
            <a:r>
              <a:rPr lang="en-US" dirty="0" err="1"/>
              <a:t>Bereina</a:t>
            </a:r>
            <a:r>
              <a:rPr lang="en-US" dirty="0"/>
              <a:t> and </a:t>
            </a:r>
            <a:r>
              <a:rPr lang="en-US" dirty="0" err="1"/>
              <a:t>Kairuka</a:t>
            </a:r>
            <a:r>
              <a:rPr lang="en-US" dirty="0"/>
              <a:t> in Central </a:t>
            </a:r>
            <a:r>
              <a:rPr lang="en-US" dirty="0" smtClean="0"/>
              <a:t>Province</a:t>
            </a:r>
          </a:p>
          <a:p>
            <a:r>
              <a:rPr lang="en-US" dirty="0" smtClean="0"/>
              <a:t>Students in 15 </a:t>
            </a:r>
            <a:r>
              <a:rPr lang="en-US" dirty="0"/>
              <a:t>schools </a:t>
            </a:r>
            <a:r>
              <a:rPr lang="en-US" dirty="0" smtClean="0"/>
              <a:t>- track </a:t>
            </a:r>
            <a:r>
              <a:rPr lang="en-US" dirty="0"/>
              <a:t>mosquito breeding areas to identify and control local malaria transmission sites. </a:t>
            </a:r>
            <a:endParaRPr lang="en-US" dirty="0" smtClean="0"/>
          </a:p>
          <a:p>
            <a:r>
              <a:rPr lang="en-US" dirty="0" smtClean="0"/>
              <a:t>Malaria </a:t>
            </a:r>
            <a:r>
              <a:rPr lang="en-US" dirty="0"/>
              <a:t>prevalence screening </a:t>
            </a:r>
            <a:r>
              <a:rPr lang="en-US" dirty="0" smtClean="0"/>
              <a:t>and treatment of </a:t>
            </a:r>
            <a:r>
              <a:rPr lang="en-US" dirty="0"/>
              <a:t>positive malaria cases. </a:t>
            </a:r>
            <a:endParaRPr lang="en-US" dirty="0" smtClean="0"/>
          </a:p>
          <a:p>
            <a:r>
              <a:rPr lang="en-US" dirty="0" smtClean="0"/>
              <a:t>All positive </a:t>
            </a:r>
            <a:r>
              <a:rPr lang="en-US" dirty="0"/>
              <a:t>cases are provided with a new LLIN and their home details </a:t>
            </a:r>
            <a:r>
              <a:rPr lang="en-US" dirty="0" smtClean="0"/>
              <a:t>recorded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730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3126</TotalTime>
  <Words>415</Words>
  <Application>Microsoft Macintosh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Rotarians Against Malaria  (RAM) Australia A volunteer run organisation working to eliminate malaria </vt:lpstr>
      <vt:lpstr>RAM’s Purpose</vt:lpstr>
      <vt:lpstr>Organisational structure</vt:lpstr>
      <vt:lpstr>RAM Areas of Work </vt:lpstr>
      <vt:lpstr>RAM Projects</vt:lpstr>
      <vt:lpstr>RAM Malaria Vaccine Project</vt:lpstr>
      <vt:lpstr>RAM Partners</vt:lpstr>
      <vt:lpstr>RAM PNG launched mid-1990s</vt:lpstr>
      <vt:lpstr>Chasing Malaria PNG</vt:lpstr>
      <vt:lpstr>Solomon Islands RAM launched in1995</vt:lpstr>
      <vt:lpstr>Timor Leste launched 2004</vt:lpstr>
      <vt:lpstr>Thank you</vt:lpstr>
    </vt:vector>
  </TitlesOfParts>
  <Company>MNCH Consultant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Rotary Global Grant funded Long-lasting insecticidal nets (LLINs)  </dc:title>
  <dc:creator>Dr. Jenny Kerrison</dc:creator>
  <cp:lastModifiedBy>Dr. Jenny Kerrison</cp:lastModifiedBy>
  <cp:revision>69</cp:revision>
  <dcterms:created xsi:type="dcterms:W3CDTF">2019-04-08T23:28:10Z</dcterms:created>
  <dcterms:modified xsi:type="dcterms:W3CDTF">2019-08-23T14:40:30Z</dcterms:modified>
</cp:coreProperties>
</file>