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539" r:id="rId2"/>
    <p:sldId id="540" r:id="rId3"/>
    <p:sldId id="543" r:id="rId4"/>
    <p:sldId id="545" r:id="rId5"/>
    <p:sldId id="544" r:id="rId6"/>
    <p:sldId id="546" r:id="rId7"/>
    <p:sldId id="547" r:id="rId8"/>
    <p:sldId id="548" r:id="rId9"/>
    <p:sldId id="549" r:id="rId10"/>
  </p:sldIdLst>
  <p:sldSz cx="9144000" cy="6858000" type="screen4x3"/>
  <p:notesSz cx="6797675" cy="9926638"/>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141" userDrawn="1">
          <p15:clr>
            <a:srgbClr val="A4A3A4"/>
          </p15:clr>
        </p15:guide>
        <p15:guide id="3" orient="horz" pos="3127"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3D5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32" d="100"/>
          <a:sy n="132" d="100"/>
        </p:scale>
        <p:origin x="-560" y="-412"/>
      </p:cViewPr>
      <p:guideLst>
        <p:guide orient="horz" pos="2160"/>
        <p:guide pos="2880"/>
      </p:guideLst>
    </p:cSldViewPr>
  </p:slideViewPr>
  <p:notesTextViewPr>
    <p:cViewPr>
      <p:scale>
        <a:sx n="1" d="1"/>
        <a:sy n="1" d="1"/>
      </p:scale>
      <p:origin x="0" y="0"/>
    </p:cViewPr>
  </p:notesTextViewPr>
  <p:sorterViewPr>
    <p:cViewPr>
      <p:scale>
        <a:sx n="100" d="100"/>
        <a:sy n="100" d="100"/>
      </p:scale>
      <p:origin x="0" y="-1552"/>
    </p:cViewPr>
  </p:sorterViewPr>
  <p:notesViewPr>
    <p:cSldViewPr>
      <p:cViewPr>
        <p:scale>
          <a:sx n="100" d="100"/>
          <a:sy n="100" d="100"/>
        </p:scale>
        <p:origin x="0" y="-960"/>
      </p:cViewPr>
      <p:guideLst>
        <p:guide orient="horz" pos="2928"/>
        <p:guide pos="2141"/>
        <p:guide orient="horz" pos="3127"/>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Date Placeholder 2"/>
          <p:cNvSpPr>
            <a:spLocks noGrp="1"/>
          </p:cNvSpPr>
          <p:nvPr>
            <p:ph type="dt" sz="quarter" idx="1"/>
          </p:nvPr>
        </p:nvSpPr>
        <p:spPr>
          <a:xfrm>
            <a:off x="3850443" y="1"/>
            <a:ext cx="2945659" cy="496332"/>
          </a:xfrm>
          <a:prstGeom prst="rect">
            <a:avLst/>
          </a:prstGeom>
        </p:spPr>
        <p:txBody>
          <a:bodyPr vert="horz" lIns="91001" tIns="45501" rIns="91001" bIns="45501" rtlCol="0"/>
          <a:lstStyle>
            <a:lvl1pPr algn="r">
              <a:defRPr sz="1200"/>
            </a:lvl1pPr>
          </a:lstStyle>
          <a:p>
            <a:fld id="{A694D2BC-6481-4600-B69C-52A85AAB1603}" type="datetimeFigureOut">
              <a:rPr lang="en-AU" smtClean="0"/>
              <a:t>22/08/2019</a:t>
            </a:fld>
            <a:endParaRPr lang="en-AU"/>
          </a:p>
        </p:txBody>
      </p:sp>
      <p:sp>
        <p:nvSpPr>
          <p:cNvPr id="4" name="Footer Placeholder 3"/>
          <p:cNvSpPr>
            <a:spLocks noGrp="1"/>
          </p:cNvSpPr>
          <p:nvPr>
            <p:ph type="ftr" sz="quarter" idx="2"/>
          </p:nvPr>
        </p:nvSpPr>
        <p:spPr>
          <a:xfrm>
            <a:off x="0" y="9428584"/>
            <a:ext cx="2945659" cy="496332"/>
          </a:xfrm>
          <a:prstGeom prst="rect">
            <a:avLst/>
          </a:prstGeom>
        </p:spPr>
        <p:txBody>
          <a:bodyPr vert="horz" lIns="91001" tIns="45501" rIns="91001" bIns="45501" rtlCol="0" anchor="b"/>
          <a:lstStyle>
            <a:lvl1pPr algn="l">
              <a:defRPr sz="1200"/>
            </a:lvl1pPr>
          </a:lstStyle>
          <a:p>
            <a:endParaRPr lang="en-AU"/>
          </a:p>
        </p:txBody>
      </p:sp>
      <p:sp>
        <p:nvSpPr>
          <p:cNvPr id="5" name="Slide Number Placeholder 4"/>
          <p:cNvSpPr>
            <a:spLocks noGrp="1"/>
          </p:cNvSpPr>
          <p:nvPr>
            <p:ph type="sldNum" sz="quarter" idx="3"/>
          </p:nvPr>
        </p:nvSpPr>
        <p:spPr>
          <a:xfrm>
            <a:off x="3850443" y="9428584"/>
            <a:ext cx="2945659" cy="496332"/>
          </a:xfrm>
          <a:prstGeom prst="rect">
            <a:avLst/>
          </a:prstGeom>
        </p:spPr>
        <p:txBody>
          <a:bodyPr vert="horz" lIns="91001" tIns="45501" rIns="91001" bIns="45501" rtlCol="0" anchor="b"/>
          <a:lstStyle>
            <a:lvl1pPr algn="r">
              <a:defRPr sz="1200"/>
            </a:lvl1pPr>
          </a:lstStyle>
          <a:p>
            <a:fld id="{7A531F14-A811-4FEF-9B27-891615E87B28}" type="slidenum">
              <a:rPr lang="en-AU" smtClean="0"/>
              <a:t>‹#›</a:t>
            </a:fld>
            <a:endParaRPr lang="en-AU"/>
          </a:p>
        </p:txBody>
      </p:sp>
      <p:sp>
        <p:nvSpPr>
          <p:cNvPr id="6" name="Header Placeholder 5"/>
          <p:cNvSpPr>
            <a:spLocks noGrp="1"/>
          </p:cNvSpPr>
          <p:nvPr>
            <p:ph type="hdr" sz="quarter"/>
          </p:nvPr>
        </p:nvSpPr>
        <p:spPr>
          <a:xfrm>
            <a:off x="0" y="1"/>
            <a:ext cx="2945659" cy="496332"/>
          </a:xfrm>
          <a:prstGeom prst="rect">
            <a:avLst/>
          </a:prstGeom>
        </p:spPr>
        <p:txBody>
          <a:bodyPr vert="horz" lIns="91001" tIns="45501" rIns="91001" bIns="45501" rtlCol="0"/>
          <a:lstStyle>
            <a:lvl1pPr algn="l">
              <a:defRPr sz="1200"/>
            </a:lvl1pPr>
          </a:lstStyle>
          <a:p>
            <a:endParaRPr lang="en-AU"/>
          </a:p>
        </p:txBody>
      </p:sp>
    </p:spTree>
    <p:extLst>
      <p:ext uri="{BB962C8B-B14F-4D97-AF65-F5344CB8AC3E}">
        <p14:creationId xmlns:p14="http://schemas.microsoft.com/office/powerpoint/2010/main" val="6640142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45659" cy="496332"/>
          </a:xfrm>
          <a:prstGeom prst="rect">
            <a:avLst/>
          </a:prstGeom>
        </p:spPr>
        <p:txBody>
          <a:bodyPr vert="horz" lIns="91001" tIns="45501" rIns="91001" bIns="45501" rtlCol="0"/>
          <a:lstStyle>
            <a:lvl1pPr algn="l" fontAlgn="auto">
              <a:spcBef>
                <a:spcPts val="0"/>
              </a:spcBef>
              <a:spcAft>
                <a:spcPts val="0"/>
              </a:spcAft>
              <a:defRPr sz="1200">
                <a:latin typeface="+mn-lt"/>
              </a:defRPr>
            </a:lvl1pPr>
          </a:lstStyle>
          <a:p>
            <a:pPr>
              <a:defRPr/>
            </a:pPr>
            <a:endParaRPr lang="en-AU"/>
          </a:p>
        </p:txBody>
      </p:sp>
      <p:sp>
        <p:nvSpPr>
          <p:cNvPr id="3" name="Date Placeholder 2"/>
          <p:cNvSpPr>
            <a:spLocks noGrp="1"/>
          </p:cNvSpPr>
          <p:nvPr>
            <p:ph type="dt" idx="1"/>
          </p:nvPr>
        </p:nvSpPr>
        <p:spPr>
          <a:xfrm>
            <a:off x="3850443" y="1"/>
            <a:ext cx="2945659" cy="496332"/>
          </a:xfrm>
          <a:prstGeom prst="rect">
            <a:avLst/>
          </a:prstGeom>
        </p:spPr>
        <p:txBody>
          <a:bodyPr vert="horz" lIns="91001" tIns="45501" rIns="91001" bIns="45501" rtlCol="0"/>
          <a:lstStyle>
            <a:lvl1pPr algn="r" fontAlgn="auto">
              <a:spcBef>
                <a:spcPts val="0"/>
              </a:spcBef>
              <a:spcAft>
                <a:spcPts val="0"/>
              </a:spcAft>
              <a:defRPr sz="1200">
                <a:latin typeface="+mn-lt"/>
              </a:defRPr>
            </a:lvl1pPr>
          </a:lstStyle>
          <a:p>
            <a:pPr>
              <a:defRPr/>
            </a:pPr>
            <a:fld id="{F102476D-0D23-4201-9D46-F391859A59D9}" type="datetimeFigureOut">
              <a:rPr lang="en-AU"/>
              <a:pPr>
                <a:defRPr/>
              </a:pPr>
              <a:t>22/08/2019</a:t>
            </a:fld>
            <a:endParaRPr lang="en-AU"/>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001" tIns="45501" rIns="91001" bIns="45501" rtlCol="0" anchor="ctr"/>
          <a:lstStyle/>
          <a:p>
            <a:pPr lvl="0"/>
            <a:endParaRPr lang="en-AU" noProof="0"/>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001" tIns="45501" rIns="91001" bIns="45501"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6" name="Footer Placeholder 5"/>
          <p:cNvSpPr>
            <a:spLocks noGrp="1"/>
          </p:cNvSpPr>
          <p:nvPr>
            <p:ph type="ftr" sz="quarter" idx="4"/>
          </p:nvPr>
        </p:nvSpPr>
        <p:spPr>
          <a:xfrm>
            <a:off x="0" y="9428584"/>
            <a:ext cx="2945659" cy="496332"/>
          </a:xfrm>
          <a:prstGeom prst="rect">
            <a:avLst/>
          </a:prstGeom>
        </p:spPr>
        <p:txBody>
          <a:bodyPr vert="horz" lIns="91001" tIns="45501" rIns="91001" bIns="45501" rtlCol="0" anchor="b"/>
          <a:lstStyle>
            <a:lvl1pPr algn="l" fontAlgn="auto">
              <a:spcBef>
                <a:spcPts val="0"/>
              </a:spcBef>
              <a:spcAft>
                <a:spcPts val="0"/>
              </a:spcAft>
              <a:defRPr sz="1200">
                <a:latin typeface="+mn-lt"/>
              </a:defRPr>
            </a:lvl1pPr>
          </a:lstStyle>
          <a:p>
            <a:pPr>
              <a:defRPr/>
            </a:pPr>
            <a:endParaRPr lang="en-AU"/>
          </a:p>
        </p:txBody>
      </p:sp>
      <p:sp>
        <p:nvSpPr>
          <p:cNvPr id="7" name="Slide Number Placeholder 6"/>
          <p:cNvSpPr>
            <a:spLocks noGrp="1"/>
          </p:cNvSpPr>
          <p:nvPr>
            <p:ph type="sldNum" sz="quarter" idx="5"/>
          </p:nvPr>
        </p:nvSpPr>
        <p:spPr>
          <a:xfrm>
            <a:off x="3850443" y="9428584"/>
            <a:ext cx="2945659" cy="496332"/>
          </a:xfrm>
          <a:prstGeom prst="rect">
            <a:avLst/>
          </a:prstGeom>
        </p:spPr>
        <p:txBody>
          <a:bodyPr vert="horz" lIns="91001" tIns="45501" rIns="91001" bIns="45501" rtlCol="0" anchor="b"/>
          <a:lstStyle>
            <a:lvl1pPr algn="r" fontAlgn="auto">
              <a:spcBef>
                <a:spcPts val="0"/>
              </a:spcBef>
              <a:spcAft>
                <a:spcPts val="0"/>
              </a:spcAft>
              <a:defRPr sz="1200">
                <a:latin typeface="+mn-lt"/>
              </a:defRPr>
            </a:lvl1pPr>
          </a:lstStyle>
          <a:p>
            <a:pPr>
              <a:defRPr/>
            </a:pPr>
            <a:fld id="{F32BDE04-D06A-474F-A77D-D5F1327EA517}" type="slidenum">
              <a:rPr lang="en-AU"/>
              <a:pPr>
                <a:defRPr/>
              </a:pPr>
              <a:t>‹#›</a:t>
            </a:fld>
            <a:endParaRPr lang="en-AU"/>
          </a:p>
        </p:txBody>
      </p:sp>
    </p:spTree>
    <p:extLst>
      <p:ext uri="{BB962C8B-B14F-4D97-AF65-F5344CB8AC3E}">
        <p14:creationId xmlns:p14="http://schemas.microsoft.com/office/powerpoint/2010/main" val="67865705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pPr>
              <a:defRPr/>
            </a:pPr>
            <a:fld id="{F32BDE04-D06A-474F-A77D-D5F1327EA517}" type="slidenum">
              <a:rPr lang="en-AU" smtClean="0"/>
              <a:pPr>
                <a:defRPr/>
              </a:pPr>
              <a:t>1</a:t>
            </a:fld>
            <a:endParaRPr lang="en-AU"/>
          </a:p>
        </p:txBody>
      </p:sp>
    </p:spTree>
    <p:extLst>
      <p:ext uri="{BB962C8B-B14F-4D97-AF65-F5344CB8AC3E}">
        <p14:creationId xmlns:p14="http://schemas.microsoft.com/office/powerpoint/2010/main" val="17700763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Solomon Islands’ malaria burden is among the highest in the Western Pacific Region of the World Health Organisation (WHO). In the 1970s Solomon Islands came close to eliminating malaria with fewer than 20 cases per 1000 people. However, premature withdrawal of funding and interventions saw cases soar to 450 per1000 people in 1992 (</a:t>
            </a:r>
            <a:r>
              <a:rPr lang="en-US" i="1" dirty="0"/>
              <a:t>Solomon Islands Road Map for Malaria Elimination</a:t>
            </a:r>
            <a:r>
              <a:rPr lang="en-US" dirty="0"/>
              <a:t>).</a:t>
            </a:r>
            <a:endParaRPr lang="en-AU" dirty="0"/>
          </a:p>
          <a:p>
            <a:r>
              <a:rPr lang="en-US" dirty="0"/>
              <a:t> </a:t>
            </a:r>
            <a:endParaRPr lang="en-AU" dirty="0"/>
          </a:p>
          <a:p>
            <a:r>
              <a:rPr lang="en-AU" dirty="0"/>
              <a:t>Over more than two decades the incidence of malaria has progressively reduced and fluctuated due to unstable investment in malaria interventions coupled with a period of civil unrest resulting in the cessation of most national malaria program activities for several years. </a:t>
            </a:r>
          </a:p>
          <a:p>
            <a:r>
              <a:rPr lang="en-AU" dirty="0"/>
              <a:t> </a:t>
            </a:r>
          </a:p>
          <a:p>
            <a:r>
              <a:rPr lang="en-AU" dirty="0"/>
              <a:t>Since 2003, when substantial and sustained financial resources became available over a ten year period, the incidence of malaria continued to trend downwards from an Annual Parasite Incidence (API) of 206 per 1,000 to 40.5 per 1,000 in 2015. However, it increased significantly to 88.8 per 1,000 in 2016 and to 93.2 per 1,000 in 2018. (</a:t>
            </a:r>
            <a:r>
              <a:rPr lang="en-AU" i="1" dirty="0"/>
              <a:t>Solomon Islands Annual Malaria Program Report (2018</a:t>
            </a:r>
            <a:r>
              <a:rPr lang="en-AU" dirty="0"/>
              <a:t>)). </a:t>
            </a:r>
          </a:p>
        </p:txBody>
      </p:sp>
      <p:sp>
        <p:nvSpPr>
          <p:cNvPr id="4" name="Slide Number Placeholder 3"/>
          <p:cNvSpPr>
            <a:spLocks noGrp="1"/>
          </p:cNvSpPr>
          <p:nvPr>
            <p:ph type="sldNum" sz="quarter" idx="5"/>
          </p:nvPr>
        </p:nvSpPr>
        <p:spPr/>
        <p:txBody>
          <a:bodyPr/>
          <a:lstStyle/>
          <a:p>
            <a:pPr>
              <a:defRPr/>
            </a:pPr>
            <a:fld id="{F32BDE04-D06A-474F-A77D-D5F1327EA517}" type="slidenum">
              <a:rPr lang="en-AU" smtClean="0"/>
              <a:pPr>
                <a:defRPr/>
              </a:pPr>
              <a:t>2</a:t>
            </a:fld>
            <a:endParaRPr lang="en-AU"/>
          </a:p>
        </p:txBody>
      </p:sp>
    </p:spTree>
    <p:extLst>
      <p:ext uri="{BB962C8B-B14F-4D97-AF65-F5344CB8AC3E}">
        <p14:creationId xmlns:p14="http://schemas.microsoft.com/office/powerpoint/2010/main" val="11481184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a:t>
            </a:r>
            <a:r>
              <a:rPr lang="en-AU" i="1" dirty="0"/>
              <a:t>Solomon Islands Annual Malaria Program Report (2018</a:t>
            </a:r>
            <a:r>
              <a:rPr lang="en-AU" dirty="0"/>
              <a:t>)). The Report notes that the malaria incidence in Central Islands Province (CIP) remains high relative to other provinces.  The API in CIP rose steadily from 56 per 1000 in 2013 to 281 per 1000 in 2016, fell slightly to 220 in 2017, and then rose again to 354 per 1000 in 2018. This is the highest malaria prevalence province in the nation. </a:t>
            </a:r>
          </a:p>
          <a:p>
            <a:r>
              <a:rPr lang="en-US" dirty="0"/>
              <a:t>The </a:t>
            </a:r>
            <a:r>
              <a:rPr lang="en-US" i="1" dirty="0"/>
              <a:t>Malaria Situation Review in Central Islands Province</a:t>
            </a:r>
            <a:r>
              <a:rPr lang="en-US" dirty="0"/>
              <a:t> states that many factors have contributed to increased malaria cases in CIP from 2016 onwards. </a:t>
            </a:r>
            <a:r>
              <a:rPr lang="en-AU" dirty="0"/>
              <a:t>The Review specifically cites three observed factors: access to quality diagnostic service, change of information system management and reduced protective coverage of vector control interventions. While this means that some of the reported malaria increase is likely to be due to better diagnosis and reporting, the Review stresses that malaria incidence in CIP has increased. It notes that population protective effects of vector control interventions have reduced. Specifically, indoor residual spraying (IRS) ceased in 2015 and a batch of substandard long-lasting insecticidal nets (LLIN) was distributed and used during 2013 to 2016.  </a:t>
            </a:r>
          </a:p>
          <a:p>
            <a:r>
              <a:rPr lang="en-AU" dirty="0"/>
              <a:t>The ongoing increase in malaria cases in CIP from 2016 can be linked to reduced effective vector control including lack of IRS, periodic malaria commodity stock-outs, staggered and incomplete LLIN replacement distributions, low rates of effective use of LLINs and other population behavioural trends such as staying outside longer into the evening. A study by the NVBDCP in 2017, following a local LLIN distribution, showed that of 91 households interviewed only 84% had received new LLINs and only 49% of those were using them. Field surveys by RAM sponsored PhD student Edgar Pollard (AITHM) in CIP and Western Province highlighted the increasing trend of village people to be out socialising during peak biting periods of the principle malaria vector Anopheles </a:t>
            </a:r>
            <a:r>
              <a:rPr lang="en-AU" dirty="0" err="1"/>
              <a:t>Farauti</a:t>
            </a:r>
            <a:r>
              <a:rPr lang="en-AU" dirty="0"/>
              <a:t>.</a:t>
            </a:r>
          </a:p>
          <a:p>
            <a:r>
              <a:rPr lang="en-US" dirty="0"/>
              <a:t> </a:t>
            </a:r>
            <a:endParaRPr lang="en-AU" dirty="0"/>
          </a:p>
          <a:p>
            <a:endParaRPr lang="en-AU" dirty="0"/>
          </a:p>
        </p:txBody>
      </p:sp>
      <p:sp>
        <p:nvSpPr>
          <p:cNvPr id="4" name="Slide Number Placeholder 3"/>
          <p:cNvSpPr>
            <a:spLocks noGrp="1"/>
          </p:cNvSpPr>
          <p:nvPr>
            <p:ph type="sldNum" sz="quarter" idx="5"/>
          </p:nvPr>
        </p:nvSpPr>
        <p:spPr/>
        <p:txBody>
          <a:bodyPr/>
          <a:lstStyle/>
          <a:p>
            <a:pPr>
              <a:defRPr/>
            </a:pPr>
            <a:fld id="{F32BDE04-D06A-474F-A77D-D5F1327EA517}" type="slidenum">
              <a:rPr lang="en-AU" smtClean="0"/>
              <a:pPr>
                <a:defRPr/>
              </a:pPr>
              <a:t>3</a:t>
            </a:fld>
            <a:endParaRPr lang="en-AU"/>
          </a:p>
        </p:txBody>
      </p:sp>
    </p:spTree>
    <p:extLst>
      <p:ext uri="{BB962C8B-B14F-4D97-AF65-F5344CB8AC3E}">
        <p14:creationId xmlns:p14="http://schemas.microsoft.com/office/powerpoint/2010/main" val="37551846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2018 staff from the DFAT </a:t>
            </a:r>
            <a:r>
              <a:rPr lang="en-AU" dirty="0"/>
              <a:t>Indo-Pacific Centre for Health Security </a:t>
            </a:r>
            <a:r>
              <a:rPr lang="en-US" dirty="0"/>
              <a:t>contacted RAM to explore the possibility of a RAM – DFAT malaria collaboration. DFAT was impressed with the Rotary Polio Eradication partnerships. This contact led to the proposed Solomon Islands collaboration </a:t>
            </a:r>
          </a:p>
          <a:p>
            <a:pPr marL="170627" indent="-170627">
              <a:buFont typeface="Arial" panose="020B0604020202020204" pitchFamily="34" charset="0"/>
              <a:buChar char="•"/>
            </a:pPr>
            <a:r>
              <a:rPr lang="en-US" dirty="0"/>
              <a:t>developed with significant advice and regular consultation with the Director of the Solomons National Vector Borne Diseases Control Program (NVBDCP) and the Director of the Ministry of Health and Medical Services Health Promotion Division. </a:t>
            </a:r>
          </a:p>
          <a:p>
            <a:r>
              <a:rPr lang="en-US" dirty="0"/>
              <a:t>RAM was advised by the NVBDCP Director that any new projects targeting Solomon Islands should seek to support the MHMS programs to control resurgent malaria outbreaks in Central Islands and Malaita Provinces. A project outline was developed that will focus on Central Islands Province, in particular the relatively geographically contiguous eastern part of the province. This will cover up to around 25,000 of the province’s approximately 30,000 people.</a:t>
            </a:r>
            <a:endParaRPr lang="en-AU" dirty="0"/>
          </a:p>
          <a:p>
            <a:r>
              <a:rPr lang="en-US" dirty="0"/>
              <a:t>In April 2019 a RAM delegation to Solomon Islands met with the following officials:</a:t>
            </a:r>
            <a:endParaRPr lang="en-AU" sz="1000" dirty="0"/>
          </a:p>
          <a:p>
            <a:pPr>
              <a:spcBef>
                <a:spcPts val="0"/>
              </a:spcBef>
            </a:pPr>
            <a:r>
              <a:rPr lang="en-US" sz="1000" dirty="0"/>
              <a:t>Dr Jimmy Rodgers - Sectary to the Prime Minister; Dr </a:t>
            </a:r>
            <a:r>
              <a:rPr lang="en-US" sz="1000" dirty="0" err="1"/>
              <a:t>Nemia</a:t>
            </a:r>
            <a:r>
              <a:rPr lang="en-US" sz="1000" dirty="0"/>
              <a:t> </a:t>
            </a:r>
            <a:r>
              <a:rPr lang="en-US" sz="1000" dirty="0" err="1"/>
              <a:t>Bainivalu</a:t>
            </a:r>
            <a:r>
              <a:rPr lang="en-US" sz="1000" dirty="0"/>
              <a:t> – </a:t>
            </a:r>
            <a:r>
              <a:rPr lang="en-US" sz="1000" dirty="0" err="1"/>
              <a:t>Undersec</a:t>
            </a:r>
            <a:r>
              <a:rPr lang="en-US" sz="1000" dirty="0"/>
              <a:t> Health Improvement</a:t>
            </a:r>
            <a:endParaRPr lang="en-AU" sz="1000" dirty="0"/>
          </a:p>
          <a:p>
            <a:pPr>
              <a:spcBef>
                <a:spcPts val="0"/>
              </a:spcBef>
            </a:pPr>
            <a:r>
              <a:rPr lang="en-US" sz="1000" dirty="0" err="1"/>
              <a:t>Mr</a:t>
            </a:r>
            <a:r>
              <a:rPr lang="en-US" sz="1000" dirty="0"/>
              <a:t> Alby Bobogare - Director NVBDCP; </a:t>
            </a:r>
            <a:r>
              <a:rPr lang="en-US" sz="1000" dirty="0" err="1"/>
              <a:t>Mr</a:t>
            </a:r>
            <a:r>
              <a:rPr lang="en-US" sz="1000" dirty="0"/>
              <a:t> Charles </a:t>
            </a:r>
            <a:r>
              <a:rPr lang="en-US" sz="1000" dirty="0" err="1"/>
              <a:t>Butafa</a:t>
            </a:r>
            <a:r>
              <a:rPr lang="en-US" sz="1000" dirty="0"/>
              <a:t> – Vector Control Entomologist – NVBDCP</a:t>
            </a:r>
            <a:endParaRPr lang="en-AU" sz="1000" dirty="0"/>
          </a:p>
          <a:p>
            <a:pPr>
              <a:spcBef>
                <a:spcPts val="0"/>
              </a:spcBef>
            </a:pPr>
            <a:r>
              <a:rPr lang="en-US" sz="1000" dirty="0" err="1"/>
              <a:t>Mr</a:t>
            </a:r>
            <a:r>
              <a:rPr lang="en-US" sz="1000" dirty="0"/>
              <a:t> John </a:t>
            </a:r>
            <a:r>
              <a:rPr lang="en-US" sz="1000" dirty="0" err="1"/>
              <a:t>Leaburi</a:t>
            </a:r>
            <a:r>
              <a:rPr lang="en-US" sz="1000" dirty="0"/>
              <a:t> – Program Manager M&amp;E ; </a:t>
            </a:r>
            <a:r>
              <a:rPr lang="en-US" sz="1000" dirty="0" err="1"/>
              <a:t>Mr</a:t>
            </a:r>
            <a:r>
              <a:rPr lang="en-US" sz="1000" dirty="0"/>
              <a:t> William </a:t>
            </a:r>
            <a:r>
              <a:rPr lang="en-US" sz="1000" dirty="0" err="1"/>
              <a:t>Horoto</a:t>
            </a:r>
            <a:r>
              <a:rPr lang="en-US" sz="1000" dirty="0"/>
              <a:t> – Manager – National Medical Store</a:t>
            </a:r>
            <a:endParaRPr lang="en-AU" sz="1000" dirty="0"/>
          </a:p>
          <a:p>
            <a:pPr>
              <a:spcBef>
                <a:spcPts val="0"/>
              </a:spcBef>
            </a:pPr>
            <a:r>
              <a:rPr lang="en-US" sz="1000" dirty="0" err="1"/>
              <a:t>Mrs</a:t>
            </a:r>
            <a:r>
              <a:rPr lang="en-US" sz="1000" dirty="0"/>
              <a:t> </a:t>
            </a:r>
            <a:r>
              <a:rPr lang="en-US" sz="1000" dirty="0" err="1"/>
              <a:t>Baakai</a:t>
            </a:r>
            <a:r>
              <a:rPr lang="en-US" sz="1000" dirty="0"/>
              <a:t> </a:t>
            </a:r>
            <a:r>
              <a:rPr lang="en-US" sz="1000" dirty="0" err="1"/>
              <a:t>Kamoriki</a:t>
            </a:r>
            <a:r>
              <a:rPr lang="en-US" sz="1000" dirty="0"/>
              <a:t> – Chief Medical Statistician; </a:t>
            </a:r>
            <a:r>
              <a:rPr lang="en-US" sz="1000" dirty="0" err="1"/>
              <a:t>Mr</a:t>
            </a:r>
            <a:r>
              <a:rPr lang="en-US" sz="1000" dirty="0"/>
              <a:t> Adrian </a:t>
            </a:r>
            <a:r>
              <a:rPr lang="en-US" sz="1000" dirty="0" err="1"/>
              <a:t>Leamana</a:t>
            </a:r>
            <a:r>
              <a:rPr lang="en-US" sz="1000" dirty="0"/>
              <a:t> – Director Health Promotion </a:t>
            </a:r>
            <a:endParaRPr lang="en-AU" sz="1000" dirty="0"/>
          </a:p>
          <a:p>
            <a:pPr>
              <a:spcBef>
                <a:spcPts val="0"/>
              </a:spcBef>
            </a:pPr>
            <a:r>
              <a:rPr lang="en-US" sz="1000" dirty="0"/>
              <a:t>PDG Wayne Morris OBE – RAM Country Coordinator - Rotary Club of Honiara </a:t>
            </a:r>
            <a:endParaRPr lang="en-AU" sz="1000" dirty="0"/>
          </a:p>
          <a:p>
            <a:pPr>
              <a:spcBef>
                <a:spcPts val="0"/>
              </a:spcBef>
            </a:pPr>
            <a:r>
              <a:rPr lang="en-US" sz="1000" dirty="0" err="1"/>
              <a:t>Ms</a:t>
            </a:r>
            <a:r>
              <a:rPr lang="en-US" sz="1000" dirty="0"/>
              <a:t> Fiona </a:t>
            </a:r>
            <a:r>
              <a:rPr lang="en-US" sz="1000" dirty="0" err="1"/>
              <a:t>Mulhearn</a:t>
            </a:r>
            <a:r>
              <a:rPr lang="en-US" sz="1000" dirty="0"/>
              <a:t> – 1st Sec, Health - HC Australia</a:t>
            </a:r>
            <a:endParaRPr lang="en-AU" sz="1000" dirty="0"/>
          </a:p>
          <a:p>
            <a:pPr>
              <a:spcBef>
                <a:spcPts val="0"/>
              </a:spcBef>
            </a:pPr>
            <a:r>
              <a:rPr lang="en-US" sz="1000" dirty="0"/>
              <a:t>Dr Lesley </a:t>
            </a:r>
            <a:r>
              <a:rPr lang="en-US" sz="1000" dirty="0" err="1"/>
              <a:t>Bunabo</a:t>
            </a:r>
            <a:r>
              <a:rPr lang="en-US" sz="1000" dirty="0"/>
              <a:t> – Director of Health Central Province</a:t>
            </a:r>
            <a:endParaRPr lang="en-AU" sz="1000" dirty="0"/>
          </a:p>
          <a:p>
            <a:pPr>
              <a:spcBef>
                <a:spcPts val="0"/>
              </a:spcBef>
            </a:pPr>
            <a:r>
              <a:rPr lang="en-US" sz="1000" dirty="0" err="1"/>
              <a:t>Mr</a:t>
            </a:r>
            <a:r>
              <a:rPr lang="en-US" sz="1000" dirty="0"/>
              <a:t> Charles Mau – Provincial Malaria Program Manager</a:t>
            </a:r>
            <a:endParaRPr lang="en-AU" sz="1000" dirty="0"/>
          </a:p>
          <a:p>
            <a:pPr>
              <a:spcBef>
                <a:spcPts val="0"/>
              </a:spcBef>
            </a:pPr>
            <a:r>
              <a:rPr lang="en-US" sz="1000" dirty="0" err="1"/>
              <a:t>Mr</a:t>
            </a:r>
            <a:r>
              <a:rPr lang="en-US" sz="1000" dirty="0"/>
              <a:t> Rolex </a:t>
            </a:r>
            <a:r>
              <a:rPr lang="en-US" sz="1000" dirty="0" err="1"/>
              <a:t>Havea</a:t>
            </a:r>
            <a:r>
              <a:rPr lang="en-US" sz="1000" dirty="0"/>
              <a:t> – Senior Vector Control Officer  </a:t>
            </a:r>
            <a:endParaRPr lang="en-AU" sz="1000" dirty="0"/>
          </a:p>
          <a:p>
            <a:pPr>
              <a:spcBef>
                <a:spcPts val="0"/>
              </a:spcBef>
            </a:pPr>
            <a:r>
              <a:rPr lang="en-US" sz="1000" dirty="0" err="1"/>
              <a:t>Mr</a:t>
            </a:r>
            <a:r>
              <a:rPr lang="en-US" sz="1000" dirty="0"/>
              <a:t> John </a:t>
            </a:r>
            <a:r>
              <a:rPr lang="en-US" sz="1000" dirty="0" err="1"/>
              <a:t>Lodo</a:t>
            </a:r>
            <a:r>
              <a:rPr lang="en-US" sz="1000" dirty="0"/>
              <a:t> – Malaria Program Manager Central Province 1972-2010</a:t>
            </a:r>
            <a:endParaRPr lang="en-AU" sz="1000" dirty="0"/>
          </a:p>
          <a:p>
            <a:pPr>
              <a:spcBef>
                <a:spcPts val="0"/>
              </a:spcBef>
            </a:pPr>
            <a:r>
              <a:rPr lang="en-US" sz="1000" dirty="0" err="1"/>
              <a:t>Ms</a:t>
            </a:r>
            <a:r>
              <a:rPr lang="en-US" sz="1000" dirty="0"/>
              <a:t> </a:t>
            </a:r>
            <a:r>
              <a:rPr lang="en-US" sz="1000" dirty="0" err="1"/>
              <a:t>Jentar</a:t>
            </a:r>
            <a:r>
              <a:rPr lang="en-US" sz="1000" dirty="0"/>
              <a:t> </a:t>
            </a:r>
            <a:r>
              <a:rPr lang="en-US" sz="1000" dirty="0" err="1"/>
              <a:t>Saitoha</a:t>
            </a:r>
            <a:r>
              <a:rPr lang="en-US" sz="1000" dirty="0"/>
              <a:t> – </a:t>
            </a:r>
            <a:r>
              <a:rPr lang="en-US" sz="1000" dirty="0" err="1"/>
              <a:t>Microcopist</a:t>
            </a:r>
            <a:r>
              <a:rPr lang="en-US" sz="1000" dirty="0"/>
              <a:t>, Malaria Program</a:t>
            </a:r>
          </a:p>
        </p:txBody>
      </p:sp>
      <p:sp>
        <p:nvSpPr>
          <p:cNvPr id="4" name="Slide Number Placeholder 3"/>
          <p:cNvSpPr>
            <a:spLocks noGrp="1"/>
          </p:cNvSpPr>
          <p:nvPr>
            <p:ph type="sldNum" sz="quarter" idx="5"/>
          </p:nvPr>
        </p:nvSpPr>
        <p:spPr/>
        <p:txBody>
          <a:bodyPr/>
          <a:lstStyle/>
          <a:p>
            <a:pPr>
              <a:defRPr/>
            </a:pPr>
            <a:fld id="{F32BDE04-D06A-474F-A77D-D5F1327EA517}" type="slidenum">
              <a:rPr lang="en-AU" smtClean="0"/>
              <a:pPr>
                <a:defRPr/>
              </a:pPr>
              <a:t>4</a:t>
            </a:fld>
            <a:endParaRPr lang="en-AU"/>
          </a:p>
        </p:txBody>
      </p:sp>
    </p:spTree>
    <p:extLst>
      <p:ext uri="{BB962C8B-B14F-4D97-AF65-F5344CB8AC3E}">
        <p14:creationId xmlns:p14="http://schemas.microsoft.com/office/powerpoint/2010/main" val="20307720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Malaria program reviews completed by WHO and MHMS in 2018 highlight that malaria resurgence in CIP correlates to: </a:t>
            </a:r>
          </a:p>
          <a:p>
            <a:r>
              <a:rPr lang="en-AU" dirty="0"/>
              <a:t>Distribution of sub-standard LLINs from 2013-2016 </a:t>
            </a:r>
          </a:p>
          <a:p>
            <a:r>
              <a:rPr lang="en-AU" dirty="0"/>
              <a:t>Cessation of IRS in 2015 </a:t>
            </a:r>
          </a:p>
          <a:p>
            <a:r>
              <a:rPr lang="en-AU" dirty="0"/>
              <a:t>Low levels of community awareness and hence inconsistent and poor preventative behaviours (e.g. low employment of issued LLINs). </a:t>
            </a:r>
          </a:p>
          <a:p>
            <a:r>
              <a:rPr lang="en-AU" dirty="0"/>
              <a:t>Malaria commodity stock-outs in Health Facility inventories </a:t>
            </a:r>
          </a:p>
          <a:p>
            <a:r>
              <a:rPr lang="en-AU" dirty="0"/>
              <a:t>Staggered and incomplete LLIN replacement distributions. </a:t>
            </a:r>
          </a:p>
          <a:p>
            <a:r>
              <a:rPr lang="en-AU" dirty="0"/>
              <a:t>Poor resourcing of Provincial Health activities has led to low rates of visits to Health Facilities by malaria and Health Promotions staﬀ and reporting of malaria diagnostic statistics and other data remains inconsistent. </a:t>
            </a:r>
          </a:p>
          <a:p>
            <a:r>
              <a:rPr lang="en-AU" dirty="0"/>
              <a:t> </a:t>
            </a:r>
          </a:p>
        </p:txBody>
      </p:sp>
      <p:sp>
        <p:nvSpPr>
          <p:cNvPr id="4" name="Slide Number Placeholder 3"/>
          <p:cNvSpPr>
            <a:spLocks noGrp="1"/>
          </p:cNvSpPr>
          <p:nvPr>
            <p:ph type="sldNum" sz="quarter" idx="5"/>
          </p:nvPr>
        </p:nvSpPr>
        <p:spPr/>
        <p:txBody>
          <a:bodyPr/>
          <a:lstStyle/>
          <a:p>
            <a:pPr>
              <a:defRPr/>
            </a:pPr>
            <a:fld id="{F32BDE04-D06A-474F-A77D-D5F1327EA517}" type="slidenum">
              <a:rPr lang="en-AU" smtClean="0"/>
              <a:pPr>
                <a:defRPr/>
              </a:pPr>
              <a:t>5</a:t>
            </a:fld>
            <a:endParaRPr lang="en-AU"/>
          </a:p>
        </p:txBody>
      </p:sp>
    </p:spTree>
    <p:extLst>
      <p:ext uri="{BB962C8B-B14F-4D97-AF65-F5344CB8AC3E}">
        <p14:creationId xmlns:p14="http://schemas.microsoft.com/office/powerpoint/2010/main" val="26664580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pPr>
              <a:defRPr/>
            </a:pPr>
            <a:fld id="{F32BDE04-D06A-474F-A77D-D5F1327EA517}" type="slidenum">
              <a:rPr lang="en-AU" smtClean="0"/>
              <a:pPr>
                <a:defRPr/>
              </a:pPr>
              <a:t>6</a:t>
            </a:fld>
            <a:endParaRPr lang="en-AU"/>
          </a:p>
        </p:txBody>
      </p:sp>
    </p:spTree>
    <p:extLst>
      <p:ext uri="{BB962C8B-B14F-4D97-AF65-F5344CB8AC3E}">
        <p14:creationId xmlns:p14="http://schemas.microsoft.com/office/powerpoint/2010/main" val="22002922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The project will embed a qualiﬁed Project Manager to mentor staﬀ on all aspects of malaria control and will provide targeted assistance to ensure consistent application of best practice malaria control strategies. </a:t>
            </a:r>
          </a:p>
          <a:p>
            <a:r>
              <a:rPr lang="en-AU" dirty="0"/>
              <a:t>The project will provide reliable transport for Health Facility visits and community engagement activities and will reﬁne reporting practices as well as collecting quality georeferenced data capable of supporting future malaria elimination programs. </a:t>
            </a:r>
          </a:p>
          <a:p>
            <a:r>
              <a:rPr lang="en-AU" dirty="0"/>
              <a:t>Highly qualiﬁed malaria control consultants will provide targeted advice. </a:t>
            </a:r>
          </a:p>
          <a:p>
            <a:r>
              <a:rPr lang="en-AU" dirty="0"/>
              <a:t>Staﬀ training opportunities will be identiﬁed and progressed. </a:t>
            </a:r>
          </a:p>
          <a:p>
            <a:r>
              <a:rPr lang="en-AU" dirty="0"/>
              <a:t>Opportunities for infrastructure enhancement (e.g. Health Facility maintenance and improvement and staﬀ housing builds) will be identiﬁed for action by related Rotary Overseas Aid projects. </a:t>
            </a:r>
          </a:p>
          <a:p>
            <a:r>
              <a:rPr lang="en-AU" dirty="0"/>
              <a:t>This approach works and we know how to do it. </a:t>
            </a:r>
          </a:p>
        </p:txBody>
      </p:sp>
      <p:sp>
        <p:nvSpPr>
          <p:cNvPr id="4" name="Slide Number Placeholder 3"/>
          <p:cNvSpPr>
            <a:spLocks noGrp="1"/>
          </p:cNvSpPr>
          <p:nvPr>
            <p:ph type="sldNum" sz="quarter" idx="5"/>
          </p:nvPr>
        </p:nvSpPr>
        <p:spPr/>
        <p:txBody>
          <a:bodyPr/>
          <a:lstStyle/>
          <a:p>
            <a:pPr>
              <a:defRPr/>
            </a:pPr>
            <a:fld id="{F32BDE04-D06A-474F-A77D-D5F1327EA517}" type="slidenum">
              <a:rPr lang="en-AU" smtClean="0"/>
              <a:pPr>
                <a:defRPr/>
              </a:pPr>
              <a:t>7</a:t>
            </a:fld>
            <a:endParaRPr lang="en-AU"/>
          </a:p>
        </p:txBody>
      </p:sp>
    </p:spTree>
    <p:extLst>
      <p:ext uri="{BB962C8B-B14F-4D97-AF65-F5344CB8AC3E}">
        <p14:creationId xmlns:p14="http://schemas.microsoft.com/office/powerpoint/2010/main" val="17878470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anticipated project outcomes are: </a:t>
            </a:r>
            <a:endParaRPr lang="en-AU" dirty="0"/>
          </a:p>
          <a:p>
            <a:pPr marL="170627" indent="-170627">
              <a:buFont typeface="Arial" panose="020B0604020202020204" pitchFamily="34" charset="0"/>
              <a:buChar char="•"/>
            </a:pPr>
            <a:r>
              <a:rPr lang="en-US" dirty="0"/>
              <a:t> Increased community engagement in malaria control and elimination programs as reflected in: a significant increase in household ownership and use of LLINs; regular IRS of homes in high transmission villages; and increased numbers of villages accredited under the Healthy Village Settings program. </a:t>
            </a:r>
            <a:endParaRPr lang="en-AU" dirty="0"/>
          </a:p>
          <a:p>
            <a:pPr marL="170627" indent="-170627">
              <a:buFont typeface="Arial" panose="020B0604020202020204" pitchFamily="34" charset="0"/>
              <a:buChar char="•"/>
            </a:pPr>
            <a:r>
              <a:rPr lang="en-AU" dirty="0"/>
              <a:t> </a:t>
            </a:r>
            <a:r>
              <a:rPr lang="en-US" dirty="0"/>
              <a:t>Improved management of malaria control strategies by provincial health staff, including </a:t>
            </a:r>
            <a:r>
              <a:rPr lang="en-US" dirty="0" err="1"/>
              <a:t>optimising</a:t>
            </a:r>
            <a:r>
              <a:rPr lang="en-US" dirty="0"/>
              <a:t> vector control, </a:t>
            </a:r>
            <a:r>
              <a:rPr lang="en-US" dirty="0" err="1"/>
              <a:t>optimising</a:t>
            </a:r>
            <a:r>
              <a:rPr lang="en-US" dirty="0"/>
              <a:t> case detection and management at health facility level, and enhanced quality assurance for intervention commodities.</a:t>
            </a:r>
            <a:endParaRPr lang="en-AU" dirty="0"/>
          </a:p>
          <a:p>
            <a:pPr marL="170627" indent="-170627">
              <a:buFont typeface="Arial" panose="020B0604020202020204" pitchFamily="34" charset="0"/>
              <a:buChar char="•"/>
            </a:pPr>
            <a:r>
              <a:rPr lang="en-US" dirty="0"/>
              <a:t> Improved surveillance systems (e.g. use of GIS) and response systems that result in timely and efficient deployment of targeted resources.</a:t>
            </a:r>
            <a:endParaRPr lang="en-AU" dirty="0"/>
          </a:p>
          <a:p>
            <a:pPr marL="170627" indent="-170627">
              <a:buFont typeface="Arial" panose="020B0604020202020204" pitchFamily="34" charset="0"/>
              <a:buChar char="•"/>
            </a:pPr>
            <a:r>
              <a:rPr lang="en-US" dirty="0"/>
              <a:t>Improved competencies of provincial health staff through consultation, training and mentoring. </a:t>
            </a:r>
            <a:endParaRPr lang="en-AU" dirty="0"/>
          </a:p>
          <a:p>
            <a:pPr marL="170627" indent="-170627">
              <a:buFont typeface="Arial" panose="020B0604020202020204" pitchFamily="34" charset="0"/>
              <a:buChar char="•"/>
            </a:pPr>
            <a:r>
              <a:rPr lang="en-US" dirty="0"/>
              <a:t>Improved administrative systems and capacity of provincial health facilities for malaria case detection, transmission surveillance and response, timely reporting through DHIS2 and MCMR and enhanced procurement and supply management of malaria commodities at all dispensing stations.</a:t>
            </a:r>
            <a:endParaRPr lang="en-AU" dirty="0"/>
          </a:p>
          <a:p>
            <a:pPr marL="170627" indent="-170627">
              <a:buFont typeface="Arial" panose="020B0604020202020204" pitchFamily="34" charset="0"/>
              <a:buChar char="•"/>
            </a:pPr>
            <a:r>
              <a:rPr lang="en-US" dirty="0"/>
              <a:t> Increased availability of housing for provincial malaria staff in order to </a:t>
            </a:r>
            <a:r>
              <a:rPr lang="en-US" dirty="0" err="1"/>
              <a:t>maximise</a:t>
            </a:r>
            <a:r>
              <a:rPr lang="en-US" dirty="0"/>
              <a:t> staff availability.</a:t>
            </a:r>
            <a:endParaRPr lang="en-AU" dirty="0"/>
          </a:p>
          <a:p>
            <a:pPr marL="170627" indent="-170627">
              <a:buFont typeface="Arial" panose="020B0604020202020204" pitchFamily="34" charset="0"/>
              <a:buChar char="•"/>
            </a:pPr>
            <a:r>
              <a:rPr lang="en-US" dirty="0"/>
              <a:t> Increased capacity of the national malaria response effort through the experience and knowledge gained from this project.</a:t>
            </a:r>
            <a:endParaRPr lang="en-AU" dirty="0"/>
          </a:p>
          <a:p>
            <a:endParaRPr lang="en-AU" dirty="0"/>
          </a:p>
        </p:txBody>
      </p:sp>
      <p:sp>
        <p:nvSpPr>
          <p:cNvPr id="4" name="Slide Number Placeholder 3"/>
          <p:cNvSpPr>
            <a:spLocks noGrp="1"/>
          </p:cNvSpPr>
          <p:nvPr>
            <p:ph type="sldNum" sz="quarter" idx="5"/>
          </p:nvPr>
        </p:nvSpPr>
        <p:spPr/>
        <p:txBody>
          <a:bodyPr/>
          <a:lstStyle/>
          <a:p>
            <a:pPr>
              <a:defRPr/>
            </a:pPr>
            <a:fld id="{F32BDE04-D06A-474F-A77D-D5F1327EA517}" type="slidenum">
              <a:rPr lang="en-AU" smtClean="0"/>
              <a:pPr>
                <a:defRPr/>
              </a:pPr>
              <a:t>8</a:t>
            </a:fld>
            <a:endParaRPr lang="en-AU"/>
          </a:p>
        </p:txBody>
      </p:sp>
    </p:spTree>
    <p:extLst>
      <p:ext uri="{BB962C8B-B14F-4D97-AF65-F5344CB8AC3E}">
        <p14:creationId xmlns:p14="http://schemas.microsoft.com/office/powerpoint/2010/main" val="28213607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pPr>
              <a:defRPr/>
            </a:pPr>
            <a:fld id="{F32BDE04-D06A-474F-A77D-D5F1327EA517}" type="slidenum">
              <a:rPr lang="en-AU" smtClean="0"/>
              <a:pPr>
                <a:defRPr/>
              </a:pPr>
              <a:t>9</a:t>
            </a:fld>
            <a:endParaRPr lang="en-AU"/>
          </a:p>
        </p:txBody>
      </p:sp>
    </p:spTree>
    <p:extLst>
      <p:ext uri="{BB962C8B-B14F-4D97-AF65-F5344CB8AC3E}">
        <p14:creationId xmlns:p14="http://schemas.microsoft.com/office/powerpoint/2010/main" val="1718960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AU"/>
          </a:p>
        </p:txBody>
      </p:sp>
      <p:sp>
        <p:nvSpPr>
          <p:cNvPr id="4" name="Date Placeholder 3"/>
          <p:cNvSpPr>
            <a:spLocks noGrp="1"/>
          </p:cNvSpPr>
          <p:nvPr>
            <p:ph type="dt" sz="half" idx="10"/>
          </p:nvPr>
        </p:nvSpPr>
        <p:spPr/>
        <p:txBody>
          <a:bodyPr/>
          <a:lstStyle>
            <a:lvl1pPr>
              <a:defRPr/>
            </a:lvl1pPr>
          </a:lstStyle>
          <a:p>
            <a:pPr>
              <a:defRPr/>
            </a:pPr>
            <a:fld id="{9E4551AE-971B-4681-A86A-135E0539E53E}" type="datetimeFigureOut">
              <a:rPr lang="en-AU"/>
              <a:pPr>
                <a:defRPr/>
              </a:pPr>
              <a:t>22/08/2019</a:t>
            </a:fld>
            <a:endParaRPr lang="en-AU"/>
          </a:p>
        </p:txBody>
      </p:sp>
      <p:sp>
        <p:nvSpPr>
          <p:cNvPr id="5" name="Footer Placeholder 4"/>
          <p:cNvSpPr>
            <a:spLocks noGrp="1"/>
          </p:cNvSpPr>
          <p:nvPr>
            <p:ph type="ftr" sz="quarter" idx="11"/>
          </p:nvPr>
        </p:nvSpPr>
        <p:spPr/>
        <p:txBody>
          <a:bodyPr/>
          <a:lstStyle>
            <a:lvl1pPr>
              <a:defRPr/>
            </a:lvl1pPr>
          </a:lstStyle>
          <a:p>
            <a:pPr>
              <a:defRPr/>
            </a:pPr>
            <a:endParaRPr lang="en-AU"/>
          </a:p>
        </p:txBody>
      </p:sp>
      <p:sp>
        <p:nvSpPr>
          <p:cNvPr id="6" name="Slide Number Placeholder 5"/>
          <p:cNvSpPr>
            <a:spLocks noGrp="1"/>
          </p:cNvSpPr>
          <p:nvPr>
            <p:ph type="sldNum" sz="quarter" idx="12"/>
          </p:nvPr>
        </p:nvSpPr>
        <p:spPr/>
        <p:txBody>
          <a:bodyPr/>
          <a:lstStyle>
            <a:lvl1pPr>
              <a:defRPr/>
            </a:lvl1pPr>
          </a:lstStyle>
          <a:p>
            <a:pPr>
              <a:defRPr/>
            </a:pPr>
            <a:fld id="{AFC65453-DE4D-45DA-ABF0-98E2A336A57B}" type="slidenum">
              <a:rPr lang="en-AU"/>
              <a:pPr>
                <a:defRPr/>
              </a:pPr>
              <a:t>‹#›</a:t>
            </a:fld>
            <a:endParaRPr lang="en-AU"/>
          </a:p>
        </p:txBody>
      </p:sp>
    </p:spTree>
  </p:cSld>
  <p:clrMapOvr>
    <a:masterClrMapping/>
  </p:clrMapOvr>
  <p:transition spd="slow" advTm="1000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lvl1pPr>
              <a:defRPr/>
            </a:lvl1pPr>
          </a:lstStyle>
          <a:p>
            <a:pPr>
              <a:defRPr/>
            </a:pPr>
            <a:fld id="{1219EE6E-273A-4177-A5E1-C4E496A427C4}" type="datetimeFigureOut">
              <a:rPr lang="en-AU"/>
              <a:pPr>
                <a:defRPr/>
              </a:pPr>
              <a:t>22/08/2019</a:t>
            </a:fld>
            <a:endParaRPr lang="en-AU"/>
          </a:p>
        </p:txBody>
      </p:sp>
      <p:sp>
        <p:nvSpPr>
          <p:cNvPr id="5" name="Footer Placeholder 4"/>
          <p:cNvSpPr>
            <a:spLocks noGrp="1"/>
          </p:cNvSpPr>
          <p:nvPr>
            <p:ph type="ftr" sz="quarter" idx="11"/>
          </p:nvPr>
        </p:nvSpPr>
        <p:spPr/>
        <p:txBody>
          <a:bodyPr/>
          <a:lstStyle>
            <a:lvl1pPr>
              <a:defRPr/>
            </a:lvl1pPr>
          </a:lstStyle>
          <a:p>
            <a:pPr>
              <a:defRPr/>
            </a:pPr>
            <a:endParaRPr lang="en-AU"/>
          </a:p>
        </p:txBody>
      </p:sp>
      <p:sp>
        <p:nvSpPr>
          <p:cNvPr id="6" name="Slide Number Placeholder 5"/>
          <p:cNvSpPr>
            <a:spLocks noGrp="1"/>
          </p:cNvSpPr>
          <p:nvPr>
            <p:ph type="sldNum" sz="quarter" idx="12"/>
          </p:nvPr>
        </p:nvSpPr>
        <p:spPr/>
        <p:txBody>
          <a:bodyPr/>
          <a:lstStyle>
            <a:lvl1pPr>
              <a:defRPr/>
            </a:lvl1pPr>
          </a:lstStyle>
          <a:p>
            <a:pPr>
              <a:defRPr/>
            </a:pPr>
            <a:fld id="{938C5A0F-409A-4CDF-9B36-5F60F3A03806}" type="slidenum">
              <a:rPr lang="en-AU"/>
              <a:pPr>
                <a:defRPr/>
              </a:pPr>
              <a:t>‹#›</a:t>
            </a:fld>
            <a:endParaRPr lang="en-AU"/>
          </a:p>
        </p:txBody>
      </p:sp>
    </p:spTree>
  </p:cSld>
  <p:clrMapOvr>
    <a:masterClrMapping/>
  </p:clrMapOvr>
  <p:transition spd="slow" advTm="1000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lvl1pPr>
              <a:defRPr/>
            </a:lvl1pPr>
          </a:lstStyle>
          <a:p>
            <a:pPr>
              <a:defRPr/>
            </a:pPr>
            <a:fld id="{1FA1BF82-BF16-4526-8EAD-1B2893B2ED44}" type="datetimeFigureOut">
              <a:rPr lang="en-AU"/>
              <a:pPr>
                <a:defRPr/>
              </a:pPr>
              <a:t>22/08/2019</a:t>
            </a:fld>
            <a:endParaRPr lang="en-AU"/>
          </a:p>
        </p:txBody>
      </p:sp>
      <p:sp>
        <p:nvSpPr>
          <p:cNvPr id="5" name="Footer Placeholder 4"/>
          <p:cNvSpPr>
            <a:spLocks noGrp="1"/>
          </p:cNvSpPr>
          <p:nvPr>
            <p:ph type="ftr" sz="quarter" idx="11"/>
          </p:nvPr>
        </p:nvSpPr>
        <p:spPr/>
        <p:txBody>
          <a:bodyPr/>
          <a:lstStyle>
            <a:lvl1pPr>
              <a:defRPr/>
            </a:lvl1pPr>
          </a:lstStyle>
          <a:p>
            <a:pPr>
              <a:defRPr/>
            </a:pPr>
            <a:endParaRPr lang="en-AU"/>
          </a:p>
        </p:txBody>
      </p:sp>
      <p:sp>
        <p:nvSpPr>
          <p:cNvPr id="6" name="Slide Number Placeholder 5"/>
          <p:cNvSpPr>
            <a:spLocks noGrp="1"/>
          </p:cNvSpPr>
          <p:nvPr>
            <p:ph type="sldNum" sz="quarter" idx="12"/>
          </p:nvPr>
        </p:nvSpPr>
        <p:spPr/>
        <p:txBody>
          <a:bodyPr/>
          <a:lstStyle>
            <a:lvl1pPr>
              <a:defRPr/>
            </a:lvl1pPr>
          </a:lstStyle>
          <a:p>
            <a:pPr>
              <a:defRPr/>
            </a:pPr>
            <a:fld id="{F3B2084B-B93B-4C75-A25A-8C853FA00B6F}" type="slidenum">
              <a:rPr lang="en-AU"/>
              <a:pPr>
                <a:defRPr/>
              </a:pPr>
              <a:t>‹#›</a:t>
            </a:fld>
            <a:endParaRPr lang="en-AU"/>
          </a:p>
        </p:txBody>
      </p:sp>
    </p:spTree>
  </p:cSld>
  <p:clrMapOvr>
    <a:masterClrMapping/>
  </p:clrMapOvr>
  <p:transition spd="slow" advTm="1000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lvl1pPr>
              <a:defRPr/>
            </a:lvl1pPr>
          </a:lstStyle>
          <a:p>
            <a:pPr>
              <a:defRPr/>
            </a:pPr>
            <a:fld id="{415BE988-6D5F-416C-A715-B6494C073679}" type="datetimeFigureOut">
              <a:rPr lang="en-AU"/>
              <a:pPr>
                <a:defRPr/>
              </a:pPr>
              <a:t>22/08/2019</a:t>
            </a:fld>
            <a:endParaRPr lang="en-AU"/>
          </a:p>
        </p:txBody>
      </p:sp>
      <p:sp>
        <p:nvSpPr>
          <p:cNvPr id="5" name="Footer Placeholder 4"/>
          <p:cNvSpPr>
            <a:spLocks noGrp="1"/>
          </p:cNvSpPr>
          <p:nvPr>
            <p:ph type="ftr" sz="quarter" idx="11"/>
          </p:nvPr>
        </p:nvSpPr>
        <p:spPr/>
        <p:txBody>
          <a:bodyPr/>
          <a:lstStyle>
            <a:lvl1pPr>
              <a:defRPr/>
            </a:lvl1pPr>
          </a:lstStyle>
          <a:p>
            <a:pPr>
              <a:defRPr/>
            </a:pPr>
            <a:endParaRPr lang="en-AU"/>
          </a:p>
        </p:txBody>
      </p:sp>
      <p:sp>
        <p:nvSpPr>
          <p:cNvPr id="6" name="Slide Number Placeholder 5"/>
          <p:cNvSpPr>
            <a:spLocks noGrp="1"/>
          </p:cNvSpPr>
          <p:nvPr>
            <p:ph type="sldNum" sz="quarter" idx="12"/>
          </p:nvPr>
        </p:nvSpPr>
        <p:spPr/>
        <p:txBody>
          <a:bodyPr/>
          <a:lstStyle>
            <a:lvl1pPr>
              <a:defRPr/>
            </a:lvl1pPr>
          </a:lstStyle>
          <a:p>
            <a:pPr>
              <a:defRPr/>
            </a:pPr>
            <a:fld id="{6FBCF95C-5824-459D-BC2E-8643D0171BB7}" type="slidenum">
              <a:rPr lang="en-AU"/>
              <a:pPr>
                <a:defRPr/>
              </a:pPr>
              <a:t>‹#›</a:t>
            </a:fld>
            <a:endParaRPr lang="en-AU"/>
          </a:p>
        </p:txBody>
      </p:sp>
    </p:spTree>
  </p:cSld>
  <p:clrMapOvr>
    <a:masterClrMapping/>
  </p:clrMapOvr>
  <p:transition spd="slow" advTm="1000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BCD89201-DDBC-4C0A-A1D6-D4BBC057B5F9}" type="datetimeFigureOut">
              <a:rPr lang="en-AU"/>
              <a:pPr>
                <a:defRPr/>
              </a:pPr>
              <a:t>22/08/2019</a:t>
            </a:fld>
            <a:endParaRPr lang="en-AU"/>
          </a:p>
        </p:txBody>
      </p:sp>
      <p:sp>
        <p:nvSpPr>
          <p:cNvPr id="5" name="Footer Placeholder 4"/>
          <p:cNvSpPr>
            <a:spLocks noGrp="1"/>
          </p:cNvSpPr>
          <p:nvPr>
            <p:ph type="ftr" sz="quarter" idx="11"/>
          </p:nvPr>
        </p:nvSpPr>
        <p:spPr/>
        <p:txBody>
          <a:bodyPr/>
          <a:lstStyle>
            <a:lvl1pPr>
              <a:defRPr/>
            </a:lvl1pPr>
          </a:lstStyle>
          <a:p>
            <a:pPr>
              <a:defRPr/>
            </a:pPr>
            <a:endParaRPr lang="en-AU"/>
          </a:p>
        </p:txBody>
      </p:sp>
      <p:sp>
        <p:nvSpPr>
          <p:cNvPr id="6" name="Slide Number Placeholder 5"/>
          <p:cNvSpPr>
            <a:spLocks noGrp="1"/>
          </p:cNvSpPr>
          <p:nvPr>
            <p:ph type="sldNum" sz="quarter" idx="12"/>
          </p:nvPr>
        </p:nvSpPr>
        <p:spPr/>
        <p:txBody>
          <a:bodyPr/>
          <a:lstStyle>
            <a:lvl1pPr>
              <a:defRPr/>
            </a:lvl1pPr>
          </a:lstStyle>
          <a:p>
            <a:pPr>
              <a:defRPr/>
            </a:pPr>
            <a:fld id="{2ABAF1B0-D973-483C-ABD3-5C02AE4AAC49}" type="slidenum">
              <a:rPr lang="en-AU"/>
              <a:pPr>
                <a:defRPr/>
              </a:pPr>
              <a:t>‹#›</a:t>
            </a:fld>
            <a:endParaRPr lang="en-AU"/>
          </a:p>
        </p:txBody>
      </p:sp>
    </p:spTree>
  </p:cSld>
  <p:clrMapOvr>
    <a:masterClrMapping/>
  </p:clrMapOvr>
  <p:transition spd="slow" advTm="1000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3"/>
          <p:cNvSpPr>
            <a:spLocks noGrp="1"/>
          </p:cNvSpPr>
          <p:nvPr>
            <p:ph type="dt" sz="half" idx="10"/>
          </p:nvPr>
        </p:nvSpPr>
        <p:spPr/>
        <p:txBody>
          <a:bodyPr/>
          <a:lstStyle>
            <a:lvl1pPr>
              <a:defRPr/>
            </a:lvl1pPr>
          </a:lstStyle>
          <a:p>
            <a:pPr>
              <a:defRPr/>
            </a:pPr>
            <a:fld id="{5431C329-2400-4EE3-BBC1-50038106972F}" type="datetimeFigureOut">
              <a:rPr lang="en-AU"/>
              <a:pPr>
                <a:defRPr/>
              </a:pPr>
              <a:t>22/08/2019</a:t>
            </a:fld>
            <a:endParaRPr lang="en-AU"/>
          </a:p>
        </p:txBody>
      </p:sp>
      <p:sp>
        <p:nvSpPr>
          <p:cNvPr id="6" name="Footer Placeholder 4"/>
          <p:cNvSpPr>
            <a:spLocks noGrp="1"/>
          </p:cNvSpPr>
          <p:nvPr>
            <p:ph type="ftr" sz="quarter" idx="11"/>
          </p:nvPr>
        </p:nvSpPr>
        <p:spPr/>
        <p:txBody>
          <a:bodyPr/>
          <a:lstStyle>
            <a:lvl1pPr>
              <a:defRPr/>
            </a:lvl1pPr>
          </a:lstStyle>
          <a:p>
            <a:pPr>
              <a:defRPr/>
            </a:pPr>
            <a:endParaRPr lang="en-AU"/>
          </a:p>
        </p:txBody>
      </p:sp>
      <p:sp>
        <p:nvSpPr>
          <p:cNvPr id="7" name="Slide Number Placeholder 5"/>
          <p:cNvSpPr>
            <a:spLocks noGrp="1"/>
          </p:cNvSpPr>
          <p:nvPr>
            <p:ph type="sldNum" sz="quarter" idx="12"/>
          </p:nvPr>
        </p:nvSpPr>
        <p:spPr/>
        <p:txBody>
          <a:bodyPr/>
          <a:lstStyle>
            <a:lvl1pPr>
              <a:defRPr/>
            </a:lvl1pPr>
          </a:lstStyle>
          <a:p>
            <a:pPr>
              <a:defRPr/>
            </a:pPr>
            <a:fld id="{D2559310-6AC7-4043-9446-EC2E09BFF0D0}" type="slidenum">
              <a:rPr lang="en-AU"/>
              <a:pPr>
                <a:defRPr/>
              </a:pPr>
              <a:t>‹#›</a:t>
            </a:fld>
            <a:endParaRPr lang="en-AU"/>
          </a:p>
        </p:txBody>
      </p:sp>
    </p:spTree>
  </p:cSld>
  <p:clrMapOvr>
    <a:masterClrMapping/>
  </p:clrMapOvr>
  <p:transition spd="slow" advTm="1000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3"/>
          <p:cNvSpPr>
            <a:spLocks noGrp="1"/>
          </p:cNvSpPr>
          <p:nvPr>
            <p:ph type="dt" sz="half" idx="10"/>
          </p:nvPr>
        </p:nvSpPr>
        <p:spPr/>
        <p:txBody>
          <a:bodyPr/>
          <a:lstStyle>
            <a:lvl1pPr>
              <a:defRPr/>
            </a:lvl1pPr>
          </a:lstStyle>
          <a:p>
            <a:pPr>
              <a:defRPr/>
            </a:pPr>
            <a:fld id="{FD01CE82-9BAB-4FBB-9596-3D2E20E7CAD4}" type="datetimeFigureOut">
              <a:rPr lang="en-AU"/>
              <a:pPr>
                <a:defRPr/>
              </a:pPr>
              <a:t>22/08/2019</a:t>
            </a:fld>
            <a:endParaRPr lang="en-AU"/>
          </a:p>
        </p:txBody>
      </p:sp>
      <p:sp>
        <p:nvSpPr>
          <p:cNvPr id="8" name="Footer Placeholder 4"/>
          <p:cNvSpPr>
            <a:spLocks noGrp="1"/>
          </p:cNvSpPr>
          <p:nvPr>
            <p:ph type="ftr" sz="quarter" idx="11"/>
          </p:nvPr>
        </p:nvSpPr>
        <p:spPr/>
        <p:txBody>
          <a:bodyPr/>
          <a:lstStyle>
            <a:lvl1pPr>
              <a:defRPr/>
            </a:lvl1pPr>
          </a:lstStyle>
          <a:p>
            <a:pPr>
              <a:defRPr/>
            </a:pPr>
            <a:endParaRPr lang="en-AU"/>
          </a:p>
        </p:txBody>
      </p:sp>
      <p:sp>
        <p:nvSpPr>
          <p:cNvPr id="9" name="Slide Number Placeholder 5"/>
          <p:cNvSpPr>
            <a:spLocks noGrp="1"/>
          </p:cNvSpPr>
          <p:nvPr>
            <p:ph type="sldNum" sz="quarter" idx="12"/>
          </p:nvPr>
        </p:nvSpPr>
        <p:spPr/>
        <p:txBody>
          <a:bodyPr/>
          <a:lstStyle>
            <a:lvl1pPr>
              <a:defRPr/>
            </a:lvl1pPr>
          </a:lstStyle>
          <a:p>
            <a:pPr>
              <a:defRPr/>
            </a:pPr>
            <a:fld id="{774E988F-A917-45D2-B1B1-A289A431CA35}" type="slidenum">
              <a:rPr lang="en-AU"/>
              <a:pPr>
                <a:defRPr/>
              </a:pPr>
              <a:t>‹#›</a:t>
            </a:fld>
            <a:endParaRPr lang="en-AU"/>
          </a:p>
        </p:txBody>
      </p:sp>
    </p:spTree>
  </p:cSld>
  <p:clrMapOvr>
    <a:masterClrMapping/>
  </p:clrMapOvr>
  <p:transition spd="slow" advTm="1000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Date Placeholder 3"/>
          <p:cNvSpPr>
            <a:spLocks noGrp="1"/>
          </p:cNvSpPr>
          <p:nvPr>
            <p:ph type="dt" sz="half" idx="10"/>
          </p:nvPr>
        </p:nvSpPr>
        <p:spPr/>
        <p:txBody>
          <a:bodyPr/>
          <a:lstStyle>
            <a:lvl1pPr>
              <a:defRPr/>
            </a:lvl1pPr>
          </a:lstStyle>
          <a:p>
            <a:pPr>
              <a:defRPr/>
            </a:pPr>
            <a:fld id="{C5C67AC9-04B0-44A6-82A6-F8E4B2071159}" type="datetimeFigureOut">
              <a:rPr lang="en-AU"/>
              <a:pPr>
                <a:defRPr/>
              </a:pPr>
              <a:t>22/08/2019</a:t>
            </a:fld>
            <a:endParaRPr lang="en-AU"/>
          </a:p>
        </p:txBody>
      </p:sp>
      <p:sp>
        <p:nvSpPr>
          <p:cNvPr id="4" name="Footer Placeholder 4"/>
          <p:cNvSpPr>
            <a:spLocks noGrp="1"/>
          </p:cNvSpPr>
          <p:nvPr>
            <p:ph type="ftr" sz="quarter" idx="11"/>
          </p:nvPr>
        </p:nvSpPr>
        <p:spPr/>
        <p:txBody>
          <a:bodyPr/>
          <a:lstStyle>
            <a:lvl1pPr>
              <a:defRPr/>
            </a:lvl1pPr>
          </a:lstStyle>
          <a:p>
            <a:pPr>
              <a:defRPr/>
            </a:pPr>
            <a:endParaRPr lang="en-AU"/>
          </a:p>
        </p:txBody>
      </p:sp>
      <p:sp>
        <p:nvSpPr>
          <p:cNvPr id="5" name="Slide Number Placeholder 5"/>
          <p:cNvSpPr>
            <a:spLocks noGrp="1"/>
          </p:cNvSpPr>
          <p:nvPr>
            <p:ph type="sldNum" sz="quarter" idx="12"/>
          </p:nvPr>
        </p:nvSpPr>
        <p:spPr/>
        <p:txBody>
          <a:bodyPr/>
          <a:lstStyle>
            <a:lvl1pPr>
              <a:defRPr/>
            </a:lvl1pPr>
          </a:lstStyle>
          <a:p>
            <a:pPr>
              <a:defRPr/>
            </a:pPr>
            <a:fld id="{AE5F2AEE-2283-4931-83A1-E528AE2DF23B}" type="slidenum">
              <a:rPr lang="en-AU"/>
              <a:pPr>
                <a:defRPr/>
              </a:pPr>
              <a:t>‹#›</a:t>
            </a:fld>
            <a:endParaRPr lang="en-AU"/>
          </a:p>
        </p:txBody>
      </p:sp>
    </p:spTree>
  </p:cSld>
  <p:clrMapOvr>
    <a:masterClrMapping/>
  </p:clrMapOvr>
  <p:transition spd="slow" advTm="1000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CC06D229-DF14-4F21-B395-85A00EA30657}" type="datetimeFigureOut">
              <a:rPr lang="en-AU"/>
              <a:pPr>
                <a:defRPr/>
              </a:pPr>
              <a:t>22/08/2019</a:t>
            </a:fld>
            <a:endParaRPr lang="en-AU"/>
          </a:p>
        </p:txBody>
      </p:sp>
      <p:sp>
        <p:nvSpPr>
          <p:cNvPr id="3" name="Footer Placeholder 4"/>
          <p:cNvSpPr>
            <a:spLocks noGrp="1"/>
          </p:cNvSpPr>
          <p:nvPr>
            <p:ph type="ftr" sz="quarter" idx="11"/>
          </p:nvPr>
        </p:nvSpPr>
        <p:spPr/>
        <p:txBody>
          <a:bodyPr/>
          <a:lstStyle>
            <a:lvl1pPr>
              <a:defRPr/>
            </a:lvl1pPr>
          </a:lstStyle>
          <a:p>
            <a:pPr>
              <a:defRPr/>
            </a:pPr>
            <a:endParaRPr lang="en-AU"/>
          </a:p>
        </p:txBody>
      </p:sp>
      <p:sp>
        <p:nvSpPr>
          <p:cNvPr id="4" name="Slide Number Placeholder 5"/>
          <p:cNvSpPr>
            <a:spLocks noGrp="1"/>
          </p:cNvSpPr>
          <p:nvPr>
            <p:ph type="sldNum" sz="quarter" idx="12"/>
          </p:nvPr>
        </p:nvSpPr>
        <p:spPr/>
        <p:txBody>
          <a:bodyPr/>
          <a:lstStyle>
            <a:lvl1pPr>
              <a:defRPr/>
            </a:lvl1pPr>
          </a:lstStyle>
          <a:p>
            <a:pPr>
              <a:defRPr/>
            </a:pPr>
            <a:fld id="{BF4AB418-B650-4D6E-8D34-62BAEC9EBAF4}" type="slidenum">
              <a:rPr lang="en-AU"/>
              <a:pPr>
                <a:defRPr/>
              </a:pPr>
              <a:t>‹#›</a:t>
            </a:fld>
            <a:endParaRPr lang="en-AU"/>
          </a:p>
        </p:txBody>
      </p:sp>
    </p:spTree>
  </p:cSld>
  <p:clrMapOvr>
    <a:masterClrMapping/>
  </p:clrMapOvr>
  <p:transition spd="slow" advTm="1000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FA008559-9B1C-462C-B64D-E6C5E678421C}" type="datetimeFigureOut">
              <a:rPr lang="en-AU"/>
              <a:pPr>
                <a:defRPr/>
              </a:pPr>
              <a:t>22/08/2019</a:t>
            </a:fld>
            <a:endParaRPr lang="en-AU"/>
          </a:p>
        </p:txBody>
      </p:sp>
      <p:sp>
        <p:nvSpPr>
          <p:cNvPr id="6" name="Footer Placeholder 4"/>
          <p:cNvSpPr>
            <a:spLocks noGrp="1"/>
          </p:cNvSpPr>
          <p:nvPr>
            <p:ph type="ftr" sz="quarter" idx="11"/>
          </p:nvPr>
        </p:nvSpPr>
        <p:spPr/>
        <p:txBody>
          <a:bodyPr/>
          <a:lstStyle>
            <a:lvl1pPr>
              <a:defRPr/>
            </a:lvl1pPr>
          </a:lstStyle>
          <a:p>
            <a:pPr>
              <a:defRPr/>
            </a:pPr>
            <a:endParaRPr lang="en-AU"/>
          </a:p>
        </p:txBody>
      </p:sp>
      <p:sp>
        <p:nvSpPr>
          <p:cNvPr id="7" name="Slide Number Placeholder 5"/>
          <p:cNvSpPr>
            <a:spLocks noGrp="1"/>
          </p:cNvSpPr>
          <p:nvPr>
            <p:ph type="sldNum" sz="quarter" idx="12"/>
          </p:nvPr>
        </p:nvSpPr>
        <p:spPr/>
        <p:txBody>
          <a:bodyPr/>
          <a:lstStyle>
            <a:lvl1pPr>
              <a:defRPr/>
            </a:lvl1pPr>
          </a:lstStyle>
          <a:p>
            <a:pPr>
              <a:defRPr/>
            </a:pPr>
            <a:fld id="{5E394C10-18D0-4BD5-BE3D-9014A6D96009}" type="slidenum">
              <a:rPr lang="en-AU"/>
              <a:pPr>
                <a:defRPr/>
              </a:pPr>
              <a:t>‹#›</a:t>
            </a:fld>
            <a:endParaRPr lang="en-AU"/>
          </a:p>
        </p:txBody>
      </p:sp>
    </p:spTree>
  </p:cSld>
  <p:clrMapOvr>
    <a:masterClrMapping/>
  </p:clrMapOvr>
  <p:transition spd="slow" advTm="1000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AU"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8249E2F6-34FA-4B99-AC87-52285E462B2B}" type="datetimeFigureOut">
              <a:rPr lang="en-AU"/>
              <a:pPr>
                <a:defRPr/>
              </a:pPr>
              <a:t>22/08/2019</a:t>
            </a:fld>
            <a:endParaRPr lang="en-AU"/>
          </a:p>
        </p:txBody>
      </p:sp>
      <p:sp>
        <p:nvSpPr>
          <p:cNvPr id="6" name="Footer Placeholder 4"/>
          <p:cNvSpPr>
            <a:spLocks noGrp="1"/>
          </p:cNvSpPr>
          <p:nvPr>
            <p:ph type="ftr" sz="quarter" idx="11"/>
          </p:nvPr>
        </p:nvSpPr>
        <p:spPr/>
        <p:txBody>
          <a:bodyPr/>
          <a:lstStyle>
            <a:lvl1pPr>
              <a:defRPr/>
            </a:lvl1pPr>
          </a:lstStyle>
          <a:p>
            <a:pPr>
              <a:defRPr/>
            </a:pPr>
            <a:endParaRPr lang="en-AU"/>
          </a:p>
        </p:txBody>
      </p:sp>
      <p:sp>
        <p:nvSpPr>
          <p:cNvPr id="7" name="Slide Number Placeholder 5"/>
          <p:cNvSpPr>
            <a:spLocks noGrp="1"/>
          </p:cNvSpPr>
          <p:nvPr>
            <p:ph type="sldNum" sz="quarter" idx="12"/>
          </p:nvPr>
        </p:nvSpPr>
        <p:spPr/>
        <p:txBody>
          <a:bodyPr/>
          <a:lstStyle>
            <a:lvl1pPr>
              <a:defRPr/>
            </a:lvl1pPr>
          </a:lstStyle>
          <a:p>
            <a:pPr>
              <a:defRPr/>
            </a:pPr>
            <a:fld id="{964D2683-9F8A-48AD-A02F-8B8909C0E376}" type="slidenum">
              <a:rPr lang="en-AU"/>
              <a:pPr>
                <a:defRPr/>
              </a:pPr>
              <a:t>‹#›</a:t>
            </a:fld>
            <a:endParaRPr lang="en-AU"/>
          </a:p>
        </p:txBody>
      </p:sp>
    </p:spTree>
  </p:cSld>
  <p:clrMapOvr>
    <a:masterClrMapping/>
  </p:clrMapOvr>
  <p:transition spd="slow" advTm="1000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AU"/>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BAA979DF-D35C-4D5B-9611-4579721CB7F2}" type="datetimeFigureOut">
              <a:rPr lang="en-AU"/>
              <a:pPr>
                <a:defRPr/>
              </a:pPr>
              <a:t>22/08/2019</a:t>
            </a:fld>
            <a:endParaRPr lang="en-AU"/>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AU"/>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FF93C364-9B99-480D-AB63-AB880FF06D13}" type="slidenum">
              <a:rPr lang="en-AU"/>
              <a:pPr>
                <a:defRPr/>
              </a:pPr>
              <a:t>‹#›</a:t>
            </a:fld>
            <a:endParaRPr lang="en-AU"/>
          </a:p>
        </p:txBody>
      </p:sp>
    </p:spTree>
  </p:cSld>
  <p:clrMap bg1="dk1" tx1="lt1" bg2="dk2" tx2="lt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ransition spd="slow" advTm="1000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7DACC3-7994-47D7-80D1-A99BCC89760A}"/>
              </a:ext>
            </a:extLst>
          </p:cNvPr>
          <p:cNvSpPr>
            <a:spLocks noGrp="1"/>
          </p:cNvSpPr>
          <p:nvPr>
            <p:ph type="ctrTitle"/>
          </p:nvPr>
        </p:nvSpPr>
        <p:spPr>
          <a:xfrm>
            <a:off x="755576" y="764704"/>
            <a:ext cx="7772400" cy="2376264"/>
          </a:xfrm>
        </p:spPr>
        <p:txBody>
          <a:bodyPr/>
          <a:lstStyle/>
          <a:p>
            <a:r>
              <a:rPr lang="en-AU" sz="5400" b="1" dirty="0">
                <a:solidFill>
                  <a:srgbClr val="FFC000"/>
                </a:solidFill>
                <a:effectLst>
                  <a:outerShdw blurRad="38100" dist="38100" dir="2700000" algn="tl">
                    <a:srgbClr val="000000">
                      <a:alpha val="43137"/>
                    </a:srgbClr>
                  </a:outerShdw>
                </a:effectLst>
              </a:rPr>
              <a:t>Solomon Islands</a:t>
            </a:r>
            <a:br>
              <a:rPr lang="en-AU" sz="5400" b="1" dirty="0">
                <a:solidFill>
                  <a:srgbClr val="FFC000"/>
                </a:solidFill>
                <a:effectLst>
                  <a:outerShdw blurRad="38100" dist="38100" dir="2700000" algn="tl">
                    <a:srgbClr val="000000">
                      <a:alpha val="43137"/>
                    </a:srgbClr>
                  </a:outerShdw>
                </a:effectLst>
              </a:rPr>
            </a:br>
            <a:r>
              <a:rPr lang="en-AU" sz="4800" b="1" dirty="0">
                <a:solidFill>
                  <a:srgbClr val="FFC000"/>
                </a:solidFill>
                <a:effectLst>
                  <a:outerShdw blurRad="38100" dist="38100" dir="2700000" algn="tl">
                    <a:srgbClr val="000000">
                      <a:alpha val="43137"/>
                    </a:srgbClr>
                  </a:outerShdw>
                </a:effectLst>
              </a:rPr>
              <a:t>Needs Assessment &amp; </a:t>
            </a:r>
            <a:br>
              <a:rPr lang="en-AU" sz="4800" b="1" dirty="0">
                <a:solidFill>
                  <a:srgbClr val="FFC000"/>
                </a:solidFill>
                <a:effectLst>
                  <a:outerShdw blurRad="38100" dist="38100" dir="2700000" algn="tl">
                    <a:srgbClr val="000000">
                      <a:alpha val="43137"/>
                    </a:srgbClr>
                  </a:outerShdw>
                </a:effectLst>
              </a:rPr>
            </a:br>
            <a:r>
              <a:rPr lang="en-AU" sz="4800" b="1" dirty="0">
                <a:solidFill>
                  <a:srgbClr val="FFC000"/>
                </a:solidFill>
                <a:effectLst>
                  <a:outerShdw blurRad="38100" dist="38100" dir="2700000" algn="tl">
                    <a:srgbClr val="000000">
                      <a:alpha val="43137"/>
                    </a:srgbClr>
                  </a:outerShdw>
                </a:effectLst>
              </a:rPr>
              <a:t>RAM Project Proposal </a:t>
            </a:r>
            <a:endParaRPr lang="en-AU" sz="4800" dirty="0"/>
          </a:p>
        </p:txBody>
      </p:sp>
      <p:sp>
        <p:nvSpPr>
          <p:cNvPr id="3" name="Subtitle 2">
            <a:extLst>
              <a:ext uri="{FF2B5EF4-FFF2-40B4-BE49-F238E27FC236}">
                <a16:creationId xmlns:a16="http://schemas.microsoft.com/office/drawing/2014/main" id="{87A2BAFF-59DA-43B9-9BAF-6678C6EC2B5F}"/>
              </a:ext>
            </a:extLst>
          </p:cNvPr>
          <p:cNvSpPr>
            <a:spLocks noGrp="1"/>
          </p:cNvSpPr>
          <p:nvPr>
            <p:ph type="subTitle" idx="1"/>
          </p:nvPr>
        </p:nvSpPr>
        <p:spPr>
          <a:xfrm>
            <a:off x="1371600" y="3789040"/>
            <a:ext cx="6400800" cy="720080"/>
          </a:xfrm>
        </p:spPr>
        <p:txBody>
          <a:bodyPr/>
          <a:lstStyle/>
          <a:p>
            <a:r>
              <a:rPr lang="en-US" dirty="0"/>
              <a:t>Dave Pearson / Andrea Grosvenor</a:t>
            </a:r>
          </a:p>
          <a:p>
            <a:r>
              <a:rPr lang="en-US" dirty="0"/>
              <a:t>RAM Annual Conference 2019</a:t>
            </a:r>
            <a:endParaRPr lang="en-AU" dirty="0"/>
          </a:p>
        </p:txBody>
      </p:sp>
      <p:pic>
        <p:nvPicPr>
          <p:cNvPr id="4" name="Picture 3">
            <a:extLst>
              <a:ext uri="{FF2B5EF4-FFF2-40B4-BE49-F238E27FC236}">
                <a16:creationId xmlns:a16="http://schemas.microsoft.com/office/drawing/2014/main" id="{41DF8687-003F-4DF7-9D08-1A38F0164891}"/>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653306" y="5101396"/>
            <a:ext cx="5837388" cy="1207924"/>
          </a:xfrm>
          <a:prstGeom prst="rect">
            <a:avLst/>
          </a:prstGeom>
        </p:spPr>
      </p:pic>
    </p:spTree>
    <p:extLst>
      <p:ext uri="{BB962C8B-B14F-4D97-AF65-F5344CB8AC3E}">
        <p14:creationId xmlns:p14="http://schemas.microsoft.com/office/powerpoint/2010/main" val="375417850"/>
      </p:ext>
    </p:extLst>
  </p:cSld>
  <p:clrMapOvr>
    <a:masterClrMapping/>
  </p:clrMapOvr>
  <p:transition spd="slow" advTm="10000"/>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68E388-CD85-466D-A709-9879A7DDD79C}"/>
              </a:ext>
            </a:extLst>
          </p:cNvPr>
          <p:cNvSpPr>
            <a:spLocks noGrp="1"/>
          </p:cNvSpPr>
          <p:nvPr>
            <p:ph type="title"/>
          </p:nvPr>
        </p:nvSpPr>
        <p:spPr>
          <a:xfrm>
            <a:off x="755576" y="4800600"/>
            <a:ext cx="7848872" cy="804862"/>
          </a:xfrm>
        </p:spPr>
        <p:txBody>
          <a:bodyPr/>
          <a:lstStyle/>
          <a:p>
            <a:r>
              <a:rPr lang="en-US" dirty="0"/>
              <a:t>Trend in Annual Parasite Incidence Rate – Solomon Islands 1969-2017</a:t>
            </a:r>
            <a:endParaRPr lang="en-AU" dirty="0"/>
          </a:p>
        </p:txBody>
      </p:sp>
      <p:sp>
        <p:nvSpPr>
          <p:cNvPr id="4" name="Text Placeholder 3">
            <a:extLst>
              <a:ext uri="{FF2B5EF4-FFF2-40B4-BE49-F238E27FC236}">
                <a16:creationId xmlns:a16="http://schemas.microsoft.com/office/drawing/2014/main" id="{CBB7BB6B-F348-4D86-8D30-5C93AA352A26}"/>
              </a:ext>
            </a:extLst>
          </p:cNvPr>
          <p:cNvSpPr>
            <a:spLocks noGrp="1"/>
          </p:cNvSpPr>
          <p:nvPr>
            <p:ph type="body" sz="half" idx="2"/>
          </p:nvPr>
        </p:nvSpPr>
        <p:spPr>
          <a:xfrm>
            <a:off x="395536" y="5733256"/>
            <a:ext cx="8424936" cy="438944"/>
          </a:xfrm>
        </p:spPr>
        <p:txBody>
          <a:bodyPr/>
          <a:lstStyle/>
          <a:p>
            <a:r>
              <a:rPr lang="en-US" sz="1600" dirty="0"/>
              <a:t>Source: Solomon Islands National Malaria Control </a:t>
            </a:r>
            <a:r>
              <a:rPr lang="en-US" sz="1600" dirty="0" err="1"/>
              <a:t>Programme</a:t>
            </a:r>
            <a:r>
              <a:rPr lang="en-US" sz="1600" dirty="0"/>
              <a:t> – Malaria </a:t>
            </a:r>
            <a:r>
              <a:rPr lang="en-US" sz="1600" dirty="0" err="1"/>
              <a:t>Programme</a:t>
            </a:r>
            <a:r>
              <a:rPr lang="en-US" sz="1600" dirty="0"/>
              <a:t> Review - 2018</a:t>
            </a:r>
            <a:endParaRPr lang="en-AU" sz="1600" dirty="0"/>
          </a:p>
        </p:txBody>
      </p:sp>
      <p:pic>
        <p:nvPicPr>
          <p:cNvPr id="19" name="Picture 18" descr="A screenshot of a cell phone&#10;&#10;Description automatically generated">
            <a:extLst>
              <a:ext uri="{FF2B5EF4-FFF2-40B4-BE49-F238E27FC236}">
                <a16:creationId xmlns:a16="http://schemas.microsoft.com/office/drawing/2014/main" id="{33A1D93D-72F3-405C-8747-0688F7D36589}"/>
              </a:ext>
            </a:extLst>
          </p:cNvPr>
          <p:cNvPicPr>
            <a:picLocks noChangeAspect="1"/>
          </p:cNvPicPr>
          <p:nvPr/>
        </p:nvPicPr>
        <p:blipFill rotWithShape="1">
          <a:blip r:embed="rId3">
            <a:extLst>
              <a:ext uri="{28A0092B-C50C-407E-A947-70E740481C1C}">
                <a14:useLocalDpi xmlns:a14="http://schemas.microsoft.com/office/drawing/2010/main" val="0"/>
              </a:ext>
            </a:extLst>
          </a:blip>
          <a:srcRect t="7565"/>
          <a:stretch/>
        </p:blipFill>
        <p:spPr>
          <a:xfrm>
            <a:off x="305850" y="620688"/>
            <a:ext cx="8298598" cy="4398988"/>
          </a:xfrm>
          <a:prstGeom prst="rect">
            <a:avLst/>
          </a:prstGeom>
        </p:spPr>
      </p:pic>
    </p:spTree>
    <p:extLst>
      <p:ext uri="{BB962C8B-B14F-4D97-AF65-F5344CB8AC3E}">
        <p14:creationId xmlns:p14="http://schemas.microsoft.com/office/powerpoint/2010/main" val="268276991"/>
      </p:ext>
    </p:extLst>
  </p:cSld>
  <p:clrMapOvr>
    <a:masterClrMapping/>
  </p:clrMapOvr>
  <p:transition spd="slow" advTm="10000"/>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88C03997-D7B7-4CA5-8949-F19D42A5C6D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5536" y="476672"/>
            <a:ext cx="8556723" cy="4734132"/>
          </a:xfrm>
          <a:prstGeom prst="rect">
            <a:avLst/>
          </a:prstGeom>
        </p:spPr>
      </p:pic>
      <p:sp>
        <p:nvSpPr>
          <p:cNvPr id="3" name="TextBox 2">
            <a:extLst>
              <a:ext uri="{FF2B5EF4-FFF2-40B4-BE49-F238E27FC236}">
                <a16:creationId xmlns:a16="http://schemas.microsoft.com/office/drawing/2014/main" id="{3C93FAB0-0DAA-42CE-826C-A4588FD83F08}"/>
              </a:ext>
            </a:extLst>
          </p:cNvPr>
          <p:cNvSpPr txBox="1"/>
          <p:nvPr/>
        </p:nvSpPr>
        <p:spPr>
          <a:xfrm>
            <a:off x="611560" y="5517232"/>
            <a:ext cx="7776864" cy="369332"/>
          </a:xfrm>
          <a:prstGeom prst="rect">
            <a:avLst/>
          </a:prstGeom>
          <a:noFill/>
        </p:spPr>
        <p:txBody>
          <a:bodyPr wrap="square" rtlCol="0">
            <a:spAutoFit/>
          </a:bodyPr>
          <a:lstStyle/>
          <a:p>
            <a:r>
              <a:rPr lang="en-US" dirty="0"/>
              <a:t>Source: Ministry of Health and Medical Services (courtesy Tim Freeman)</a:t>
            </a:r>
            <a:endParaRPr lang="en-AU" dirty="0"/>
          </a:p>
        </p:txBody>
      </p:sp>
    </p:spTree>
    <p:extLst>
      <p:ext uri="{BB962C8B-B14F-4D97-AF65-F5344CB8AC3E}">
        <p14:creationId xmlns:p14="http://schemas.microsoft.com/office/powerpoint/2010/main" val="576013301"/>
      </p:ext>
    </p:extLst>
  </p:cSld>
  <p:clrMapOvr>
    <a:masterClrMapping/>
  </p:clrMapOvr>
  <p:transition spd="slow" advTm="10000"/>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2D23B3-E2DC-4A16-9EA6-4290F4DDA24F}"/>
              </a:ext>
            </a:extLst>
          </p:cNvPr>
          <p:cNvSpPr>
            <a:spLocks noGrp="1"/>
          </p:cNvSpPr>
          <p:nvPr>
            <p:ph type="title"/>
          </p:nvPr>
        </p:nvSpPr>
        <p:spPr/>
        <p:txBody>
          <a:bodyPr/>
          <a:lstStyle/>
          <a:p>
            <a:r>
              <a:rPr lang="en-US" dirty="0">
                <a:solidFill>
                  <a:srgbClr val="F3D521"/>
                </a:solidFill>
              </a:rPr>
              <a:t>RAM Consultations </a:t>
            </a:r>
            <a:endParaRPr lang="en-AU" dirty="0">
              <a:solidFill>
                <a:srgbClr val="F3D521"/>
              </a:solidFill>
            </a:endParaRPr>
          </a:p>
        </p:txBody>
      </p:sp>
      <p:sp>
        <p:nvSpPr>
          <p:cNvPr id="3" name="Content Placeholder 2">
            <a:extLst>
              <a:ext uri="{FF2B5EF4-FFF2-40B4-BE49-F238E27FC236}">
                <a16:creationId xmlns:a16="http://schemas.microsoft.com/office/drawing/2014/main" id="{CABC4923-4604-46DC-81D7-87C36B1B54F7}"/>
              </a:ext>
            </a:extLst>
          </p:cNvPr>
          <p:cNvSpPr>
            <a:spLocks noGrp="1"/>
          </p:cNvSpPr>
          <p:nvPr>
            <p:ph idx="1"/>
          </p:nvPr>
        </p:nvSpPr>
        <p:spPr/>
        <p:txBody>
          <a:bodyPr/>
          <a:lstStyle/>
          <a:p>
            <a:r>
              <a:rPr lang="en-US" dirty="0"/>
              <a:t>RAM approached by DFAT re SI collaboration</a:t>
            </a:r>
          </a:p>
          <a:p>
            <a:r>
              <a:rPr lang="en-US" dirty="0"/>
              <a:t>Ongoing discussions with Solomon Islands National Vector Borne Disease Control Program</a:t>
            </a:r>
          </a:p>
          <a:p>
            <a:pPr lvl="1"/>
            <a:r>
              <a:rPr lang="en-US" dirty="0"/>
              <a:t>Identified Central Islands Province as priority</a:t>
            </a:r>
          </a:p>
          <a:p>
            <a:r>
              <a:rPr lang="en-US" dirty="0"/>
              <a:t>RAM team scoping visit to Solomon Islands, April 2019</a:t>
            </a:r>
          </a:p>
          <a:p>
            <a:pPr lvl="1"/>
            <a:r>
              <a:rPr lang="en-US" dirty="0"/>
              <a:t>LOTS of meetings to get information, test ideas </a:t>
            </a:r>
            <a:r>
              <a:rPr lang="en-US" dirty="0" err="1"/>
              <a:t>etc</a:t>
            </a:r>
            <a:endParaRPr lang="en-AU" dirty="0"/>
          </a:p>
        </p:txBody>
      </p:sp>
    </p:spTree>
    <p:extLst>
      <p:ext uri="{BB962C8B-B14F-4D97-AF65-F5344CB8AC3E}">
        <p14:creationId xmlns:p14="http://schemas.microsoft.com/office/powerpoint/2010/main" val="2309760540"/>
      </p:ext>
    </p:extLst>
  </p:cSld>
  <p:clrMapOvr>
    <a:masterClrMapping/>
  </p:clrMapOvr>
  <p:transition spd="slow" advTm="10000"/>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4CFBE2-4D73-4DA3-A8F3-4EA6C0F74D8F}"/>
              </a:ext>
            </a:extLst>
          </p:cNvPr>
          <p:cNvSpPr>
            <a:spLocks noGrp="1"/>
          </p:cNvSpPr>
          <p:nvPr>
            <p:ph type="title"/>
          </p:nvPr>
        </p:nvSpPr>
        <p:spPr/>
        <p:txBody>
          <a:bodyPr/>
          <a:lstStyle/>
          <a:p>
            <a:r>
              <a:rPr lang="en-US" dirty="0">
                <a:solidFill>
                  <a:srgbClr val="F3D521"/>
                </a:solidFill>
              </a:rPr>
              <a:t>Malaria Program Review </a:t>
            </a:r>
            <a:br>
              <a:rPr lang="en-US" dirty="0">
                <a:solidFill>
                  <a:srgbClr val="F3D521"/>
                </a:solidFill>
              </a:rPr>
            </a:br>
            <a:r>
              <a:rPr lang="en-US" sz="3600" dirty="0">
                <a:solidFill>
                  <a:srgbClr val="F3D521"/>
                </a:solidFill>
              </a:rPr>
              <a:t>Key Findings (that RAM can address)</a:t>
            </a:r>
            <a:endParaRPr lang="en-AU" sz="3600" dirty="0">
              <a:solidFill>
                <a:srgbClr val="F3D521"/>
              </a:solidFill>
            </a:endParaRPr>
          </a:p>
        </p:txBody>
      </p:sp>
      <p:sp>
        <p:nvSpPr>
          <p:cNvPr id="3" name="Content Placeholder 2">
            <a:extLst>
              <a:ext uri="{FF2B5EF4-FFF2-40B4-BE49-F238E27FC236}">
                <a16:creationId xmlns:a16="http://schemas.microsoft.com/office/drawing/2014/main" id="{2B933935-009F-4CCB-8F4A-74D2E9B56D4D}"/>
              </a:ext>
            </a:extLst>
          </p:cNvPr>
          <p:cNvSpPr>
            <a:spLocks noGrp="1"/>
          </p:cNvSpPr>
          <p:nvPr>
            <p:ph idx="1"/>
          </p:nvPr>
        </p:nvSpPr>
        <p:spPr/>
        <p:txBody>
          <a:bodyPr/>
          <a:lstStyle/>
          <a:p>
            <a:endParaRPr lang="en-US" dirty="0"/>
          </a:p>
          <a:p>
            <a:r>
              <a:rPr lang="en-US" dirty="0"/>
              <a:t>Health system strengthening</a:t>
            </a:r>
          </a:p>
          <a:p>
            <a:r>
              <a:rPr lang="en-US" dirty="0"/>
              <a:t>Support for field operations</a:t>
            </a:r>
          </a:p>
          <a:p>
            <a:r>
              <a:rPr lang="en-US" dirty="0"/>
              <a:t>Procurement and supply chain management</a:t>
            </a:r>
          </a:p>
          <a:p>
            <a:r>
              <a:rPr lang="en-US" dirty="0"/>
              <a:t>Vector control, e.g. LLINs and IRS</a:t>
            </a:r>
          </a:p>
          <a:p>
            <a:r>
              <a:rPr lang="en-US" dirty="0"/>
              <a:t>Surveillance </a:t>
            </a:r>
          </a:p>
          <a:p>
            <a:r>
              <a:rPr lang="en-US" dirty="0"/>
              <a:t>Communication and social </a:t>
            </a:r>
            <a:r>
              <a:rPr lang="en-US" dirty="0" err="1"/>
              <a:t>mobilisation</a:t>
            </a:r>
            <a:endParaRPr lang="en-US" dirty="0"/>
          </a:p>
        </p:txBody>
      </p:sp>
    </p:spTree>
    <p:extLst>
      <p:ext uri="{BB962C8B-B14F-4D97-AF65-F5344CB8AC3E}">
        <p14:creationId xmlns:p14="http://schemas.microsoft.com/office/powerpoint/2010/main" val="767164070"/>
      </p:ext>
    </p:extLst>
  </p:cSld>
  <p:clrMapOvr>
    <a:masterClrMapping/>
  </p:clrMapOvr>
  <p:transition spd="slow" advTm="10000"/>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1467A-C656-4C01-9DAC-BC9D56A82291}"/>
              </a:ext>
            </a:extLst>
          </p:cNvPr>
          <p:cNvSpPr>
            <a:spLocks noGrp="1"/>
          </p:cNvSpPr>
          <p:nvPr>
            <p:ph type="title"/>
          </p:nvPr>
        </p:nvSpPr>
        <p:spPr/>
        <p:txBody>
          <a:bodyPr/>
          <a:lstStyle/>
          <a:p>
            <a:r>
              <a:rPr lang="en-US" sz="4000" dirty="0">
                <a:solidFill>
                  <a:srgbClr val="F3D521"/>
                </a:solidFill>
              </a:rPr>
              <a:t>DFAT Pacific Infectious Disease Prevention Program – RAM Proposal</a:t>
            </a:r>
            <a:endParaRPr lang="en-AU" sz="4000" dirty="0">
              <a:solidFill>
                <a:srgbClr val="F3D521"/>
              </a:solidFill>
            </a:endParaRPr>
          </a:p>
        </p:txBody>
      </p:sp>
      <p:sp>
        <p:nvSpPr>
          <p:cNvPr id="3" name="Content Placeholder 2">
            <a:extLst>
              <a:ext uri="{FF2B5EF4-FFF2-40B4-BE49-F238E27FC236}">
                <a16:creationId xmlns:a16="http://schemas.microsoft.com/office/drawing/2014/main" id="{C4F719C6-8C29-4859-99F0-9D6C9A4F51F1}"/>
              </a:ext>
            </a:extLst>
          </p:cNvPr>
          <p:cNvSpPr>
            <a:spLocks noGrp="1"/>
          </p:cNvSpPr>
          <p:nvPr>
            <p:ph idx="1"/>
          </p:nvPr>
        </p:nvSpPr>
        <p:spPr/>
        <p:txBody>
          <a:bodyPr/>
          <a:lstStyle/>
          <a:p>
            <a:r>
              <a:rPr lang="en-AU" dirty="0"/>
              <a:t>Provide focussed support to provincial staﬀ </a:t>
            </a:r>
          </a:p>
          <a:p>
            <a:r>
              <a:rPr lang="en-AU" dirty="0"/>
              <a:t>Ensure consistent application of malaria control strategies, e.g. vector control, diagnosis and reporting, case management </a:t>
            </a:r>
          </a:p>
          <a:p>
            <a:r>
              <a:rPr lang="en-AU" dirty="0"/>
              <a:t>Promote community disease awareness and engagement </a:t>
            </a:r>
          </a:p>
          <a:p>
            <a:r>
              <a:rPr lang="en-AU" dirty="0"/>
              <a:t>Seeking $738,000 (DFAT) plus $300,000 RAM  Total $1,038,000</a:t>
            </a:r>
          </a:p>
        </p:txBody>
      </p:sp>
    </p:spTree>
    <p:extLst>
      <p:ext uri="{BB962C8B-B14F-4D97-AF65-F5344CB8AC3E}">
        <p14:creationId xmlns:p14="http://schemas.microsoft.com/office/powerpoint/2010/main" val="2388212895"/>
      </p:ext>
    </p:extLst>
  </p:cSld>
  <p:clrMapOvr>
    <a:masterClrMapping/>
  </p:clrMapOvr>
  <p:transition spd="slow" advTm="10000"/>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0DDD25-B7DC-46D8-91B0-115B39C12BB8}"/>
              </a:ext>
            </a:extLst>
          </p:cNvPr>
          <p:cNvSpPr>
            <a:spLocks noGrp="1"/>
          </p:cNvSpPr>
          <p:nvPr>
            <p:ph type="title"/>
          </p:nvPr>
        </p:nvSpPr>
        <p:spPr/>
        <p:txBody>
          <a:bodyPr/>
          <a:lstStyle/>
          <a:p>
            <a:r>
              <a:rPr lang="en-US" dirty="0">
                <a:solidFill>
                  <a:srgbClr val="F3D521"/>
                </a:solidFill>
              </a:rPr>
              <a:t>Components of PIDP Proposal </a:t>
            </a:r>
            <a:endParaRPr lang="en-AU" dirty="0">
              <a:solidFill>
                <a:srgbClr val="F3D521"/>
              </a:solidFill>
            </a:endParaRPr>
          </a:p>
        </p:txBody>
      </p:sp>
      <p:sp>
        <p:nvSpPr>
          <p:cNvPr id="3" name="Content Placeholder 2">
            <a:extLst>
              <a:ext uri="{FF2B5EF4-FFF2-40B4-BE49-F238E27FC236}">
                <a16:creationId xmlns:a16="http://schemas.microsoft.com/office/drawing/2014/main" id="{88B30F21-B852-45BC-B1C2-0CBAEE2B2272}"/>
              </a:ext>
            </a:extLst>
          </p:cNvPr>
          <p:cNvSpPr>
            <a:spLocks noGrp="1"/>
          </p:cNvSpPr>
          <p:nvPr>
            <p:ph idx="1"/>
          </p:nvPr>
        </p:nvSpPr>
        <p:spPr/>
        <p:txBody>
          <a:bodyPr/>
          <a:lstStyle/>
          <a:p>
            <a:r>
              <a:rPr lang="en-AU" dirty="0"/>
              <a:t>Project Manager to be embedded with Provincial health staff to mentor &amp; advise</a:t>
            </a:r>
          </a:p>
          <a:p>
            <a:r>
              <a:rPr lang="en-AU" dirty="0"/>
              <a:t>Reliable transport for supervisory and community visits</a:t>
            </a:r>
          </a:p>
          <a:p>
            <a:r>
              <a:rPr lang="en-AU" dirty="0"/>
              <a:t>Improve reporting practices and data collection, including georeferenced data  </a:t>
            </a:r>
          </a:p>
          <a:p>
            <a:r>
              <a:rPr lang="en-AU" dirty="0"/>
              <a:t>Staﬀ training via consultants and courses</a:t>
            </a:r>
          </a:p>
          <a:p>
            <a:r>
              <a:rPr lang="en-AU" dirty="0"/>
              <a:t>Infrastructure enhancement </a:t>
            </a:r>
          </a:p>
        </p:txBody>
      </p:sp>
    </p:spTree>
    <p:extLst>
      <p:ext uri="{BB962C8B-B14F-4D97-AF65-F5344CB8AC3E}">
        <p14:creationId xmlns:p14="http://schemas.microsoft.com/office/powerpoint/2010/main" val="3773653518"/>
      </p:ext>
    </p:extLst>
  </p:cSld>
  <p:clrMapOvr>
    <a:masterClrMapping/>
  </p:clrMapOvr>
  <p:transition spd="slow" advTm="10000"/>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388931-A8B5-44DA-B574-EF69ECD36598}"/>
              </a:ext>
            </a:extLst>
          </p:cNvPr>
          <p:cNvSpPr>
            <a:spLocks noGrp="1"/>
          </p:cNvSpPr>
          <p:nvPr>
            <p:ph type="title"/>
          </p:nvPr>
        </p:nvSpPr>
        <p:spPr/>
        <p:txBody>
          <a:bodyPr/>
          <a:lstStyle/>
          <a:p>
            <a:r>
              <a:rPr lang="en-US" dirty="0">
                <a:solidFill>
                  <a:srgbClr val="F3D521"/>
                </a:solidFill>
              </a:rPr>
              <a:t>Project Outcomes</a:t>
            </a:r>
            <a:endParaRPr lang="en-AU" dirty="0">
              <a:solidFill>
                <a:srgbClr val="F3D521"/>
              </a:solidFill>
            </a:endParaRPr>
          </a:p>
        </p:txBody>
      </p:sp>
      <p:sp>
        <p:nvSpPr>
          <p:cNvPr id="3" name="Content Placeholder 2">
            <a:extLst>
              <a:ext uri="{FF2B5EF4-FFF2-40B4-BE49-F238E27FC236}">
                <a16:creationId xmlns:a16="http://schemas.microsoft.com/office/drawing/2014/main" id="{30A2523B-1B76-493E-98B0-6A28C4BB09A2}"/>
              </a:ext>
            </a:extLst>
          </p:cNvPr>
          <p:cNvSpPr>
            <a:spLocks noGrp="1"/>
          </p:cNvSpPr>
          <p:nvPr>
            <p:ph idx="1"/>
          </p:nvPr>
        </p:nvSpPr>
        <p:spPr/>
        <p:txBody>
          <a:bodyPr/>
          <a:lstStyle/>
          <a:p>
            <a:r>
              <a:rPr lang="en-US" dirty="0"/>
              <a:t>Increased community engagement </a:t>
            </a:r>
          </a:p>
          <a:p>
            <a:r>
              <a:rPr lang="en-US" dirty="0"/>
              <a:t>Better management of malaria strategies </a:t>
            </a:r>
          </a:p>
          <a:p>
            <a:r>
              <a:rPr lang="en-US" dirty="0"/>
              <a:t>Improved surveillance response systems</a:t>
            </a:r>
          </a:p>
          <a:p>
            <a:r>
              <a:rPr lang="en-US" dirty="0"/>
              <a:t>Increased competencies of provincial staff </a:t>
            </a:r>
          </a:p>
          <a:p>
            <a:r>
              <a:rPr lang="en-US" dirty="0"/>
              <a:t>Improved administrative systems </a:t>
            </a:r>
          </a:p>
          <a:p>
            <a:r>
              <a:rPr lang="en-US" dirty="0"/>
              <a:t>More housing availability for provincial staff</a:t>
            </a:r>
          </a:p>
          <a:p>
            <a:r>
              <a:rPr lang="en-US" dirty="0"/>
              <a:t>Increased capacity of the national malaria response effort as a result of this project</a:t>
            </a:r>
            <a:endParaRPr lang="en-US" sz="2800" dirty="0"/>
          </a:p>
        </p:txBody>
      </p:sp>
    </p:spTree>
    <p:extLst>
      <p:ext uri="{BB962C8B-B14F-4D97-AF65-F5344CB8AC3E}">
        <p14:creationId xmlns:p14="http://schemas.microsoft.com/office/powerpoint/2010/main" val="1479524353"/>
      </p:ext>
    </p:extLst>
  </p:cSld>
  <p:clrMapOvr>
    <a:masterClrMapping/>
  </p:clrMapOvr>
  <p:transition spd="slow" advTm="10000"/>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ADE55E-BFC3-4927-86B9-AFE60AE3CEF3}"/>
              </a:ext>
            </a:extLst>
          </p:cNvPr>
          <p:cNvSpPr>
            <a:spLocks noGrp="1"/>
          </p:cNvSpPr>
          <p:nvPr>
            <p:ph type="ctrTitle"/>
          </p:nvPr>
        </p:nvSpPr>
        <p:spPr/>
        <p:txBody>
          <a:bodyPr/>
          <a:lstStyle/>
          <a:p>
            <a:r>
              <a:rPr lang="en-US" sz="11500" dirty="0">
                <a:solidFill>
                  <a:srgbClr val="F3D521"/>
                </a:solidFill>
              </a:rPr>
              <a:t>Plan B?</a:t>
            </a:r>
            <a:endParaRPr lang="en-AU" sz="11500" dirty="0">
              <a:solidFill>
                <a:srgbClr val="F3D521"/>
              </a:solidFill>
            </a:endParaRPr>
          </a:p>
        </p:txBody>
      </p:sp>
      <p:sp>
        <p:nvSpPr>
          <p:cNvPr id="3" name="Subtitle 2">
            <a:extLst>
              <a:ext uri="{FF2B5EF4-FFF2-40B4-BE49-F238E27FC236}">
                <a16:creationId xmlns:a16="http://schemas.microsoft.com/office/drawing/2014/main" id="{F1BD9B56-674F-407D-9BC4-FC57DD14F953}"/>
              </a:ext>
            </a:extLst>
          </p:cNvPr>
          <p:cNvSpPr>
            <a:spLocks noGrp="1"/>
          </p:cNvSpPr>
          <p:nvPr>
            <p:ph type="subTitle" idx="1"/>
          </p:nvPr>
        </p:nvSpPr>
        <p:spPr/>
        <p:txBody>
          <a:bodyPr/>
          <a:lstStyle/>
          <a:p>
            <a:endParaRPr lang="en-AU" dirty="0"/>
          </a:p>
        </p:txBody>
      </p:sp>
    </p:spTree>
    <p:extLst>
      <p:ext uri="{BB962C8B-B14F-4D97-AF65-F5344CB8AC3E}">
        <p14:creationId xmlns:p14="http://schemas.microsoft.com/office/powerpoint/2010/main" val="3688884429"/>
      </p:ext>
    </p:extLst>
  </p:cSld>
  <p:clrMapOvr>
    <a:masterClrMapping/>
  </p:clrMapOvr>
  <p:transition spd="slow" advTm="10000"/>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3399</TotalTime>
  <Words>911</Words>
  <Application>Microsoft Office PowerPoint</Application>
  <PresentationFormat>On-screen Show (4:3)</PresentationFormat>
  <Paragraphs>95</Paragraphs>
  <Slides>9</Slides>
  <Notes>9</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Calibri</vt:lpstr>
      <vt:lpstr>Office Theme</vt:lpstr>
      <vt:lpstr>Solomon Islands Needs Assessment &amp;  RAM Project Proposal </vt:lpstr>
      <vt:lpstr>Trend in Annual Parasite Incidence Rate – Solomon Islands 1969-2017</vt:lpstr>
      <vt:lpstr>PowerPoint Presentation</vt:lpstr>
      <vt:lpstr>RAM Consultations </vt:lpstr>
      <vt:lpstr>Malaria Program Review  Key Findings (that RAM can address)</vt:lpstr>
      <vt:lpstr>DFAT Pacific Infectious Disease Prevention Program – RAM Proposal</vt:lpstr>
      <vt:lpstr>Components of PIDP Proposal </vt:lpstr>
      <vt:lpstr>Project Outcomes</vt:lpstr>
      <vt:lpstr>Plan B?</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Dave &amp; Judi</dc:creator>
  <cp:lastModifiedBy>Andrea Grosvenor</cp:lastModifiedBy>
  <cp:revision>286</cp:revision>
  <cp:lastPrinted>2019-08-22T10:42:44Z</cp:lastPrinted>
  <dcterms:created xsi:type="dcterms:W3CDTF">2012-10-26T01:46:17Z</dcterms:created>
  <dcterms:modified xsi:type="dcterms:W3CDTF">2019-08-22T10:46:02Z</dcterms:modified>
</cp:coreProperties>
</file>