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287" r:id="rId2"/>
    <p:sldId id="263" r:id="rId3"/>
    <p:sldId id="257" r:id="rId4"/>
    <p:sldId id="262" r:id="rId5"/>
    <p:sldId id="259" r:id="rId6"/>
    <p:sldId id="264" r:id="rId7"/>
    <p:sldId id="269" r:id="rId8"/>
    <p:sldId id="268" r:id="rId9"/>
    <p:sldId id="272" r:id="rId10"/>
    <p:sldId id="271" r:id="rId11"/>
    <p:sldId id="276" r:id="rId12"/>
    <p:sldId id="279" r:id="rId13"/>
    <p:sldId id="286" r:id="rId14"/>
    <p:sldId id="274" r:id="rId15"/>
    <p:sldId id="265" r:id="rId16"/>
    <p:sldId id="277" r:id="rId17"/>
    <p:sldId id="285" r:id="rId18"/>
    <p:sldId id="281" r:id="rId19"/>
    <p:sldId id="284" r:id="rId20"/>
    <p:sldId id="282" r:id="rId21"/>
    <p:sldId id="283" r:id="rId22"/>
    <p:sldId id="28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18" autoAdjust="0"/>
    <p:restoredTop sz="94660"/>
  </p:normalViewPr>
  <p:slideViewPr>
    <p:cSldViewPr snapToGrid="0">
      <p:cViewPr varScale="1">
        <p:scale>
          <a:sx n="95" d="100"/>
          <a:sy n="95" d="100"/>
        </p:scale>
        <p:origin x="-816"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359EA-8B55-47AE-BFD1-44969883960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95F7E79-B6D9-4B9B-844C-F55426999075}">
      <dgm:prSet phldrT="[Text]"/>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Firstly</a:t>
          </a:r>
        </a:p>
      </dgm:t>
    </dgm:pt>
    <dgm:pt modelId="{C68A9901-81FB-4E84-8CD4-75383552EA6B}" type="parTrans" cxnId="{EC5AA0EA-ED44-488E-A068-E6556A08CE40}">
      <dgm:prSet/>
      <dgm:spPr/>
      <dgm:t>
        <a:bodyPr/>
        <a:lstStyle/>
        <a:p>
          <a:endParaRPr lang="en-US"/>
        </a:p>
      </dgm:t>
    </dgm:pt>
    <dgm:pt modelId="{07A439E7-021D-4D5C-8759-0F6D9C5ABBBE}" type="sibTrans" cxnId="{EC5AA0EA-ED44-488E-A068-E6556A08CE40}">
      <dgm:prSet/>
      <dgm:spPr/>
      <dgm:t>
        <a:bodyPr/>
        <a:lstStyle/>
        <a:p>
          <a:endParaRPr lang="en-US"/>
        </a:p>
      </dgm:t>
    </dgm:pt>
    <dgm:pt modelId="{D4729811-9E2D-4814-ABAC-9C7DE8861798}">
      <dgm:prSet phldrT="[Text]" custT="1"/>
      <dgm:spPr/>
      <dgm:t>
        <a:bodyPr/>
        <a:lstStyle/>
        <a:p>
          <a:r>
            <a:rPr lang="en-AU" sz="2400" dirty="0"/>
            <a:t>Giving a free net away to positive cases encourages people to seek testing and treatment.</a:t>
          </a:r>
          <a:endParaRPr lang="en-US" sz="2400" dirty="0"/>
        </a:p>
      </dgm:t>
    </dgm:pt>
    <dgm:pt modelId="{08081328-BBA1-46D4-B0BB-9F409645A55E}" type="parTrans" cxnId="{06BA9D56-4E6B-4A30-97D1-DFE88C4F3B9D}">
      <dgm:prSet/>
      <dgm:spPr/>
      <dgm:t>
        <a:bodyPr/>
        <a:lstStyle/>
        <a:p>
          <a:endParaRPr lang="en-US"/>
        </a:p>
      </dgm:t>
    </dgm:pt>
    <dgm:pt modelId="{4318CAE8-0D58-461A-8ED9-E2777C9E3547}" type="sibTrans" cxnId="{06BA9D56-4E6B-4A30-97D1-DFE88C4F3B9D}">
      <dgm:prSet/>
      <dgm:spPr/>
      <dgm:t>
        <a:bodyPr/>
        <a:lstStyle/>
        <a:p>
          <a:endParaRPr lang="en-US"/>
        </a:p>
      </dgm:t>
    </dgm:pt>
    <dgm:pt modelId="{7E9A3AD7-B608-4846-BE62-110815C1F74A}">
      <dgm:prSet phldrT="[Text]"/>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Secondly</a:t>
          </a:r>
        </a:p>
      </dgm:t>
    </dgm:pt>
    <dgm:pt modelId="{EDD95E3B-70B9-447C-B8CF-2C215E6F1AA0}" type="parTrans" cxnId="{2B0AC4C9-9BE4-4AB4-9D08-63C169DE626A}">
      <dgm:prSet/>
      <dgm:spPr/>
      <dgm:t>
        <a:bodyPr/>
        <a:lstStyle/>
        <a:p>
          <a:endParaRPr lang="en-US"/>
        </a:p>
      </dgm:t>
    </dgm:pt>
    <dgm:pt modelId="{9CDC0C05-C53D-45CE-B96A-51922DFE2BB5}" type="sibTrans" cxnId="{2B0AC4C9-9BE4-4AB4-9D08-63C169DE626A}">
      <dgm:prSet/>
      <dgm:spPr/>
      <dgm:t>
        <a:bodyPr/>
        <a:lstStyle/>
        <a:p>
          <a:endParaRPr lang="en-US"/>
        </a:p>
      </dgm:t>
    </dgm:pt>
    <dgm:pt modelId="{FCBCBC2C-35B0-404F-BD1C-D7204E734A04}">
      <dgm:prSet phldrT="[Text]" custT="1"/>
      <dgm:spPr/>
      <dgm:t>
        <a:bodyPr/>
        <a:lstStyle/>
        <a:p>
          <a:r>
            <a:rPr lang="en-AU" sz="2400" dirty="0"/>
            <a:t>By giving a person a LLIN the net is probably replacing a worn out net in a village where malaria is endemic.</a:t>
          </a:r>
          <a:endParaRPr lang="en-US" sz="2400" dirty="0"/>
        </a:p>
      </dgm:t>
    </dgm:pt>
    <dgm:pt modelId="{7A6C1503-2397-404C-8989-3AC2635CAAF9}" type="parTrans" cxnId="{96406E42-F751-4DB4-B9FD-77B949174A09}">
      <dgm:prSet/>
      <dgm:spPr/>
      <dgm:t>
        <a:bodyPr/>
        <a:lstStyle/>
        <a:p>
          <a:endParaRPr lang="en-US"/>
        </a:p>
      </dgm:t>
    </dgm:pt>
    <dgm:pt modelId="{30FA8489-0755-4226-BE59-310289123F10}" type="sibTrans" cxnId="{96406E42-F751-4DB4-B9FD-77B949174A09}">
      <dgm:prSet/>
      <dgm:spPr/>
      <dgm:t>
        <a:bodyPr/>
        <a:lstStyle/>
        <a:p>
          <a:endParaRPr lang="en-US"/>
        </a:p>
      </dgm:t>
    </dgm:pt>
    <dgm:pt modelId="{20F718A9-9B56-4D1E-A7B3-126A7D1F3C14}">
      <dgm:prSet phldrT="[Text]"/>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dirty="0"/>
            <a:t>Thirdly</a:t>
          </a:r>
        </a:p>
      </dgm:t>
    </dgm:pt>
    <dgm:pt modelId="{E22ABA61-BF82-431E-B10A-2E1A60B64E43}" type="parTrans" cxnId="{357F6A11-AB42-4B32-B53C-0003354D3CEF}">
      <dgm:prSet/>
      <dgm:spPr/>
      <dgm:t>
        <a:bodyPr/>
        <a:lstStyle/>
        <a:p>
          <a:endParaRPr lang="en-US"/>
        </a:p>
      </dgm:t>
    </dgm:pt>
    <dgm:pt modelId="{DF158055-4FCC-445C-A4A3-3695109DD1C4}" type="sibTrans" cxnId="{357F6A11-AB42-4B32-B53C-0003354D3CEF}">
      <dgm:prSet/>
      <dgm:spPr/>
      <dgm:t>
        <a:bodyPr/>
        <a:lstStyle/>
        <a:p>
          <a:endParaRPr lang="en-US"/>
        </a:p>
      </dgm:t>
    </dgm:pt>
    <dgm:pt modelId="{697AB8D2-6B4D-4039-B02D-72DB364A7741}">
      <dgm:prSet phldrT="[Text]" custT="1"/>
      <dgm:spPr/>
      <dgm:t>
        <a:bodyPr/>
        <a:lstStyle/>
        <a:p>
          <a:r>
            <a:rPr lang="en-AU" sz="2400" dirty="0"/>
            <a:t>Free LLINs allow health centres to record details of the patient including their movements in the previous three weeks and this information can be mapped.</a:t>
          </a:r>
          <a:endParaRPr lang="en-US" sz="2400" dirty="0"/>
        </a:p>
      </dgm:t>
    </dgm:pt>
    <dgm:pt modelId="{971711F6-F185-479E-B666-15ABA319FD95}" type="parTrans" cxnId="{F656F2A6-3E8E-495B-A025-720A6B9D7A27}">
      <dgm:prSet/>
      <dgm:spPr/>
      <dgm:t>
        <a:bodyPr/>
        <a:lstStyle/>
        <a:p>
          <a:endParaRPr lang="en-US"/>
        </a:p>
      </dgm:t>
    </dgm:pt>
    <dgm:pt modelId="{4681FD28-FF1D-4DC7-8AB2-34374BE800FD}" type="sibTrans" cxnId="{F656F2A6-3E8E-495B-A025-720A6B9D7A27}">
      <dgm:prSet/>
      <dgm:spPr/>
      <dgm:t>
        <a:bodyPr/>
        <a:lstStyle/>
        <a:p>
          <a:endParaRPr lang="en-US"/>
        </a:p>
      </dgm:t>
    </dgm:pt>
    <dgm:pt modelId="{EE4A9BC3-A66E-451D-98B9-3DBAB91DF766}" type="pres">
      <dgm:prSet presAssocID="{DC9359EA-8B55-47AE-BFD1-449698839604}" presName="linearFlow" presStyleCnt="0">
        <dgm:presLayoutVars>
          <dgm:dir/>
          <dgm:animLvl val="lvl"/>
          <dgm:resizeHandles val="exact"/>
        </dgm:presLayoutVars>
      </dgm:prSet>
      <dgm:spPr/>
      <dgm:t>
        <a:bodyPr/>
        <a:lstStyle/>
        <a:p>
          <a:endParaRPr lang="en-US"/>
        </a:p>
      </dgm:t>
    </dgm:pt>
    <dgm:pt modelId="{AC609631-CDFA-499A-B569-DFA37649C2EF}" type="pres">
      <dgm:prSet presAssocID="{395F7E79-B6D9-4B9B-844C-F55426999075}" presName="composite" presStyleCnt="0"/>
      <dgm:spPr/>
    </dgm:pt>
    <dgm:pt modelId="{35616842-CF08-4B3B-8E86-A2D835C698BB}" type="pres">
      <dgm:prSet presAssocID="{395F7E79-B6D9-4B9B-844C-F55426999075}" presName="parentText" presStyleLbl="alignNode1" presStyleIdx="0" presStyleCnt="3">
        <dgm:presLayoutVars>
          <dgm:chMax val="1"/>
          <dgm:bulletEnabled val="1"/>
        </dgm:presLayoutVars>
      </dgm:prSet>
      <dgm:spPr/>
      <dgm:t>
        <a:bodyPr/>
        <a:lstStyle/>
        <a:p>
          <a:endParaRPr lang="en-US"/>
        </a:p>
      </dgm:t>
    </dgm:pt>
    <dgm:pt modelId="{7C4ECEFD-39B6-4EDE-87CA-8F7C7A80C850}" type="pres">
      <dgm:prSet presAssocID="{395F7E79-B6D9-4B9B-844C-F55426999075}" presName="descendantText" presStyleLbl="alignAcc1" presStyleIdx="0" presStyleCnt="3" custScaleY="100000">
        <dgm:presLayoutVars>
          <dgm:bulletEnabled val="1"/>
        </dgm:presLayoutVars>
      </dgm:prSet>
      <dgm:spPr/>
      <dgm:t>
        <a:bodyPr/>
        <a:lstStyle/>
        <a:p>
          <a:endParaRPr lang="en-US"/>
        </a:p>
      </dgm:t>
    </dgm:pt>
    <dgm:pt modelId="{231D7E90-8F82-4E7E-9AF9-EEED80D3DAFF}" type="pres">
      <dgm:prSet presAssocID="{07A439E7-021D-4D5C-8759-0F6D9C5ABBBE}" presName="sp" presStyleCnt="0"/>
      <dgm:spPr/>
    </dgm:pt>
    <dgm:pt modelId="{D1D661B7-947E-43E5-8A32-B860ABEC7711}" type="pres">
      <dgm:prSet presAssocID="{7E9A3AD7-B608-4846-BE62-110815C1F74A}" presName="composite" presStyleCnt="0"/>
      <dgm:spPr/>
    </dgm:pt>
    <dgm:pt modelId="{4DF62BC7-592D-4448-83DC-C1885DD5549F}" type="pres">
      <dgm:prSet presAssocID="{7E9A3AD7-B608-4846-BE62-110815C1F74A}" presName="parentText" presStyleLbl="alignNode1" presStyleIdx="1" presStyleCnt="3">
        <dgm:presLayoutVars>
          <dgm:chMax val="1"/>
          <dgm:bulletEnabled val="1"/>
        </dgm:presLayoutVars>
      </dgm:prSet>
      <dgm:spPr/>
      <dgm:t>
        <a:bodyPr/>
        <a:lstStyle/>
        <a:p>
          <a:endParaRPr lang="en-US"/>
        </a:p>
      </dgm:t>
    </dgm:pt>
    <dgm:pt modelId="{5AC86669-181B-4387-B0F7-B26F59B43545}" type="pres">
      <dgm:prSet presAssocID="{7E9A3AD7-B608-4846-BE62-110815C1F74A}" presName="descendantText" presStyleLbl="alignAcc1" presStyleIdx="1" presStyleCnt="3">
        <dgm:presLayoutVars>
          <dgm:bulletEnabled val="1"/>
        </dgm:presLayoutVars>
      </dgm:prSet>
      <dgm:spPr/>
      <dgm:t>
        <a:bodyPr/>
        <a:lstStyle/>
        <a:p>
          <a:endParaRPr lang="en-US"/>
        </a:p>
      </dgm:t>
    </dgm:pt>
    <dgm:pt modelId="{6917258A-FC4E-4983-9FB0-9CAAE6BB028F}" type="pres">
      <dgm:prSet presAssocID="{9CDC0C05-C53D-45CE-B96A-51922DFE2BB5}" presName="sp" presStyleCnt="0"/>
      <dgm:spPr/>
    </dgm:pt>
    <dgm:pt modelId="{E69C0A6E-E788-4BF1-B09B-2D961FE1F8BE}" type="pres">
      <dgm:prSet presAssocID="{20F718A9-9B56-4D1E-A7B3-126A7D1F3C14}" presName="composite" presStyleCnt="0"/>
      <dgm:spPr/>
    </dgm:pt>
    <dgm:pt modelId="{B824658C-053F-444E-89D0-A82D3AEB30F4}" type="pres">
      <dgm:prSet presAssocID="{20F718A9-9B56-4D1E-A7B3-126A7D1F3C14}" presName="parentText" presStyleLbl="alignNode1" presStyleIdx="2" presStyleCnt="3">
        <dgm:presLayoutVars>
          <dgm:chMax val="1"/>
          <dgm:bulletEnabled val="1"/>
        </dgm:presLayoutVars>
      </dgm:prSet>
      <dgm:spPr/>
      <dgm:t>
        <a:bodyPr/>
        <a:lstStyle/>
        <a:p>
          <a:endParaRPr lang="en-US"/>
        </a:p>
      </dgm:t>
    </dgm:pt>
    <dgm:pt modelId="{A688A982-60C4-40F1-8979-29A84993E15F}" type="pres">
      <dgm:prSet presAssocID="{20F718A9-9B56-4D1E-A7B3-126A7D1F3C14}" presName="descendantText" presStyleLbl="alignAcc1" presStyleIdx="2" presStyleCnt="3" custScaleY="152859">
        <dgm:presLayoutVars>
          <dgm:bulletEnabled val="1"/>
        </dgm:presLayoutVars>
      </dgm:prSet>
      <dgm:spPr/>
      <dgm:t>
        <a:bodyPr/>
        <a:lstStyle/>
        <a:p>
          <a:endParaRPr lang="en-US"/>
        </a:p>
      </dgm:t>
    </dgm:pt>
  </dgm:ptLst>
  <dgm:cxnLst>
    <dgm:cxn modelId="{7A384623-A929-454D-BE4A-DFC2B34D9A62}" type="presOf" srcId="{FCBCBC2C-35B0-404F-BD1C-D7204E734A04}" destId="{5AC86669-181B-4387-B0F7-B26F59B43545}" srcOrd="0" destOrd="0" presId="urn:microsoft.com/office/officeart/2005/8/layout/chevron2"/>
    <dgm:cxn modelId="{5E77D593-876B-4D11-B749-22263EB97AEA}" type="presOf" srcId="{DC9359EA-8B55-47AE-BFD1-449698839604}" destId="{EE4A9BC3-A66E-451D-98B9-3DBAB91DF766}" srcOrd="0" destOrd="0" presId="urn:microsoft.com/office/officeart/2005/8/layout/chevron2"/>
    <dgm:cxn modelId="{9E7E7792-70F4-4886-B25D-3B54E1D68A4A}" type="presOf" srcId="{D4729811-9E2D-4814-ABAC-9C7DE8861798}" destId="{7C4ECEFD-39B6-4EDE-87CA-8F7C7A80C850}" srcOrd="0" destOrd="0" presId="urn:microsoft.com/office/officeart/2005/8/layout/chevron2"/>
    <dgm:cxn modelId="{80A6BD13-A0BE-4DEF-B71B-FED9BEF1E325}" type="presOf" srcId="{697AB8D2-6B4D-4039-B02D-72DB364A7741}" destId="{A688A982-60C4-40F1-8979-29A84993E15F}" srcOrd="0" destOrd="0" presId="urn:microsoft.com/office/officeart/2005/8/layout/chevron2"/>
    <dgm:cxn modelId="{DA561C8C-B24F-4D18-8BAE-4DBCFE1421CE}" type="presOf" srcId="{7E9A3AD7-B608-4846-BE62-110815C1F74A}" destId="{4DF62BC7-592D-4448-83DC-C1885DD5549F}" srcOrd="0" destOrd="0" presId="urn:microsoft.com/office/officeart/2005/8/layout/chevron2"/>
    <dgm:cxn modelId="{357F6A11-AB42-4B32-B53C-0003354D3CEF}" srcId="{DC9359EA-8B55-47AE-BFD1-449698839604}" destId="{20F718A9-9B56-4D1E-A7B3-126A7D1F3C14}" srcOrd="2" destOrd="0" parTransId="{E22ABA61-BF82-431E-B10A-2E1A60B64E43}" sibTransId="{DF158055-4FCC-445C-A4A3-3695109DD1C4}"/>
    <dgm:cxn modelId="{EC5AA0EA-ED44-488E-A068-E6556A08CE40}" srcId="{DC9359EA-8B55-47AE-BFD1-449698839604}" destId="{395F7E79-B6D9-4B9B-844C-F55426999075}" srcOrd="0" destOrd="0" parTransId="{C68A9901-81FB-4E84-8CD4-75383552EA6B}" sibTransId="{07A439E7-021D-4D5C-8759-0F6D9C5ABBBE}"/>
    <dgm:cxn modelId="{96406E42-F751-4DB4-B9FD-77B949174A09}" srcId="{7E9A3AD7-B608-4846-BE62-110815C1F74A}" destId="{FCBCBC2C-35B0-404F-BD1C-D7204E734A04}" srcOrd="0" destOrd="0" parTransId="{7A6C1503-2397-404C-8989-3AC2635CAAF9}" sibTransId="{30FA8489-0755-4226-BE59-310289123F10}"/>
    <dgm:cxn modelId="{2B0AC4C9-9BE4-4AB4-9D08-63C169DE626A}" srcId="{DC9359EA-8B55-47AE-BFD1-449698839604}" destId="{7E9A3AD7-B608-4846-BE62-110815C1F74A}" srcOrd="1" destOrd="0" parTransId="{EDD95E3B-70B9-447C-B8CF-2C215E6F1AA0}" sibTransId="{9CDC0C05-C53D-45CE-B96A-51922DFE2BB5}"/>
    <dgm:cxn modelId="{D9B908B6-2199-4298-A734-A2A37B9585F7}" type="presOf" srcId="{395F7E79-B6D9-4B9B-844C-F55426999075}" destId="{35616842-CF08-4B3B-8E86-A2D835C698BB}" srcOrd="0" destOrd="0" presId="urn:microsoft.com/office/officeart/2005/8/layout/chevron2"/>
    <dgm:cxn modelId="{7D9EDBC3-18EE-4D59-B8E8-870ADC3EC410}" type="presOf" srcId="{20F718A9-9B56-4D1E-A7B3-126A7D1F3C14}" destId="{B824658C-053F-444E-89D0-A82D3AEB30F4}" srcOrd="0" destOrd="0" presId="urn:microsoft.com/office/officeart/2005/8/layout/chevron2"/>
    <dgm:cxn modelId="{F656F2A6-3E8E-495B-A025-720A6B9D7A27}" srcId="{20F718A9-9B56-4D1E-A7B3-126A7D1F3C14}" destId="{697AB8D2-6B4D-4039-B02D-72DB364A7741}" srcOrd="0" destOrd="0" parTransId="{971711F6-F185-479E-B666-15ABA319FD95}" sibTransId="{4681FD28-FF1D-4DC7-8AB2-34374BE800FD}"/>
    <dgm:cxn modelId="{06BA9D56-4E6B-4A30-97D1-DFE88C4F3B9D}" srcId="{395F7E79-B6D9-4B9B-844C-F55426999075}" destId="{D4729811-9E2D-4814-ABAC-9C7DE8861798}" srcOrd="0" destOrd="0" parTransId="{08081328-BBA1-46D4-B0BB-9F409645A55E}" sibTransId="{4318CAE8-0D58-461A-8ED9-E2777C9E3547}"/>
    <dgm:cxn modelId="{57C7F162-167A-4C5B-9D4D-E22E44775428}" type="presParOf" srcId="{EE4A9BC3-A66E-451D-98B9-3DBAB91DF766}" destId="{AC609631-CDFA-499A-B569-DFA37649C2EF}" srcOrd="0" destOrd="0" presId="urn:microsoft.com/office/officeart/2005/8/layout/chevron2"/>
    <dgm:cxn modelId="{C6A5B4D9-E2E4-447F-AEF5-4A8C978F9329}" type="presParOf" srcId="{AC609631-CDFA-499A-B569-DFA37649C2EF}" destId="{35616842-CF08-4B3B-8E86-A2D835C698BB}" srcOrd="0" destOrd="0" presId="urn:microsoft.com/office/officeart/2005/8/layout/chevron2"/>
    <dgm:cxn modelId="{AC59DEDC-6C50-46F9-839E-C6847F5D054C}" type="presParOf" srcId="{AC609631-CDFA-499A-B569-DFA37649C2EF}" destId="{7C4ECEFD-39B6-4EDE-87CA-8F7C7A80C850}" srcOrd="1" destOrd="0" presId="urn:microsoft.com/office/officeart/2005/8/layout/chevron2"/>
    <dgm:cxn modelId="{F7175CD3-3C46-4EB2-913F-2B18F1A8E1AE}" type="presParOf" srcId="{EE4A9BC3-A66E-451D-98B9-3DBAB91DF766}" destId="{231D7E90-8F82-4E7E-9AF9-EEED80D3DAFF}" srcOrd="1" destOrd="0" presId="urn:microsoft.com/office/officeart/2005/8/layout/chevron2"/>
    <dgm:cxn modelId="{57BD671B-869C-4503-98F7-B2513665FD71}" type="presParOf" srcId="{EE4A9BC3-A66E-451D-98B9-3DBAB91DF766}" destId="{D1D661B7-947E-43E5-8A32-B860ABEC7711}" srcOrd="2" destOrd="0" presId="urn:microsoft.com/office/officeart/2005/8/layout/chevron2"/>
    <dgm:cxn modelId="{8FB74A23-2EF0-48C5-B7D8-5761DA6AC636}" type="presParOf" srcId="{D1D661B7-947E-43E5-8A32-B860ABEC7711}" destId="{4DF62BC7-592D-4448-83DC-C1885DD5549F}" srcOrd="0" destOrd="0" presId="urn:microsoft.com/office/officeart/2005/8/layout/chevron2"/>
    <dgm:cxn modelId="{AAB6444F-E4EF-4D31-911D-7567A97209E4}" type="presParOf" srcId="{D1D661B7-947E-43E5-8A32-B860ABEC7711}" destId="{5AC86669-181B-4387-B0F7-B26F59B43545}" srcOrd="1" destOrd="0" presId="urn:microsoft.com/office/officeart/2005/8/layout/chevron2"/>
    <dgm:cxn modelId="{E8A128CF-6637-4859-BAC3-0C8AEFFAE1AD}" type="presParOf" srcId="{EE4A9BC3-A66E-451D-98B9-3DBAB91DF766}" destId="{6917258A-FC4E-4983-9FB0-9CAAE6BB028F}" srcOrd="3" destOrd="0" presId="urn:microsoft.com/office/officeart/2005/8/layout/chevron2"/>
    <dgm:cxn modelId="{107AEDED-34EB-43AF-9BF0-58E840848314}" type="presParOf" srcId="{EE4A9BC3-A66E-451D-98B9-3DBAB91DF766}" destId="{E69C0A6E-E788-4BF1-B09B-2D961FE1F8BE}" srcOrd="4" destOrd="0" presId="urn:microsoft.com/office/officeart/2005/8/layout/chevron2"/>
    <dgm:cxn modelId="{AE4C7764-85C9-45E5-8962-F537FCE7A034}" type="presParOf" srcId="{E69C0A6E-E788-4BF1-B09B-2D961FE1F8BE}" destId="{B824658C-053F-444E-89D0-A82D3AEB30F4}" srcOrd="0" destOrd="0" presId="urn:microsoft.com/office/officeart/2005/8/layout/chevron2"/>
    <dgm:cxn modelId="{A62BE6E3-CA2F-4DF9-8497-781E67500BF0}" type="presParOf" srcId="{E69C0A6E-E788-4BF1-B09B-2D961FE1F8BE}" destId="{A688A982-60C4-40F1-8979-29A84993E15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16842-CF08-4B3B-8E86-A2D835C698BB}">
      <dsp:nvSpPr>
        <dsp:cNvPr id="0" name=""/>
        <dsp:cNvSpPr/>
      </dsp:nvSpPr>
      <dsp:spPr>
        <a:xfrm rot="5400000">
          <a:off x="-243424" y="247965"/>
          <a:ext cx="1622832" cy="1135982"/>
        </a:xfrm>
        <a:prstGeom prst="chevron">
          <a:avLst/>
        </a:prstGeom>
        <a:solidFill>
          <a:srgbClr val="002060"/>
        </a:solidFill>
        <a:ln w="127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Firstly</a:t>
          </a:r>
        </a:p>
      </dsp:txBody>
      <dsp:txXfrm rot="-5400000">
        <a:off x="1" y="572531"/>
        <a:ext cx="1135982" cy="486850"/>
      </dsp:txXfrm>
    </dsp:sp>
    <dsp:sp modelId="{7C4ECEFD-39B6-4EDE-87CA-8F7C7A80C850}">
      <dsp:nvSpPr>
        <dsp:cNvPr id="0" name=""/>
        <dsp:cNvSpPr/>
      </dsp:nvSpPr>
      <dsp:spPr>
        <a:xfrm rot="5400000">
          <a:off x="5450770" y="-4310247"/>
          <a:ext cx="1054840" cy="96844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t>Giving a free net away to positive cases encourages people to seek testing and treatment.</a:t>
          </a:r>
          <a:endParaRPr lang="en-US" sz="2400" kern="1200" dirty="0"/>
        </a:p>
      </dsp:txBody>
      <dsp:txXfrm rot="-5400000">
        <a:off x="1135982" y="56034"/>
        <a:ext cx="9632924" cy="951854"/>
      </dsp:txXfrm>
    </dsp:sp>
    <dsp:sp modelId="{4DF62BC7-592D-4448-83DC-C1885DD5549F}">
      <dsp:nvSpPr>
        <dsp:cNvPr id="0" name=""/>
        <dsp:cNvSpPr/>
      </dsp:nvSpPr>
      <dsp:spPr>
        <a:xfrm rot="5400000">
          <a:off x="-243424" y="1689450"/>
          <a:ext cx="1622832" cy="1135982"/>
        </a:xfrm>
        <a:prstGeom prst="chevron">
          <a:avLst/>
        </a:prstGeom>
        <a:solidFill>
          <a:srgbClr val="002060"/>
        </a:solidFill>
        <a:ln w="127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Secondly</a:t>
          </a:r>
        </a:p>
      </dsp:txBody>
      <dsp:txXfrm rot="-5400000">
        <a:off x="1" y="2014016"/>
        <a:ext cx="1135982" cy="486850"/>
      </dsp:txXfrm>
    </dsp:sp>
    <dsp:sp modelId="{5AC86669-181B-4387-B0F7-B26F59B43545}">
      <dsp:nvSpPr>
        <dsp:cNvPr id="0" name=""/>
        <dsp:cNvSpPr/>
      </dsp:nvSpPr>
      <dsp:spPr>
        <a:xfrm rot="5400000">
          <a:off x="5450770" y="-2868762"/>
          <a:ext cx="1054840" cy="96844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t>By giving a person a LLIN the net is probably replacing a worn out net in a village where malaria is endemic.</a:t>
          </a:r>
          <a:endParaRPr lang="en-US" sz="2400" kern="1200" dirty="0"/>
        </a:p>
      </dsp:txBody>
      <dsp:txXfrm rot="-5400000">
        <a:off x="1135982" y="1497519"/>
        <a:ext cx="9632924" cy="951854"/>
      </dsp:txXfrm>
    </dsp:sp>
    <dsp:sp modelId="{B824658C-053F-444E-89D0-A82D3AEB30F4}">
      <dsp:nvSpPr>
        <dsp:cNvPr id="0" name=""/>
        <dsp:cNvSpPr/>
      </dsp:nvSpPr>
      <dsp:spPr>
        <a:xfrm rot="5400000">
          <a:off x="-243424" y="3409724"/>
          <a:ext cx="1622832" cy="1135982"/>
        </a:xfrm>
        <a:prstGeom prst="chevron">
          <a:avLst/>
        </a:prstGeom>
        <a:solidFill>
          <a:srgbClr val="002060"/>
        </a:solidFill>
        <a:ln w="12700"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Thirdly</a:t>
          </a:r>
        </a:p>
      </dsp:txBody>
      <dsp:txXfrm rot="-5400000">
        <a:off x="1" y="3734290"/>
        <a:ext cx="1135982" cy="486850"/>
      </dsp:txXfrm>
    </dsp:sp>
    <dsp:sp modelId="{A688A982-60C4-40F1-8979-29A84993E15F}">
      <dsp:nvSpPr>
        <dsp:cNvPr id="0" name=""/>
        <dsp:cNvSpPr/>
      </dsp:nvSpPr>
      <dsp:spPr>
        <a:xfrm rot="5400000">
          <a:off x="5171981" y="-1148488"/>
          <a:ext cx="1612419" cy="968441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AU" sz="2400" kern="1200" dirty="0"/>
            <a:t>Free LLINs allow health centres to record details of the patient including their movements in the previous three weeks and this information can be mapped.</a:t>
          </a:r>
          <a:endParaRPr lang="en-US" sz="2400" kern="1200" dirty="0"/>
        </a:p>
      </dsp:txBody>
      <dsp:txXfrm rot="-5400000">
        <a:off x="1135982" y="2966223"/>
        <a:ext cx="9605705" cy="14549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1F9E8-DD2E-4BFD-BA3C-5927F6A6F4E8}" type="datetimeFigureOut">
              <a:rPr lang="en-AU" smtClean="0"/>
              <a:t>12/03/19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6BADD-39FE-45B2-949C-E8A908B0B980}" type="slidenum">
              <a:rPr lang="en-AU" smtClean="0"/>
              <a:t>‹#›</a:t>
            </a:fld>
            <a:endParaRPr lang="en-AU"/>
          </a:p>
        </p:txBody>
      </p:sp>
    </p:spTree>
    <p:extLst>
      <p:ext uri="{BB962C8B-B14F-4D97-AF65-F5344CB8AC3E}">
        <p14:creationId xmlns:p14="http://schemas.microsoft.com/office/powerpoint/2010/main" val="95590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B6BADD-39FE-45B2-949C-E8A908B0B980}" type="slidenum">
              <a:rPr lang="en-AU" smtClean="0"/>
              <a:t>7</a:t>
            </a:fld>
            <a:endParaRPr lang="en-AU"/>
          </a:p>
        </p:txBody>
      </p:sp>
    </p:spTree>
    <p:extLst>
      <p:ext uri="{BB962C8B-B14F-4D97-AF65-F5344CB8AC3E}">
        <p14:creationId xmlns:p14="http://schemas.microsoft.com/office/powerpoint/2010/main" val="30620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C33B56C-EE2D-44A4-84A7-D0CEAA666A2E}" type="datetimeFigureOut">
              <a:rPr lang="en-AU" smtClean="0"/>
              <a:t>12/03/19</a:t>
            </a:fld>
            <a:endParaRPr lang="en-AU"/>
          </a:p>
        </p:txBody>
      </p:sp>
      <p:sp>
        <p:nvSpPr>
          <p:cNvPr id="5" name="Footer Placeholder 4"/>
          <p:cNvSpPr>
            <a:spLocks noGrp="1"/>
          </p:cNvSpPr>
          <p:nvPr>
            <p:ph type="ftr" sz="quarter" idx="11"/>
          </p:nvPr>
        </p:nvSpPr>
        <p:spPr>
          <a:xfrm>
            <a:off x="1371600" y="4323845"/>
            <a:ext cx="6400800" cy="365125"/>
          </a:xfrm>
        </p:spPr>
        <p:txBody>
          <a:bodyPr/>
          <a:lstStyle/>
          <a:p>
            <a:endParaRPr lang="en-AU"/>
          </a:p>
        </p:txBody>
      </p:sp>
      <p:sp>
        <p:nvSpPr>
          <p:cNvPr id="6" name="Slide Number Placeholder 5"/>
          <p:cNvSpPr>
            <a:spLocks noGrp="1"/>
          </p:cNvSpPr>
          <p:nvPr>
            <p:ph type="sldNum" sz="quarter" idx="12"/>
          </p:nvPr>
        </p:nvSpPr>
        <p:spPr>
          <a:xfrm>
            <a:off x="8077200" y="1430866"/>
            <a:ext cx="2743200" cy="365125"/>
          </a:xfrm>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2888491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33B56C-EE2D-44A4-84A7-D0CEAA666A2E}" type="datetimeFigureOut">
              <a:rPr lang="en-AU" smtClean="0"/>
              <a:t>12/03/19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41643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C33B56C-EE2D-44A4-84A7-D0CEAA666A2E}" type="datetimeFigureOut">
              <a:rPr lang="en-AU" smtClean="0"/>
              <a:t>12/03/19</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179720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C33B56C-EE2D-44A4-84A7-D0CEAA666A2E}" type="datetimeFigureOut">
              <a:rPr lang="en-AU" smtClean="0"/>
              <a:t>12/03/19</a:t>
            </a:fld>
            <a:endParaRPr lang="en-AU"/>
          </a:p>
        </p:txBody>
      </p:sp>
      <p:sp>
        <p:nvSpPr>
          <p:cNvPr id="6" name="Footer Placeholder 5"/>
          <p:cNvSpPr>
            <a:spLocks noGrp="1"/>
          </p:cNvSpPr>
          <p:nvPr>
            <p:ph type="ftr" sz="quarter" idx="11"/>
          </p:nvPr>
        </p:nvSpPr>
        <p:spPr>
          <a:xfrm>
            <a:off x="685800" y="379941"/>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CFCFEE77-3110-4381-BA54-9A6C27FB00ED}" type="slidenum">
              <a:rPr lang="en-AU" smtClean="0"/>
              <a:t>‹#›</a:t>
            </a:fld>
            <a:endParaRPr lang="en-A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12962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C33B56C-EE2D-44A4-84A7-D0CEAA666A2E}" type="datetimeFigureOut">
              <a:rPr lang="en-AU" smtClean="0"/>
              <a:t>12/03/19</a:t>
            </a:fld>
            <a:endParaRPr lang="en-AU"/>
          </a:p>
        </p:txBody>
      </p:sp>
      <p:sp>
        <p:nvSpPr>
          <p:cNvPr id="6" name="Footer Placeholder 5"/>
          <p:cNvSpPr>
            <a:spLocks noGrp="1"/>
          </p:cNvSpPr>
          <p:nvPr>
            <p:ph type="ftr" sz="quarter" idx="11"/>
          </p:nvPr>
        </p:nvSpPr>
        <p:spPr>
          <a:xfrm>
            <a:off x="685800" y="378883"/>
            <a:ext cx="6991492" cy="365125"/>
          </a:xfrm>
        </p:spPr>
        <p:txBody>
          <a:bodyPr/>
          <a:lstStyle/>
          <a:p>
            <a:endParaRPr lang="en-AU"/>
          </a:p>
        </p:txBody>
      </p:sp>
      <p:sp>
        <p:nvSpPr>
          <p:cNvPr id="7" name="Slide Number Placeholder 6"/>
          <p:cNvSpPr>
            <a:spLocks noGrp="1"/>
          </p:cNvSpPr>
          <p:nvPr>
            <p:ph type="sldNum" sz="quarter" idx="12"/>
          </p:nvPr>
        </p:nvSpPr>
        <p:spPr>
          <a:xfrm>
            <a:off x="10862452" y="381000"/>
            <a:ext cx="643748" cy="365125"/>
          </a:xfrm>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251645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C33B56C-EE2D-44A4-84A7-D0CEAA666A2E}" type="datetimeFigureOut">
              <a:rPr lang="en-AU" smtClean="0"/>
              <a:t>12/03/19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378012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C33B56C-EE2D-44A4-84A7-D0CEAA666A2E}" type="datetimeFigureOut">
              <a:rPr lang="en-AU" smtClean="0"/>
              <a:t>12/03/19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3024151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3B56C-EE2D-44A4-84A7-D0CEAA666A2E}" type="datetimeFigureOut">
              <a:rPr lang="en-AU" smtClean="0"/>
              <a:t>12/03/19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1435342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C33B56C-EE2D-44A4-84A7-D0CEAA666A2E}" type="datetimeFigureOut">
              <a:rPr lang="en-AU" smtClean="0"/>
              <a:t>12/03/19</a:t>
            </a:fld>
            <a:endParaRPr lang="en-AU"/>
          </a:p>
        </p:txBody>
      </p:sp>
      <p:sp>
        <p:nvSpPr>
          <p:cNvPr id="5" name="Footer Placeholder 4"/>
          <p:cNvSpPr>
            <a:spLocks noGrp="1"/>
          </p:cNvSpPr>
          <p:nvPr>
            <p:ph type="ftr" sz="quarter" idx="11"/>
          </p:nvPr>
        </p:nvSpPr>
        <p:spPr>
          <a:xfrm>
            <a:off x="685800" y="381000"/>
            <a:ext cx="6991492" cy="36512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103755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33B56C-EE2D-44A4-84A7-D0CEAA666A2E}" type="datetimeFigureOut">
              <a:rPr lang="en-AU" smtClean="0"/>
              <a:t>12/03/19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284963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C33B56C-EE2D-44A4-84A7-D0CEAA666A2E}" type="datetimeFigureOut">
              <a:rPr lang="en-AU" smtClean="0"/>
              <a:t>12/03/19</a:t>
            </a:fld>
            <a:endParaRPr lang="en-AU"/>
          </a:p>
        </p:txBody>
      </p:sp>
      <p:sp>
        <p:nvSpPr>
          <p:cNvPr id="5" name="Footer Placeholder 4"/>
          <p:cNvSpPr>
            <a:spLocks noGrp="1"/>
          </p:cNvSpPr>
          <p:nvPr>
            <p:ph type="ftr" sz="quarter" idx="11"/>
          </p:nvPr>
        </p:nvSpPr>
        <p:spPr>
          <a:xfrm>
            <a:off x="685800" y="381001"/>
            <a:ext cx="6991492" cy="364065"/>
          </a:xfrm>
        </p:spPr>
        <p:txBody>
          <a:bodyPr/>
          <a:lstStyle/>
          <a:p>
            <a:endParaRPr lang="en-AU"/>
          </a:p>
        </p:txBody>
      </p:sp>
      <p:sp>
        <p:nvSpPr>
          <p:cNvPr id="6" name="Slide Number Placeholder 5"/>
          <p:cNvSpPr>
            <a:spLocks noGrp="1"/>
          </p:cNvSpPr>
          <p:nvPr>
            <p:ph type="sldNum" sz="quarter" idx="12"/>
          </p:nvPr>
        </p:nvSpPr>
        <p:spPr>
          <a:xfrm>
            <a:off x="10862452" y="381000"/>
            <a:ext cx="643748" cy="365125"/>
          </a:xfrm>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345400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33B56C-EE2D-44A4-84A7-D0CEAA666A2E}" type="datetimeFigureOut">
              <a:rPr lang="en-AU" smtClean="0"/>
              <a:t>12/03/19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251735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33B56C-EE2D-44A4-84A7-D0CEAA666A2E}" type="datetimeFigureOut">
              <a:rPr lang="en-AU" smtClean="0"/>
              <a:t>12/03/19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2134280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33B56C-EE2D-44A4-84A7-D0CEAA666A2E}" type="datetimeFigureOut">
              <a:rPr lang="en-AU" smtClean="0"/>
              <a:t>12/03/19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159572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33B56C-EE2D-44A4-84A7-D0CEAA666A2E}" type="datetimeFigureOut">
              <a:rPr lang="en-AU" smtClean="0"/>
              <a:t>12/03/19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242125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33B56C-EE2D-44A4-84A7-D0CEAA666A2E}" type="datetimeFigureOut">
              <a:rPr lang="en-AU" smtClean="0"/>
              <a:t>12/03/19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386285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33B56C-EE2D-44A4-84A7-D0CEAA666A2E}" type="datetimeFigureOut">
              <a:rPr lang="en-AU" smtClean="0"/>
              <a:t>12/03/19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FCFEE77-3110-4381-BA54-9A6C27FB00ED}" type="slidenum">
              <a:rPr lang="en-AU" smtClean="0"/>
              <a:t>‹#›</a:t>
            </a:fld>
            <a:endParaRPr lang="en-AU"/>
          </a:p>
        </p:txBody>
      </p:sp>
    </p:spTree>
    <p:extLst>
      <p:ext uri="{BB962C8B-B14F-4D97-AF65-F5344CB8AC3E}">
        <p14:creationId xmlns:p14="http://schemas.microsoft.com/office/powerpoint/2010/main" val="7909294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C33B56C-EE2D-44A4-84A7-D0CEAA666A2E}" type="datetimeFigureOut">
              <a:rPr lang="en-AU" smtClean="0"/>
              <a:t>12/03/19</a:t>
            </a:fld>
            <a:endParaRPr lang="en-A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CFEE77-3110-4381-BA54-9A6C27FB00ED}" type="slidenum">
              <a:rPr lang="en-AU" smtClean="0"/>
              <a:t>‹#›</a:t>
            </a:fld>
            <a:endParaRPr lang="en-AU"/>
          </a:p>
        </p:txBody>
      </p:sp>
    </p:spTree>
    <p:extLst>
      <p:ext uri="{BB962C8B-B14F-4D97-AF65-F5344CB8AC3E}">
        <p14:creationId xmlns:p14="http://schemas.microsoft.com/office/powerpoint/2010/main" val="41954429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jpeg"/><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png"/><Relationship Id="rId1" Type="http://schemas.openxmlformats.org/officeDocument/2006/relationships/slideLayout" Target="../slideLayouts/slideLayout9.xml"/><Relationship Id="rId2"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jpeg"/><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8.jpe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5" Type="http://schemas.openxmlformats.org/officeDocument/2006/relationships/image" Target="../media/image17.jpe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731818"/>
            <a:ext cx="8575964" cy="858982"/>
          </a:xfrm>
        </p:spPr>
        <p:txBody>
          <a:bodyPr>
            <a:noAutofit/>
          </a:bodyPr>
          <a:lstStyle/>
          <a:p>
            <a:pPr algn="ctr"/>
            <a:r>
              <a:rPr lang="en-AU" sz="4800" dirty="0"/>
              <a:t>Rotarians Against Malaria </a:t>
            </a:r>
          </a:p>
        </p:txBody>
      </p:sp>
      <p:sp>
        <p:nvSpPr>
          <p:cNvPr id="3" name="Subtitle 2"/>
          <p:cNvSpPr>
            <a:spLocks noGrp="1"/>
          </p:cNvSpPr>
          <p:nvPr>
            <p:ph type="subTitle" idx="1"/>
          </p:nvPr>
        </p:nvSpPr>
        <p:spPr>
          <a:xfrm>
            <a:off x="1371600" y="2770909"/>
            <a:ext cx="9448800" cy="2937164"/>
          </a:xfrm>
        </p:spPr>
        <p:txBody>
          <a:bodyPr>
            <a:normAutofit fontScale="92500" lnSpcReduction="10000"/>
          </a:bodyPr>
          <a:lstStyle/>
          <a:p>
            <a:pPr algn="ctr"/>
            <a:r>
              <a:rPr lang="en-AU" sz="4300" b="1" dirty="0">
                <a:latin typeface="Arial Black" panose="020B0A04020102020204" pitchFamily="34" charset="0"/>
              </a:rPr>
              <a:t>CHASING MALARIA PROGRAM</a:t>
            </a:r>
          </a:p>
          <a:p>
            <a:pPr algn="ctr"/>
            <a:r>
              <a:rPr lang="en-AU" sz="4600" b="1" dirty="0">
                <a:latin typeface="Arial Black" panose="020B0A04020102020204" pitchFamily="34" charset="0"/>
              </a:rPr>
              <a:t> </a:t>
            </a:r>
            <a:endParaRPr lang="en-AU" sz="3600" b="1" dirty="0">
              <a:latin typeface="Arial Black" panose="020B0A04020102020204" pitchFamily="34" charset="0"/>
            </a:endParaRPr>
          </a:p>
          <a:p>
            <a:pPr algn="ctr"/>
            <a:r>
              <a:rPr lang="en-AU" sz="3600" b="1" dirty="0"/>
              <a:t>KURIVA INTERVENTION UPDATE</a:t>
            </a:r>
          </a:p>
          <a:p>
            <a:pPr algn="ctr"/>
            <a:endParaRPr lang="en-AU" sz="3600" b="1" dirty="0"/>
          </a:p>
          <a:p>
            <a:pPr algn="ctr"/>
            <a:r>
              <a:rPr lang="en-AU" sz="3600" b="1" dirty="0">
                <a:latin typeface="Arial Black" panose="020B0A04020102020204" pitchFamily="34" charset="0"/>
              </a:rPr>
              <a:t>KOKODA MOTEL 2019</a:t>
            </a:r>
          </a:p>
          <a:p>
            <a:pPr algn="ctr"/>
            <a:endParaRPr lang="en-AU" sz="3600" b="1" dirty="0"/>
          </a:p>
          <a:p>
            <a:pPr algn="ctr"/>
            <a:endParaRPr lang="en-AU" sz="3600" b="1" dirty="0"/>
          </a:p>
        </p:txBody>
      </p:sp>
      <p:pic>
        <p:nvPicPr>
          <p:cNvPr id="4" name="Picture 10" descr="RAMl3"/>
          <p:cNvPicPr>
            <a:picLocks noChangeAspect="1" noChangeArrowheads="1"/>
          </p:cNvPicPr>
          <p:nvPr/>
        </p:nvPicPr>
        <p:blipFill>
          <a:blip r:embed="rId2" cstate="print"/>
          <a:srcRect/>
          <a:stretch>
            <a:fillRect/>
          </a:stretch>
        </p:blipFill>
        <p:spPr bwMode="auto">
          <a:xfrm>
            <a:off x="-124691" y="-144607"/>
            <a:ext cx="1905000" cy="1876425"/>
          </a:xfrm>
          <a:prstGeom prst="rect">
            <a:avLst/>
          </a:prstGeom>
          <a:noFill/>
          <a:ln w="9525">
            <a:noFill/>
            <a:miter lim="800000"/>
            <a:headEnd/>
            <a:tailEnd/>
          </a:ln>
        </p:spPr>
      </p:pic>
      <p:pic>
        <p:nvPicPr>
          <p:cNvPr id="5" name="Picture 14" descr="NMCP"/>
          <p:cNvPicPr>
            <a:picLocks noChangeAspect="1" noChangeArrowheads="1"/>
          </p:cNvPicPr>
          <p:nvPr/>
        </p:nvPicPr>
        <p:blipFill>
          <a:blip r:embed="rId3" cstate="print"/>
          <a:srcRect/>
          <a:stretch>
            <a:fillRect/>
          </a:stretch>
        </p:blipFill>
        <p:spPr bwMode="auto">
          <a:xfrm>
            <a:off x="9829800" y="28430"/>
            <a:ext cx="2362200" cy="1182688"/>
          </a:xfrm>
          <a:prstGeom prst="rect">
            <a:avLst/>
          </a:prstGeom>
          <a:noFill/>
          <a:ln w="9525">
            <a:noFill/>
            <a:miter lim="800000"/>
            <a:headEnd/>
            <a:tailEnd/>
          </a:ln>
        </p:spPr>
      </p:pic>
    </p:spTree>
    <p:extLst>
      <p:ext uri="{BB962C8B-B14F-4D97-AF65-F5344CB8AC3E}">
        <p14:creationId xmlns:p14="http://schemas.microsoft.com/office/powerpoint/2010/main" val="34427345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6248400" cy="1293028"/>
          </a:xfrm>
        </p:spPr>
        <p:txBody>
          <a:bodyPr/>
          <a:lstStyle/>
          <a:p>
            <a:pPr algn="ctr"/>
            <a:r>
              <a:rPr lang="en-AU" dirty="0">
                <a:solidFill>
                  <a:prstClr val="black"/>
                </a:solidFill>
              </a:rPr>
              <a:t>POSITIVE ACHIEVEMENTS in </a:t>
            </a:r>
            <a:r>
              <a:rPr lang="en-AU" dirty="0" err="1">
                <a:solidFill>
                  <a:prstClr val="black"/>
                </a:solidFill>
              </a:rPr>
              <a:t>Kuriva</a:t>
            </a:r>
            <a:r>
              <a:rPr lang="en-AU" dirty="0">
                <a:solidFill>
                  <a:prstClr val="black"/>
                </a:solidFill>
              </a:rPr>
              <a:t> </a:t>
            </a:r>
            <a:endParaRPr lang="en-AU" dirty="0"/>
          </a:p>
        </p:txBody>
      </p:sp>
      <p:sp>
        <p:nvSpPr>
          <p:cNvPr id="3" name="Content Placeholder 2"/>
          <p:cNvSpPr>
            <a:spLocks noGrp="1"/>
          </p:cNvSpPr>
          <p:nvPr>
            <p:ph sz="half" idx="1"/>
          </p:nvPr>
        </p:nvSpPr>
        <p:spPr>
          <a:xfrm>
            <a:off x="685800" y="2057401"/>
            <a:ext cx="5299364" cy="4161284"/>
          </a:xfrm>
        </p:spPr>
        <p:txBody>
          <a:bodyPr>
            <a:normAutofit fontScale="85000" lnSpcReduction="10000"/>
          </a:bodyPr>
          <a:lstStyle/>
          <a:p>
            <a:pPr marL="0" lvl="0" indent="0">
              <a:buNone/>
            </a:pPr>
            <a:r>
              <a:rPr lang="en-AU" sz="1900" b="1" u="sng" dirty="0">
                <a:solidFill>
                  <a:prstClr val="black"/>
                </a:solidFill>
              </a:rPr>
              <a:t> Therapeutic Efficacy Study (TES) by </a:t>
            </a:r>
            <a:r>
              <a:rPr lang="en-AU" sz="1900" b="1" u="sng" dirty="0" err="1">
                <a:solidFill>
                  <a:prstClr val="black"/>
                </a:solidFill>
              </a:rPr>
              <a:t>NDoH</a:t>
            </a:r>
            <a:r>
              <a:rPr lang="en-AU" sz="1900" b="1" u="sng" dirty="0">
                <a:solidFill>
                  <a:prstClr val="black"/>
                </a:solidFill>
              </a:rPr>
              <a:t> and WHO</a:t>
            </a:r>
            <a:r>
              <a:rPr lang="en-AU" sz="1900" dirty="0">
                <a:solidFill>
                  <a:prstClr val="black"/>
                </a:solidFill>
              </a:rPr>
              <a:t>  </a:t>
            </a:r>
          </a:p>
          <a:p>
            <a:pPr marL="0" lvl="0" indent="0">
              <a:buNone/>
            </a:pPr>
            <a:r>
              <a:rPr lang="en-AU" sz="1900" dirty="0">
                <a:solidFill>
                  <a:prstClr val="black"/>
                </a:solidFill>
              </a:rPr>
              <a:t>Antimalarial Drug Efficacy is assessed through TES. </a:t>
            </a:r>
          </a:p>
          <a:p>
            <a:pPr marL="0" lvl="0" indent="0">
              <a:buNone/>
            </a:pPr>
            <a:r>
              <a:rPr lang="en-AU" sz="1900" dirty="0">
                <a:solidFill>
                  <a:prstClr val="black"/>
                </a:solidFill>
              </a:rPr>
              <a:t>TES are prospective evaluations of Patients “Clinical and Parasitological responses to directly observed treatment for uncomplicated malaria. Studies at regular intervals at the same sites allow for the early detection of resistance</a:t>
            </a:r>
            <a:endParaRPr lang="en-AU" sz="1900" dirty="0">
              <a:solidFill>
                <a:prstClr val="black"/>
              </a:solidFill>
              <a:latin typeface="Arial Black" panose="020B0A04020102020204" pitchFamily="34" charset="0"/>
            </a:endParaRPr>
          </a:p>
          <a:p>
            <a:pPr marL="0" lvl="0" indent="0">
              <a:buNone/>
            </a:pPr>
            <a:r>
              <a:rPr lang="en-AU" sz="1900" b="1" u="sng" dirty="0">
                <a:solidFill>
                  <a:prstClr val="black"/>
                </a:solidFill>
              </a:rPr>
              <a:t>Insecticide Resistance Monitoring  Study by IMR</a:t>
            </a:r>
          </a:p>
          <a:p>
            <a:pPr lvl="0"/>
            <a:r>
              <a:rPr lang="en-AU" sz="1600" dirty="0">
                <a:solidFill>
                  <a:prstClr val="black"/>
                </a:solidFill>
              </a:rPr>
              <a:t>Anopheles Breeding Sites </a:t>
            </a:r>
          </a:p>
          <a:p>
            <a:pPr lvl="0"/>
            <a:r>
              <a:rPr lang="en-AU" sz="1600" dirty="0">
                <a:solidFill>
                  <a:prstClr val="black"/>
                </a:solidFill>
              </a:rPr>
              <a:t>Laver Collection</a:t>
            </a:r>
          </a:p>
          <a:p>
            <a:pPr lvl="0"/>
            <a:r>
              <a:rPr lang="en-AU" sz="1600" dirty="0">
                <a:solidFill>
                  <a:prstClr val="black"/>
                </a:solidFill>
              </a:rPr>
              <a:t>12 &amp; 24 Hrs Human Landing Catch (HLC)</a:t>
            </a:r>
          </a:p>
          <a:p>
            <a:pPr lvl="0"/>
            <a:r>
              <a:rPr lang="en-AU" sz="1600" dirty="0">
                <a:solidFill>
                  <a:prstClr val="black"/>
                </a:solidFill>
              </a:rPr>
              <a:t>LLIN Insecticide Efficacy Study</a:t>
            </a:r>
          </a:p>
          <a:p>
            <a:pPr lvl="0"/>
            <a:r>
              <a:rPr lang="en-AU" sz="1600" dirty="0" err="1">
                <a:solidFill>
                  <a:prstClr val="black"/>
                </a:solidFill>
              </a:rPr>
              <a:t>Kuriva</a:t>
            </a:r>
            <a:r>
              <a:rPr lang="en-AU" sz="1600" dirty="0">
                <a:solidFill>
                  <a:prstClr val="black"/>
                </a:solidFill>
              </a:rPr>
              <a:t> 12H Barrier Screens</a:t>
            </a:r>
          </a:p>
          <a:p>
            <a:pPr lvl="0"/>
            <a:r>
              <a:rPr lang="en-AU" sz="1600" dirty="0">
                <a:solidFill>
                  <a:prstClr val="black"/>
                </a:solidFill>
              </a:rPr>
              <a:t>Questionnaires </a:t>
            </a:r>
          </a:p>
          <a:p>
            <a:pPr lvl="0"/>
            <a:endParaRPr lang="en-AU" sz="1900" dirty="0">
              <a:solidFill>
                <a:prstClr val="black"/>
              </a:solidFill>
              <a:latin typeface="Arial Black" panose="020B0A04020102020204" pitchFamily="34" charset="0"/>
            </a:endParaRPr>
          </a:p>
          <a:p>
            <a:pPr marL="0" lvl="0" indent="0">
              <a:buNone/>
            </a:pPr>
            <a:endParaRPr lang="en-AU" sz="1900" b="1" u="sng" dirty="0">
              <a:solidFill>
                <a:prstClr val="black"/>
              </a:solidFill>
            </a:endParaRPr>
          </a:p>
          <a:p>
            <a:pPr lvl="0"/>
            <a:endParaRPr lang="en-AU" sz="1900" dirty="0">
              <a:solidFill>
                <a:prstClr val="black"/>
              </a:solidFill>
              <a:latin typeface="Arial Black" panose="020B0A04020102020204" pitchFamily="34" charset="0"/>
            </a:endParaRPr>
          </a:p>
          <a:p>
            <a:endParaRPr lang="en-AU" dirty="0"/>
          </a:p>
        </p:txBody>
      </p:sp>
      <p:sp>
        <p:nvSpPr>
          <p:cNvPr id="4" name="Content Placeholder 3"/>
          <p:cNvSpPr>
            <a:spLocks noGrp="1"/>
          </p:cNvSpPr>
          <p:nvPr>
            <p:ph sz="half" idx="2"/>
          </p:nvPr>
        </p:nvSpPr>
        <p:spPr>
          <a:xfrm>
            <a:off x="6172200" y="1939637"/>
            <a:ext cx="5334000" cy="4279048"/>
          </a:xfrm>
        </p:spPr>
        <p:txBody>
          <a:bodyPr>
            <a:normAutofit fontScale="85000" lnSpcReduction="10000"/>
          </a:bodyPr>
          <a:lstStyle/>
          <a:p>
            <a:pPr lvl="0"/>
            <a:r>
              <a:rPr lang="en-AU" sz="2100" dirty="0">
                <a:solidFill>
                  <a:prstClr val="black"/>
                </a:solidFill>
                <a:latin typeface="Arial Black" panose="020B0A04020102020204" pitchFamily="34" charset="0"/>
              </a:rPr>
              <a:t>Rotarians Against Malaria (RAM)</a:t>
            </a:r>
          </a:p>
          <a:p>
            <a:pPr marL="0" lvl="0" indent="0">
              <a:buNone/>
            </a:pPr>
            <a:r>
              <a:rPr lang="en-AU" sz="2100" b="1" u="sng" dirty="0">
                <a:solidFill>
                  <a:prstClr val="black"/>
                </a:solidFill>
              </a:rPr>
              <a:t>BCC or Behaviour Change Communication.</a:t>
            </a:r>
            <a:endParaRPr lang="en-AU" sz="2100" dirty="0">
              <a:solidFill>
                <a:prstClr val="black"/>
              </a:solidFill>
              <a:latin typeface="Arial Black" panose="020B0A04020102020204" pitchFamily="34" charset="0"/>
            </a:endParaRPr>
          </a:p>
          <a:p>
            <a:pPr lvl="0"/>
            <a:r>
              <a:rPr lang="en-AU" sz="1900" dirty="0">
                <a:solidFill>
                  <a:prstClr val="black"/>
                </a:solidFill>
                <a:latin typeface="+mj-lt"/>
              </a:rPr>
              <a:t>School Malaria Prevalence Survey.</a:t>
            </a:r>
          </a:p>
          <a:p>
            <a:pPr lvl="0"/>
            <a:r>
              <a:rPr lang="en-AU" sz="1900" dirty="0">
                <a:solidFill>
                  <a:prstClr val="black"/>
                </a:solidFill>
                <a:latin typeface="+mj-lt"/>
              </a:rPr>
              <a:t>School Education on Malaria Topics.</a:t>
            </a:r>
          </a:p>
          <a:p>
            <a:pPr lvl="0"/>
            <a:r>
              <a:rPr lang="en-AU" sz="1900" dirty="0">
                <a:solidFill>
                  <a:prstClr val="black"/>
                </a:solidFill>
                <a:latin typeface="+mj-lt"/>
              </a:rPr>
              <a:t>School Malaria Clubs.</a:t>
            </a:r>
          </a:p>
          <a:p>
            <a:pPr lvl="0"/>
            <a:r>
              <a:rPr lang="en-AU" sz="1900" dirty="0">
                <a:solidFill>
                  <a:prstClr val="black"/>
                </a:solidFill>
                <a:latin typeface="+mj-lt"/>
              </a:rPr>
              <a:t>School Health Teacher.</a:t>
            </a:r>
          </a:p>
          <a:p>
            <a:pPr lvl="0"/>
            <a:r>
              <a:rPr lang="en-AU" sz="1900" dirty="0">
                <a:solidFill>
                  <a:prstClr val="black"/>
                </a:solidFill>
                <a:latin typeface="+mj-lt"/>
              </a:rPr>
              <a:t>Social Mapping in </a:t>
            </a:r>
            <a:r>
              <a:rPr lang="en-AU" sz="1900" dirty="0" err="1">
                <a:solidFill>
                  <a:prstClr val="black"/>
                </a:solidFill>
                <a:latin typeface="+mj-lt"/>
              </a:rPr>
              <a:t>Kuriva</a:t>
            </a:r>
            <a:r>
              <a:rPr lang="en-AU" sz="1900" dirty="0">
                <a:solidFill>
                  <a:prstClr val="black"/>
                </a:solidFill>
                <a:latin typeface="+mj-lt"/>
              </a:rPr>
              <a:t> &amp; </a:t>
            </a:r>
            <a:r>
              <a:rPr lang="en-AU" sz="1900" dirty="0" err="1">
                <a:solidFill>
                  <a:prstClr val="black"/>
                </a:solidFill>
                <a:latin typeface="+mj-lt"/>
              </a:rPr>
              <a:t>Waima</a:t>
            </a:r>
            <a:r>
              <a:rPr lang="en-AU" sz="1900" dirty="0">
                <a:solidFill>
                  <a:prstClr val="black"/>
                </a:solidFill>
                <a:latin typeface="+mj-lt"/>
              </a:rPr>
              <a:t>.</a:t>
            </a:r>
            <a:endParaRPr lang="en-AU" sz="2100" dirty="0">
              <a:solidFill>
                <a:prstClr val="black"/>
              </a:solidFill>
            </a:endParaRPr>
          </a:p>
          <a:p>
            <a:endParaRPr lang="en-AU" dirty="0"/>
          </a:p>
        </p:txBody>
      </p:sp>
      <p:pic>
        <p:nvPicPr>
          <p:cNvPr id="5"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65131" cy="1058884"/>
          </a:xfrm>
          <a:prstGeom prst="rect">
            <a:avLst/>
          </a:prstGeom>
          <a:noFill/>
          <a:ln w="9525">
            <a:noFill/>
            <a:miter lim="800000"/>
            <a:headEnd/>
            <a:tailEnd/>
          </a:ln>
        </p:spPr>
      </p:pic>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0560" y="-55418"/>
            <a:ext cx="1727476" cy="1177636"/>
          </a:xfrm>
          <a:prstGeom prst="rect">
            <a:avLst/>
          </a:prstGeom>
          <a:noFill/>
        </p:spPr>
      </p:pic>
    </p:spTree>
    <p:extLst>
      <p:ext uri="{BB962C8B-B14F-4D97-AF65-F5344CB8AC3E}">
        <p14:creationId xmlns:p14="http://schemas.microsoft.com/office/powerpoint/2010/main" val="24169849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46910"/>
            <a:ext cx="6873240" cy="706582"/>
          </a:xfrm>
        </p:spPr>
        <p:txBody>
          <a:bodyPr>
            <a:normAutofit/>
          </a:bodyPr>
          <a:lstStyle/>
          <a:p>
            <a:pPr algn="ctr"/>
            <a:r>
              <a:rPr lang="en-AU" sz="4000" dirty="0">
                <a:solidFill>
                  <a:prstClr val="black"/>
                </a:solidFill>
              </a:rPr>
              <a:t>POSITIVE ACHIEVEMENTs  </a:t>
            </a:r>
            <a:endParaRPr lang="en-AU" dirty="0"/>
          </a:p>
        </p:txBody>
      </p:sp>
      <p:sp>
        <p:nvSpPr>
          <p:cNvPr id="4" name="Text Placeholder 3"/>
          <p:cNvSpPr>
            <a:spLocks noGrp="1"/>
          </p:cNvSpPr>
          <p:nvPr>
            <p:ph type="body" sz="half" idx="2"/>
          </p:nvPr>
        </p:nvSpPr>
        <p:spPr>
          <a:xfrm>
            <a:off x="685800" y="2078185"/>
            <a:ext cx="6873240" cy="4140500"/>
          </a:xfrm>
        </p:spPr>
        <p:txBody>
          <a:bodyPr>
            <a:normAutofit/>
          </a:bodyPr>
          <a:lstStyle/>
          <a:p>
            <a:pPr marL="342900" lvl="0" indent="-342900" defTabSz="457200">
              <a:lnSpc>
                <a:spcPct val="80000"/>
              </a:lnSpc>
              <a:buClr>
                <a:srgbClr val="A53010"/>
              </a:buClr>
              <a:buFont typeface="Wingdings 3" charset="2"/>
              <a:buChar char=""/>
            </a:pPr>
            <a:r>
              <a:rPr lang="en-GB" sz="2400" b="1" u="sng" dirty="0">
                <a:solidFill>
                  <a:prstClr val="black">
                    <a:lumMod val="75000"/>
                    <a:lumOff val="25000"/>
                  </a:prstClr>
                </a:solidFill>
                <a:latin typeface="Arial" charset="0"/>
              </a:rPr>
              <a:t>Mapping</a:t>
            </a:r>
            <a:r>
              <a:rPr lang="en-GB" sz="2400" dirty="0">
                <a:solidFill>
                  <a:prstClr val="black">
                    <a:lumMod val="75000"/>
                    <a:lumOff val="25000"/>
                  </a:prstClr>
                </a:solidFill>
                <a:latin typeface="Arial" charset="0"/>
              </a:rPr>
              <a:t> – </a:t>
            </a:r>
            <a:r>
              <a:rPr lang="en-AU" sz="2400" dirty="0">
                <a:solidFill>
                  <a:prstClr val="black">
                    <a:lumMod val="75000"/>
                    <a:lumOff val="25000"/>
                  </a:prstClr>
                </a:solidFill>
                <a:latin typeface="Arial" charset="0"/>
              </a:rPr>
              <a:t>work with the local communities in </a:t>
            </a:r>
            <a:r>
              <a:rPr lang="en-AU" sz="2400" dirty="0" err="1">
                <a:solidFill>
                  <a:prstClr val="black">
                    <a:lumMod val="75000"/>
                    <a:lumOff val="25000"/>
                  </a:prstClr>
                </a:solidFill>
                <a:latin typeface="Arial" charset="0"/>
              </a:rPr>
              <a:t>Waima</a:t>
            </a:r>
            <a:r>
              <a:rPr lang="en-AU" sz="2400" dirty="0">
                <a:solidFill>
                  <a:prstClr val="black">
                    <a:lumMod val="75000"/>
                    <a:lumOff val="25000"/>
                  </a:prstClr>
                </a:solidFill>
                <a:latin typeface="Arial" charset="0"/>
              </a:rPr>
              <a:t> and </a:t>
            </a:r>
            <a:r>
              <a:rPr lang="en-AU" sz="2400" dirty="0" err="1">
                <a:solidFill>
                  <a:prstClr val="black">
                    <a:lumMod val="75000"/>
                    <a:lumOff val="25000"/>
                  </a:prstClr>
                </a:solidFill>
                <a:latin typeface="Arial" charset="0"/>
              </a:rPr>
              <a:t>Kuriva</a:t>
            </a:r>
            <a:r>
              <a:rPr lang="en-AU" sz="2400" dirty="0">
                <a:solidFill>
                  <a:prstClr val="black">
                    <a:lumMod val="75000"/>
                    <a:lumOff val="25000"/>
                  </a:prstClr>
                </a:solidFill>
                <a:latin typeface="Arial" charset="0"/>
              </a:rPr>
              <a:t> catchment areas and selected schools around </a:t>
            </a:r>
            <a:r>
              <a:rPr lang="en-AU" sz="2400" dirty="0" err="1">
                <a:solidFill>
                  <a:prstClr val="black">
                    <a:lumMod val="75000"/>
                    <a:lumOff val="25000"/>
                  </a:prstClr>
                </a:solidFill>
                <a:latin typeface="Arial" charset="0"/>
              </a:rPr>
              <a:t>Kairuku</a:t>
            </a:r>
            <a:r>
              <a:rPr lang="en-AU" sz="2400" dirty="0">
                <a:solidFill>
                  <a:prstClr val="black">
                    <a:lumMod val="75000"/>
                    <a:lumOff val="25000"/>
                  </a:prstClr>
                </a:solidFill>
                <a:latin typeface="Arial" charset="0"/>
              </a:rPr>
              <a:t> </a:t>
            </a:r>
            <a:r>
              <a:rPr lang="en-AU" sz="2400" dirty="0" err="1">
                <a:solidFill>
                  <a:prstClr val="black">
                    <a:lumMod val="75000"/>
                    <a:lumOff val="25000"/>
                  </a:prstClr>
                </a:solidFill>
                <a:latin typeface="Arial" charset="0"/>
              </a:rPr>
              <a:t>Hiri</a:t>
            </a:r>
            <a:r>
              <a:rPr lang="en-AU" sz="2400" dirty="0">
                <a:solidFill>
                  <a:prstClr val="black">
                    <a:lumMod val="75000"/>
                    <a:lumOff val="25000"/>
                  </a:prstClr>
                </a:solidFill>
                <a:latin typeface="Arial" charset="0"/>
              </a:rPr>
              <a:t> district to identify Mosquito breeding sites Map these Sites and Use community based techniques to destroy these breeding sites.</a:t>
            </a:r>
            <a:endParaRPr lang="en-GB" sz="2400" dirty="0">
              <a:solidFill>
                <a:prstClr val="black">
                  <a:lumMod val="75000"/>
                  <a:lumOff val="25000"/>
                </a:prstClr>
              </a:solidFill>
              <a:latin typeface="Arial" charset="0"/>
            </a:endParaRPr>
          </a:p>
          <a:p>
            <a:pPr marL="342900" lvl="0" indent="-342900" defTabSz="457200">
              <a:lnSpc>
                <a:spcPct val="80000"/>
              </a:lnSpc>
              <a:buClr>
                <a:srgbClr val="A53010"/>
              </a:buClr>
              <a:buFont typeface="Wingdings 3" charset="2"/>
              <a:buChar char=""/>
            </a:pPr>
            <a:r>
              <a:rPr lang="en-GB" sz="2400" b="1" u="sng" dirty="0">
                <a:solidFill>
                  <a:prstClr val="black">
                    <a:lumMod val="75000"/>
                    <a:lumOff val="25000"/>
                  </a:prstClr>
                </a:solidFill>
                <a:latin typeface="Arial" charset="0"/>
              </a:rPr>
              <a:t>School Prevalence Survey</a:t>
            </a:r>
            <a:r>
              <a:rPr lang="en-GB" sz="2400" dirty="0">
                <a:solidFill>
                  <a:prstClr val="black">
                    <a:lumMod val="75000"/>
                    <a:lumOff val="25000"/>
                  </a:prstClr>
                </a:solidFill>
                <a:latin typeface="Arial" charset="0"/>
              </a:rPr>
              <a:t> – Two (2) surveys were carried out in 2018   </a:t>
            </a:r>
          </a:p>
          <a:p>
            <a:pPr marL="342900" lvl="0" indent="-342900" defTabSz="457200">
              <a:lnSpc>
                <a:spcPct val="80000"/>
              </a:lnSpc>
              <a:buClr>
                <a:srgbClr val="A53010"/>
              </a:buClr>
              <a:buFont typeface="Wingdings 3" charset="2"/>
              <a:buChar char=""/>
            </a:pPr>
            <a:r>
              <a:rPr lang="en-GB" sz="2400" b="1" u="sng" dirty="0">
                <a:solidFill>
                  <a:prstClr val="black">
                    <a:lumMod val="75000"/>
                    <a:lumOff val="25000"/>
                  </a:prstClr>
                </a:solidFill>
                <a:latin typeface="Arial" charset="0"/>
              </a:rPr>
              <a:t>School Education</a:t>
            </a:r>
          </a:p>
          <a:p>
            <a:pPr marL="342900" lvl="0" indent="-342900" defTabSz="457200">
              <a:lnSpc>
                <a:spcPct val="80000"/>
              </a:lnSpc>
              <a:buClr>
                <a:srgbClr val="A53010"/>
              </a:buClr>
              <a:buFont typeface="Wingdings 3" charset="2"/>
              <a:buChar char=""/>
            </a:pPr>
            <a:r>
              <a:rPr lang="en-GB" sz="2400" b="1" u="sng" dirty="0">
                <a:solidFill>
                  <a:prstClr val="black">
                    <a:lumMod val="75000"/>
                    <a:lumOff val="25000"/>
                  </a:prstClr>
                </a:solidFill>
                <a:latin typeface="Arial" charset="0"/>
              </a:rPr>
              <a:t>School Health Teacher</a:t>
            </a:r>
          </a:p>
          <a:p>
            <a:pPr marL="342900" lvl="0" indent="-342900" defTabSz="457200">
              <a:lnSpc>
                <a:spcPct val="80000"/>
              </a:lnSpc>
              <a:buClr>
                <a:srgbClr val="A53010"/>
              </a:buClr>
              <a:buFont typeface="Wingdings 3" charset="2"/>
              <a:buChar char=""/>
            </a:pPr>
            <a:r>
              <a:rPr lang="en-GB" sz="2400" b="1" u="sng" dirty="0">
                <a:solidFill>
                  <a:prstClr val="black">
                    <a:lumMod val="75000"/>
                    <a:lumOff val="25000"/>
                  </a:prstClr>
                </a:solidFill>
                <a:latin typeface="Arial" charset="0"/>
              </a:rPr>
              <a:t>School Clubs</a:t>
            </a:r>
          </a:p>
          <a:p>
            <a:pPr marL="342900" lvl="0" indent="-342900" defTabSz="457200">
              <a:lnSpc>
                <a:spcPct val="80000"/>
              </a:lnSpc>
              <a:buClr>
                <a:srgbClr val="A53010"/>
              </a:buClr>
              <a:buFont typeface="Wingdings 3" charset="2"/>
              <a:buChar char=""/>
            </a:pPr>
            <a:endParaRPr lang="en-GB" sz="2400" dirty="0">
              <a:solidFill>
                <a:prstClr val="black">
                  <a:lumMod val="75000"/>
                  <a:lumOff val="25000"/>
                </a:prstClr>
              </a:solidFill>
              <a:latin typeface="Arial" charset="0"/>
            </a:endParaRPr>
          </a:p>
          <a:p>
            <a:endParaRPr lang="en-AU" dirty="0"/>
          </a:p>
        </p:txBody>
      </p:sp>
      <p:pic>
        <p:nvPicPr>
          <p:cNvPr id="9"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65131" cy="1058884"/>
          </a:xfrm>
          <a:prstGeom prst="rect">
            <a:avLst/>
          </a:prstGeom>
          <a:noFill/>
          <a:ln w="9525">
            <a:noFill/>
            <a:miter lim="800000"/>
            <a:headEnd/>
            <a:tailEnd/>
          </a:ln>
        </p:spPr>
      </p:pic>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0560" y="-55418"/>
            <a:ext cx="1727476" cy="1177636"/>
          </a:xfrm>
          <a:prstGeom prst="rect">
            <a:avLst/>
          </a:prstGeom>
          <a:noFill/>
        </p:spPr>
      </p:pic>
      <p:pic>
        <p:nvPicPr>
          <p:cNvPr id="11" name="Picture Placeholder 10"/>
          <p:cNvPicPr>
            <a:picLocks noGrp="1" noChangeAspect="1"/>
          </p:cNvPicPr>
          <p:nvPr>
            <p:ph type="pic" idx="1"/>
          </p:nvPr>
        </p:nvPicPr>
        <p:blipFill>
          <a:blip r:embed="rId4" cstate="email">
            <a:extLst>
              <a:ext uri="{28A0092B-C50C-407E-A947-70E740481C1C}">
                <a14:useLocalDpi xmlns:a14="http://schemas.microsoft.com/office/drawing/2010/main"/>
              </a:ext>
            </a:extLst>
          </a:blip>
          <a:srcRect l="25000" r="25000"/>
          <a:stretch>
            <a:fillRect/>
          </a:stretch>
        </p:blipFill>
        <p:spPr>
          <a:xfrm>
            <a:off x="7861238" y="1099150"/>
            <a:ext cx="3873562" cy="5357068"/>
          </a:xfrm>
          <a:prstGeom prst="rect">
            <a:avLst/>
          </a:prstGeom>
        </p:spPr>
      </p:pic>
    </p:spTree>
    <p:extLst>
      <p:ext uri="{BB962C8B-B14F-4D97-AF65-F5344CB8AC3E}">
        <p14:creationId xmlns:p14="http://schemas.microsoft.com/office/powerpoint/2010/main" val="27484451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2218"/>
            <a:ext cx="6873240" cy="595746"/>
          </a:xfrm>
        </p:spPr>
        <p:txBody>
          <a:bodyPr>
            <a:normAutofit fontScale="90000"/>
          </a:bodyPr>
          <a:lstStyle/>
          <a:p>
            <a:r>
              <a:rPr lang="en-AU" sz="4000" dirty="0">
                <a:solidFill>
                  <a:prstClr val="black"/>
                </a:solidFill>
              </a:rPr>
              <a:t>POSITIVE ACHIEVEMENTs</a:t>
            </a:r>
            <a:endParaRPr lang="en-AU" dirty="0"/>
          </a:p>
        </p:txBody>
      </p:sp>
      <p:sp>
        <p:nvSpPr>
          <p:cNvPr id="4" name="Text Placeholder 3"/>
          <p:cNvSpPr>
            <a:spLocks noGrp="1"/>
          </p:cNvSpPr>
          <p:nvPr>
            <p:ph type="body" sz="half" idx="2"/>
          </p:nvPr>
        </p:nvSpPr>
        <p:spPr>
          <a:xfrm>
            <a:off x="332509" y="1717964"/>
            <a:ext cx="7528729" cy="4987635"/>
          </a:xfrm>
        </p:spPr>
        <p:txBody>
          <a:bodyPr/>
          <a:lstStyle/>
          <a:p>
            <a:pPr marL="342900" lvl="0" indent="-342900" defTabSz="457200">
              <a:lnSpc>
                <a:spcPct val="80000"/>
              </a:lnSpc>
              <a:buClr>
                <a:srgbClr val="A53010"/>
              </a:buClr>
              <a:buFont typeface="Wingdings 3" charset="2"/>
              <a:buChar char=""/>
            </a:pPr>
            <a:r>
              <a:rPr lang="en-GB" sz="2400" b="1" u="sng" dirty="0">
                <a:solidFill>
                  <a:prstClr val="black">
                    <a:lumMod val="75000"/>
                    <a:lumOff val="25000"/>
                  </a:prstClr>
                </a:solidFill>
                <a:latin typeface="Arial" charset="0"/>
              </a:rPr>
              <a:t>School Prevalence Survey</a:t>
            </a:r>
            <a:r>
              <a:rPr lang="en-GB" sz="2400" dirty="0">
                <a:solidFill>
                  <a:prstClr val="black">
                    <a:lumMod val="75000"/>
                    <a:lumOff val="25000"/>
                  </a:prstClr>
                </a:solidFill>
                <a:latin typeface="Arial" charset="0"/>
              </a:rPr>
              <a:t> – Two (2) surveys were carried out in 2018</a:t>
            </a:r>
          </a:p>
          <a:p>
            <a:pPr marL="342900" lvl="0" indent="-342900" defTabSz="457200">
              <a:lnSpc>
                <a:spcPct val="80000"/>
              </a:lnSpc>
              <a:buClr>
                <a:srgbClr val="A53010"/>
              </a:buClr>
              <a:buFont typeface="Wingdings 3" charset="2"/>
              <a:buChar char=""/>
            </a:pPr>
            <a:r>
              <a:rPr lang="en-GB" sz="2400" dirty="0">
                <a:solidFill>
                  <a:prstClr val="black">
                    <a:lumMod val="75000"/>
                    <a:lumOff val="25000"/>
                  </a:prstClr>
                </a:solidFill>
                <a:latin typeface="Arial" charset="0"/>
              </a:rPr>
              <a:t>   </a:t>
            </a:r>
          </a:p>
          <a:p>
            <a:endParaRPr lang="en-AU" dirty="0"/>
          </a:p>
        </p:txBody>
      </p:sp>
      <p:pic>
        <p:nvPicPr>
          <p:cNvPr id="5"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65131" cy="1058884"/>
          </a:xfrm>
          <a:prstGeom prst="rect">
            <a:avLst/>
          </a:prstGeom>
          <a:noFill/>
          <a:ln w="9525">
            <a:noFill/>
            <a:miter lim="800000"/>
            <a:headEnd/>
            <a:tailEnd/>
          </a:ln>
        </p:spPr>
      </p:pic>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0560" y="-55418"/>
            <a:ext cx="1727476" cy="1177636"/>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1768893397"/>
              </p:ext>
            </p:extLst>
          </p:nvPr>
        </p:nvGraphicFramePr>
        <p:xfrm>
          <a:off x="803564" y="2535382"/>
          <a:ext cx="6913419" cy="3809999"/>
        </p:xfrm>
        <a:graphic>
          <a:graphicData uri="http://schemas.openxmlformats.org/drawingml/2006/table">
            <a:tbl>
              <a:tblPr>
                <a:tableStyleId>{5C22544A-7EE6-4342-B048-85BDC9FD1C3A}</a:tableStyleId>
              </a:tblPr>
              <a:tblGrid>
                <a:gridCol w="2597237">
                  <a:extLst>
                    <a:ext uri="{9D8B030D-6E8A-4147-A177-3AD203B41FA5}">
                      <a16:colId xmlns:a16="http://schemas.microsoft.com/office/drawing/2014/main" xmlns="" val="2747218506"/>
                    </a:ext>
                  </a:extLst>
                </a:gridCol>
                <a:gridCol w="602258">
                  <a:extLst>
                    <a:ext uri="{9D8B030D-6E8A-4147-A177-3AD203B41FA5}">
                      <a16:colId xmlns:a16="http://schemas.microsoft.com/office/drawing/2014/main" xmlns="" val="1971763953"/>
                    </a:ext>
                  </a:extLst>
                </a:gridCol>
                <a:gridCol w="602258">
                  <a:extLst>
                    <a:ext uri="{9D8B030D-6E8A-4147-A177-3AD203B41FA5}">
                      <a16:colId xmlns:a16="http://schemas.microsoft.com/office/drawing/2014/main" xmlns="" val="243557324"/>
                    </a:ext>
                  </a:extLst>
                </a:gridCol>
                <a:gridCol w="602258">
                  <a:extLst>
                    <a:ext uri="{9D8B030D-6E8A-4147-A177-3AD203B41FA5}">
                      <a16:colId xmlns:a16="http://schemas.microsoft.com/office/drawing/2014/main" xmlns="" val="1710089664"/>
                    </a:ext>
                  </a:extLst>
                </a:gridCol>
                <a:gridCol w="602258">
                  <a:extLst>
                    <a:ext uri="{9D8B030D-6E8A-4147-A177-3AD203B41FA5}">
                      <a16:colId xmlns:a16="http://schemas.microsoft.com/office/drawing/2014/main" xmlns="" val="2056900401"/>
                    </a:ext>
                  </a:extLst>
                </a:gridCol>
                <a:gridCol w="602258">
                  <a:extLst>
                    <a:ext uri="{9D8B030D-6E8A-4147-A177-3AD203B41FA5}">
                      <a16:colId xmlns:a16="http://schemas.microsoft.com/office/drawing/2014/main" xmlns="" val="3652614158"/>
                    </a:ext>
                  </a:extLst>
                </a:gridCol>
                <a:gridCol w="602258">
                  <a:extLst>
                    <a:ext uri="{9D8B030D-6E8A-4147-A177-3AD203B41FA5}">
                      <a16:colId xmlns:a16="http://schemas.microsoft.com/office/drawing/2014/main" xmlns="" val="1943578515"/>
                    </a:ext>
                  </a:extLst>
                </a:gridCol>
                <a:gridCol w="702634">
                  <a:extLst>
                    <a:ext uri="{9D8B030D-6E8A-4147-A177-3AD203B41FA5}">
                      <a16:colId xmlns:a16="http://schemas.microsoft.com/office/drawing/2014/main" xmlns="" val="2474893758"/>
                    </a:ext>
                  </a:extLst>
                </a:gridCol>
              </a:tblGrid>
              <a:tr h="624648">
                <a:tc>
                  <a:txBody>
                    <a:bodyPr/>
                    <a:lstStyle/>
                    <a:p>
                      <a:pPr algn="l" fontAlgn="b"/>
                      <a:r>
                        <a:rPr lang="en-AU" sz="1100" u="sng" strike="noStrike" dirty="0">
                          <a:effectLst/>
                        </a:rPr>
                        <a:t> </a:t>
                      </a:r>
                      <a:endParaRPr lang="en-AU" sz="1100" b="0" i="0" u="dbl"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AU" sz="1100" u="dbl" strike="noStrike">
                          <a:effectLst/>
                        </a:rPr>
                        <a:t>Neg</a:t>
                      </a:r>
                      <a:endParaRPr lang="en-AU" sz="1100" b="0" i="0" u="dbl"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u="dbl" strike="noStrike">
                          <a:effectLst/>
                        </a:rPr>
                        <a:t>Pf </a:t>
                      </a:r>
                      <a:endParaRPr lang="en-AU" sz="1100" b="0" i="0" u="dbl"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u="dbl" strike="noStrike" dirty="0">
                          <a:effectLst/>
                        </a:rPr>
                        <a:t>Non-Pf</a:t>
                      </a:r>
                      <a:endParaRPr lang="en-AU" sz="1100" b="0" i="0" u="dbl"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AU" sz="1100" u="dbl" strike="noStrike">
                          <a:effectLst/>
                        </a:rPr>
                        <a:t>Mix</a:t>
                      </a:r>
                      <a:endParaRPr lang="en-AU" sz="1100" b="0" i="0" u="dbl"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u="dbl" strike="noStrike">
                          <a:effectLst/>
                        </a:rPr>
                        <a:t>Grand Total</a:t>
                      </a:r>
                      <a:endParaRPr lang="en-AU" sz="1100" b="0" i="0" u="dbl"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u="dbl" strike="noStrike">
                          <a:effectLst/>
                        </a:rPr>
                        <a:t>Total Positive</a:t>
                      </a:r>
                      <a:endParaRPr lang="en-AU" sz="1100" b="0" i="0" u="dbl"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AU" sz="1100" u="dbl" strike="noStrike">
                          <a:effectLst/>
                        </a:rPr>
                        <a:t>Prevalance %</a:t>
                      </a:r>
                      <a:endParaRPr lang="en-AU" sz="1100" b="0" i="0" u="dbl"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269195259"/>
                  </a:ext>
                </a:extLst>
              </a:tr>
              <a:tr h="565307">
                <a:tc>
                  <a:txBody>
                    <a:bodyPr/>
                    <a:lstStyle/>
                    <a:p>
                      <a:pPr algn="l" fontAlgn="b"/>
                      <a:r>
                        <a:rPr lang="en-AU" sz="1100" u="none" strike="noStrike" dirty="0">
                          <a:effectLst/>
                        </a:rPr>
                        <a:t>Good </a:t>
                      </a:r>
                      <a:r>
                        <a:rPr lang="en-AU" sz="1100" u="none" strike="noStrike" dirty="0" err="1">
                          <a:effectLst/>
                        </a:rPr>
                        <a:t>sheppard</a:t>
                      </a:r>
                      <a:r>
                        <a:rPr lang="en-AU" sz="1100" u="none" strike="noStrike" dirty="0">
                          <a:effectLst/>
                        </a:rPr>
                        <a:t> Elementary School (</a:t>
                      </a:r>
                      <a:r>
                        <a:rPr lang="en-AU" sz="1100" u="none" strike="noStrike" dirty="0" err="1">
                          <a:effectLst/>
                        </a:rPr>
                        <a:t>Bereina</a:t>
                      </a:r>
                      <a:r>
                        <a:rPr lang="en-AU" sz="1100" u="none" strike="noStrike" dirty="0">
                          <a:effectLst/>
                        </a:rPr>
                        <a:t>)</a:t>
                      </a:r>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33</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34</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2.9</a:t>
                      </a:r>
                      <a:endParaRPr lang="en-A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514995034"/>
                  </a:ext>
                </a:extLst>
              </a:tr>
              <a:tr h="565307">
                <a:tc>
                  <a:txBody>
                    <a:bodyPr/>
                    <a:lstStyle/>
                    <a:p>
                      <a:pPr algn="l" fontAlgn="b"/>
                      <a:r>
                        <a:rPr lang="en-AU" sz="1100" u="none" strike="noStrike" dirty="0" err="1">
                          <a:effectLst/>
                        </a:rPr>
                        <a:t>Hereparu</a:t>
                      </a:r>
                      <a:r>
                        <a:rPr lang="en-AU" sz="1100" u="none" strike="noStrike" dirty="0">
                          <a:effectLst/>
                        </a:rPr>
                        <a:t> Elementary School (</a:t>
                      </a:r>
                      <a:r>
                        <a:rPr lang="en-AU" sz="1100" u="none" strike="noStrike" dirty="0" err="1">
                          <a:effectLst/>
                        </a:rPr>
                        <a:t>Kivori</a:t>
                      </a:r>
                      <a:r>
                        <a:rPr lang="en-AU" sz="1100" u="none" strike="noStrike" dirty="0">
                          <a:effectLst/>
                        </a:rPr>
                        <a:t> </a:t>
                      </a:r>
                      <a:r>
                        <a:rPr lang="en-AU" sz="1100" u="none" strike="noStrike" dirty="0" err="1">
                          <a:effectLst/>
                        </a:rPr>
                        <a:t>Kui</a:t>
                      </a:r>
                      <a:r>
                        <a:rPr lang="en-AU" sz="1100" u="none" strike="noStrike" dirty="0">
                          <a:effectLst/>
                        </a:rPr>
                        <a:t>)</a:t>
                      </a:r>
                      <a:endParaRPr lang="en-AU"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32</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2</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35</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8.6</a:t>
                      </a:r>
                      <a:endParaRPr lang="en-A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134795869"/>
                  </a:ext>
                </a:extLst>
              </a:tr>
              <a:tr h="312324">
                <a:tc>
                  <a:txBody>
                    <a:bodyPr/>
                    <a:lstStyle/>
                    <a:p>
                      <a:pPr algn="l" fontAlgn="b"/>
                      <a:r>
                        <a:rPr lang="en-AU" sz="1100" u="none" strike="noStrike">
                          <a:effectLst/>
                        </a:rPr>
                        <a:t>Kerea Elementary School</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15</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6</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8</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2</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31</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16</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51.6</a:t>
                      </a:r>
                      <a:endParaRPr lang="en-A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2780542222"/>
                  </a:ext>
                </a:extLst>
              </a:tr>
              <a:tr h="536842">
                <a:tc>
                  <a:txBody>
                    <a:bodyPr/>
                    <a:lstStyle/>
                    <a:p>
                      <a:pPr algn="l" fontAlgn="b"/>
                      <a:r>
                        <a:rPr lang="en-AU" sz="1100" u="none" strike="noStrike">
                          <a:effectLst/>
                        </a:rPr>
                        <a:t>Kivori Early Childhood Learning Centre</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164</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5</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8</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178</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14</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7.9</a:t>
                      </a:r>
                      <a:endParaRPr lang="en-A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3234500764"/>
                  </a:ext>
                </a:extLst>
              </a:tr>
              <a:tr h="312324">
                <a:tc>
                  <a:txBody>
                    <a:bodyPr/>
                    <a:lstStyle/>
                    <a:p>
                      <a:pPr algn="l" fontAlgn="b"/>
                      <a:r>
                        <a:rPr lang="en-AU" sz="1100" u="none" strike="noStrike">
                          <a:effectLst/>
                        </a:rPr>
                        <a:t>St Michael's Elementary Centre</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80</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80</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0</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0.0</a:t>
                      </a:r>
                      <a:endParaRPr lang="en-A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47328300"/>
                  </a:ext>
                </a:extLst>
              </a:tr>
              <a:tr h="565307">
                <a:tc>
                  <a:txBody>
                    <a:bodyPr/>
                    <a:lstStyle/>
                    <a:p>
                      <a:pPr algn="l" fontAlgn="b"/>
                      <a:r>
                        <a:rPr lang="en-AU" sz="1100" u="none" strike="noStrike">
                          <a:effectLst/>
                        </a:rPr>
                        <a:t>Waima United Church Elementary School</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57</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58</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a:t>
                      </a:r>
                      <a:endParaRPr lang="en-AU"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1.7</a:t>
                      </a:r>
                      <a:endParaRPr lang="en-AU"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131449091"/>
                  </a:ext>
                </a:extLst>
              </a:tr>
              <a:tr h="327940">
                <a:tc>
                  <a:txBody>
                    <a:bodyPr/>
                    <a:lstStyle/>
                    <a:p>
                      <a:pPr algn="l" fontAlgn="b"/>
                      <a:r>
                        <a:rPr lang="en-AU" sz="1100" u="none" strike="noStrike">
                          <a:effectLst/>
                        </a:rPr>
                        <a:t>Grand Total</a:t>
                      </a:r>
                      <a:endParaRPr lang="en-AU"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381</a:t>
                      </a:r>
                      <a:endParaRPr lang="en-AU"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13</a:t>
                      </a:r>
                      <a:endParaRPr lang="en-AU"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19</a:t>
                      </a:r>
                      <a:endParaRPr lang="en-AU"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a:t>
                      </a:r>
                      <a:endParaRPr lang="en-AU"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416</a:t>
                      </a:r>
                      <a:endParaRPr lang="en-AU"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a:effectLst/>
                        </a:rPr>
                        <a:t>35</a:t>
                      </a:r>
                      <a:endParaRPr lang="en-AU" sz="1100" b="1"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AU" sz="1100" u="none" strike="noStrike" dirty="0">
                          <a:effectLst/>
                        </a:rPr>
                        <a:t>8.4</a:t>
                      </a:r>
                      <a:endParaRPr lang="en-AU"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41088000"/>
                  </a:ext>
                </a:extLst>
              </a:tr>
            </a:tbl>
          </a:graphicData>
        </a:graphic>
      </p:graphicFrame>
      <p:pic>
        <p:nvPicPr>
          <p:cNvPr id="10" name="Picture Placeholder 9"/>
          <p:cNvPicPr>
            <a:picLocks noGrp="1" noChangeAspect="1"/>
          </p:cNvPicPr>
          <p:nvPr>
            <p:ph type="pic" idx="1"/>
          </p:nvPr>
        </p:nvPicPr>
        <p:blipFill>
          <a:blip r:embed="rId4" cstate="email">
            <a:extLst>
              <a:ext uri="{28A0092B-C50C-407E-A947-70E740481C1C}">
                <a14:useLocalDpi xmlns:a14="http://schemas.microsoft.com/office/drawing/2010/main"/>
              </a:ext>
            </a:extLst>
          </a:blip>
          <a:srcRect l="25000" r="25000"/>
          <a:stretch>
            <a:fillRect/>
          </a:stretch>
        </p:blipFill>
        <p:spPr>
          <a:xfrm>
            <a:off x="7861238" y="1109907"/>
            <a:ext cx="4136797" cy="5360165"/>
          </a:xfrm>
        </p:spPr>
      </p:pic>
    </p:spTree>
    <p:extLst>
      <p:ext uri="{BB962C8B-B14F-4D97-AF65-F5344CB8AC3E}">
        <p14:creationId xmlns:p14="http://schemas.microsoft.com/office/powerpoint/2010/main" val="39345118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1219199"/>
            <a:ext cx="7495309" cy="831273"/>
          </a:xfrm>
        </p:spPr>
        <p:txBody>
          <a:bodyPr>
            <a:normAutofit/>
          </a:bodyPr>
          <a:lstStyle/>
          <a:p>
            <a:pPr algn="ctr"/>
            <a:r>
              <a:rPr lang="en-AU" dirty="0"/>
              <a:t>School Objectives </a:t>
            </a:r>
          </a:p>
        </p:txBody>
      </p:sp>
      <p:sp>
        <p:nvSpPr>
          <p:cNvPr id="3" name="Content Placeholder 2"/>
          <p:cNvSpPr>
            <a:spLocks noGrp="1"/>
          </p:cNvSpPr>
          <p:nvPr>
            <p:ph idx="1"/>
          </p:nvPr>
        </p:nvSpPr>
        <p:spPr>
          <a:xfrm>
            <a:off x="685800" y="2369127"/>
            <a:ext cx="10820400" cy="3849558"/>
          </a:xfrm>
        </p:spPr>
        <p:txBody>
          <a:bodyPr/>
          <a:lstStyle/>
          <a:p>
            <a:pPr marL="0" indent="0">
              <a:buNone/>
            </a:pPr>
            <a:r>
              <a:rPr lang="en-AU" dirty="0"/>
              <a:t>Malaria education activities in schools aimed to enrich the school education curriculum package through the following specific objectives:</a:t>
            </a:r>
          </a:p>
          <a:p>
            <a:pPr>
              <a:buFont typeface="Wingdings" panose="05000000000000000000" pitchFamily="2" charset="2"/>
              <a:buChar char="Ø"/>
            </a:pPr>
            <a:r>
              <a:rPr lang="en-AU" dirty="0"/>
              <a:t>To provide teachers with the necessary skills to conduct malaria 	education activities for pupils in the classrooms</a:t>
            </a:r>
          </a:p>
          <a:p>
            <a:pPr>
              <a:buFont typeface="Wingdings" panose="05000000000000000000" pitchFamily="2" charset="2"/>
              <a:buChar char="Ø"/>
            </a:pPr>
            <a:r>
              <a:rPr lang="en-AU" dirty="0"/>
              <a:t>To reach primary school children with interactive sessions to acquire basic knowledge on malaria transmission, signs and symptoms, malaria prevention methods and the importance of timely care seeking.</a:t>
            </a:r>
          </a:p>
          <a:p>
            <a:pPr lvl="0"/>
            <a:r>
              <a:rPr lang="en-AU" dirty="0"/>
              <a:t> </a:t>
            </a:r>
            <a:r>
              <a:rPr lang="en-AU" dirty="0">
                <a:solidFill>
                  <a:prstClr val="black"/>
                </a:solidFill>
              </a:rPr>
              <a:t>it is expected that pupils will in turn share newly acquired basic knowledge with their parents, families, friends, neighbours and the communities.  </a:t>
            </a:r>
          </a:p>
          <a:p>
            <a:pPr marL="0" indent="0">
              <a:buNone/>
            </a:pPr>
            <a:endParaRPr lang="en-AU" dirty="0"/>
          </a:p>
        </p:txBody>
      </p:sp>
      <p:pic>
        <p:nvPicPr>
          <p:cNvPr id="4"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65131" cy="1058884"/>
          </a:xfrm>
          <a:prstGeom prst="rect">
            <a:avLst/>
          </a:prstGeom>
          <a:noFill/>
          <a:ln w="9525">
            <a:noFill/>
            <a:miter lim="800000"/>
            <a:headEnd/>
            <a:tailEnd/>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70560" y="-55418"/>
            <a:ext cx="1727476" cy="1177636"/>
          </a:xfrm>
          <a:prstGeom prst="rect">
            <a:avLst/>
          </a:prstGeom>
          <a:noFill/>
        </p:spPr>
      </p:pic>
    </p:spTree>
    <p:extLst>
      <p:ext uri="{BB962C8B-B14F-4D97-AF65-F5344CB8AC3E}">
        <p14:creationId xmlns:p14="http://schemas.microsoft.com/office/powerpoint/2010/main" val="304814355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764373"/>
            <a:ext cx="10716491" cy="1293028"/>
          </a:xfrm>
        </p:spPr>
        <p:txBody>
          <a:bodyPr/>
          <a:lstStyle/>
          <a:p>
            <a:pPr algn="ctr"/>
            <a:r>
              <a:rPr lang="en-US" b="1" dirty="0"/>
              <a:t>Key questions to answer</a:t>
            </a:r>
            <a:endParaRPr lang="en-AU" dirty="0"/>
          </a:p>
        </p:txBody>
      </p:sp>
      <p:sp>
        <p:nvSpPr>
          <p:cNvPr id="3" name="Content Placeholder 2"/>
          <p:cNvSpPr>
            <a:spLocks noGrp="1"/>
          </p:cNvSpPr>
          <p:nvPr>
            <p:ph idx="1"/>
          </p:nvPr>
        </p:nvSpPr>
        <p:spPr/>
        <p:txBody>
          <a:bodyPr/>
          <a:lstStyle/>
          <a:p>
            <a:r>
              <a:rPr lang="en-AU" dirty="0"/>
              <a:t>What is the life cycle of the mosquito? </a:t>
            </a:r>
          </a:p>
          <a:p>
            <a:r>
              <a:rPr lang="en-AU" dirty="0"/>
              <a:t>What are the environments in which mosquitoes breed and live? </a:t>
            </a:r>
          </a:p>
          <a:p>
            <a:r>
              <a:rPr lang="en-AU" dirty="0"/>
              <a:t>What are some of the different species of mosquitoes and the diseases they are vectors for. </a:t>
            </a:r>
          </a:p>
          <a:p>
            <a:r>
              <a:rPr lang="en-AU" dirty="0"/>
              <a:t>What are the current Malaria Control Strategies being used in PNG?</a:t>
            </a:r>
          </a:p>
          <a:p>
            <a:r>
              <a:rPr lang="en-AU" dirty="0"/>
              <a:t>What are current methods of Larval Source Management? </a:t>
            </a:r>
          </a:p>
          <a:p>
            <a:r>
              <a:rPr lang="en-AU" dirty="0"/>
              <a:t> How can the scientific method be used to explore options for effective larval control? </a:t>
            </a:r>
            <a:endParaRPr lang="en-US" dirty="0"/>
          </a:p>
          <a:p>
            <a:endParaRPr lang="en-AU" dirty="0"/>
          </a:p>
        </p:txBody>
      </p:sp>
      <p:pic>
        <p:nvPicPr>
          <p:cNvPr id="4"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6944" y="-55418"/>
            <a:ext cx="1801091" cy="1260763"/>
          </a:xfrm>
          <a:prstGeom prst="rect">
            <a:avLst/>
          </a:prstGeom>
          <a:noFill/>
        </p:spPr>
      </p:pic>
    </p:spTree>
    <p:extLst>
      <p:ext uri="{BB962C8B-B14F-4D97-AF65-F5344CB8AC3E}">
        <p14:creationId xmlns:p14="http://schemas.microsoft.com/office/powerpoint/2010/main" val="114992094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205345"/>
            <a:ext cx="10820400" cy="852056"/>
          </a:xfrm>
        </p:spPr>
        <p:txBody>
          <a:bodyPr/>
          <a:lstStyle/>
          <a:p>
            <a:pPr algn="l"/>
            <a:r>
              <a:rPr lang="en-AU" dirty="0"/>
              <a:t>Activities Conducted In Schools</a:t>
            </a:r>
          </a:p>
        </p:txBody>
      </p:sp>
      <p:sp>
        <p:nvSpPr>
          <p:cNvPr id="3" name="Content Placeholder 2"/>
          <p:cNvSpPr>
            <a:spLocks noGrp="1"/>
          </p:cNvSpPr>
          <p:nvPr>
            <p:ph sz="half" idx="1"/>
          </p:nvPr>
        </p:nvSpPr>
        <p:spPr/>
        <p:txBody>
          <a:bodyPr>
            <a:normAutofit fontScale="92500" lnSpcReduction="10000"/>
          </a:bodyPr>
          <a:lstStyle/>
          <a:p>
            <a:pPr marL="342900" lvl="0" indent="-342900">
              <a:lnSpc>
                <a:spcPct val="107000"/>
              </a:lnSpc>
              <a:spcAft>
                <a:spcPts val="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Filling in the breeding site with soil.</a:t>
            </a:r>
          </a:p>
          <a:p>
            <a:pPr marL="342900" lvl="0" indent="-342900">
              <a:lnSpc>
                <a:spcPct val="107000"/>
              </a:lnSpc>
              <a:spcAft>
                <a:spcPts val="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Draining of stagnant water where possible.</a:t>
            </a:r>
          </a:p>
          <a:p>
            <a:pPr marL="342900" lvl="0" indent="-342900">
              <a:lnSpc>
                <a:spcPct val="107000"/>
              </a:lnSpc>
              <a:spcAft>
                <a:spcPts val="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Covering water sources so that mosquitoes cannot reach those (good for water pots for drinking water).</a:t>
            </a:r>
          </a:p>
          <a:p>
            <a:pPr marL="342900" lvl="0" indent="-342900">
              <a:lnSpc>
                <a:spcPct val="107000"/>
              </a:lnSpc>
              <a:spcAft>
                <a:spcPts val="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Seal water tanks and septic tanks so mosquitoes cannot get in or out.</a:t>
            </a:r>
          </a:p>
          <a:p>
            <a:pPr marL="342900" lvl="0" indent="-342900">
              <a:lnSpc>
                <a:spcPct val="107000"/>
              </a:lnSpc>
              <a:spcAft>
                <a:spcPts val="0"/>
              </a:spcAft>
              <a:buFont typeface="Symbol" panose="05050102010706020507" pitchFamily="18" charset="2"/>
              <a:buChar char=""/>
            </a:pPr>
            <a:r>
              <a:rPr lang="en-AU" sz="2400" dirty="0">
                <a:latin typeface="Calibri" panose="020F0502020204030204" pitchFamily="34" charset="0"/>
                <a:ea typeface="Calibri" panose="020F0502020204030204" pitchFamily="34" charset="0"/>
                <a:cs typeface="Times New Roman" panose="02020603050405020304" pitchFamily="18" charset="0"/>
              </a:rPr>
              <a:t>Remove weeds if they prevent fish reaching the larvae.</a:t>
            </a:r>
          </a:p>
          <a:p>
            <a:endParaRPr lang="en-AU" dirty="0"/>
          </a:p>
        </p:txBody>
      </p:sp>
      <p:sp>
        <p:nvSpPr>
          <p:cNvPr id="4" name="Content Placeholder 3"/>
          <p:cNvSpPr>
            <a:spLocks noGrp="1"/>
          </p:cNvSpPr>
          <p:nvPr>
            <p:ph sz="half" idx="2"/>
          </p:nvPr>
        </p:nvSpPr>
        <p:spPr/>
        <p:txBody>
          <a:bodyPr>
            <a:normAutofit fontScale="92500" lnSpcReduction="10000"/>
          </a:bodyPr>
          <a:lstStyle/>
          <a:p>
            <a:pPr lvl="0"/>
            <a:r>
              <a:rPr lang="en-AU" dirty="0"/>
              <a:t>Flooding streams by building dams and then breaking them every week to flush the mosquitoes away.</a:t>
            </a:r>
          </a:p>
          <a:p>
            <a:endParaRPr lang="en-AU" dirty="0"/>
          </a:p>
        </p:txBody>
      </p:sp>
      <p:pic>
        <p:nvPicPr>
          <p:cNvPr id="5"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6944" y="-55418"/>
            <a:ext cx="1801091" cy="1260763"/>
          </a:xfrm>
          <a:prstGeom prst="rect">
            <a:avLst/>
          </a:prstGeom>
          <a:noFill/>
        </p:spPr>
      </p:pic>
    </p:spTree>
    <p:extLst>
      <p:ext uri="{BB962C8B-B14F-4D97-AF65-F5344CB8AC3E}">
        <p14:creationId xmlns:p14="http://schemas.microsoft.com/office/powerpoint/2010/main" val="14076397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599"/>
            <a:ext cx="6873240" cy="1302327"/>
          </a:xfrm>
        </p:spPr>
        <p:txBody>
          <a:bodyPr>
            <a:normAutofit fontScale="90000"/>
          </a:bodyPr>
          <a:lstStyle/>
          <a:p>
            <a:pPr lvl="0" algn="ctr" eaLnBrk="0" fontAlgn="base" hangingPunct="0">
              <a:lnSpc>
                <a:spcPct val="100000"/>
              </a:lnSpc>
              <a:spcAft>
                <a:spcPct val="0"/>
              </a:spcAft>
            </a:pPr>
            <a:r>
              <a:rPr lang="en-US" sz="4400" cap="none" dirty="0">
                <a:latin typeface="Arial" charset="0"/>
                <a:ea typeface="+mn-ea"/>
                <a:cs typeface="+mn-cs"/>
              </a:rPr>
              <a:t>POSSIBLE PROBLEMS</a:t>
            </a:r>
            <a:br>
              <a:rPr lang="en-US" sz="4400" cap="none" dirty="0">
                <a:latin typeface="Arial" charset="0"/>
                <a:ea typeface="+mn-ea"/>
                <a:cs typeface="+mn-cs"/>
              </a:rPr>
            </a:br>
            <a:r>
              <a:rPr lang="en-US" sz="4400" cap="none" dirty="0">
                <a:latin typeface="Arial" charset="0"/>
                <a:ea typeface="+mn-ea"/>
                <a:cs typeface="+mn-cs"/>
              </a:rPr>
              <a:t>Possible Reasons For Increases In Malaria</a:t>
            </a:r>
            <a:r>
              <a:rPr lang="en-US" sz="3200" cap="none" dirty="0">
                <a:latin typeface="Arial" charset="0"/>
                <a:ea typeface="+mn-ea"/>
                <a:cs typeface="+mn-cs"/>
              </a:rPr>
              <a:t/>
            </a:r>
            <a:br>
              <a:rPr lang="en-US" sz="3200" cap="none" dirty="0">
                <a:latin typeface="Arial" charset="0"/>
                <a:ea typeface="+mn-ea"/>
                <a:cs typeface="+mn-cs"/>
              </a:rPr>
            </a:br>
            <a:endParaRPr lang="en-AU" dirty="0"/>
          </a:p>
        </p:txBody>
      </p:sp>
      <p:pic>
        <p:nvPicPr>
          <p:cNvPr id="8" name="Picture Placeholder 7"/>
          <p:cNvPicPr>
            <a:picLocks noGrp="1" noChangeAspect="1"/>
          </p:cNvPicPr>
          <p:nvPr>
            <p:ph type="pic" idx="1"/>
          </p:nvPr>
        </p:nvPicPr>
        <p:blipFill>
          <a:blip r:embed="rId2" cstate="email">
            <a:extLst>
              <a:ext uri="{28A0092B-C50C-407E-A947-70E740481C1C}">
                <a14:useLocalDpi xmlns:a14="http://schemas.microsoft.com/office/drawing/2010/main"/>
              </a:ext>
            </a:extLst>
          </a:blip>
          <a:srcRect l="25000" r="25000"/>
          <a:stretch>
            <a:fillRect/>
          </a:stretch>
        </p:blipFill>
        <p:spPr>
          <a:xfrm>
            <a:off x="7861238" y="1135703"/>
            <a:ext cx="4136797" cy="5500623"/>
          </a:xfrm>
          <a:prstGeom prst="rect">
            <a:avLst/>
          </a:prstGeom>
        </p:spPr>
      </p:pic>
      <p:sp>
        <p:nvSpPr>
          <p:cNvPr id="3" name="Content Placeholder 2"/>
          <p:cNvSpPr>
            <a:spLocks noGrp="1"/>
          </p:cNvSpPr>
          <p:nvPr>
            <p:ph type="body" sz="half" idx="2"/>
          </p:nvPr>
        </p:nvSpPr>
        <p:spPr/>
        <p:txBody>
          <a:bodyPr>
            <a:normAutofit fontScale="70000" lnSpcReduction="20000"/>
          </a:bodyPr>
          <a:lstStyle/>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Shortage of antimalarial commodities</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People not going for treatment due to lack of access</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Human Behaviour e.g. Not sleeping under nets, not repairing old nets</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Mosquitoes biting earlier</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People staying up late e.g. Watch Movies, Telling stories </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LLINs no longer working</a:t>
            </a:r>
          </a:p>
          <a:p>
            <a:pPr lvl="0" defTabSz="457200">
              <a:lnSpc>
                <a:spcPct val="80000"/>
              </a:lnSpc>
              <a:buClr>
                <a:srgbClr val="A53010"/>
              </a:buClr>
              <a:buFont typeface="Wingdings" panose="05000000000000000000" pitchFamily="2" charset="2"/>
              <a:buChar char="Ø"/>
            </a:pPr>
            <a:r>
              <a:rPr lang="en-GB" sz="2800" dirty="0">
                <a:solidFill>
                  <a:prstClr val="black">
                    <a:lumMod val="75000"/>
                    <a:lumOff val="25000"/>
                  </a:prstClr>
                </a:solidFill>
                <a:latin typeface="Arial" charset="0"/>
              </a:rPr>
              <a:t> Not treated properly</a:t>
            </a:r>
          </a:p>
          <a:p>
            <a:pPr lvl="0" defTabSz="457200">
              <a:lnSpc>
                <a:spcPct val="80000"/>
              </a:lnSpc>
              <a:buClr>
                <a:srgbClr val="A53010"/>
              </a:buClr>
              <a:buFont typeface="Wingdings" panose="05000000000000000000" pitchFamily="2" charset="2"/>
              <a:buChar char="Ø"/>
            </a:pPr>
            <a:r>
              <a:rPr lang="en-GB" sz="2800" dirty="0">
                <a:solidFill>
                  <a:prstClr val="black">
                    <a:lumMod val="75000"/>
                    <a:lumOff val="25000"/>
                  </a:prstClr>
                </a:solidFill>
                <a:latin typeface="Arial" charset="0"/>
              </a:rPr>
              <a:t>Nets not being repaired</a:t>
            </a:r>
          </a:p>
          <a:p>
            <a:pPr marL="0" lvl="0" indent="0" defTabSz="457200">
              <a:lnSpc>
                <a:spcPct val="80000"/>
              </a:lnSpc>
              <a:buClr>
                <a:srgbClr val="A53010"/>
              </a:buClr>
              <a:buNone/>
            </a:pPr>
            <a:endParaRPr lang="en-GB" sz="2800" dirty="0">
              <a:solidFill>
                <a:prstClr val="black">
                  <a:lumMod val="75000"/>
                  <a:lumOff val="25000"/>
                </a:prstClr>
              </a:solidFill>
              <a:latin typeface="Arial" charset="0"/>
            </a:endParaRPr>
          </a:p>
          <a:p>
            <a:pPr marL="0" lvl="0" indent="0" defTabSz="457200">
              <a:lnSpc>
                <a:spcPct val="80000"/>
              </a:lnSpc>
              <a:buClr>
                <a:srgbClr val="A53010"/>
              </a:buClr>
              <a:buNone/>
            </a:pPr>
            <a:endParaRPr lang="en-GB" sz="2800" dirty="0">
              <a:solidFill>
                <a:prstClr val="black">
                  <a:lumMod val="75000"/>
                  <a:lumOff val="25000"/>
                </a:prstClr>
              </a:solidFill>
              <a:latin typeface="Arial" charset="0"/>
            </a:endParaRPr>
          </a:p>
          <a:p>
            <a:pPr marL="342900" lvl="0" indent="-342900" defTabSz="457200">
              <a:lnSpc>
                <a:spcPct val="80000"/>
              </a:lnSpc>
              <a:buClr>
                <a:srgbClr val="A53010"/>
              </a:buClr>
              <a:buFont typeface="Wingdings 3" charset="2"/>
              <a:buChar char=""/>
            </a:pPr>
            <a:endParaRPr lang="en-GB" sz="2800" dirty="0">
              <a:solidFill>
                <a:prstClr val="black">
                  <a:lumMod val="75000"/>
                  <a:lumOff val="25000"/>
                </a:prstClr>
              </a:solidFill>
              <a:latin typeface="Arial" charset="0"/>
            </a:endParaRPr>
          </a:p>
          <a:p>
            <a:endParaRPr lang="en-AU" dirty="0"/>
          </a:p>
        </p:txBody>
      </p:sp>
      <p:pic>
        <p:nvPicPr>
          <p:cNvPr id="4" name="Picture 2" descr="RAM---New-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96944" y="-55418"/>
            <a:ext cx="1801091" cy="1260763"/>
          </a:xfrm>
          <a:prstGeom prst="rect">
            <a:avLst/>
          </a:prstGeom>
          <a:noFill/>
        </p:spPr>
      </p:pic>
    </p:spTree>
    <p:extLst>
      <p:ext uri="{BB962C8B-B14F-4D97-AF65-F5344CB8AC3E}">
        <p14:creationId xmlns:p14="http://schemas.microsoft.com/office/powerpoint/2010/main" val="21872619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1383"/>
            <a:ext cx="10820400" cy="609600"/>
          </a:xfrm>
        </p:spPr>
        <p:txBody>
          <a:bodyPr>
            <a:normAutofit fontScale="90000"/>
          </a:bodyPr>
          <a:lstStyle/>
          <a:p>
            <a:pPr lvl="0" algn="ctr" eaLnBrk="0" fontAlgn="base" hangingPunct="0">
              <a:lnSpc>
                <a:spcPct val="100000"/>
              </a:lnSpc>
              <a:spcAft>
                <a:spcPct val="0"/>
              </a:spcAft>
            </a:pPr>
            <a:r>
              <a:rPr lang="en-US" sz="4400" cap="none" dirty="0">
                <a:latin typeface="Arial" charset="0"/>
                <a:ea typeface="+mn-ea"/>
                <a:cs typeface="+mn-cs"/>
              </a:rPr>
              <a:t/>
            </a:r>
            <a:br>
              <a:rPr lang="en-US" sz="4400" cap="none" dirty="0">
                <a:latin typeface="Arial" charset="0"/>
                <a:ea typeface="+mn-ea"/>
                <a:cs typeface="+mn-cs"/>
              </a:rPr>
            </a:br>
            <a:r>
              <a:rPr lang="en-US" sz="4400" cap="none" dirty="0">
                <a:latin typeface="Arial" charset="0"/>
                <a:ea typeface="+mn-ea"/>
                <a:cs typeface="+mn-cs"/>
              </a:rPr>
              <a:t>Possible Interventions</a:t>
            </a:r>
            <a:r>
              <a:rPr lang="en-US" sz="3200" cap="none" dirty="0">
                <a:latin typeface="Arial" charset="0"/>
                <a:ea typeface="+mn-ea"/>
                <a:cs typeface="+mn-cs"/>
              </a:rPr>
              <a:t/>
            </a:r>
            <a:br>
              <a:rPr lang="en-US" sz="3200" cap="none" dirty="0">
                <a:latin typeface="Arial" charset="0"/>
                <a:ea typeface="+mn-ea"/>
                <a:cs typeface="+mn-cs"/>
              </a:rPr>
            </a:br>
            <a:endParaRPr lang="en-AU" dirty="0"/>
          </a:p>
        </p:txBody>
      </p:sp>
      <p:sp>
        <p:nvSpPr>
          <p:cNvPr id="3" name="Content Placeholder 2"/>
          <p:cNvSpPr>
            <a:spLocks noGrp="1"/>
          </p:cNvSpPr>
          <p:nvPr>
            <p:ph idx="1"/>
          </p:nvPr>
        </p:nvSpPr>
        <p:spPr>
          <a:xfrm>
            <a:off x="685800" y="1870364"/>
            <a:ext cx="10820400" cy="4544291"/>
          </a:xfrm>
        </p:spPr>
        <p:txBody>
          <a:bodyPr>
            <a:normAutofit/>
          </a:bodyPr>
          <a:lstStyle/>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Mapping of areas to show villages in relationship to health centres and schools</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Looking for other partners or organisations working in the area</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 Identify any Aid Post and to see their operational status </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Identify any church or other local action groups</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Introduce school health master or teacher and if possible village volunteers</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Ensure health centre dose not run out of malaria commodities</a:t>
            </a:r>
          </a:p>
          <a:p>
            <a:pPr marL="342900" lvl="0" indent="-342900" defTabSz="457200">
              <a:lnSpc>
                <a:spcPct val="80000"/>
              </a:lnSpc>
              <a:buClr>
                <a:srgbClr val="A53010"/>
              </a:buClr>
              <a:buFont typeface="Wingdings 3" charset="2"/>
              <a:buChar char=""/>
            </a:pPr>
            <a:r>
              <a:rPr lang="en-GB" sz="2800" dirty="0">
                <a:solidFill>
                  <a:prstClr val="black">
                    <a:lumMod val="75000"/>
                    <a:lumOff val="25000"/>
                  </a:prstClr>
                </a:solidFill>
                <a:latin typeface="Arial" charset="0"/>
              </a:rPr>
              <a:t>Health education in school and village </a:t>
            </a:r>
          </a:p>
          <a:p>
            <a:pPr marL="342900" lvl="0" indent="-342900" defTabSz="457200">
              <a:lnSpc>
                <a:spcPct val="80000"/>
              </a:lnSpc>
              <a:buClr>
                <a:srgbClr val="A53010"/>
              </a:buClr>
              <a:buFont typeface="Wingdings 3" charset="2"/>
              <a:buChar char=""/>
            </a:pPr>
            <a:r>
              <a:rPr lang="en-GB" sz="2800" dirty="0" err="1">
                <a:solidFill>
                  <a:prstClr val="black">
                    <a:lumMod val="75000"/>
                    <a:lumOff val="25000"/>
                  </a:prstClr>
                </a:solidFill>
                <a:latin typeface="Arial" charset="0"/>
              </a:rPr>
              <a:t>Mosbar</a:t>
            </a:r>
            <a:r>
              <a:rPr lang="en-GB" sz="2800" dirty="0">
                <a:solidFill>
                  <a:prstClr val="black">
                    <a:lumMod val="75000"/>
                    <a:lumOff val="25000"/>
                  </a:prstClr>
                </a:solidFill>
                <a:latin typeface="Arial" charset="0"/>
              </a:rPr>
              <a:t> and other repellent</a:t>
            </a:r>
          </a:p>
          <a:p>
            <a:pPr marL="0" lvl="0" indent="0" defTabSz="457200">
              <a:lnSpc>
                <a:spcPct val="80000"/>
              </a:lnSpc>
              <a:buClr>
                <a:srgbClr val="A53010"/>
              </a:buClr>
              <a:buNone/>
            </a:pPr>
            <a:endParaRPr lang="en-GB" sz="2800" dirty="0">
              <a:solidFill>
                <a:prstClr val="black">
                  <a:lumMod val="75000"/>
                  <a:lumOff val="25000"/>
                </a:prstClr>
              </a:solidFill>
              <a:latin typeface="Arial" charset="0"/>
            </a:endParaRPr>
          </a:p>
          <a:p>
            <a:pPr marL="0" lvl="0" indent="0" defTabSz="457200">
              <a:lnSpc>
                <a:spcPct val="80000"/>
              </a:lnSpc>
              <a:buClr>
                <a:srgbClr val="A53010"/>
              </a:buClr>
              <a:buNone/>
            </a:pPr>
            <a:endParaRPr lang="en-GB" sz="2800" dirty="0">
              <a:solidFill>
                <a:prstClr val="black">
                  <a:lumMod val="75000"/>
                  <a:lumOff val="25000"/>
                </a:prstClr>
              </a:solidFill>
              <a:latin typeface="Arial" charset="0"/>
            </a:endParaRPr>
          </a:p>
          <a:p>
            <a:pPr marL="342900" lvl="0" indent="-342900" defTabSz="457200">
              <a:lnSpc>
                <a:spcPct val="80000"/>
              </a:lnSpc>
              <a:buClr>
                <a:srgbClr val="A53010"/>
              </a:buClr>
              <a:buFont typeface="Wingdings 3" charset="2"/>
              <a:buChar char=""/>
            </a:pPr>
            <a:endParaRPr lang="en-GB" sz="2800" dirty="0">
              <a:solidFill>
                <a:prstClr val="black">
                  <a:lumMod val="75000"/>
                  <a:lumOff val="25000"/>
                </a:prstClr>
              </a:solidFill>
              <a:latin typeface="Arial" charset="0"/>
            </a:endParaRPr>
          </a:p>
          <a:p>
            <a:endParaRPr lang="en-AU" dirty="0"/>
          </a:p>
        </p:txBody>
      </p:sp>
      <p:pic>
        <p:nvPicPr>
          <p:cNvPr id="4"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6944" y="-55418"/>
            <a:ext cx="1801091" cy="1260763"/>
          </a:xfrm>
          <a:prstGeom prst="rect">
            <a:avLst/>
          </a:prstGeom>
          <a:noFill/>
        </p:spPr>
      </p:pic>
    </p:spTree>
    <p:extLst>
      <p:ext uri="{BB962C8B-B14F-4D97-AF65-F5344CB8AC3E}">
        <p14:creationId xmlns:p14="http://schemas.microsoft.com/office/powerpoint/2010/main" val="36460159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7010400" cy="623455"/>
          </a:xfrm>
        </p:spPr>
        <p:txBody>
          <a:bodyPr>
            <a:normAutofit fontScale="90000"/>
          </a:bodyPr>
          <a:lstStyle/>
          <a:p>
            <a:pPr algn="ctr"/>
            <a:r>
              <a:rPr lang="en-AU" dirty="0">
                <a:solidFill>
                  <a:prstClr val="black"/>
                </a:solidFill>
              </a:rPr>
              <a:t>2019 Way Forward</a:t>
            </a:r>
            <a:endParaRPr lang="en-AU" dirty="0"/>
          </a:p>
        </p:txBody>
      </p:sp>
      <p:sp>
        <p:nvSpPr>
          <p:cNvPr id="7" name="Text Placeholder 6"/>
          <p:cNvSpPr>
            <a:spLocks noGrp="1"/>
          </p:cNvSpPr>
          <p:nvPr>
            <p:ph type="body" idx="1"/>
          </p:nvPr>
        </p:nvSpPr>
        <p:spPr>
          <a:xfrm>
            <a:off x="914409" y="1524000"/>
            <a:ext cx="5079991" cy="659802"/>
          </a:xfrm>
        </p:spPr>
        <p:txBody>
          <a:bodyPr>
            <a:normAutofit/>
          </a:bodyPr>
          <a:lstStyle/>
          <a:p>
            <a:r>
              <a:rPr lang="en-AU" b="1" dirty="0"/>
              <a:t>SCHOOL MALARIA CLUBS </a:t>
            </a:r>
          </a:p>
        </p:txBody>
      </p:sp>
      <p:sp>
        <p:nvSpPr>
          <p:cNvPr id="3" name="Content Placeholder 2"/>
          <p:cNvSpPr>
            <a:spLocks noGrp="1"/>
          </p:cNvSpPr>
          <p:nvPr>
            <p:ph sz="half" idx="2"/>
          </p:nvPr>
        </p:nvSpPr>
        <p:spPr>
          <a:xfrm>
            <a:off x="685800" y="2322348"/>
            <a:ext cx="5311775" cy="3896338"/>
          </a:xfrm>
        </p:spPr>
        <p:txBody>
          <a:bodyPr>
            <a:normAutofit/>
          </a:bodyPr>
          <a:lstStyle/>
          <a:p>
            <a:pPr lvl="0"/>
            <a:r>
              <a:rPr lang="en-AU" b="1" u="sng" dirty="0"/>
              <a:t>PLANNING</a:t>
            </a:r>
            <a:r>
              <a:rPr lang="en-AU" dirty="0"/>
              <a:t> - Meet with Designated School Principals and health teachers to Collect 2019 statistics for Elementary and Primary Schools       pupils.</a:t>
            </a:r>
          </a:p>
          <a:p>
            <a:pPr lvl="0"/>
            <a:r>
              <a:rPr lang="en-AU" b="1" u="sng" dirty="0"/>
              <a:t>TRAINNING</a:t>
            </a:r>
            <a:r>
              <a:rPr lang="en-AU" dirty="0"/>
              <a:t> - Re-establish the concept and the importance of the malaria Club with the school Principals and Teachers.</a:t>
            </a:r>
          </a:p>
          <a:p>
            <a:pPr lvl="0"/>
            <a:endParaRPr lang="en-AU" dirty="0"/>
          </a:p>
          <a:p>
            <a:endParaRPr lang="en-AU" dirty="0"/>
          </a:p>
        </p:txBody>
      </p:sp>
      <p:sp>
        <p:nvSpPr>
          <p:cNvPr id="8" name="Text Placeholder 7"/>
          <p:cNvSpPr>
            <a:spLocks noGrp="1"/>
          </p:cNvSpPr>
          <p:nvPr>
            <p:ph type="body" sz="quarter" idx="3"/>
          </p:nvPr>
        </p:nvSpPr>
        <p:spPr>
          <a:xfrm>
            <a:off x="6400800" y="1524000"/>
            <a:ext cx="5105400" cy="659802"/>
          </a:xfrm>
        </p:spPr>
        <p:txBody>
          <a:bodyPr>
            <a:normAutofit/>
          </a:bodyPr>
          <a:lstStyle/>
          <a:p>
            <a:r>
              <a:rPr lang="en-AU" b="1" dirty="0">
                <a:latin typeface="Arial" panose="020B0604020202020204" pitchFamily="34" charset="0"/>
                <a:cs typeface="Arial" panose="020B0604020202020204" pitchFamily="34" charset="0"/>
              </a:rPr>
              <a:t>SCHOOL MALARIA CLUBS</a:t>
            </a:r>
            <a:r>
              <a:rPr lang="en-AU" dirty="0"/>
              <a:t> </a:t>
            </a:r>
          </a:p>
        </p:txBody>
      </p:sp>
      <p:sp>
        <p:nvSpPr>
          <p:cNvPr id="4" name="Content Placeholder 3"/>
          <p:cNvSpPr>
            <a:spLocks noGrp="1"/>
          </p:cNvSpPr>
          <p:nvPr>
            <p:ph sz="quarter" idx="4"/>
          </p:nvPr>
        </p:nvSpPr>
        <p:spPr>
          <a:xfrm>
            <a:off x="6172200" y="2183802"/>
            <a:ext cx="5334000" cy="4034883"/>
          </a:xfrm>
        </p:spPr>
        <p:txBody>
          <a:bodyPr>
            <a:noAutofit/>
          </a:bodyPr>
          <a:lstStyle/>
          <a:p>
            <a:pPr lvl="0"/>
            <a:r>
              <a:rPr lang="en-AU" b="1" u="sng" dirty="0">
                <a:solidFill>
                  <a:prstClr val="black"/>
                </a:solidFill>
              </a:rPr>
              <a:t>FORMULATION of MALARIA CLUBS -</a:t>
            </a:r>
            <a:r>
              <a:rPr lang="en-AU" dirty="0">
                <a:solidFill>
                  <a:prstClr val="black"/>
                </a:solidFill>
              </a:rPr>
              <a:t> Create Malaria Clubs in the schools. Health teacher should be able to write up activity plans for each week/Months/terms.</a:t>
            </a:r>
            <a:endParaRPr lang="en-AU" dirty="0"/>
          </a:p>
          <a:p>
            <a:pPr lvl="0"/>
            <a:r>
              <a:rPr lang="en-AU" b="1" u="sng" dirty="0"/>
              <a:t>TECHNICAL SUPPORT</a:t>
            </a:r>
            <a:r>
              <a:rPr lang="en-AU" dirty="0"/>
              <a:t> - RAM/</a:t>
            </a:r>
            <a:r>
              <a:rPr lang="en-AU" dirty="0" err="1"/>
              <a:t>NDoH</a:t>
            </a:r>
            <a:r>
              <a:rPr lang="en-AU" dirty="0"/>
              <a:t>/ will provide technical advice and support to the club. </a:t>
            </a:r>
          </a:p>
          <a:p>
            <a:pPr lvl="0"/>
            <a:r>
              <a:rPr lang="en-AU" dirty="0"/>
              <a:t>School clubs can be able to do school excursion with their health teacher to other schools to learn new ideas from other schools.  </a:t>
            </a:r>
          </a:p>
          <a:p>
            <a:pPr lvl="0"/>
            <a:r>
              <a:rPr lang="en-AU" dirty="0"/>
              <a:t>School Club debates on Malaria topics at end of each term. </a:t>
            </a:r>
          </a:p>
          <a:p>
            <a:pPr lvl="0"/>
            <a:r>
              <a:rPr lang="en-AU" sz="2000" dirty="0"/>
              <a:t> </a:t>
            </a:r>
          </a:p>
        </p:txBody>
      </p:sp>
      <p:pic>
        <p:nvPicPr>
          <p:cNvPr id="5"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6944" y="-55418"/>
            <a:ext cx="1801091" cy="1260763"/>
          </a:xfrm>
          <a:prstGeom prst="rect">
            <a:avLst/>
          </a:prstGeom>
          <a:noFill/>
        </p:spPr>
      </p:pic>
    </p:spTree>
    <p:extLst>
      <p:ext uri="{BB962C8B-B14F-4D97-AF65-F5344CB8AC3E}">
        <p14:creationId xmlns:p14="http://schemas.microsoft.com/office/powerpoint/2010/main" val="36238774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5666509" cy="678873"/>
          </a:xfrm>
        </p:spPr>
        <p:txBody>
          <a:bodyPr/>
          <a:lstStyle/>
          <a:p>
            <a:pPr algn="ctr"/>
            <a:r>
              <a:rPr lang="en-AU" sz="3600" dirty="0">
                <a:solidFill>
                  <a:prstClr val="black"/>
                </a:solidFill>
              </a:rPr>
              <a:t>Way Forward</a:t>
            </a:r>
            <a:endParaRPr lang="en-AU" dirty="0"/>
          </a:p>
        </p:txBody>
      </p:sp>
      <p:sp>
        <p:nvSpPr>
          <p:cNvPr id="3" name="Text Placeholder 2"/>
          <p:cNvSpPr>
            <a:spLocks noGrp="1"/>
          </p:cNvSpPr>
          <p:nvPr>
            <p:ph type="body" idx="1"/>
          </p:nvPr>
        </p:nvSpPr>
        <p:spPr>
          <a:xfrm>
            <a:off x="914409" y="1440874"/>
            <a:ext cx="5079991" cy="526472"/>
          </a:xfrm>
        </p:spPr>
        <p:txBody>
          <a:bodyPr/>
          <a:lstStyle/>
          <a:p>
            <a:pPr algn="ctr"/>
            <a:r>
              <a:rPr lang="en-AU" dirty="0">
                <a:latin typeface="Calibri" panose="020F0502020204030204" pitchFamily="34" charset="0"/>
                <a:ea typeface="Calibri" panose="020F0502020204030204" pitchFamily="34" charset="0"/>
                <a:cs typeface="Times New Roman" panose="02020603050405020304" pitchFamily="18" charset="0"/>
              </a:rPr>
              <a:t>OBJECTIVES /Aim</a:t>
            </a:r>
            <a:endParaRPr lang="en-AU"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482181586"/>
              </p:ext>
            </p:extLst>
          </p:nvPr>
        </p:nvGraphicFramePr>
        <p:xfrm>
          <a:off x="726176" y="1856509"/>
          <a:ext cx="5231022" cy="6315803"/>
        </p:xfrm>
        <a:graphic>
          <a:graphicData uri="http://schemas.openxmlformats.org/drawingml/2006/table">
            <a:tbl>
              <a:tblPr firstRow="1" firstCol="1" bandRow="1"/>
              <a:tblGrid>
                <a:gridCol w="5231022">
                  <a:extLst>
                    <a:ext uri="{9D8B030D-6E8A-4147-A177-3AD203B41FA5}">
                      <a16:colId xmlns:a16="http://schemas.microsoft.com/office/drawing/2014/main" xmlns="" val="3864680311"/>
                    </a:ext>
                  </a:extLst>
                </a:gridCol>
              </a:tblGrid>
              <a:tr h="6315803">
                <a:tc>
                  <a:txBody>
                    <a:bodyPr/>
                    <a:lstStyle/>
                    <a:p>
                      <a:pPr marL="342900" lvl="0" indent="-342900" algn="just">
                        <a:lnSpc>
                          <a:spcPct val="107000"/>
                        </a:lnSpc>
                        <a:spcAft>
                          <a:spcPts val="0"/>
                        </a:spcAft>
                        <a:buFont typeface="Symbol" panose="05050102010706020507" pitchFamily="18" charset="2"/>
                        <a:buChar char=""/>
                      </a:pPr>
                      <a:endParaRPr lang="en-AU" sz="800" b="1" u="sng" dirty="0">
                        <a:solidFill>
                          <a:srgbClr val="1F4E79"/>
                        </a:solidFill>
                        <a:effectLst/>
                        <a:latin typeface="Arial Black" panose="020B0A0402010202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Symbol" panose="05050102010706020507" pitchFamily="18" charset="2"/>
                        <a:buChar char=""/>
                      </a:pPr>
                      <a:r>
                        <a:rPr lang="en-AU" sz="800" b="1" u="sng" dirty="0">
                          <a:solidFill>
                            <a:srgbClr val="1F4E79"/>
                          </a:solidFill>
                          <a:effectLst/>
                          <a:latin typeface="Arial Black" panose="020B0A04020102020204" pitchFamily="34" charset="0"/>
                          <a:ea typeface="Calibri" panose="020F0502020204030204" pitchFamily="34" charset="0"/>
                          <a:cs typeface="Arial" panose="020B0604020202020204" pitchFamily="34" charset="0"/>
                        </a:rPr>
                        <a:t>L</a:t>
                      </a:r>
                      <a:r>
                        <a:rPr lang="en-AU" sz="1400" b="1" u="sng" dirty="0">
                          <a:solidFill>
                            <a:srgbClr val="1F4E79"/>
                          </a:solidFill>
                          <a:effectLst/>
                          <a:latin typeface="Arial Black" panose="020B0A04020102020204" pitchFamily="34" charset="0"/>
                          <a:ea typeface="Calibri" panose="020F0502020204030204" pitchFamily="34" charset="0"/>
                          <a:cs typeface="Arial" panose="020B0604020202020204" pitchFamily="34" charset="0"/>
                        </a:rPr>
                        <a:t>earning Basic Malaria Topic.</a:t>
                      </a:r>
                      <a:endParaRPr lang="en-AU" sz="14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AutoNum type="arabicPeriod"/>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All Teachers from the selected schools to create basic malaria lessons or topics for the school Childers to know the significance of malaria parasites and mosquito lifecycle including </a:t>
                      </a:r>
                      <a:r>
                        <a:rPr lang="en-AU" sz="1400" dirty="0">
                          <a:effectLst/>
                          <a:latin typeface="Calibri" panose="020F0502020204030204" pitchFamily="34" charset="0"/>
                          <a:ea typeface="Calibri" panose="020F0502020204030204" pitchFamily="34" charset="0"/>
                          <a:cs typeface="Arial" panose="020B0604020202020204" pitchFamily="34" charset="0"/>
                        </a:rPr>
                        <a:t>(all grades from elementary to grade 8)</a:t>
                      </a: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AU" sz="1400" b="1" u="sng" dirty="0">
                          <a:solidFill>
                            <a:srgbClr val="1F4E79"/>
                          </a:solidFill>
                          <a:effectLst/>
                          <a:latin typeface="Arial Black" panose="020B0A04020102020204" pitchFamily="34" charset="0"/>
                          <a:ea typeface="Calibri" panose="020F0502020204030204" pitchFamily="34" charset="0"/>
                          <a:cs typeface="Arial" panose="020B0604020202020204" pitchFamily="34" charset="0"/>
                        </a:rPr>
                        <a:t>Introduce HMM program in selected School.</a:t>
                      </a:r>
                      <a:endParaRPr lang="en-AU" sz="14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AutoNum type="arabicPeriod"/>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School Health Teachers from the selected schools can be trained on how to conduct RDT testing and also give treatments.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AutoNum type="arabicPeriod"/>
                      </a:pPr>
                      <a:r>
                        <a:rPr lang="en-AU" sz="1400" dirty="0">
                          <a:solidFill>
                            <a:srgbClr val="17365D"/>
                          </a:solidFill>
                          <a:effectLst/>
                          <a:latin typeface="Calibri" panose="020F0502020204030204" pitchFamily="34" charset="0"/>
                          <a:ea typeface="Calibri" panose="020F0502020204030204" pitchFamily="34" charset="0"/>
                          <a:cs typeface="Arial" panose="020B0604020202020204" pitchFamily="34" charset="0"/>
                        </a:rPr>
                        <a:t>Participating school health teachers should know the importance of three 3 “</a:t>
                      </a:r>
                      <a:r>
                        <a:rPr lang="en-AU" sz="1400" dirty="0" err="1">
                          <a:solidFill>
                            <a:srgbClr val="17365D"/>
                          </a:solidFill>
                          <a:effectLst/>
                          <a:latin typeface="Calibri" panose="020F0502020204030204" pitchFamily="34" charset="0"/>
                          <a:ea typeface="Calibri" panose="020F0502020204030204" pitchFamily="34" charset="0"/>
                          <a:cs typeface="Arial" panose="020B0604020202020204" pitchFamily="34" charset="0"/>
                        </a:rPr>
                        <a:t>Ts</a:t>
                      </a:r>
                      <a:r>
                        <a:rPr lang="en-AU" sz="1400" dirty="0">
                          <a:solidFill>
                            <a:srgbClr val="17365D"/>
                          </a:solidFill>
                          <a:effectLst/>
                          <a:latin typeface="Calibri" panose="020F0502020204030204" pitchFamily="34" charset="0"/>
                          <a:ea typeface="Calibri" panose="020F0502020204030204" pitchFamily="34" charset="0"/>
                          <a:cs typeface="Arial" panose="020B0604020202020204" pitchFamily="34" charset="0"/>
                        </a:rPr>
                        <a:t>” stands for Test, Treat and Track.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AU" sz="1400" u="sng" dirty="0">
                          <a:solidFill>
                            <a:srgbClr val="1F4E79"/>
                          </a:solidFill>
                          <a:effectLst/>
                          <a:latin typeface="Arial Black" panose="020B0A04020102020204" pitchFamily="34" charset="0"/>
                          <a:ea typeface="Calibri" panose="020F0502020204030204" pitchFamily="34" charset="0"/>
                          <a:cs typeface="Arial" panose="020B0604020202020204" pitchFamily="34" charset="0"/>
                        </a:rPr>
                        <a:t>No Mosquitos in School</a:t>
                      </a:r>
                      <a:r>
                        <a:rPr lang="en-AU" sz="14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 – for healthy leaning </a:t>
                      </a:r>
                    </a:p>
                    <a:p>
                      <a:pPr marL="342900" lvl="0" indent="-342900">
                        <a:lnSpc>
                          <a:spcPct val="107000"/>
                        </a:lnSpc>
                        <a:spcAft>
                          <a:spcPts val="800"/>
                        </a:spcAft>
                        <a:buClr>
                          <a:srgbClr val="000000"/>
                        </a:buClr>
                        <a:buFont typeface="+mj-lt"/>
                        <a:buAutoNum type="arabicPeriod"/>
                      </a:pPr>
                      <a:r>
                        <a:rPr lang="en-AU" sz="14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Check on mosquitos breading sites in and around the School perimeter and destroy once every week.</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000000"/>
                        </a:buClr>
                        <a:buFont typeface="+mj-lt"/>
                        <a:buAutoNum type="arabicPeriod"/>
                      </a:pPr>
                      <a:r>
                        <a:rPr lang="en-AU" sz="14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Keep classrooms clean and neat for learning to avoid getting sick and missing lessons/teaching.</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0"/>
                        </a:spcAft>
                        <a:buClr>
                          <a:srgbClr val="000000"/>
                        </a:buClr>
                        <a:buFont typeface="+mj-lt"/>
                        <a:buNone/>
                      </a:pPr>
                      <a:r>
                        <a:rPr lang="en-AU" sz="14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0"/>
                        </a:spcAft>
                        <a:buClr>
                          <a:srgbClr val="000000"/>
                        </a:buClr>
                        <a:buFont typeface="+mj-lt"/>
                        <a:buNone/>
                      </a:pPr>
                      <a:r>
                        <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en-AU" sz="14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   Collecting Larvae and destroy the sites within school ground once every week. </a:t>
                      </a:r>
                      <a:endParaRPr lang="en-AU" sz="1600" dirty="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53" marR="51453"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638000406"/>
                  </a:ext>
                </a:extLst>
              </a:tr>
            </a:tbl>
          </a:graphicData>
        </a:graphic>
      </p:graphicFrame>
      <p:sp>
        <p:nvSpPr>
          <p:cNvPr id="5" name="Text Placeholder 4"/>
          <p:cNvSpPr>
            <a:spLocks noGrp="1"/>
          </p:cNvSpPr>
          <p:nvPr>
            <p:ph type="body" sz="quarter" idx="3"/>
          </p:nvPr>
        </p:nvSpPr>
        <p:spPr>
          <a:xfrm>
            <a:off x="6400800" y="1440873"/>
            <a:ext cx="5105400" cy="526473"/>
          </a:xfrm>
        </p:spPr>
        <p:txBody>
          <a:bodyPr/>
          <a:lstStyle/>
          <a:p>
            <a:pPr algn="ctr"/>
            <a:r>
              <a:rPr lang="en-AU" dirty="0">
                <a:latin typeface="Calibri" panose="020F0502020204030204" pitchFamily="34" charset="0"/>
                <a:ea typeface="Calibri" panose="020F0502020204030204" pitchFamily="34" charset="0"/>
                <a:cs typeface="Times New Roman" panose="02020603050405020304" pitchFamily="18" charset="0"/>
              </a:rPr>
              <a:t>OBJECTIVES /Aim</a:t>
            </a:r>
            <a:endParaRPr lang="en-AU"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589089962"/>
              </p:ext>
            </p:extLst>
          </p:nvPr>
        </p:nvGraphicFramePr>
        <p:xfrm>
          <a:off x="6172200" y="1967345"/>
          <a:ext cx="5334000" cy="4343095"/>
        </p:xfrm>
        <a:graphic>
          <a:graphicData uri="http://schemas.openxmlformats.org/drawingml/2006/table">
            <a:tbl>
              <a:tblPr firstRow="1" firstCol="1" bandRow="1"/>
              <a:tblGrid>
                <a:gridCol w="5334000">
                  <a:extLst>
                    <a:ext uri="{9D8B030D-6E8A-4147-A177-3AD203B41FA5}">
                      <a16:colId xmlns:a16="http://schemas.microsoft.com/office/drawing/2014/main" xmlns="" val="3116761277"/>
                    </a:ext>
                  </a:extLst>
                </a:gridCol>
              </a:tblGrid>
              <a:tr h="4294231">
                <a:tc>
                  <a:txBody>
                    <a:bodyPr/>
                    <a:lstStyle/>
                    <a:p>
                      <a:pPr marL="914400" algn="just">
                        <a:lnSpc>
                          <a:spcPct val="107000"/>
                        </a:lnSpc>
                        <a:spcAft>
                          <a:spcPts val="0"/>
                        </a:spcAft>
                      </a:pPr>
                      <a:r>
                        <a:rPr lang="en-AU" sz="800" dirty="0">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AU" sz="1400" b="1" u="sng" dirty="0">
                          <a:solidFill>
                            <a:srgbClr val="1F4E79"/>
                          </a:solidFill>
                          <a:effectLst/>
                          <a:latin typeface="Arial Black" panose="020B0A04020102020204" pitchFamily="34" charset="0"/>
                          <a:ea typeface="Calibri" panose="020F0502020204030204" pitchFamily="34" charset="0"/>
                          <a:cs typeface="Arial" panose="020B0604020202020204" pitchFamily="34" charset="0"/>
                        </a:rPr>
                        <a:t>Constructed Mosquito House</a:t>
                      </a:r>
                      <a:r>
                        <a:rPr lang="en-AU" sz="1400"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000000"/>
                        </a:buClr>
                        <a:buFont typeface="+mj-lt"/>
                        <a:buAutoNum type="arabicPeriod"/>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To Keep Mosquito Larvae in the containers for student demonstration from different instars.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000000"/>
                        </a:buClr>
                        <a:buFont typeface="+mj-lt"/>
                        <a:buAutoNum type="arabicPeriod"/>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Identify different mosquito species such as </a:t>
                      </a:r>
                      <a:r>
                        <a:rPr lang="en-AU" sz="1400" dirty="0" err="1">
                          <a:solidFill>
                            <a:srgbClr val="1F4E79"/>
                          </a:solidFill>
                          <a:effectLst/>
                          <a:latin typeface="Calibri" panose="020F0502020204030204" pitchFamily="34" charset="0"/>
                          <a:ea typeface="Calibri" panose="020F0502020204030204" pitchFamily="34" charset="0"/>
                          <a:cs typeface="Arial" panose="020B0604020202020204" pitchFamily="34" charset="0"/>
                        </a:rPr>
                        <a:t>culux</a:t>
                      </a: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a:t>
                      </a:r>
                      <a:r>
                        <a:rPr lang="en-AU" sz="1400" dirty="0" err="1">
                          <a:solidFill>
                            <a:srgbClr val="1F4E79"/>
                          </a:solidFill>
                          <a:effectLst/>
                          <a:latin typeface="Calibri" panose="020F0502020204030204" pitchFamily="34" charset="0"/>
                          <a:ea typeface="Calibri" panose="020F0502020204030204" pitchFamily="34" charset="0"/>
                          <a:cs typeface="Arial" panose="020B0604020202020204" pitchFamily="34" charset="0"/>
                        </a:rPr>
                        <a:t>Aedes</a:t>
                      </a: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and </a:t>
                      </a:r>
                      <a:r>
                        <a:rPr lang="en-AU" sz="1400" dirty="0" err="1">
                          <a:solidFill>
                            <a:srgbClr val="1F4E79"/>
                          </a:solidFill>
                          <a:effectLst/>
                          <a:latin typeface="Calibri" panose="020F0502020204030204" pitchFamily="34" charset="0"/>
                          <a:ea typeface="Calibri" panose="020F0502020204030204" pitchFamily="34" charset="0"/>
                          <a:cs typeface="Arial" panose="020B0604020202020204" pitchFamily="34" charset="0"/>
                        </a:rPr>
                        <a:t>anopholine</a:t>
                      </a: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mosquitos from Larvae stage to </a:t>
                      </a:r>
                      <a:r>
                        <a:rPr lang="en-AU" sz="1400" dirty="0" err="1">
                          <a:solidFill>
                            <a:srgbClr val="1F4E79"/>
                          </a:solidFill>
                          <a:effectLst/>
                          <a:latin typeface="Calibri" panose="020F0502020204030204" pitchFamily="34" charset="0"/>
                          <a:ea typeface="Calibri" panose="020F0502020204030204" pitchFamily="34" charset="0"/>
                          <a:cs typeface="Arial" panose="020B0604020202020204" pitchFamily="34" charset="0"/>
                        </a:rPr>
                        <a:t>puper</a:t>
                      </a: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stage and adult stage.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000000"/>
                        </a:buClr>
                        <a:buFont typeface="+mj-lt"/>
                        <a:buAutoNum type="arabicPeriod"/>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Lean about mosquito behaviour for example; (Biting time, Biting Location and Biting seasons)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971550" algn="just">
                        <a:lnSpc>
                          <a:spcPct val="107000"/>
                        </a:lnSpc>
                        <a:spcAft>
                          <a:spcPts val="0"/>
                        </a:spcAft>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Symbol" panose="05050102010706020507" pitchFamily="18" charset="2"/>
                        <a:buChar char=""/>
                      </a:pPr>
                      <a:r>
                        <a:rPr lang="en-AU" sz="1400" b="1" u="sng" dirty="0">
                          <a:solidFill>
                            <a:srgbClr val="1F4E79"/>
                          </a:solidFill>
                          <a:effectLst/>
                          <a:latin typeface="Arial Black" panose="020B0A04020102020204" pitchFamily="34" charset="0"/>
                          <a:ea typeface="Calibri" panose="020F0502020204030204" pitchFamily="34" charset="0"/>
                          <a:cs typeface="Arial" panose="020B0604020202020204" pitchFamily="34" charset="0"/>
                        </a:rPr>
                        <a:t>Using Barrier Screens.</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Clr>
                          <a:srgbClr val="000000"/>
                        </a:buClr>
                        <a:buSzPts val="1000"/>
                        <a:buFont typeface="Calibri" panose="020F0502020204030204" pitchFamily="34" charset="0"/>
                        <a:buAutoNum type="arabicPeriod"/>
                      </a:pPr>
                      <a:r>
                        <a:rPr lang="en-AU" sz="1400" dirty="0">
                          <a:solidFill>
                            <a:srgbClr val="1F4E79"/>
                          </a:solidFill>
                          <a:effectLst/>
                          <a:latin typeface="Calibri" panose="020F0502020204030204" pitchFamily="34" charset="0"/>
                          <a:ea typeface="Calibri" panose="020F0502020204030204" pitchFamily="34" charset="0"/>
                          <a:cs typeface="Arial" panose="020B0604020202020204" pitchFamily="34" charset="0"/>
                        </a:rPr>
                        <a:t>Using old mosquito nets as Barriers screens to study mosquito movements from school side and bush side.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AU" sz="1400" b="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 </a:t>
                      </a:r>
                      <a:endParaRPr lang="en-AU"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300"/>
                        </a:spcAft>
                      </a:pPr>
                      <a:r>
                        <a:rPr lang="en-AU" sz="1600" dirty="0">
                          <a:solidFill>
                            <a:srgbClr val="1F4E79"/>
                          </a:solidFill>
                          <a:effectLst/>
                          <a:latin typeface="Cambria" panose="02040503050406030204" pitchFamily="18" charset="0"/>
                          <a:ea typeface="Times New Roman" panose="02020603050405020304" pitchFamily="18" charset="0"/>
                          <a:cs typeface="Times New Roman" panose="02020603050405020304" pitchFamily="18" charset="0"/>
                        </a:rPr>
                        <a:t>This information is very important to help provide the </a:t>
                      </a:r>
                      <a:r>
                        <a:rPr lang="en-AU" sz="1600" dirty="0">
                          <a:effectLst/>
                          <a:latin typeface="Cambria" panose="02040503050406030204" pitchFamily="18" charset="0"/>
                          <a:ea typeface="Times New Roman" panose="02020603050405020304" pitchFamily="18" charset="0"/>
                          <a:cs typeface="Times New Roman" panose="02020603050405020304" pitchFamily="18" charset="0"/>
                        </a:rPr>
                        <a:t>Best possible mosquito control in the selected schools.    </a:t>
                      </a:r>
                    </a:p>
                    <a:p>
                      <a:pPr>
                        <a:lnSpc>
                          <a:spcPct val="107000"/>
                        </a:lnSpc>
                        <a:spcAft>
                          <a:spcPts val="800"/>
                        </a:spcAft>
                      </a:pPr>
                      <a:r>
                        <a:rPr lang="en-AU"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2466" marR="52466" marT="0" marB="0">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3002467"/>
                  </a:ext>
                </a:extLst>
              </a:tr>
            </a:tbl>
          </a:graphicData>
        </a:graphic>
      </p:graphicFrame>
      <p:pic>
        <p:nvPicPr>
          <p:cNvPr id="9"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10" name="Picture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6944" y="-55418"/>
            <a:ext cx="1801091" cy="1260763"/>
          </a:xfrm>
          <a:prstGeom prst="rect">
            <a:avLst/>
          </a:prstGeom>
          <a:noFill/>
        </p:spPr>
      </p:pic>
    </p:spTree>
    <p:extLst>
      <p:ext uri="{BB962C8B-B14F-4D97-AF65-F5344CB8AC3E}">
        <p14:creationId xmlns:p14="http://schemas.microsoft.com/office/powerpoint/2010/main" val="2925968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22218"/>
            <a:ext cx="6873240" cy="623455"/>
          </a:xfrm>
        </p:spPr>
        <p:txBody>
          <a:bodyPr>
            <a:noAutofit/>
          </a:bodyPr>
          <a:lstStyle/>
          <a:p>
            <a:pPr algn="ctr"/>
            <a:r>
              <a:rPr lang="en-AU" sz="4000" b="1" dirty="0"/>
              <a:t>Introduction</a:t>
            </a:r>
          </a:p>
        </p:txBody>
      </p:sp>
      <p:pic>
        <p:nvPicPr>
          <p:cNvPr id="7" name="Picture Placeholder 6"/>
          <p:cNvPicPr>
            <a:picLocks noGrp="1" noChangeAspect="1"/>
          </p:cNvPicPr>
          <p:nvPr>
            <p:ph type="pic" idx="1"/>
          </p:nvPr>
        </p:nvPicPr>
        <p:blipFill>
          <a:blip r:embed="rId2" cstate="email">
            <a:extLst>
              <a:ext uri="{28A0092B-C50C-407E-A947-70E740481C1C}">
                <a14:useLocalDpi xmlns:a14="http://schemas.microsoft.com/office/drawing/2010/main"/>
              </a:ext>
            </a:extLst>
          </a:blip>
          <a:srcRect l="17391" r="17391"/>
          <a:stretch>
            <a:fillRect/>
          </a:stretch>
        </p:blipFill>
        <p:spPr>
          <a:xfrm>
            <a:off x="7861300" y="914400"/>
            <a:ext cx="4136735" cy="5680364"/>
          </a:xfrm>
        </p:spPr>
      </p:pic>
      <p:sp>
        <p:nvSpPr>
          <p:cNvPr id="3" name="Content Placeholder 2"/>
          <p:cNvSpPr>
            <a:spLocks noGrp="1"/>
          </p:cNvSpPr>
          <p:nvPr>
            <p:ph type="body" sz="half" idx="2"/>
          </p:nvPr>
        </p:nvSpPr>
        <p:spPr>
          <a:xfrm>
            <a:off x="685800" y="1814945"/>
            <a:ext cx="7175438" cy="4403740"/>
          </a:xfrm>
        </p:spPr>
        <p:txBody>
          <a:bodyPr>
            <a:normAutofit fontScale="92500" lnSpcReduction="20000"/>
          </a:bodyPr>
          <a:lstStyle/>
          <a:p>
            <a:r>
              <a:rPr lang="en-AU" sz="4000" dirty="0"/>
              <a:t>Chasing Malaria Programme is a joint venture between Rotarians Against Malaria and the Provincial Health Authorities presently based in the National Capital District (NCD) and Central Province. This programme in funded by Rotarians Against Malaria alone.</a:t>
            </a:r>
          </a:p>
        </p:txBody>
      </p:sp>
      <p:pic>
        <p:nvPicPr>
          <p:cNvPr id="4" name="Picture 2" descr="RAM---New-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09" y="63334"/>
            <a:ext cx="1665131" cy="1058884"/>
          </a:xfrm>
          <a:prstGeom prst="rect">
            <a:avLst/>
          </a:prstGeom>
          <a:noFill/>
          <a:ln w="9525">
            <a:noFill/>
            <a:miter lim="800000"/>
            <a:headEnd/>
            <a:tailEnd/>
          </a:ln>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10141526" y="-55418"/>
            <a:ext cx="1856509" cy="969818"/>
          </a:xfrm>
          <a:prstGeom prst="rect">
            <a:avLst/>
          </a:prstGeom>
          <a:noFill/>
        </p:spPr>
      </p:pic>
    </p:spTree>
    <p:extLst>
      <p:ext uri="{BB962C8B-B14F-4D97-AF65-F5344CB8AC3E}">
        <p14:creationId xmlns:p14="http://schemas.microsoft.com/office/powerpoint/2010/main" val="232284392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36" y="1011381"/>
            <a:ext cx="7883237" cy="678874"/>
          </a:xfrm>
        </p:spPr>
        <p:txBody>
          <a:bodyPr>
            <a:normAutofit/>
          </a:bodyPr>
          <a:lstStyle/>
          <a:p>
            <a:pPr algn="ctr"/>
            <a:r>
              <a:rPr lang="en-AU" sz="3600" dirty="0">
                <a:solidFill>
                  <a:prstClr val="black"/>
                </a:solidFill>
              </a:rPr>
              <a:t>Way Forward</a:t>
            </a:r>
            <a:endParaRPr lang="en-AU" dirty="0"/>
          </a:p>
        </p:txBody>
      </p:sp>
      <p:sp>
        <p:nvSpPr>
          <p:cNvPr id="3" name="Content Placeholder 2"/>
          <p:cNvSpPr>
            <a:spLocks noGrp="1"/>
          </p:cNvSpPr>
          <p:nvPr>
            <p:ph sz="half" idx="1"/>
          </p:nvPr>
        </p:nvSpPr>
        <p:spPr>
          <a:xfrm>
            <a:off x="685800" y="1690255"/>
            <a:ext cx="5334000" cy="4528429"/>
          </a:xfrm>
        </p:spPr>
        <p:txBody>
          <a:bodyPr>
            <a:normAutofit fontScale="47500" lnSpcReduction="20000"/>
          </a:bodyPr>
          <a:lstStyle/>
          <a:p>
            <a:pPr lvl="0" algn="just"/>
            <a:r>
              <a:rPr lang="en-AU" sz="3800" b="1" dirty="0"/>
              <a:t>Community Leader</a:t>
            </a:r>
            <a:r>
              <a:rPr lang="en-AU" sz="3800" dirty="0"/>
              <a:t> - Identify Strong Leadership Member within all villages that can be able to lead the community. </a:t>
            </a:r>
          </a:p>
          <a:p>
            <a:pPr lvl="0" algn="just"/>
            <a:r>
              <a:rPr lang="en-AU" sz="3800" b="1" dirty="0"/>
              <a:t>Form Group</a:t>
            </a:r>
            <a:r>
              <a:rPr lang="en-AU" sz="3800" dirty="0"/>
              <a:t> - Identify clubs or groups such as Church Club Woman Ministry Group, Sporting Club and etc.  </a:t>
            </a:r>
          </a:p>
          <a:p>
            <a:pPr lvl="0" algn="just"/>
            <a:r>
              <a:rPr lang="en-AU" sz="3800" b="1" dirty="0"/>
              <a:t>Meeting Leaders</a:t>
            </a:r>
            <a:r>
              <a:rPr lang="en-AU" sz="3800" dirty="0"/>
              <a:t> - Identify ward counsellors, Community Leaders and youth leaders to introduce the concept and the importance of establishing the malaria club within the villages, Wards or LLGs and around the communities. </a:t>
            </a:r>
          </a:p>
          <a:p>
            <a:pPr lvl="0" algn="just"/>
            <a:r>
              <a:rPr lang="en-AU" sz="3800" b="1" dirty="0"/>
              <a:t>Community Awareness</a:t>
            </a:r>
            <a:r>
              <a:rPr lang="en-AU" sz="3800" dirty="0"/>
              <a:t> - Prepare Community Awareness On Malaria related health issues.  </a:t>
            </a:r>
          </a:p>
          <a:p>
            <a:pPr lvl="0" algn="just"/>
            <a:r>
              <a:rPr lang="en-AU" sz="3800" b="1" dirty="0"/>
              <a:t>Prevalence Survey</a:t>
            </a:r>
            <a:r>
              <a:rPr lang="en-AU" sz="3800" dirty="0"/>
              <a:t> - Conduct Household prevalence survey in high burden areas within </a:t>
            </a:r>
            <a:r>
              <a:rPr lang="en-AU" sz="3800" dirty="0" err="1"/>
              <a:t>Kuriva</a:t>
            </a:r>
            <a:r>
              <a:rPr lang="en-AU" sz="3800" dirty="0"/>
              <a:t> HC Catchments before rolling out the program to other sites.</a:t>
            </a:r>
          </a:p>
          <a:p>
            <a:pPr lvl="0"/>
            <a:endParaRPr lang="en-AU" dirty="0"/>
          </a:p>
        </p:txBody>
      </p:sp>
      <p:sp>
        <p:nvSpPr>
          <p:cNvPr id="4" name="Content Placeholder 3"/>
          <p:cNvSpPr>
            <a:spLocks noGrp="1"/>
          </p:cNvSpPr>
          <p:nvPr>
            <p:ph sz="half" idx="2"/>
          </p:nvPr>
        </p:nvSpPr>
        <p:spPr>
          <a:xfrm>
            <a:off x="6172200" y="1690255"/>
            <a:ext cx="5334000" cy="4528429"/>
          </a:xfrm>
        </p:spPr>
        <p:txBody>
          <a:bodyPr>
            <a:noAutofit/>
          </a:bodyPr>
          <a:lstStyle/>
          <a:p>
            <a:r>
              <a:rPr lang="en-AU" sz="1800" b="1" dirty="0"/>
              <a:t>Implementation of Project</a:t>
            </a:r>
            <a:r>
              <a:rPr lang="en-AU" sz="1800" dirty="0"/>
              <a:t> - To implement the project, Pilot the program in 1 or 2 villages or wards and later roll out the Program.</a:t>
            </a:r>
          </a:p>
          <a:p>
            <a:pPr lvl="0"/>
            <a:r>
              <a:rPr lang="en-AU" sz="1800" b="1" dirty="0"/>
              <a:t>Recruitment Of Nurse</a:t>
            </a:r>
            <a:r>
              <a:rPr lang="en-AU" sz="1800" dirty="0"/>
              <a:t> - Identify a retired Nursing Officer with a valid practicing certificate who can give treatments in communities. (Distance places example; </a:t>
            </a:r>
            <a:r>
              <a:rPr lang="en-AU" sz="1800" dirty="0" err="1"/>
              <a:t>Vaikabu</a:t>
            </a:r>
            <a:r>
              <a:rPr lang="en-AU" sz="1800" dirty="0"/>
              <a:t> and Brown River catchments.) </a:t>
            </a:r>
          </a:p>
          <a:p>
            <a:r>
              <a:rPr lang="en-AU" sz="1800" b="1" dirty="0" err="1"/>
              <a:t>Mosbar</a:t>
            </a:r>
            <a:r>
              <a:rPr lang="en-AU" sz="1800" dirty="0"/>
              <a:t> - Distribute </a:t>
            </a:r>
            <a:r>
              <a:rPr lang="en-AU" sz="1800" dirty="0" err="1"/>
              <a:t>Mosbar</a:t>
            </a:r>
            <a:r>
              <a:rPr lang="en-AU" sz="1800" dirty="0"/>
              <a:t> to village people for evening use such as; telling stories with friends, woman cooking, man going hunting, kids watching moves, evening devotion and etc.</a:t>
            </a:r>
          </a:p>
        </p:txBody>
      </p:sp>
      <p:pic>
        <p:nvPicPr>
          <p:cNvPr id="5"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96944" y="-55418"/>
            <a:ext cx="1801091" cy="1260763"/>
          </a:xfrm>
          <a:prstGeom prst="rect">
            <a:avLst/>
          </a:prstGeom>
          <a:noFill/>
        </p:spPr>
      </p:pic>
    </p:spTree>
    <p:extLst>
      <p:ext uri="{BB962C8B-B14F-4D97-AF65-F5344CB8AC3E}">
        <p14:creationId xmlns:p14="http://schemas.microsoft.com/office/powerpoint/2010/main" val="24516409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6497782" cy="886691"/>
          </a:xfrm>
        </p:spPr>
        <p:txBody>
          <a:bodyPr/>
          <a:lstStyle/>
          <a:p>
            <a:pPr algn="ctr"/>
            <a:r>
              <a:rPr lang="en-AU" dirty="0">
                <a:solidFill>
                  <a:prstClr val="black"/>
                </a:solidFill>
              </a:rPr>
              <a:t>Way Forward</a:t>
            </a:r>
            <a:endParaRPr lang="en-AU" dirty="0"/>
          </a:p>
        </p:txBody>
      </p:sp>
      <p:sp>
        <p:nvSpPr>
          <p:cNvPr id="3" name="Text Placeholder 2"/>
          <p:cNvSpPr>
            <a:spLocks noGrp="1"/>
          </p:cNvSpPr>
          <p:nvPr>
            <p:ph type="body" idx="1"/>
          </p:nvPr>
        </p:nvSpPr>
        <p:spPr>
          <a:xfrm>
            <a:off x="914409" y="1648692"/>
            <a:ext cx="5079991" cy="762000"/>
          </a:xfrm>
        </p:spPr>
        <p:txBody>
          <a:bodyPr/>
          <a:lstStyle/>
          <a:p>
            <a:r>
              <a:rPr lang="en-AU" dirty="0"/>
              <a:t>CLUB INCENTIVES</a:t>
            </a:r>
          </a:p>
        </p:txBody>
      </p:sp>
      <p:sp>
        <p:nvSpPr>
          <p:cNvPr id="4" name="Content Placeholder 3"/>
          <p:cNvSpPr>
            <a:spLocks noGrp="1"/>
          </p:cNvSpPr>
          <p:nvPr>
            <p:ph sz="half" idx="2"/>
          </p:nvPr>
        </p:nvSpPr>
        <p:spPr>
          <a:xfrm>
            <a:off x="685800" y="2521527"/>
            <a:ext cx="5311775" cy="4017817"/>
          </a:xfrm>
        </p:spPr>
        <p:txBody>
          <a:bodyPr>
            <a:normAutofit lnSpcReduction="10000"/>
          </a:bodyPr>
          <a:lstStyle/>
          <a:p>
            <a:r>
              <a:rPr lang="en-AU" dirty="0"/>
              <a:t>Financial support is not necessary to the clubs as we are not paying for the service. But again when we look at the reverse side of the coin, Clubs need money to work as a community, “example “like Organisation Needs money to implement projects or work in the communities.</a:t>
            </a:r>
          </a:p>
          <a:p>
            <a:r>
              <a:rPr lang="en-AU" dirty="0"/>
              <a:t>	Financial Assistance - 300 Kina should be given by the program to each clubs as incentive package support the club within the Wards.</a:t>
            </a:r>
          </a:p>
        </p:txBody>
      </p:sp>
      <p:sp>
        <p:nvSpPr>
          <p:cNvPr id="5" name="Text Placeholder 4"/>
          <p:cNvSpPr>
            <a:spLocks noGrp="1"/>
          </p:cNvSpPr>
          <p:nvPr>
            <p:ph type="body" sz="quarter" idx="3"/>
          </p:nvPr>
        </p:nvSpPr>
        <p:spPr>
          <a:xfrm>
            <a:off x="6400800" y="1648691"/>
            <a:ext cx="5105400" cy="762001"/>
          </a:xfrm>
        </p:spPr>
        <p:txBody>
          <a:bodyPr/>
          <a:lstStyle/>
          <a:p>
            <a:r>
              <a:rPr lang="en-AU" dirty="0"/>
              <a:t>CLUB INCENTIVES</a:t>
            </a:r>
          </a:p>
        </p:txBody>
      </p:sp>
      <p:sp>
        <p:nvSpPr>
          <p:cNvPr id="6" name="Content Placeholder 5"/>
          <p:cNvSpPr>
            <a:spLocks noGrp="1"/>
          </p:cNvSpPr>
          <p:nvPr>
            <p:ph sz="quarter" idx="4"/>
          </p:nvPr>
        </p:nvSpPr>
        <p:spPr>
          <a:xfrm>
            <a:off x="6172200" y="2410692"/>
            <a:ext cx="5334000" cy="3807993"/>
          </a:xfrm>
        </p:spPr>
        <p:txBody>
          <a:bodyPr>
            <a:noAutofit/>
          </a:bodyPr>
          <a:lstStyle/>
          <a:p>
            <a:pPr lvl="0"/>
            <a:r>
              <a:rPr lang="en-AU" sz="1800" b="1" dirty="0"/>
              <a:t>Tools</a:t>
            </a:r>
            <a:r>
              <a:rPr lang="en-AU" sz="1800" dirty="0"/>
              <a:t> - Money given to the club’s is purposely to buy tools such as; knife, spade, fork and etc. </a:t>
            </a:r>
          </a:p>
          <a:p>
            <a:pPr lvl="0"/>
            <a:r>
              <a:rPr lang="en-AU" sz="1800" b="1" dirty="0"/>
              <a:t>House </a:t>
            </a:r>
            <a:r>
              <a:rPr lang="en-AU" sz="1800" b="1" dirty="0" err="1"/>
              <a:t>Marasin</a:t>
            </a:r>
            <a:r>
              <a:rPr lang="en-AU" sz="1800" dirty="0"/>
              <a:t> - Due to distance to the health centre, clubs can all work together to build a “MALARIA HOUSE MARASIN” Really the Retired Nurse should only conduct TEST, TREAT and TRACK to the neighbouring communities.</a:t>
            </a:r>
          </a:p>
          <a:p>
            <a:pPr lvl="0"/>
            <a:r>
              <a:rPr lang="en-AU" sz="1800" b="1" dirty="0" err="1"/>
              <a:t>Mosbar</a:t>
            </a:r>
            <a:r>
              <a:rPr lang="en-AU" sz="1800" dirty="0"/>
              <a:t> - Ram can supply </a:t>
            </a:r>
            <a:r>
              <a:rPr lang="en-AU" sz="1800" dirty="0" err="1"/>
              <a:t>Mosba’s</a:t>
            </a:r>
            <a:r>
              <a:rPr lang="en-AU" sz="1800" dirty="0"/>
              <a:t> to each clubs for selling. However, money collected can be used to support the clubs. </a:t>
            </a:r>
          </a:p>
          <a:p>
            <a:r>
              <a:rPr lang="en-AU" sz="1800" b="1" dirty="0"/>
              <a:t>Donations Of Tools </a:t>
            </a:r>
            <a:r>
              <a:rPr lang="en-AU" sz="1800" dirty="0"/>
              <a:t>– Chasing Malaria Program to donate working tools for the clubs to maintain the full ownership of the program within the community.</a:t>
            </a:r>
          </a:p>
        </p:txBody>
      </p:sp>
      <p:pic>
        <p:nvPicPr>
          <p:cNvPr id="7"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8" name="Picture 7"/>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35491" y="-55418"/>
            <a:ext cx="1662544" cy="1260763"/>
          </a:xfrm>
          <a:prstGeom prst="rect">
            <a:avLst/>
          </a:prstGeom>
          <a:noFill/>
        </p:spPr>
      </p:pic>
    </p:spTree>
    <p:extLst>
      <p:ext uri="{BB962C8B-B14F-4D97-AF65-F5344CB8AC3E}">
        <p14:creationId xmlns:p14="http://schemas.microsoft.com/office/powerpoint/2010/main" val="22045679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009068"/>
          </a:xfrm>
        </p:spPr>
        <p:txBody>
          <a:bodyPr/>
          <a:lstStyle/>
          <a:p>
            <a:pPr algn="ctr"/>
            <a:r>
              <a:rPr lang="en-AU" dirty="0"/>
              <a:t>THANK YOU VERY MUCH</a:t>
            </a:r>
          </a:p>
        </p:txBody>
      </p:sp>
      <p:sp>
        <p:nvSpPr>
          <p:cNvPr id="3" name="Subtitle 2"/>
          <p:cNvSpPr>
            <a:spLocks noGrp="1"/>
          </p:cNvSpPr>
          <p:nvPr>
            <p:ph type="subTitle" idx="1"/>
          </p:nvPr>
        </p:nvSpPr>
        <p:spPr>
          <a:xfrm>
            <a:off x="2812472" y="3020291"/>
            <a:ext cx="5708073" cy="914399"/>
          </a:xfrm>
        </p:spPr>
        <p:txBody>
          <a:bodyPr>
            <a:normAutofit/>
          </a:bodyPr>
          <a:lstStyle/>
          <a:p>
            <a:pPr algn="ctr"/>
            <a:r>
              <a:rPr lang="en-AU" sz="4400" dirty="0">
                <a:latin typeface="Arial Black" panose="020B0A04020102020204" pitchFamily="34" charset="0"/>
              </a:rPr>
              <a:t>EM TASOL !!</a:t>
            </a:r>
          </a:p>
        </p:txBody>
      </p:sp>
      <p:pic>
        <p:nvPicPr>
          <p:cNvPr id="4"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55618" cy="1142011"/>
          </a:xfrm>
          <a:prstGeom prst="rect">
            <a:avLst/>
          </a:prstGeom>
          <a:noFill/>
          <a:ln w="9525">
            <a:noFill/>
            <a:miter lim="800000"/>
            <a:headEnd/>
            <a:tailEnd/>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35491" y="-55418"/>
            <a:ext cx="1662544" cy="1260763"/>
          </a:xfrm>
          <a:prstGeom prst="rect">
            <a:avLst/>
          </a:prstGeom>
          <a:noFill/>
        </p:spPr>
      </p:pic>
    </p:spTree>
    <p:extLst>
      <p:ext uri="{BB962C8B-B14F-4D97-AF65-F5344CB8AC3E}">
        <p14:creationId xmlns:p14="http://schemas.microsoft.com/office/powerpoint/2010/main" val="33993198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3"/>
            <a:ext cx="9144001" cy="637164"/>
          </a:xfrm>
        </p:spPr>
        <p:txBody>
          <a:bodyPr>
            <a:noAutofit/>
          </a:bodyPr>
          <a:lstStyle/>
          <a:p>
            <a:pPr algn="ctr"/>
            <a:r>
              <a:rPr lang="en-AU" sz="4800" b="1" dirty="0"/>
              <a:t>Background</a:t>
            </a:r>
          </a:p>
        </p:txBody>
      </p:sp>
      <p:sp>
        <p:nvSpPr>
          <p:cNvPr id="3" name="Subtitle 2"/>
          <p:cNvSpPr>
            <a:spLocks noGrp="1"/>
          </p:cNvSpPr>
          <p:nvPr>
            <p:ph type="subTitle" idx="1"/>
          </p:nvPr>
        </p:nvSpPr>
        <p:spPr>
          <a:xfrm>
            <a:off x="1523999" y="1759527"/>
            <a:ext cx="9518073" cy="4807528"/>
          </a:xfrm>
        </p:spPr>
        <p:txBody>
          <a:bodyPr>
            <a:noAutofit/>
          </a:bodyPr>
          <a:lstStyle/>
          <a:p>
            <a:r>
              <a:rPr lang="en-AU" sz="3600" dirty="0"/>
              <a:t>Chasing Malaria Programme’s primary aim is to map malaria within Central and NCD Provinces while at the same time supplying Long Lasting Insecticidal Nets (LLINs) to fill gaps where malaria is a problem: It provides a LLIN to every RDT  positive malaria case.</a:t>
            </a:r>
          </a:p>
          <a:p>
            <a:pPr algn="l"/>
            <a:endParaRPr lang="en-AU" sz="800" dirty="0"/>
          </a:p>
        </p:txBody>
      </p:sp>
      <p:pic>
        <p:nvPicPr>
          <p:cNvPr id="4"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63334"/>
            <a:ext cx="1683327" cy="1070455"/>
          </a:xfrm>
          <a:prstGeom prst="rect">
            <a:avLst/>
          </a:prstGeom>
          <a:noFill/>
          <a:ln w="9525">
            <a:noFill/>
            <a:miter lim="800000"/>
            <a:headEnd/>
            <a:tailEnd/>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27672" y="-55418"/>
            <a:ext cx="1870363" cy="1177781"/>
          </a:xfrm>
          <a:prstGeom prst="rect">
            <a:avLst/>
          </a:prstGeom>
          <a:noFill/>
        </p:spPr>
      </p:pic>
    </p:spTree>
    <p:extLst>
      <p:ext uri="{BB962C8B-B14F-4D97-AF65-F5344CB8AC3E}">
        <p14:creationId xmlns:p14="http://schemas.microsoft.com/office/powerpoint/2010/main" val="220837771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858982"/>
            <a:ext cx="10550236" cy="1198419"/>
          </a:xfrm>
        </p:spPr>
        <p:txBody>
          <a:bodyPr>
            <a:normAutofit/>
          </a:bodyPr>
          <a:lstStyle/>
          <a:p>
            <a:pPr algn="ctr"/>
            <a:r>
              <a:rPr lang="en-AU" dirty="0"/>
              <a:t>History Of Chasing Malaria Programme. </a:t>
            </a:r>
          </a:p>
        </p:txBody>
      </p:sp>
      <p:sp>
        <p:nvSpPr>
          <p:cNvPr id="3" name="Content Placeholder 2"/>
          <p:cNvSpPr>
            <a:spLocks noGrp="1"/>
          </p:cNvSpPr>
          <p:nvPr>
            <p:ph idx="1"/>
          </p:nvPr>
        </p:nvSpPr>
        <p:spPr>
          <a:xfrm>
            <a:off x="685800" y="2194560"/>
            <a:ext cx="10820400" cy="4290646"/>
          </a:xfrm>
        </p:spPr>
        <p:txBody>
          <a:bodyPr>
            <a:noAutofit/>
          </a:bodyPr>
          <a:lstStyle/>
          <a:p>
            <a:r>
              <a:rPr lang="en-AU" sz="3600" dirty="0"/>
              <a:t>Programme commenced in  late Sept 2014 after having successful negotiations with the Central and NCD PHAs earlier same year. </a:t>
            </a:r>
          </a:p>
          <a:p>
            <a:r>
              <a:rPr lang="en-AU" sz="3600" dirty="0"/>
              <a:t>LLINs distribution commenced in NCD and central  in early and late Oct, 2014 respectively</a:t>
            </a:r>
          </a:p>
          <a:p>
            <a:r>
              <a:rPr lang="en-AU" sz="3600" dirty="0"/>
              <a:t> Full coverage achieved in late Nov 2014. </a:t>
            </a:r>
          </a:p>
        </p:txBody>
      </p:sp>
      <p:pic>
        <p:nvPicPr>
          <p:cNvPr id="4" name="Picture 2" descr="RAM---New-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909" y="118754"/>
            <a:ext cx="1641764" cy="1044025"/>
          </a:xfrm>
          <a:prstGeom prst="rect">
            <a:avLst/>
          </a:prstGeom>
          <a:noFill/>
          <a:ln w="9525">
            <a:noFill/>
            <a:miter lim="800000"/>
            <a:headEnd/>
            <a:tailEnd/>
          </a:ln>
        </p:spPr>
      </p:pic>
      <p:pic>
        <p:nvPicPr>
          <p:cNvPr id="5" name="Picture 4"/>
          <p:cNvPicPr/>
          <p:nvPr/>
        </p:nvPicPr>
        <p:blipFill>
          <a:blip r:embed="rId3" cstate="email">
            <a:extLst>
              <a:ext uri="{28A0092B-C50C-407E-A947-70E740481C1C}">
                <a14:useLocalDpi xmlns:a14="http://schemas.microsoft.com/office/drawing/2010/main"/>
              </a:ext>
            </a:extLst>
          </a:blip>
          <a:srcRect/>
          <a:stretch>
            <a:fillRect/>
          </a:stretch>
        </p:blipFill>
        <p:spPr bwMode="auto">
          <a:xfrm>
            <a:off x="9989126" y="-55418"/>
            <a:ext cx="2008909" cy="1218197"/>
          </a:xfrm>
          <a:prstGeom prst="rect">
            <a:avLst/>
          </a:prstGeom>
          <a:noFill/>
        </p:spPr>
      </p:pic>
    </p:spTree>
    <p:extLst>
      <p:ext uri="{BB962C8B-B14F-4D97-AF65-F5344CB8AC3E}">
        <p14:creationId xmlns:p14="http://schemas.microsoft.com/office/powerpoint/2010/main" val="17391091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709" y="1151409"/>
            <a:ext cx="10716491" cy="905991"/>
          </a:xfrm>
        </p:spPr>
        <p:txBody>
          <a:bodyPr>
            <a:noAutofit/>
          </a:bodyPr>
          <a:lstStyle/>
          <a:p>
            <a:pPr algn="ctr"/>
            <a:r>
              <a:rPr lang="en-AU" dirty="0"/>
              <a:t>History </a:t>
            </a:r>
            <a:r>
              <a:rPr lang="en-AU" dirty="0" err="1"/>
              <a:t>ContD</a:t>
            </a:r>
            <a:endParaRPr lang="en-AU" sz="4400" dirty="0"/>
          </a:p>
        </p:txBody>
      </p:sp>
      <p:sp>
        <p:nvSpPr>
          <p:cNvPr id="3" name="Content Placeholder 2"/>
          <p:cNvSpPr>
            <a:spLocks noGrp="1"/>
          </p:cNvSpPr>
          <p:nvPr>
            <p:ph idx="1"/>
          </p:nvPr>
        </p:nvSpPr>
        <p:spPr>
          <a:xfrm>
            <a:off x="685800" y="2194560"/>
            <a:ext cx="10820400" cy="3527367"/>
          </a:xfrm>
        </p:spPr>
        <p:txBody>
          <a:bodyPr>
            <a:normAutofit/>
          </a:bodyPr>
          <a:lstStyle/>
          <a:p>
            <a:pPr>
              <a:lnSpc>
                <a:spcPct val="115000"/>
              </a:lnSpc>
              <a:spcAft>
                <a:spcPts val="0"/>
              </a:spcAft>
            </a:pPr>
            <a:r>
              <a:rPr lang="en-AU" sz="3200" dirty="0">
                <a:ea typeface="Calibri" panose="020F0502020204030204" pitchFamily="34" charset="0"/>
                <a:cs typeface="Times New Roman" panose="02020603050405020304" pitchFamily="18" charset="0"/>
              </a:rPr>
              <a:t> LLINs distribution data collected since early Oct 2014 but full malaria data for all the clinics had been recorded since the beginning of Dec 2014. </a:t>
            </a:r>
          </a:p>
          <a:p>
            <a:endParaRPr lang="en-AU" dirty="0"/>
          </a:p>
          <a:p>
            <a:endParaRPr lang="en-AU"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96944" y="-55418"/>
            <a:ext cx="1801091" cy="1206828"/>
          </a:xfrm>
          <a:prstGeom prst="rect">
            <a:avLst/>
          </a:prstGeom>
          <a:noFill/>
        </p:spPr>
      </p:pic>
      <p:pic>
        <p:nvPicPr>
          <p:cNvPr id="5" name="Picture 2" descr="RAM---New-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09" y="63334"/>
            <a:ext cx="1711036" cy="1088076"/>
          </a:xfrm>
          <a:prstGeom prst="rect">
            <a:avLst/>
          </a:prstGeom>
          <a:noFill/>
          <a:ln w="9525">
            <a:noFill/>
            <a:miter lim="800000"/>
            <a:headEnd/>
            <a:tailEnd/>
          </a:ln>
        </p:spPr>
      </p:pic>
    </p:spTree>
    <p:extLst>
      <p:ext uri="{BB962C8B-B14F-4D97-AF65-F5344CB8AC3E}">
        <p14:creationId xmlns:p14="http://schemas.microsoft.com/office/powerpoint/2010/main" val="20942109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764373"/>
            <a:ext cx="6816436" cy="884318"/>
          </a:xfrm>
        </p:spPr>
        <p:txBody>
          <a:bodyPr/>
          <a:lstStyle/>
          <a:p>
            <a:pPr algn="ctr"/>
            <a:r>
              <a:rPr lang="en-AU" b="1" dirty="0"/>
              <a:t>threefold benefit</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53251807"/>
              </p:ext>
            </p:extLst>
          </p:nvPr>
        </p:nvGraphicFramePr>
        <p:xfrm>
          <a:off x="685800" y="1648691"/>
          <a:ext cx="10820400" cy="479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RAM---New-Logo"/>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3909" y="63334"/>
            <a:ext cx="1683327" cy="1070455"/>
          </a:xfrm>
          <a:prstGeom prst="rect">
            <a:avLst/>
          </a:prstGeom>
          <a:noFill/>
          <a:ln w="9525">
            <a:noFill/>
            <a:miter lim="800000"/>
            <a:headEnd/>
            <a:tailEnd/>
          </a:ln>
        </p:spPr>
      </p:pic>
      <p:pic>
        <p:nvPicPr>
          <p:cNvPr id="10" name="Picture 9"/>
          <p:cNvPicPr/>
          <p:nvPr/>
        </p:nvPicPr>
        <p:blipFill>
          <a:blip r:embed="rId8" cstate="email">
            <a:extLst>
              <a:ext uri="{28A0092B-C50C-407E-A947-70E740481C1C}">
                <a14:useLocalDpi xmlns:a14="http://schemas.microsoft.com/office/drawing/2010/main"/>
              </a:ext>
            </a:extLst>
          </a:blip>
          <a:srcRect/>
          <a:stretch>
            <a:fillRect/>
          </a:stretch>
        </p:blipFill>
        <p:spPr bwMode="auto">
          <a:xfrm>
            <a:off x="10224654" y="-55418"/>
            <a:ext cx="1773381" cy="1039091"/>
          </a:xfrm>
          <a:prstGeom prst="rect">
            <a:avLst/>
          </a:prstGeom>
          <a:noFill/>
        </p:spPr>
      </p:pic>
    </p:spTree>
    <p:extLst>
      <p:ext uri="{BB962C8B-B14F-4D97-AF65-F5344CB8AC3E}">
        <p14:creationId xmlns:p14="http://schemas.microsoft.com/office/powerpoint/2010/main" val="18185593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30036"/>
            <a:ext cx="6601691" cy="734292"/>
          </a:xfrm>
        </p:spPr>
        <p:txBody>
          <a:bodyPr>
            <a:normAutofit fontScale="90000"/>
          </a:bodyPr>
          <a:lstStyle/>
          <a:p>
            <a:pPr algn="ctr"/>
            <a:r>
              <a:rPr lang="en-AU" sz="4800" dirty="0"/>
              <a:t>KURIVA interventions</a:t>
            </a:r>
          </a:p>
        </p:txBody>
      </p:sp>
      <p:sp>
        <p:nvSpPr>
          <p:cNvPr id="3" name="Subtitle 2"/>
          <p:cNvSpPr>
            <a:spLocks noGrp="1"/>
          </p:cNvSpPr>
          <p:nvPr>
            <p:ph type="body" sz="half" idx="2"/>
          </p:nvPr>
        </p:nvSpPr>
        <p:spPr>
          <a:xfrm>
            <a:off x="685800" y="2618509"/>
            <a:ext cx="6873240" cy="2299855"/>
          </a:xfrm>
        </p:spPr>
        <p:txBody>
          <a:bodyPr>
            <a:normAutofit/>
          </a:bodyPr>
          <a:lstStyle/>
          <a:p>
            <a:pPr lvl="0"/>
            <a:r>
              <a:rPr lang="en-A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This presentation is centred on Chasing Malaria activities which were executed since Apr-Dec 2018 in </a:t>
            </a:r>
            <a:r>
              <a:rPr lang="en-AU"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Kairuku</a:t>
            </a:r>
            <a:r>
              <a:rPr lang="en-A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AU"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Hiri</a:t>
            </a:r>
            <a:r>
              <a:rPr lang="en-A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District, Central Province.</a:t>
            </a:r>
            <a:endParaRPr lang="en-AU"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AU" dirty="0"/>
          </a:p>
        </p:txBody>
      </p:sp>
      <p:pic>
        <p:nvPicPr>
          <p:cNvPr id="4" name="Picture 2" descr="RAM---New-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09" y="63334"/>
            <a:ext cx="1780309" cy="1132128"/>
          </a:xfrm>
          <a:prstGeom prst="rect">
            <a:avLst/>
          </a:prstGeom>
          <a:noFill/>
          <a:ln w="9525">
            <a:noFill/>
            <a:miter lim="800000"/>
            <a:headEnd/>
            <a:tailEnd/>
          </a:ln>
        </p:spPr>
      </p:pic>
      <p:pic>
        <p:nvPicPr>
          <p:cNvPr id="5" name="Picture 4"/>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72254" y="-55418"/>
            <a:ext cx="1925781" cy="1250880"/>
          </a:xfrm>
          <a:prstGeom prst="rect">
            <a:avLst/>
          </a:prstGeom>
          <a:noFill/>
        </p:spPr>
      </p:pic>
      <p:pic>
        <p:nvPicPr>
          <p:cNvPr id="14" name="Picture Placeholder 13"/>
          <p:cNvPicPr>
            <a:picLocks noGrp="1" noChangeAspect="1"/>
          </p:cNvPicPr>
          <p:nvPr>
            <p:ph type="pic" idx="1"/>
          </p:nvPr>
        </p:nvPicPr>
        <p:blipFill>
          <a:blip r:embed="rId5" cstate="email">
            <a:extLst>
              <a:ext uri="{28A0092B-C50C-407E-A947-70E740481C1C}">
                <a14:useLocalDpi xmlns:a14="http://schemas.microsoft.com/office/drawing/2010/main"/>
              </a:ext>
            </a:extLst>
          </a:blip>
          <a:srcRect l="25000" r="25000"/>
          <a:stretch>
            <a:fillRect/>
          </a:stretch>
        </p:blipFill>
        <p:spPr>
          <a:xfrm>
            <a:off x="7398328" y="1114923"/>
            <a:ext cx="4599708" cy="5743077"/>
          </a:xfrm>
        </p:spPr>
      </p:pic>
    </p:spTree>
    <p:extLst>
      <p:ext uri="{BB962C8B-B14F-4D97-AF65-F5344CB8AC3E}">
        <p14:creationId xmlns:p14="http://schemas.microsoft.com/office/powerpoint/2010/main" val="32614589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498764"/>
          </a:xfrm>
        </p:spPr>
        <p:txBody>
          <a:bodyPr>
            <a:normAutofit fontScale="90000"/>
          </a:bodyPr>
          <a:lstStyle/>
          <a:p>
            <a:pPr algn="ctr"/>
            <a:r>
              <a:rPr lang="en-AU" sz="4800" dirty="0"/>
              <a:t>KURIVA intervention</a:t>
            </a:r>
          </a:p>
        </p:txBody>
      </p:sp>
      <p:sp>
        <p:nvSpPr>
          <p:cNvPr id="3" name="Subtitle 2"/>
          <p:cNvSpPr>
            <a:spLocks noGrp="1"/>
          </p:cNvSpPr>
          <p:nvPr>
            <p:ph type="body" sz="half" idx="2"/>
          </p:nvPr>
        </p:nvSpPr>
        <p:spPr>
          <a:xfrm>
            <a:off x="685800" y="2216727"/>
            <a:ext cx="6873240" cy="4001957"/>
          </a:xfrm>
        </p:spPr>
        <p:txBody>
          <a:bodyPr>
            <a:normAutofit/>
          </a:bodyPr>
          <a:lstStyle/>
          <a:p>
            <a:pPr lvl="0" algn="just" defTabSz="457200">
              <a:lnSpc>
                <a:spcPct val="107000"/>
              </a:lnSpc>
              <a:spcAft>
                <a:spcPts val="800"/>
              </a:spcAft>
              <a:buClr>
                <a:srgbClr val="90C226"/>
              </a:buClr>
              <a:buSzPct val="80000"/>
            </a:pPr>
            <a:r>
              <a:rPr lang="en-A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Chasing Malaria Program in </a:t>
            </a:r>
            <a:r>
              <a:rPr lang="en-AU"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Kuriva</a:t>
            </a:r>
            <a:r>
              <a:rPr lang="en-A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and </a:t>
            </a:r>
            <a:r>
              <a:rPr lang="en-AU" sz="32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Waima</a:t>
            </a:r>
            <a:r>
              <a:rPr lang="en-AU" sz="3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catchment areas was initially established to work with the local communities and selected schools to identify mosquito breeding sites, to map those sites and apply  community based ideas  to destroy those breeding sites.</a:t>
            </a:r>
            <a:endParaRPr lang="en-AU"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lvl="0"/>
            <a:endParaRPr lang="en-AU" sz="2200" dirty="0">
              <a:solidFill>
                <a:prstClr val="black"/>
              </a:solidFill>
            </a:endParaRPr>
          </a:p>
          <a:p>
            <a:endParaRPr lang="en-AU"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10155382" y="-55418"/>
            <a:ext cx="1842654" cy="1136073"/>
          </a:xfrm>
          <a:prstGeom prst="rect">
            <a:avLst/>
          </a:prstGeom>
          <a:noFill/>
        </p:spPr>
      </p:pic>
      <p:pic>
        <p:nvPicPr>
          <p:cNvPr id="5" name="Picture 2" descr="RAM---New-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09" y="63334"/>
            <a:ext cx="1766455" cy="1123318"/>
          </a:xfrm>
          <a:prstGeom prst="rect">
            <a:avLst/>
          </a:prstGeom>
          <a:noFill/>
          <a:ln w="9525">
            <a:noFill/>
            <a:miter lim="800000"/>
            <a:headEnd/>
            <a:tailEnd/>
          </a:ln>
        </p:spPr>
      </p:pic>
      <p:pic>
        <p:nvPicPr>
          <p:cNvPr id="9" name="Picture Placeholder 8"/>
          <p:cNvPicPr>
            <a:picLocks noGrp="1" noChangeAspect="1"/>
          </p:cNvPicPr>
          <p:nvPr>
            <p:ph type="pic" idx="1"/>
          </p:nvPr>
        </p:nvPicPr>
        <p:blipFill>
          <a:blip r:embed="rId4" cstate="email">
            <a:extLst>
              <a:ext uri="{28A0092B-C50C-407E-A947-70E740481C1C}">
                <a14:useLocalDpi xmlns:a14="http://schemas.microsoft.com/office/drawing/2010/main"/>
              </a:ext>
            </a:extLst>
          </a:blip>
          <a:srcRect l="25000" r="25000"/>
          <a:stretch>
            <a:fillRect/>
          </a:stretch>
        </p:blipFill>
        <p:spPr>
          <a:xfrm>
            <a:off x="7861238" y="1011014"/>
            <a:ext cx="4136798" cy="5639168"/>
          </a:xfrm>
          <a:prstGeom prst="rect">
            <a:avLst/>
          </a:prstGeom>
        </p:spPr>
      </p:pic>
    </p:spTree>
    <p:extLst>
      <p:ext uri="{BB962C8B-B14F-4D97-AF65-F5344CB8AC3E}">
        <p14:creationId xmlns:p14="http://schemas.microsoft.com/office/powerpoint/2010/main" val="20869475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46" y="1468581"/>
            <a:ext cx="9102437" cy="974582"/>
          </a:xfrm>
        </p:spPr>
        <p:txBody>
          <a:bodyPr>
            <a:noAutofit/>
          </a:bodyPr>
          <a:lstStyle/>
          <a:p>
            <a:pPr algn="ctr"/>
            <a:r>
              <a:rPr lang="en-AU" dirty="0"/>
              <a:t>Participating schools </a:t>
            </a:r>
          </a:p>
        </p:txBody>
      </p:sp>
      <p:sp>
        <p:nvSpPr>
          <p:cNvPr id="3" name="Content Placeholder 2"/>
          <p:cNvSpPr>
            <a:spLocks noGrp="1"/>
          </p:cNvSpPr>
          <p:nvPr>
            <p:ph sz="half" idx="1"/>
          </p:nvPr>
        </p:nvSpPr>
        <p:spPr>
          <a:xfrm>
            <a:off x="685800" y="2586038"/>
            <a:ext cx="5334000" cy="3632646"/>
          </a:xfrm>
        </p:spPr>
        <p:txBody>
          <a:bodyPr/>
          <a:lstStyle/>
          <a:p>
            <a:r>
              <a:rPr lang="en-AU" u="sng" dirty="0">
                <a:latin typeface="Arial Black" panose="020B0A04020102020204" pitchFamily="34" charset="0"/>
              </a:rPr>
              <a:t>KAIRUKU RURAL</a:t>
            </a:r>
            <a:r>
              <a:rPr lang="en-AU" dirty="0">
                <a:latin typeface="Arial Black" panose="020B0A04020102020204" pitchFamily="34" charset="0"/>
              </a:rPr>
              <a:t>                                                                                                                                                                                                                                                                                                                                                                                                                                                                                                                                                                                                                                                                                                                                                                                                                                                                                                                                                                                                                           </a:t>
            </a:r>
            <a:endParaRPr lang="en-AU" u="sng" dirty="0">
              <a:latin typeface="Arial Black" panose="020B0A04020102020204" pitchFamily="34" charset="0"/>
            </a:endParaRPr>
          </a:p>
          <a:p>
            <a:r>
              <a:rPr lang="en-AU" dirty="0" err="1"/>
              <a:t>Bereina</a:t>
            </a:r>
            <a:r>
              <a:rPr lang="en-AU" dirty="0"/>
              <a:t> Primary School</a:t>
            </a:r>
          </a:p>
          <a:p>
            <a:r>
              <a:rPr lang="en-AU" dirty="0" err="1"/>
              <a:t>Waima</a:t>
            </a:r>
            <a:r>
              <a:rPr lang="en-AU" dirty="0"/>
              <a:t> UC Primary School</a:t>
            </a:r>
          </a:p>
          <a:p>
            <a:r>
              <a:rPr lang="en-AU" dirty="0"/>
              <a:t>St </a:t>
            </a:r>
            <a:r>
              <a:rPr lang="en-AU" dirty="0" err="1"/>
              <a:t>Micheal</a:t>
            </a:r>
            <a:r>
              <a:rPr lang="en-AU" dirty="0"/>
              <a:t> Primary School</a:t>
            </a:r>
          </a:p>
          <a:p>
            <a:r>
              <a:rPr lang="en-AU" dirty="0"/>
              <a:t> </a:t>
            </a:r>
            <a:r>
              <a:rPr lang="en-AU" dirty="0" err="1"/>
              <a:t>Kivori</a:t>
            </a:r>
            <a:r>
              <a:rPr lang="en-AU" dirty="0"/>
              <a:t> </a:t>
            </a:r>
            <a:r>
              <a:rPr lang="en-AU" dirty="0" err="1"/>
              <a:t>Kui</a:t>
            </a:r>
            <a:r>
              <a:rPr lang="en-AU" dirty="0"/>
              <a:t> Primary School                                                                                                                  </a:t>
            </a:r>
          </a:p>
        </p:txBody>
      </p:sp>
      <p:sp>
        <p:nvSpPr>
          <p:cNvPr id="4" name="Content Placeholder 3"/>
          <p:cNvSpPr>
            <a:spLocks noGrp="1"/>
          </p:cNvSpPr>
          <p:nvPr>
            <p:ph sz="half" idx="2"/>
          </p:nvPr>
        </p:nvSpPr>
        <p:spPr>
          <a:xfrm>
            <a:off x="6172200" y="2586038"/>
            <a:ext cx="5334000" cy="3632646"/>
          </a:xfrm>
        </p:spPr>
        <p:txBody>
          <a:bodyPr/>
          <a:lstStyle/>
          <a:p>
            <a:r>
              <a:rPr lang="en-AU" u="sng" dirty="0">
                <a:latin typeface="Arial Black" panose="020B0A04020102020204" pitchFamily="34" charset="0"/>
              </a:rPr>
              <a:t>HIRI RURAL</a:t>
            </a:r>
          </a:p>
          <a:p>
            <a:r>
              <a:rPr lang="en-AU" dirty="0"/>
              <a:t>Brown River Primary school.</a:t>
            </a:r>
          </a:p>
          <a:p>
            <a:r>
              <a:rPr lang="en-AU" dirty="0" err="1"/>
              <a:t>Vanapa</a:t>
            </a:r>
            <a:r>
              <a:rPr lang="en-AU" dirty="0"/>
              <a:t> Primary school.</a:t>
            </a:r>
          </a:p>
          <a:p>
            <a:r>
              <a:rPr lang="en-AU" dirty="0" err="1"/>
              <a:t>Kerea</a:t>
            </a:r>
            <a:r>
              <a:rPr lang="en-AU" dirty="0"/>
              <a:t> Primary School</a:t>
            </a:r>
          </a:p>
          <a:p>
            <a:r>
              <a:rPr lang="en-AU" dirty="0" err="1"/>
              <a:t>Kuriva</a:t>
            </a:r>
            <a:r>
              <a:rPr lang="en-AU" dirty="0"/>
              <a:t> Primary School</a:t>
            </a:r>
          </a:p>
        </p:txBody>
      </p:sp>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10224654" y="-55418"/>
            <a:ext cx="1773381" cy="1174117"/>
          </a:xfrm>
          <a:prstGeom prst="rect">
            <a:avLst/>
          </a:prstGeom>
          <a:noFill/>
        </p:spPr>
      </p:pic>
      <p:pic>
        <p:nvPicPr>
          <p:cNvPr id="6" name="Picture 2" descr="RAM---New-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09" y="0"/>
            <a:ext cx="1683327" cy="1118699"/>
          </a:xfrm>
          <a:prstGeom prst="rect">
            <a:avLst/>
          </a:prstGeom>
          <a:noFill/>
          <a:ln w="9525">
            <a:noFill/>
            <a:miter lim="800000"/>
            <a:headEnd/>
            <a:tailEnd/>
          </a:ln>
        </p:spPr>
      </p:pic>
    </p:spTree>
    <p:extLst>
      <p:ext uri="{BB962C8B-B14F-4D97-AF65-F5344CB8AC3E}">
        <p14:creationId xmlns:p14="http://schemas.microsoft.com/office/powerpoint/2010/main" val="15296971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1562</TotalTime>
  <Words>1633</Words>
  <Application>Microsoft Macintosh PowerPoint</Application>
  <PresentationFormat>Custom</PresentationFormat>
  <Paragraphs>223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Vapor Trail</vt:lpstr>
      <vt:lpstr>Rotarians Against Malaria </vt:lpstr>
      <vt:lpstr>Introduction</vt:lpstr>
      <vt:lpstr>Background</vt:lpstr>
      <vt:lpstr>History Of Chasing Malaria Programme. </vt:lpstr>
      <vt:lpstr>History ContD</vt:lpstr>
      <vt:lpstr>threefold benefit</vt:lpstr>
      <vt:lpstr>KURIVA interventions</vt:lpstr>
      <vt:lpstr>KURIVA intervention</vt:lpstr>
      <vt:lpstr>Participating schools </vt:lpstr>
      <vt:lpstr>POSITIVE ACHIEVEMENTS in Kuriva </vt:lpstr>
      <vt:lpstr>POSITIVE ACHIEVEMENTs  </vt:lpstr>
      <vt:lpstr>POSITIVE ACHIEVEMENTs</vt:lpstr>
      <vt:lpstr>School Objectives </vt:lpstr>
      <vt:lpstr>Key questions to answer</vt:lpstr>
      <vt:lpstr>Activities Conducted In Schools</vt:lpstr>
      <vt:lpstr>POSSIBLE PROBLEMS Possible Reasons For Increases In Malaria </vt:lpstr>
      <vt:lpstr> Possible Interventions </vt:lpstr>
      <vt:lpstr>2019 Way Forward</vt:lpstr>
      <vt:lpstr>Way Forward</vt:lpstr>
      <vt:lpstr>Way Forward</vt:lpstr>
      <vt:lpstr>Way Forward</vt:lpstr>
      <vt:lpstr>THANK YOU VERY MUCH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Kila</dc:creator>
  <cp:lastModifiedBy>Dr. Jenny Kerrison</cp:lastModifiedBy>
  <cp:revision>127</cp:revision>
  <dcterms:created xsi:type="dcterms:W3CDTF">2018-08-25T13:27:31Z</dcterms:created>
  <dcterms:modified xsi:type="dcterms:W3CDTF">2019-03-12T02:21:46Z</dcterms:modified>
</cp:coreProperties>
</file>