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sldIdLst>
    <p:sldId id="256" r:id="rId3"/>
    <p:sldId id="276" r:id="rId4"/>
    <p:sldId id="271" r:id="rId5"/>
    <p:sldId id="277" r:id="rId6"/>
    <p:sldId id="275" r:id="rId7"/>
    <p:sldId id="279" r:id="rId8"/>
    <p:sldId id="280" r:id="rId9"/>
    <p:sldId id="281" r:id="rId10"/>
    <p:sldId id="262" r:id="rId11"/>
    <p:sldId id="282" r:id="rId12"/>
    <p:sldId id="278" r:id="rId13"/>
    <p:sldId id="269" r:id="rId14"/>
    <p:sldId id="270" r:id="rId15"/>
    <p:sldId id="283" r:id="rId16"/>
    <p:sldId id="25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7" autoAdjust="0"/>
    <p:restoredTop sz="86475" autoAdjust="0"/>
  </p:normalViewPr>
  <p:slideViewPr>
    <p:cSldViewPr>
      <p:cViewPr varScale="1">
        <p:scale>
          <a:sx n="57" d="100"/>
          <a:sy n="57" d="100"/>
        </p:scale>
        <p:origin x="46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2B033-7AFF-4132-B235-705BB08FB3E5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E55F4F-3AC4-44E9-816D-0E14E4FB3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894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55F4F-3AC4-44E9-816D-0E14E4FB32A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2917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55F4F-3AC4-44E9-816D-0E14E4FB32A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5822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55F4F-3AC4-44E9-816D-0E14E4FB32A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45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55F4F-3AC4-44E9-816D-0E14E4FB32A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48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55F4F-3AC4-44E9-816D-0E14E4FB32A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967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55F4F-3AC4-44E9-816D-0E14E4FB32A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4977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55F4F-3AC4-44E9-816D-0E14E4FB32A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077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55F4F-3AC4-44E9-816D-0E14E4FB32A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2861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55F4F-3AC4-44E9-816D-0E14E4FB32A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454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55F4F-3AC4-44E9-816D-0E14E4FB32A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0749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55F4F-3AC4-44E9-816D-0E14E4FB32A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254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4D2B-06DA-42E1-8448-CAEF9B7ADC29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4EB90-EFF5-4A85-9748-4A6A9D9D1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543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4D2B-06DA-42E1-8448-CAEF9B7ADC29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4EB90-EFF5-4A85-9748-4A6A9D9D1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221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4D2B-06DA-42E1-8448-CAEF9B7ADC29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4EB90-EFF5-4A85-9748-4A6A9D9D1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9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1012-CF03-48AB-87BA-4914C11F50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5F4D-C524-4C23-B0FE-6C8080EF47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5300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1012-CF03-48AB-87BA-4914C11F50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5F4D-C524-4C23-B0FE-6C8080EF47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5081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1012-CF03-48AB-87BA-4914C11F50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5F4D-C524-4C23-B0FE-6C8080EF47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917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1012-CF03-48AB-87BA-4914C11F50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5F4D-C524-4C23-B0FE-6C8080EF47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3125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1012-CF03-48AB-87BA-4914C11F50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5F4D-C524-4C23-B0FE-6C8080EF47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870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1012-CF03-48AB-87BA-4914C11F50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5F4D-C524-4C23-B0FE-6C8080EF47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2519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1012-CF03-48AB-87BA-4914C11F50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5F4D-C524-4C23-B0FE-6C8080EF47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384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1012-CF03-48AB-87BA-4914C11F50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5F4D-C524-4C23-B0FE-6C8080EF47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514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4D2B-06DA-42E1-8448-CAEF9B7ADC29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4EB90-EFF5-4A85-9748-4A6A9D9D1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4460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1012-CF03-48AB-87BA-4914C11F50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5F4D-C524-4C23-B0FE-6C8080EF47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5594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1012-CF03-48AB-87BA-4914C11F50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5F4D-C524-4C23-B0FE-6C8080EF47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3152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1012-CF03-48AB-87BA-4914C11F50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5F4D-C524-4C23-B0FE-6C8080EF47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047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4D2B-06DA-42E1-8448-CAEF9B7ADC29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4EB90-EFF5-4A85-9748-4A6A9D9D1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49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4D2B-06DA-42E1-8448-CAEF9B7ADC29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4EB90-EFF5-4A85-9748-4A6A9D9D1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0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4D2B-06DA-42E1-8448-CAEF9B7ADC29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4EB90-EFF5-4A85-9748-4A6A9D9D1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23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4D2B-06DA-42E1-8448-CAEF9B7ADC29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4EB90-EFF5-4A85-9748-4A6A9D9D1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461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4D2B-06DA-42E1-8448-CAEF9B7ADC29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4EB90-EFF5-4A85-9748-4A6A9D9D1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23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4D2B-06DA-42E1-8448-CAEF9B7ADC29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4EB90-EFF5-4A85-9748-4A6A9D9D1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16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4D2B-06DA-42E1-8448-CAEF9B7ADC29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4EB90-EFF5-4A85-9748-4A6A9D9D1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635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F4D2B-06DA-42E1-8448-CAEF9B7ADC29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4EB90-EFF5-4A85-9748-4A6A9D9D1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A1012-CF03-48AB-87BA-4914C11F50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35F4D-C524-4C23-B0FE-6C8080EF47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382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412776"/>
            <a:ext cx="8928992" cy="147002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>
                <a:latin typeface="Bell MT" panose="02020503060305020303" pitchFamily="18" charset="0"/>
              </a:rPr>
              <a:t>"Overview of Malaria incidence (API) and control in Solomon Islands"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Mr. Albino Bobogare</a:t>
            </a:r>
          </a:p>
          <a:p>
            <a:r>
              <a:rPr lang="en-US" dirty="0"/>
              <a:t>Director, NVBDCP</a:t>
            </a:r>
          </a:p>
        </p:txBody>
      </p:sp>
    </p:spTree>
    <p:extLst>
      <p:ext uri="{BB962C8B-B14F-4D97-AF65-F5344CB8AC3E}">
        <p14:creationId xmlns:p14="http://schemas.microsoft.com/office/powerpoint/2010/main" val="336122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  <a:ea typeface="Times New Roman"/>
                <a:cs typeface="Times New Roman"/>
              </a:rPr>
              <a:t>Surveillance and M&amp;E 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>
                <a:latin typeface="Bell MT" panose="02020503060305020303" pitchFamily="18" charset="0"/>
              </a:rPr>
              <a:t>M&amp;E</a:t>
            </a:r>
          </a:p>
          <a:p>
            <a:pPr lvl="1"/>
            <a:r>
              <a:rPr lang="en-GB" dirty="0">
                <a:latin typeface="Bell MT" panose="02020503060305020303" pitchFamily="18" charset="0"/>
              </a:rPr>
              <a:t>Programmatic monitoring</a:t>
            </a:r>
          </a:p>
          <a:p>
            <a:pPr lvl="1"/>
            <a:r>
              <a:rPr lang="en-GB" dirty="0">
                <a:latin typeface="Bell MT" panose="02020503060305020303" pitchFamily="18" charset="0"/>
              </a:rPr>
              <a:t>Program review and evaluation</a:t>
            </a:r>
          </a:p>
          <a:p>
            <a:r>
              <a:rPr lang="en-GB" sz="3600" dirty="0">
                <a:latin typeface="Bell MT" panose="02020503060305020303" pitchFamily="18" charset="0"/>
              </a:rPr>
              <a:t>Surveillance (and response) – in progress</a:t>
            </a:r>
          </a:p>
          <a:p>
            <a:pPr lvl="1"/>
            <a:r>
              <a:rPr lang="en-GB" dirty="0">
                <a:latin typeface="Bell MT" panose="02020503060305020303" pitchFamily="18" charset="0"/>
              </a:rPr>
              <a:t>Information system development – DHIS2</a:t>
            </a:r>
          </a:p>
          <a:p>
            <a:pPr lvl="1"/>
            <a:r>
              <a:rPr lang="en-GB" dirty="0">
                <a:latin typeface="Bell MT" panose="02020503060305020303" pitchFamily="18" charset="0"/>
              </a:rPr>
              <a:t>System integration and development (RDP)</a:t>
            </a:r>
          </a:p>
        </p:txBody>
      </p:sp>
    </p:spTree>
    <p:extLst>
      <p:ext uri="{BB962C8B-B14F-4D97-AF65-F5344CB8AC3E}">
        <p14:creationId xmlns:p14="http://schemas.microsoft.com/office/powerpoint/2010/main" val="3825058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499"/>
            <a:ext cx="5184575" cy="6813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575" y="48499"/>
            <a:ext cx="3988442" cy="2187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574" y="2235600"/>
            <a:ext cx="3959425" cy="2201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688122" y="5085184"/>
            <a:ext cx="2952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prstClr val="white"/>
                </a:solidFill>
                <a:latin typeface="Bookman Old Style" panose="02050604050505020204" pitchFamily="18" charset="0"/>
              </a:rPr>
              <a:t>Malaria Information System (in DHIS2)</a:t>
            </a:r>
            <a:endParaRPr lang="en-US" sz="2000" b="1" dirty="0">
              <a:solidFill>
                <a:prstClr val="white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2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b="1" dirty="0">
                <a:latin typeface="Bell MT" panose="02020503060305020303" pitchFamily="18" charset="0"/>
              </a:rPr>
              <a:t>Health System Reform and Malaria</a:t>
            </a:r>
            <a:endParaRPr lang="en-US" b="1" dirty="0">
              <a:latin typeface="Bell MT" panose="0202050306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Bell MT" panose="02020503060305020303" pitchFamily="18" charset="0"/>
              </a:rPr>
              <a:t>Health system reform</a:t>
            </a:r>
          </a:p>
          <a:p>
            <a:pPr lvl="1"/>
            <a:r>
              <a:rPr lang="en-GB" dirty="0">
                <a:latin typeface="Bell MT" panose="02020503060305020303" pitchFamily="18" charset="0"/>
              </a:rPr>
              <a:t>Decentralization and integration</a:t>
            </a:r>
          </a:p>
          <a:p>
            <a:pPr lvl="1"/>
            <a:r>
              <a:rPr lang="en-GB" dirty="0">
                <a:latin typeface="Bell MT" panose="02020503060305020303" pitchFamily="18" charset="0"/>
              </a:rPr>
              <a:t>Roles delineation policy (RDP)</a:t>
            </a:r>
          </a:p>
          <a:p>
            <a:endParaRPr lang="en-GB" dirty="0">
              <a:latin typeface="Bell MT" panose="02020503060305020303" pitchFamily="18" charset="0"/>
            </a:endParaRPr>
          </a:p>
          <a:p>
            <a:r>
              <a:rPr lang="en-GB" dirty="0">
                <a:latin typeface="Bell MT" panose="02020503060305020303" pitchFamily="18" charset="0"/>
              </a:rPr>
              <a:t>All public health programs including malaria are aligning their operations with the reform process.</a:t>
            </a:r>
          </a:p>
          <a:p>
            <a:endParaRPr lang="en-US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352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b="1" dirty="0">
                <a:latin typeface="Bell MT" panose="02020503060305020303" pitchFamily="18" charset="0"/>
              </a:rPr>
              <a:t>Health System and Malaria Elimination</a:t>
            </a:r>
            <a:endParaRPr lang="en-US" sz="3600" b="1" dirty="0">
              <a:latin typeface="Bell MT" panose="0202050306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GB" dirty="0">
                <a:latin typeface="Bell MT" panose="02020503060305020303" pitchFamily="18" charset="0"/>
              </a:rPr>
              <a:t>It requires a robust health system in place at all levels including health facility level.</a:t>
            </a:r>
          </a:p>
          <a:p>
            <a:r>
              <a:rPr lang="en-GB" dirty="0">
                <a:latin typeface="Bell MT" panose="02020503060305020303" pitchFamily="18" charset="0"/>
              </a:rPr>
              <a:t>Under the RDP, it will prepare the health system to support malaria elimination.</a:t>
            </a:r>
          </a:p>
          <a:p>
            <a:r>
              <a:rPr lang="en-GB" dirty="0">
                <a:latin typeface="Bell MT" panose="02020503060305020303" pitchFamily="18" charset="0"/>
              </a:rPr>
              <a:t>Investing on malaria at elimination stage means investing on health system to prepare appropriate systems in place to support the elimination interventions in the current country context.</a:t>
            </a:r>
            <a:endParaRPr lang="en-US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332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  <a:ea typeface="Times New Roman"/>
                <a:cs typeface="Times New Roman"/>
              </a:rPr>
              <a:t>Program Management &amp; Coordination 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GB" sz="3600" dirty="0">
                <a:latin typeface="Bell MT" panose="02020503060305020303" pitchFamily="18" charset="0"/>
              </a:rPr>
              <a:t>Advocates and support MHMS on the reform agenda through:</a:t>
            </a:r>
          </a:p>
          <a:p>
            <a:pPr lvl="1"/>
            <a:r>
              <a:rPr lang="en-GB" dirty="0">
                <a:latin typeface="Bell MT" panose="02020503060305020303" pitchFamily="18" charset="0"/>
              </a:rPr>
              <a:t>Aligning the operational plans with RDP and health reform principles (decentralized and integration)</a:t>
            </a:r>
          </a:p>
          <a:p>
            <a:pPr lvl="1"/>
            <a:r>
              <a:rPr lang="en-GB" dirty="0">
                <a:latin typeface="Bell MT" panose="02020503060305020303" pitchFamily="18" charset="0"/>
              </a:rPr>
              <a:t>Provide strategic intervention and guidance to provinces in line with RDP</a:t>
            </a:r>
          </a:p>
          <a:p>
            <a:pPr lvl="1"/>
            <a:r>
              <a:rPr lang="en-GB" dirty="0">
                <a:latin typeface="Bell MT" panose="02020503060305020303" pitchFamily="18" charset="0"/>
              </a:rPr>
              <a:t>Develop information system management and monitor the program performance</a:t>
            </a:r>
          </a:p>
          <a:p>
            <a:pPr lvl="1"/>
            <a:r>
              <a:rPr lang="en-GB" dirty="0">
                <a:latin typeface="Bell MT" panose="02020503060305020303" pitchFamily="18" charset="0"/>
              </a:rPr>
              <a:t>Transfer knowledge and skills to provincial level to increase performance and program impact.</a:t>
            </a:r>
          </a:p>
          <a:p>
            <a:endParaRPr lang="en-GB" sz="3600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754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/>
              <a:t>Thank you very much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14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35280" cy="1143000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Bell MT" panose="02020503060305020303" pitchFamily="18" charset="0"/>
              </a:rPr>
              <a:t>Trend of Malaria Incidence Rate in Solomon Islands (1992 – 2017)</a:t>
            </a:r>
            <a:endParaRPr lang="en-US" sz="2800" b="1" dirty="0">
              <a:latin typeface="Bell MT" panose="02020503060305020303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74910"/>
            <a:ext cx="8711900" cy="414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7239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Endemic levels in 2017 using API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4582344" y="2852936"/>
            <a:ext cx="781745" cy="123776"/>
          </a:xfrm>
          <a:prstGeom prst="rightArrow">
            <a:avLst/>
          </a:prstGeom>
          <a:solidFill>
            <a:srgbClr val="7030A0">
              <a:alpha val="5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5">
            <a:extLst>
              <a:ext uri="{FF2B5EF4-FFF2-40B4-BE49-F238E27FC236}">
                <a16:creationId xmlns:a16="http://schemas.microsoft.com/office/drawing/2014/main" id="{91CE0703-70ED-43B5-8B85-3209CBECED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1124744"/>
            <a:ext cx="8706943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9249" y="1593707"/>
            <a:ext cx="2952328" cy="2914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339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40960" cy="85010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Updated Endemic levels using </a:t>
            </a:r>
            <a:r>
              <a:rPr lang="en-GB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PfPR</a:t>
            </a:r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 and Caseload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</p:txBody>
      </p:sp>
      <p:pic>
        <p:nvPicPr>
          <p:cNvPr id="1126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96752"/>
            <a:ext cx="7195889" cy="3609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556792"/>
            <a:ext cx="139065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0" y="4935834"/>
            <a:ext cx="1992174" cy="1373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935834"/>
            <a:ext cx="2060228" cy="1373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935833"/>
            <a:ext cx="1980988" cy="1373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7" y="4923801"/>
            <a:ext cx="2030263" cy="1385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136123" y="1268760"/>
            <a:ext cx="2376264" cy="432048"/>
          </a:xfrm>
          <a:prstGeom prst="rect">
            <a:avLst/>
          </a:prstGeom>
          <a:solidFill>
            <a:srgbClr val="FFFF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388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3600" b="1" dirty="0">
                <a:latin typeface="Bell MT" panose="02020503060305020303" pitchFamily="18" charset="0"/>
              </a:rPr>
              <a:t>Compared 2017 API by health zones (WP, CIP, and MP)</a:t>
            </a:r>
            <a:endParaRPr lang="en-US" sz="3600" b="1" dirty="0">
              <a:latin typeface="Bell MT" panose="02020503060305020303" pitchFamily="18" charset="0"/>
            </a:endParaRPr>
          </a:p>
        </p:txBody>
      </p:sp>
      <p:pic>
        <p:nvPicPr>
          <p:cNvPr id="307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822960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844824"/>
            <a:ext cx="2281517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226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  <a:ea typeface="Times New Roman"/>
                <a:cs typeface="Times New Roman"/>
              </a:rPr>
              <a:t>Main Program Components 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GB" sz="3600" dirty="0">
                <a:latin typeface="Bell MT" panose="02020503060305020303" pitchFamily="18" charset="0"/>
              </a:rPr>
              <a:t>Vector control intervention (LLIN)</a:t>
            </a:r>
          </a:p>
          <a:p>
            <a:r>
              <a:rPr lang="en-GB" sz="3600" dirty="0">
                <a:latin typeface="Bell MT" panose="02020503060305020303" pitchFamily="18" charset="0"/>
              </a:rPr>
              <a:t>Case management interventions</a:t>
            </a:r>
          </a:p>
          <a:p>
            <a:r>
              <a:rPr lang="en-GB" sz="3600" dirty="0">
                <a:latin typeface="Bell MT" panose="02020503060305020303" pitchFamily="18" charset="0"/>
              </a:rPr>
              <a:t>Surveillance and program M&amp;E</a:t>
            </a:r>
          </a:p>
          <a:p>
            <a:r>
              <a:rPr lang="en-GB" sz="3600" dirty="0">
                <a:latin typeface="Bell MT" panose="02020503060305020303" pitchFamily="18" charset="0"/>
              </a:rPr>
              <a:t>Management and coordination</a:t>
            </a:r>
          </a:p>
          <a:p>
            <a:pPr lvl="1"/>
            <a:endParaRPr lang="en-GB" sz="3200" dirty="0">
              <a:latin typeface="Bell MT" panose="02020503060305020303" pitchFamily="18" charset="0"/>
            </a:endParaRPr>
          </a:p>
          <a:p>
            <a:pPr lvl="1"/>
            <a:r>
              <a:rPr lang="en-GB" sz="3200" dirty="0">
                <a:solidFill>
                  <a:srgbClr val="0070C0"/>
                </a:solidFill>
                <a:latin typeface="Bell MT" panose="02020503060305020303" pitchFamily="18" charset="0"/>
              </a:rPr>
              <a:t>Health Promotion and other cross-cutting health systems are very vital for effective performance</a:t>
            </a:r>
          </a:p>
          <a:p>
            <a:pPr lvl="1"/>
            <a:endParaRPr lang="en-GB" sz="3200" dirty="0">
              <a:latin typeface="Bell MT" panose="02020503060305020303" pitchFamily="18" charset="0"/>
            </a:endParaRPr>
          </a:p>
          <a:p>
            <a:pPr lvl="1"/>
            <a:endParaRPr lang="en-GB" sz="3200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809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  <a:ea typeface="Times New Roman"/>
                <a:cs typeface="Times New Roman"/>
              </a:rPr>
              <a:t>Vector Control Intervention 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>
                <a:latin typeface="Bell MT" panose="02020503060305020303" pitchFamily="18" charset="0"/>
              </a:rPr>
              <a:t>LLIN</a:t>
            </a:r>
          </a:p>
          <a:p>
            <a:pPr lvl="1"/>
            <a:r>
              <a:rPr lang="en-GB" dirty="0">
                <a:latin typeface="Bell MT" panose="02020503060305020303" pitchFamily="18" charset="0"/>
              </a:rPr>
              <a:t>A three-year cycle distribution for households and boarding schools</a:t>
            </a:r>
          </a:p>
          <a:p>
            <a:pPr lvl="1"/>
            <a:r>
              <a:rPr lang="en-GB" dirty="0">
                <a:latin typeface="Bell MT" panose="02020503060305020303" pitchFamily="18" charset="0"/>
              </a:rPr>
              <a:t>Continued distribution for pregnant mothers through ante-natal clinics</a:t>
            </a:r>
          </a:p>
          <a:p>
            <a:r>
              <a:rPr lang="en-GB" sz="3600" dirty="0">
                <a:latin typeface="Bell MT" panose="02020503060305020303" pitchFamily="18" charset="0"/>
              </a:rPr>
              <a:t>IRS: Ceased in 2015 due to technical, operational and resource constraints</a:t>
            </a:r>
          </a:p>
        </p:txBody>
      </p:sp>
    </p:spTree>
    <p:extLst>
      <p:ext uri="{BB962C8B-B14F-4D97-AF65-F5344CB8AC3E}">
        <p14:creationId xmlns:p14="http://schemas.microsoft.com/office/powerpoint/2010/main" val="3600590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  <a:ea typeface="Times New Roman"/>
                <a:cs typeface="Times New Roman"/>
              </a:rPr>
              <a:t>Case Management Intervention 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>
                <a:latin typeface="Bell MT" panose="02020503060305020303" pitchFamily="18" charset="0"/>
              </a:rPr>
              <a:t>Test, treat, and track</a:t>
            </a:r>
          </a:p>
          <a:p>
            <a:pPr lvl="1"/>
            <a:r>
              <a:rPr lang="en-GB" dirty="0">
                <a:latin typeface="Bell MT" panose="02020503060305020303" pitchFamily="18" charset="0"/>
              </a:rPr>
              <a:t>Diagnostic services: RDT or microscopy</a:t>
            </a:r>
          </a:p>
          <a:p>
            <a:pPr lvl="1"/>
            <a:r>
              <a:rPr lang="en-GB" dirty="0">
                <a:latin typeface="Bell MT" panose="02020503060305020303" pitchFamily="18" charset="0"/>
              </a:rPr>
              <a:t>Treatment regimen: First line ACTs</a:t>
            </a:r>
          </a:p>
          <a:p>
            <a:pPr lvl="1"/>
            <a:r>
              <a:rPr lang="en-GB" dirty="0">
                <a:latin typeface="Bell MT" panose="02020503060305020303" pitchFamily="18" charset="0"/>
              </a:rPr>
              <a:t>Track: record, report through case based format with the “Malaria Case Management Register (MCMR)</a:t>
            </a:r>
          </a:p>
        </p:txBody>
      </p:sp>
    </p:spTree>
    <p:extLst>
      <p:ext uri="{BB962C8B-B14F-4D97-AF65-F5344CB8AC3E}">
        <p14:creationId xmlns:p14="http://schemas.microsoft.com/office/powerpoint/2010/main" val="4165801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0" y="188640"/>
            <a:ext cx="9144000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200" b="1" i="0" u="none" strike="noStrike" baseline="0" dirty="0">
                <a:solidFill>
                  <a:srgbClr val="3D3C3B"/>
                </a:solidFill>
                <a:latin typeface="Bell MT" panose="02020503060305020303" pitchFamily="18" charset="0"/>
              </a:rPr>
              <a:t>The initial focus will be on ensuring good-quality</a:t>
            </a:r>
            <a:br>
              <a:rPr lang="en-US" sz="3200" b="1" i="0" u="none" strike="noStrike" baseline="0" dirty="0">
                <a:solidFill>
                  <a:srgbClr val="3D3C3B"/>
                </a:solidFill>
                <a:latin typeface="Bell MT" panose="02020503060305020303" pitchFamily="18" charset="0"/>
              </a:rPr>
            </a:br>
            <a:r>
              <a:rPr lang="en-US" sz="3200" b="1" i="0" u="none" strike="noStrike" baseline="0" dirty="0">
                <a:solidFill>
                  <a:srgbClr val="3D3C3B"/>
                </a:solidFill>
                <a:latin typeface="Bell MT" panose="02020503060305020303" pitchFamily="18" charset="0"/>
              </a:rPr>
              <a:t>data, which is based on the following.</a:t>
            </a:r>
            <a:endParaRPr lang="en-US" sz="3200" b="1" dirty="0">
              <a:latin typeface="Bell MT" panose="0202050306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998946"/>
            <a:ext cx="9144000" cy="85905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en-US" b="1" i="0" u="none" strike="noStrike" baseline="0" dirty="0">
                <a:solidFill>
                  <a:srgbClr val="FF0000"/>
                </a:solidFill>
                <a:latin typeface="Bell MT" panose="02020503060305020303" pitchFamily="18" charset="0"/>
              </a:rPr>
              <a:t>These conditions must be in place before countries transition to complex elimination surveillance systems.</a:t>
            </a:r>
            <a:endParaRPr lang="en-US" b="1" dirty="0">
              <a:solidFill>
                <a:srgbClr val="FF0000"/>
              </a:solidFill>
              <a:latin typeface="Bell MT" panose="02020503060305020303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0" y="1628800"/>
            <a:ext cx="9144000" cy="435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0470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407</Words>
  <Application>Microsoft Office PowerPoint</Application>
  <PresentationFormat>On-screen Show (4:3)</PresentationFormat>
  <Paragraphs>62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Bell MT</vt:lpstr>
      <vt:lpstr>Bookman Old Style</vt:lpstr>
      <vt:lpstr>Calibri</vt:lpstr>
      <vt:lpstr>Times New Roman</vt:lpstr>
      <vt:lpstr>Office Theme</vt:lpstr>
      <vt:lpstr>1_Office Theme</vt:lpstr>
      <vt:lpstr>"Overview of Malaria incidence (API) and control in Solomon Islands"</vt:lpstr>
      <vt:lpstr>Trend of Malaria Incidence Rate in Solomon Islands (1992 – 2017)</vt:lpstr>
      <vt:lpstr>Endemic levels in 2017 using API</vt:lpstr>
      <vt:lpstr>Updated Endemic levels using PfPR and Caseload</vt:lpstr>
      <vt:lpstr>Compared 2017 API by health zones (WP, CIP, and MP)</vt:lpstr>
      <vt:lpstr>Main Program Components </vt:lpstr>
      <vt:lpstr>Vector Control Intervention </vt:lpstr>
      <vt:lpstr>Case Management Intervention </vt:lpstr>
      <vt:lpstr>The initial focus will be on ensuring good-quality data, which is based on the following.</vt:lpstr>
      <vt:lpstr>Surveillance and M&amp;E </vt:lpstr>
      <vt:lpstr>PowerPoint Presentation</vt:lpstr>
      <vt:lpstr>Health System Reform and Malaria</vt:lpstr>
      <vt:lpstr>Health System and Malaria Elimination</vt:lpstr>
      <vt:lpstr>Program Management &amp; Coordination </vt:lpstr>
      <vt:lpstr>Thank you very much</vt:lpstr>
    </vt:vector>
  </TitlesOfParts>
  <Company>World Health Organization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"Overview of Malaria incidence and control in Solomon Islands"</dc:title>
  <dc:creator>wprouser</dc:creator>
  <cp:lastModifiedBy>Albi Bobogare</cp:lastModifiedBy>
  <cp:revision>43</cp:revision>
  <dcterms:created xsi:type="dcterms:W3CDTF">2018-08-20T02:19:31Z</dcterms:created>
  <dcterms:modified xsi:type="dcterms:W3CDTF">2018-08-23T22:54:30Z</dcterms:modified>
</cp:coreProperties>
</file>