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384" r:id="rId3"/>
    <p:sldId id="357" r:id="rId4"/>
    <p:sldId id="356" r:id="rId5"/>
    <p:sldId id="358" r:id="rId6"/>
    <p:sldId id="483" r:id="rId7"/>
    <p:sldId id="484" r:id="rId8"/>
    <p:sldId id="442" r:id="rId9"/>
    <p:sldId id="485" r:id="rId10"/>
    <p:sldId id="486" r:id="rId11"/>
    <p:sldId id="487" r:id="rId12"/>
    <p:sldId id="510" r:id="rId13"/>
    <p:sldId id="488" r:id="rId14"/>
    <p:sldId id="489" r:id="rId15"/>
    <p:sldId id="490" r:id="rId16"/>
    <p:sldId id="491" r:id="rId17"/>
    <p:sldId id="492" r:id="rId18"/>
    <p:sldId id="493" r:id="rId19"/>
    <p:sldId id="494" r:id="rId20"/>
    <p:sldId id="495" r:id="rId21"/>
    <p:sldId id="496" r:id="rId22"/>
    <p:sldId id="497" r:id="rId23"/>
    <p:sldId id="498" r:id="rId24"/>
    <p:sldId id="461" r:id="rId25"/>
    <p:sldId id="501" r:id="rId26"/>
    <p:sldId id="499" r:id="rId27"/>
    <p:sldId id="500" r:id="rId28"/>
    <p:sldId id="462" r:id="rId29"/>
    <p:sldId id="502" r:id="rId30"/>
    <p:sldId id="509" r:id="rId31"/>
    <p:sldId id="511" r:id="rId32"/>
    <p:sldId id="395" r:id="rId33"/>
    <p:sldId id="503" r:id="rId34"/>
    <p:sldId id="504" r:id="rId35"/>
    <p:sldId id="505" r:id="rId36"/>
    <p:sldId id="506" r:id="rId37"/>
    <p:sldId id="507" r:id="rId38"/>
    <p:sldId id="467" r:id="rId39"/>
    <p:sldId id="469" r:id="rId40"/>
    <p:sldId id="470" r:id="rId41"/>
    <p:sldId id="481" r:id="rId42"/>
    <p:sldId id="474" r:id="rId43"/>
    <p:sldId id="508" r:id="rId44"/>
    <p:sldId id="415" r:id="rId45"/>
    <p:sldId id="258" r:id="rId4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EBCDB227-5EA9-40C0-A0C7-41AD9BEDEE18}">
          <p14:sldIdLst>
            <p14:sldId id="256"/>
            <p14:sldId id="384"/>
            <p14:sldId id="357"/>
            <p14:sldId id="356"/>
            <p14:sldId id="358"/>
            <p14:sldId id="483"/>
            <p14:sldId id="484"/>
            <p14:sldId id="442"/>
            <p14:sldId id="485"/>
            <p14:sldId id="486"/>
            <p14:sldId id="487"/>
            <p14:sldId id="510"/>
            <p14:sldId id="488"/>
            <p14:sldId id="489"/>
            <p14:sldId id="490"/>
            <p14:sldId id="491"/>
            <p14:sldId id="492"/>
            <p14:sldId id="493"/>
            <p14:sldId id="494"/>
            <p14:sldId id="495"/>
            <p14:sldId id="496"/>
            <p14:sldId id="497"/>
            <p14:sldId id="498"/>
            <p14:sldId id="461"/>
            <p14:sldId id="501"/>
            <p14:sldId id="499"/>
            <p14:sldId id="500"/>
            <p14:sldId id="462"/>
            <p14:sldId id="502"/>
            <p14:sldId id="509"/>
            <p14:sldId id="511"/>
            <p14:sldId id="395"/>
            <p14:sldId id="503"/>
            <p14:sldId id="504"/>
            <p14:sldId id="505"/>
            <p14:sldId id="506"/>
            <p14:sldId id="507"/>
            <p14:sldId id="467"/>
            <p14:sldId id="469"/>
            <p14:sldId id="470"/>
            <p14:sldId id="481"/>
          </p14:sldIdLst>
        </p14:section>
        <p14:section name="Untitled Section" id="{DD78FF90-DF39-4B2D-BFBB-46A13A4CDEE5}">
          <p14:sldIdLst>
            <p14:sldId id="474"/>
            <p14:sldId id="508"/>
            <p14:sldId id="415"/>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Freeman" initials="TF" lastIdx="0" clrIdx="0">
    <p:extLst>
      <p:ext uri="{19B8F6BF-5375-455C-9EA6-DF929625EA0E}">
        <p15:presenceInfo xmlns:p15="http://schemas.microsoft.com/office/powerpoint/2012/main" userId="919d0b0cd3c004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3FE"/>
    <a:srgbClr val="FF33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9947" autoAdjust="0"/>
  </p:normalViewPr>
  <p:slideViewPr>
    <p:cSldViewPr>
      <p:cViewPr varScale="1">
        <p:scale>
          <a:sx n="76" d="100"/>
          <a:sy n="76"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6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3481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3482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3482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57110AA0-9D78-400B-B07F-56852706D8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67587"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67591"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C14A00E0-5279-4499-83BC-996403632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pPr defTabSz="912813"/>
            <a:fld id="{9BB9F3D5-CEB2-4136-87FF-A348355442AD}" type="slidenum">
              <a:rPr lang="en-US" smtClean="0"/>
              <a:pPr defTabSz="912813"/>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14A00E0-5279-4499-83BC-996403632A3C}" type="slidenum">
              <a:rPr lang="en-US" smtClean="0"/>
              <a:pPr>
                <a:defRPr/>
              </a:pPr>
              <a:t>4</a:t>
            </a:fld>
            <a:endParaRPr lang="en-US"/>
          </a:p>
        </p:txBody>
      </p:sp>
    </p:spTree>
    <p:extLst>
      <p:ext uri="{BB962C8B-B14F-4D97-AF65-F5344CB8AC3E}">
        <p14:creationId xmlns:p14="http://schemas.microsoft.com/office/powerpoint/2010/main" val="48968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AU"/>
          </a:p>
        </p:txBody>
      </p:sp>
      <p:sp>
        <p:nvSpPr>
          <p:cNvPr id="65540" name="Slide Number Placeholder 3"/>
          <p:cNvSpPr>
            <a:spLocks noGrp="1"/>
          </p:cNvSpPr>
          <p:nvPr>
            <p:ph type="sldNum" sz="quarter" idx="5"/>
          </p:nvPr>
        </p:nvSpPr>
        <p:spPr>
          <a:noFill/>
        </p:spPr>
        <p:txBody>
          <a:bodyPr/>
          <a:lstStyle/>
          <a:p>
            <a:pPr defTabSz="912813"/>
            <a:fld id="{36FCC3E2-5957-4CB1-B4B8-3573B5B1C93E}" type="slidenum">
              <a:rPr lang="en-US" smtClean="0"/>
              <a:pPr defTabSz="912813"/>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BBA4BD-C76C-44A8-BB37-B73E92AA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package" Target="../embeddings/Microsoft_Excel_Worksheet.xlsx"/><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723016-01BB-4D23-8AC4-3216E07F0FF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
        <p:nvSpPr>
          <p:cNvPr id="2051" name="WordArt 4"/>
          <p:cNvSpPr>
            <a:spLocks noChangeArrowheads="1" noChangeShapeType="1" noTextEdit="1"/>
          </p:cNvSpPr>
          <p:nvPr/>
        </p:nvSpPr>
        <p:spPr bwMode="auto">
          <a:xfrm>
            <a:off x="381000" y="457200"/>
            <a:ext cx="8305800" cy="1219200"/>
          </a:xfrm>
          <a:prstGeom prst="rect">
            <a:avLst/>
          </a:prstGeom>
        </p:spPr>
        <p:txBody>
          <a:bodyPr wrap="none" fromWordArt="1">
            <a:prstTxWarp prst="textPlain">
              <a:avLst>
                <a:gd name="adj" fmla="val 50000"/>
              </a:avLst>
            </a:prstTxWarp>
          </a:bodyPr>
          <a:lstStyle/>
          <a:p>
            <a:pPr algn="ctr"/>
            <a:r>
              <a:rPr lang="en-AU" sz="2800" kern="10">
                <a:ln w="9525">
                  <a:solidFill>
                    <a:schemeClr val="tx1"/>
                  </a:solidFill>
                  <a:round/>
                  <a:headEnd/>
                  <a:tailEnd/>
                </a:ln>
                <a:solidFill>
                  <a:srgbClr val="FFFF00"/>
                </a:solidFill>
                <a:latin typeface="Arial"/>
                <a:cs typeface="Arial"/>
              </a:rPr>
              <a:t>ROTARIANS AGAINST MALARIA</a:t>
            </a:r>
          </a:p>
          <a:p>
            <a:pPr algn="ctr"/>
            <a:r>
              <a:rPr lang="en-AU" sz="2800" kern="10">
                <a:ln w="9525">
                  <a:solidFill>
                    <a:schemeClr val="tx1"/>
                  </a:solidFill>
                  <a:round/>
                  <a:headEnd/>
                  <a:tailEnd/>
                </a:ln>
                <a:solidFill>
                  <a:srgbClr val="FFFF00"/>
                </a:solidFill>
                <a:latin typeface="Arial"/>
                <a:cs typeface="Arial"/>
              </a:rPr>
              <a:t>PAPUA NEW GUINEA</a:t>
            </a:r>
          </a:p>
        </p:txBody>
      </p:sp>
      <p:sp>
        <p:nvSpPr>
          <p:cNvPr id="2052" name="Rectangle 5"/>
          <p:cNvSpPr>
            <a:spLocks noChangeArrowheads="1"/>
          </p:cNvSpPr>
          <p:nvPr/>
        </p:nvSpPr>
        <p:spPr bwMode="auto">
          <a:xfrm>
            <a:off x="-38100" y="1992660"/>
            <a:ext cx="9144000" cy="4462760"/>
          </a:xfrm>
          <a:prstGeom prst="rect">
            <a:avLst/>
          </a:prstGeom>
          <a:noFill/>
          <a:ln w="9525">
            <a:noFill/>
            <a:miter lim="800000"/>
            <a:headEnd/>
            <a:tailEnd/>
          </a:ln>
        </p:spPr>
        <p:txBody>
          <a:bodyPr wrap="square">
            <a:spAutoFit/>
          </a:bodyPr>
          <a:lstStyle/>
          <a:p>
            <a:pPr algn="ctr"/>
            <a:r>
              <a:rPr lang="pt-PT" sz="6000" b="1" dirty="0" err="1">
                <a:solidFill>
                  <a:srgbClr val="FF3300"/>
                </a:solidFill>
                <a:latin typeface="Arial" charset="0"/>
              </a:rPr>
              <a:t>Chasing</a:t>
            </a:r>
            <a:r>
              <a:rPr lang="pt-PT" sz="6000" b="1" dirty="0">
                <a:solidFill>
                  <a:srgbClr val="FF3300"/>
                </a:solidFill>
                <a:latin typeface="Arial" charset="0"/>
              </a:rPr>
              <a:t> Malaria In PNG </a:t>
            </a:r>
          </a:p>
          <a:p>
            <a:pPr algn="ctr"/>
            <a:r>
              <a:rPr lang="pt-PT" sz="4800" dirty="0" err="1">
                <a:solidFill>
                  <a:srgbClr val="FF3300"/>
                </a:solidFill>
                <a:latin typeface="Arial" charset="0"/>
              </a:rPr>
              <a:t>Annual</a:t>
            </a:r>
            <a:r>
              <a:rPr lang="pt-PT" sz="4800" dirty="0">
                <a:solidFill>
                  <a:srgbClr val="FF3300"/>
                </a:solidFill>
                <a:latin typeface="Arial" charset="0"/>
              </a:rPr>
              <a:t> </a:t>
            </a:r>
            <a:r>
              <a:rPr lang="pt-PT" sz="4800" dirty="0" err="1">
                <a:solidFill>
                  <a:srgbClr val="FF3300"/>
                </a:solidFill>
                <a:latin typeface="Arial" charset="0"/>
              </a:rPr>
              <a:t>Report</a:t>
            </a:r>
            <a:endParaRPr lang="pt-PT" sz="4800" dirty="0">
              <a:solidFill>
                <a:srgbClr val="FF3300"/>
              </a:solidFill>
              <a:latin typeface="Arial" charset="0"/>
            </a:endParaRPr>
          </a:p>
          <a:p>
            <a:pPr algn="ctr"/>
            <a:r>
              <a:rPr lang="pt-PT" sz="4800" dirty="0">
                <a:solidFill>
                  <a:srgbClr val="FF3300"/>
                </a:solidFill>
                <a:latin typeface="Arial" charset="0"/>
              </a:rPr>
              <a:t>August 2018 Gold Coast Australia</a:t>
            </a:r>
          </a:p>
          <a:p>
            <a:pPr algn="ctr"/>
            <a:endParaRPr lang="pt-PT" sz="8000" dirty="0">
              <a:solidFill>
                <a:srgbClr val="FFFF00"/>
              </a:solidFill>
              <a:latin typeface="Arial" charset="0"/>
            </a:endParaRPr>
          </a:p>
        </p:txBody>
      </p:sp>
      <p:sp>
        <p:nvSpPr>
          <p:cNvPr id="2053" name="WordArt 8"/>
          <p:cNvSpPr>
            <a:spLocks noChangeArrowheads="1" noChangeShapeType="1" noTextEdit="1"/>
          </p:cNvSpPr>
          <p:nvPr/>
        </p:nvSpPr>
        <p:spPr bwMode="auto">
          <a:xfrm>
            <a:off x="3276600" y="5943600"/>
            <a:ext cx="2559050" cy="533400"/>
          </a:xfrm>
          <a:prstGeom prst="rect">
            <a:avLst/>
          </a:prstGeom>
        </p:spPr>
        <p:txBody>
          <a:bodyPr wrap="none" fromWordArt="1">
            <a:prstTxWarp prst="textPlain">
              <a:avLst>
                <a:gd name="adj" fmla="val 50000"/>
              </a:avLst>
            </a:prstTxWarp>
          </a:bodyPr>
          <a:lstStyle/>
          <a:p>
            <a:pPr algn="ctr"/>
            <a:r>
              <a:rPr lang="en-AU"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Tim Freeman</a:t>
            </a:r>
          </a:p>
        </p:txBody>
      </p:sp>
      <p:pic>
        <p:nvPicPr>
          <p:cNvPr id="2054" name="Picture 10" descr="RAMl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981575"/>
            <a:ext cx="1905000" cy="1876425"/>
          </a:xfrm>
          <a:prstGeom prst="rect">
            <a:avLst/>
          </a:prstGeom>
          <a:noFill/>
          <a:ln w="9525">
            <a:noFill/>
            <a:miter lim="800000"/>
            <a:headEnd/>
            <a:tailEnd/>
          </a:ln>
        </p:spPr>
      </p:pic>
      <p:pic>
        <p:nvPicPr>
          <p:cNvPr id="2055" name="Picture 14" descr="NMC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5486400"/>
            <a:ext cx="2362200" cy="1182688"/>
          </a:xfrm>
          <a:prstGeom prst="rect">
            <a:avLst/>
          </a:prstGeom>
          <a:noFill/>
          <a:ln w="9525">
            <a:noFill/>
            <a:miter lim="800000"/>
            <a:headEnd/>
            <a:tailEnd/>
          </a:ln>
        </p:spPr>
      </p:pic>
      <p:sp>
        <p:nvSpPr>
          <p:cNvPr id="2056" name="TextBox 8"/>
          <p:cNvSpPr txBox="1">
            <a:spLocks noChangeArrowheads="1"/>
          </p:cNvSpPr>
          <p:nvPr/>
        </p:nvSpPr>
        <p:spPr bwMode="auto">
          <a:xfrm>
            <a:off x="1600200" y="5334000"/>
            <a:ext cx="6019800" cy="523220"/>
          </a:xfrm>
          <a:prstGeom prst="rect">
            <a:avLst/>
          </a:prstGeom>
          <a:noFill/>
          <a:ln w="9525">
            <a:noFill/>
            <a:miter lim="800000"/>
            <a:headEnd/>
            <a:tailEnd/>
          </a:ln>
        </p:spPr>
        <p:txBody>
          <a:bodyPr>
            <a:spAutoFit/>
          </a:bodyPr>
          <a:lstStyle/>
          <a:p>
            <a:pPr algn="ctr"/>
            <a:r>
              <a:rPr lang="en-AU" sz="2800" b="1" dirty="0">
                <a:latin typeface="Arial" charset="0"/>
                <a:cs typeface="Arial" charset="0"/>
              </a:rPr>
              <a:t>August 2018</a:t>
            </a:r>
            <a:endParaRPr lang="en-US" sz="2800" b="1"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36637" y="608886"/>
            <a:ext cx="7086600"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066800" y="0"/>
            <a:ext cx="70866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4832092"/>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Since January 2018, RMCs have visited all provinces at least once except for Hela Province which still have security issues following the earthquakes there earlier this year.</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16 out of 22 provinces already visited twice.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is working very closely with the National Department of Health Supply Division. RAM is filling in stock shortages of ACTs and RDTs throughout  PNG and has distributed both RDTs and ACTs from Global Fund and from government of PNG in a combined distribution.</a:t>
            </a:r>
          </a:p>
        </p:txBody>
      </p:sp>
    </p:spTree>
    <p:extLst>
      <p:ext uri="{BB962C8B-B14F-4D97-AF65-F5344CB8AC3E}">
        <p14:creationId xmlns:p14="http://schemas.microsoft.com/office/powerpoint/2010/main" val="403029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608886"/>
            <a:ext cx="6629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752600"/>
            <a:ext cx="8763000" cy="4832092"/>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RDTs and ACTs stored in Government Store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 total, from January to June 2018, RAM has distributed:</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about 680,000 RDTs (380,000 from GF stocks and about 300,000 from NDoH stocks)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About 300,000 ACTs (about 230,000 from GF stocks and about 70,000 from NDoH stocks).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Since July 2017 there have been no significant shortages of malaria commodities to this time.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Only problem to date is that one cartoon of drugs has been lost in transit through Air Niugini.</a:t>
            </a:r>
          </a:p>
        </p:txBody>
      </p:sp>
    </p:spTree>
    <p:extLst>
      <p:ext uri="{BB962C8B-B14F-4D97-AF65-F5344CB8AC3E}">
        <p14:creationId xmlns:p14="http://schemas.microsoft.com/office/powerpoint/2010/main" val="326371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57200" y="608886"/>
            <a:ext cx="7864475"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0164417E-709E-40A3-ABF2-C922C6BA05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4062413"/>
            <a:ext cx="3513138" cy="2634854"/>
          </a:xfrm>
          <a:prstGeom prst="rect">
            <a:avLst/>
          </a:prstGeom>
        </p:spPr>
      </p:pic>
      <p:pic>
        <p:nvPicPr>
          <p:cNvPr id="6" name="Picture 5">
            <a:extLst>
              <a:ext uri="{FF2B5EF4-FFF2-40B4-BE49-F238E27FC236}">
                <a16:creationId xmlns:a16="http://schemas.microsoft.com/office/drawing/2014/main" id="{C095EF8E-8C6F-4851-8825-5D479DDAFD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8151" y="4107341"/>
            <a:ext cx="3551449" cy="2589926"/>
          </a:xfrm>
          <a:prstGeom prst="rect">
            <a:avLst/>
          </a:prstGeom>
        </p:spPr>
      </p:pic>
      <p:pic>
        <p:nvPicPr>
          <p:cNvPr id="8" name="Picture 7">
            <a:extLst>
              <a:ext uri="{FF2B5EF4-FFF2-40B4-BE49-F238E27FC236}">
                <a16:creationId xmlns:a16="http://schemas.microsoft.com/office/drawing/2014/main" id="{B03819C8-EBAC-459E-85DC-0A42171E69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1308496"/>
            <a:ext cx="3513138" cy="2634854"/>
          </a:xfrm>
          <a:prstGeom prst="rect">
            <a:avLst/>
          </a:prstGeom>
        </p:spPr>
      </p:pic>
      <p:pic>
        <p:nvPicPr>
          <p:cNvPr id="11" name="Picture 10">
            <a:extLst>
              <a:ext uri="{FF2B5EF4-FFF2-40B4-BE49-F238E27FC236}">
                <a16:creationId xmlns:a16="http://schemas.microsoft.com/office/drawing/2014/main" id="{12D4ABE4-A95E-4C4D-A25E-19D3214BEC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6462" y="1308496"/>
            <a:ext cx="3513138" cy="2634854"/>
          </a:xfrm>
          <a:prstGeom prst="rect">
            <a:avLst/>
          </a:prstGeom>
        </p:spPr>
      </p:pic>
    </p:spTree>
    <p:extLst>
      <p:ext uri="{BB962C8B-B14F-4D97-AF65-F5344CB8AC3E}">
        <p14:creationId xmlns:p14="http://schemas.microsoft.com/office/powerpoint/2010/main" val="93197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608886"/>
            <a:ext cx="6629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SUPERVISION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Estimated that 30-40% cases of malaria are not recorded. This has made quantification of ACTs and RDTs very difficult. </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Negative cases are often not recorded.</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Many other malaria cases still not recorded, particularly clinically diagnosed malaria cases. This results in RDTs being better reconciled than ACTs.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Reporting to the National Health Information System (NHIS) is very slow. For this reason RAM has send two teams to two provinces to resolve problems in reporting.</a:t>
            </a:r>
          </a:p>
        </p:txBody>
      </p:sp>
    </p:spTree>
    <p:extLst>
      <p:ext uri="{BB962C8B-B14F-4D97-AF65-F5344CB8AC3E}">
        <p14:creationId xmlns:p14="http://schemas.microsoft.com/office/powerpoint/2010/main" val="298260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90500" y="1899791"/>
            <a:ext cx="8763000" cy="3908762"/>
          </a:xfrm>
          <a:prstGeom prst="rect">
            <a:avLst/>
          </a:prstGeom>
        </p:spPr>
        <p:txBody>
          <a:bodyPr wrap="square">
            <a:spAutoFit/>
          </a:bodyPr>
          <a:lstStyle/>
          <a:p>
            <a:pPr lvl="1"/>
            <a:r>
              <a:rPr lang="en-US" sz="3200" dirty="0">
                <a:latin typeface="Arial" panose="020B0604020202020204" pitchFamily="34" charset="0"/>
                <a:cs typeface="Arial" panose="020B0604020202020204" pitchFamily="34" charset="0"/>
              </a:rPr>
              <a:t>RAM is managing finances of IMR in three studies being supported by the Global Fund.</a:t>
            </a:r>
          </a:p>
          <a:p>
            <a:pPr lvl="1"/>
            <a:endParaRPr lang="en-US" sz="3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Stratification of malaria in PNG in 2018.</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Insecticide Resistance in 2018 and 2020.</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Malaria Indicator Survey in 2019 – 2020.</a:t>
            </a: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20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39853"/>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386090"/>
          </a:xfrm>
          <a:prstGeom prst="rect">
            <a:avLst/>
          </a:prstGeom>
        </p:spPr>
        <p:txBody>
          <a:bodyPr wrap="square">
            <a:spAutoFit/>
          </a:bodyPr>
          <a:lstStyle/>
          <a:p>
            <a:pPr lvl="1"/>
            <a:r>
              <a:rPr lang="en-US" sz="3600" b="1" dirty="0">
                <a:latin typeface="Arial" panose="020B0604020202020204" pitchFamily="34" charset="0"/>
                <a:cs typeface="Arial" panose="020B0604020202020204" pitchFamily="34" charset="0"/>
              </a:rPr>
              <a:t>STRATIFICATION</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It is presently assumed that the stratification of malaria in PNG is as follows:</a:t>
            </a:r>
          </a:p>
          <a:p>
            <a:pPr lvl="1"/>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0-1200m       	Malaria is endemic</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1200-1600m 	Malaria is epidemic</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1600-2000m 	Only </a:t>
            </a:r>
            <a:r>
              <a:rPr lang="en-US" sz="2800" i="1" dirty="0">
                <a:latin typeface="Arial" panose="020B0604020202020204" pitchFamily="34" charset="0"/>
                <a:cs typeface="Arial" panose="020B0604020202020204" pitchFamily="34" charset="0"/>
              </a:rPr>
              <a:t>P. vivax </a:t>
            </a:r>
            <a:r>
              <a:rPr lang="en-US" sz="2800" dirty="0">
                <a:latin typeface="Arial" panose="020B0604020202020204" pitchFamily="34" charset="0"/>
                <a:cs typeface="Arial" panose="020B0604020202020204" pitchFamily="34" charset="0"/>
              </a:rPr>
              <a:t>is transmitted</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2000m and over	No malaria transmission.</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This study is to determine if these limits are still good in the environment of Global Warming</a:t>
            </a:r>
          </a:p>
        </p:txBody>
      </p:sp>
    </p:spTree>
    <p:extLst>
      <p:ext uri="{BB962C8B-B14F-4D97-AF65-F5344CB8AC3E}">
        <p14:creationId xmlns:p14="http://schemas.microsoft.com/office/powerpoint/2010/main" val="93487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684378"/>
            <a:ext cx="8763000" cy="4893647"/>
          </a:xfrm>
          <a:prstGeom prst="rect">
            <a:avLst/>
          </a:prstGeom>
        </p:spPr>
        <p:txBody>
          <a:bodyPr wrap="square">
            <a:spAutoFit/>
          </a:bodyPr>
          <a:lstStyle/>
          <a:p>
            <a:pPr lvl="1"/>
            <a:r>
              <a:rPr lang="en-US" sz="3200" b="1" dirty="0">
                <a:latin typeface="Arial" panose="020B0604020202020204" pitchFamily="34" charset="0"/>
                <a:cs typeface="Arial" panose="020B0604020202020204" pitchFamily="34" charset="0"/>
              </a:rPr>
              <a:t>Malaria Indicator Survey</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This is a national malaria survey which covers all provinces. It looks primarily at three things,</a:t>
            </a:r>
          </a:p>
          <a:p>
            <a:pPr lvl="1"/>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LLIN Coverage and Usage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Treatment seeking practices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National Prevalence</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(Note LLIN Coverage has remained </a:t>
            </a:r>
            <a:r>
              <a:rPr lang="en-US" sz="2800" dirty="0" err="1">
                <a:latin typeface="Arial" panose="020B0604020202020204" pitchFamily="34" charset="0"/>
                <a:cs typeface="Arial" panose="020B0604020202020204" pitchFamily="34" charset="0"/>
              </a:rPr>
              <a:t>consisten</a:t>
            </a:r>
            <a:r>
              <a:rPr lang="en-US" sz="2800" dirty="0">
                <a:latin typeface="Arial" panose="020B0604020202020204" pitchFamily="34" charset="0"/>
                <a:cs typeface="Arial" panose="020B0604020202020204" pitchFamily="34" charset="0"/>
              </a:rPr>
              <a:t> for seven years)</a:t>
            </a:r>
          </a:p>
        </p:txBody>
      </p:sp>
    </p:spTree>
    <p:extLst>
      <p:ext uri="{BB962C8B-B14F-4D97-AF65-F5344CB8AC3E}">
        <p14:creationId xmlns:p14="http://schemas.microsoft.com/office/powerpoint/2010/main" val="159679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INSTITUTE OF MEDICAL RESEARCH</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333037"/>
            <a:ext cx="8763000" cy="584775"/>
          </a:xfrm>
          <a:prstGeom prst="rect">
            <a:avLst/>
          </a:prstGeom>
        </p:spPr>
        <p:txBody>
          <a:bodyPr wrap="square">
            <a:spAutoFit/>
          </a:bodyPr>
          <a:lstStyle/>
          <a:p>
            <a:pPr lvl="1" algn="ctr"/>
            <a:r>
              <a:rPr lang="en-US" sz="3200" b="1" dirty="0">
                <a:latin typeface="Arial" panose="020B0604020202020204" pitchFamily="34" charset="0"/>
                <a:cs typeface="Arial" panose="020B0604020202020204" pitchFamily="34" charset="0"/>
              </a:rPr>
              <a:t>Malaria Indicator Survey</a:t>
            </a:r>
          </a:p>
        </p:txBody>
      </p:sp>
      <p:pic>
        <p:nvPicPr>
          <p:cNvPr id="8" name="Picture 7">
            <a:extLst>
              <a:ext uri="{FF2B5EF4-FFF2-40B4-BE49-F238E27FC236}">
                <a16:creationId xmlns:a16="http://schemas.microsoft.com/office/drawing/2014/main" id="{D0D3550E-40E0-436B-8BC1-F2EB79ED40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1007" y="1917812"/>
            <a:ext cx="7518186" cy="4778847"/>
          </a:xfrm>
          <a:prstGeom prst="rect">
            <a:avLst/>
          </a:prstGeom>
        </p:spPr>
      </p:pic>
    </p:spTree>
    <p:extLst>
      <p:ext uri="{BB962C8B-B14F-4D97-AF65-F5344CB8AC3E}">
        <p14:creationId xmlns:p14="http://schemas.microsoft.com/office/powerpoint/2010/main" val="376317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MALARIA INCIDECE</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3D308874-EC29-4AAC-8FE0-50DE6AB4F3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2962" y="1469231"/>
            <a:ext cx="7386638" cy="5186363"/>
          </a:xfrm>
          <a:prstGeom prst="rect">
            <a:avLst/>
          </a:prstGeom>
        </p:spPr>
      </p:pic>
    </p:spTree>
    <p:extLst>
      <p:ext uri="{BB962C8B-B14F-4D97-AF65-F5344CB8AC3E}">
        <p14:creationId xmlns:p14="http://schemas.microsoft.com/office/powerpoint/2010/main" val="187260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784265"/>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MALARIA INCIDECE</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8" name="Picture 7">
            <a:extLst>
              <a:ext uri="{FF2B5EF4-FFF2-40B4-BE49-F238E27FC236}">
                <a16:creationId xmlns:a16="http://schemas.microsoft.com/office/drawing/2014/main" id="{8F0DCF1D-9392-4326-AB33-D2A58B94DC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1392496"/>
            <a:ext cx="7772400" cy="5193308"/>
          </a:xfrm>
          <a:prstGeom prst="rect">
            <a:avLst/>
          </a:prstGeom>
        </p:spPr>
      </p:pic>
    </p:spTree>
    <p:extLst>
      <p:ext uri="{BB962C8B-B14F-4D97-AF65-F5344CB8AC3E}">
        <p14:creationId xmlns:p14="http://schemas.microsoft.com/office/powerpoint/2010/main" val="17929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04900" y="839490"/>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511175" y="1979315"/>
            <a:ext cx="4876800" cy="4572000"/>
          </a:xfrm>
        </p:spPr>
        <p:txBody>
          <a:bodyPr/>
          <a:lstStyle/>
          <a:p>
            <a:pPr marL="0" indent="0" eaLnBrk="1">
              <a:spcBef>
                <a:spcPts val="700"/>
              </a:spcBef>
              <a:buNone/>
            </a:pPr>
            <a:r>
              <a:rPr lang="en-US" altLang="en-US" dirty="0">
                <a:latin typeface="Arial" panose="020B0604020202020204" pitchFamily="34" charset="0"/>
                <a:cs typeface="Arial" panose="020B0604020202020204" pitchFamily="34" charset="0"/>
              </a:rPr>
              <a:t>RAM PROGRAMME</a:t>
            </a:r>
          </a:p>
          <a:p>
            <a:pPr eaLnBrk="1">
              <a:spcBef>
                <a:spcPts val="700"/>
              </a:spcBef>
            </a:pPr>
            <a:r>
              <a:rPr lang="en-US" altLang="en-US" dirty="0">
                <a:latin typeface="Arial" panose="020B0604020202020204" pitchFamily="34" charset="0"/>
                <a:cs typeface="Arial" panose="020B0604020202020204" pitchFamily="34" charset="0"/>
              </a:rPr>
              <a:t>Net Distribution</a:t>
            </a:r>
          </a:p>
          <a:p>
            <a:pPr eaLnBrk="1">
              <a:spcBef>
                <a:spcPts val="700"/>
              </a:spcBef>
            </a:pPr>
            <a:r>
              <a:rPr lang="en-US" altLang="en-US" dirty="0">
                <a:latin typeface="Arial" panose="020B0604020202020204" pitchFamily="34" charset="0"/>
                <a:cs typeface="Arial" panose="020B0604020202020204" pitchFamily="34" charset="0"/>
              </a:rPr>
              <a:t>Drug Distribution</a:t>
            </a:r>
          </a:p>
          <a:p>
            <a:pPr eaLnBrk="1">
              <a:spcBef>
                <a:spcPts val="700"/>
              </a:spcBef>
            </a:pPr>
            <a:r>
              <a:rPr lang="en-US" altLang="en-US" dirty="0">
                <a:latin typeface="Arial" panose="020B0604020202020204" pitchFamily="34" charset="0"/>
                <a:cs typeface="Arial" panose="020B0604020202020204" pitchFamily="34" charset="0"/>
              </a:rPr>
              <a:t>Health Facility Visits</a:t>
            </a:r>
          </a:p>
          <a:p>
            <a:pPr eaLnBrk="1">
              <a:spcBef>
                <a:spcPts val="700"/>
              </a:spcBef>
            </a:pPr>
            <a:r>
              <a:rPr lang="en-US" altLang="en-US" dirty="0">
                <a:latin typeface="Arial" panose="020B0604020202020204" pitchFamily="34" charset="0"/>
                <a:cs typeface="Arial" panose="020B0604020202020204" pitchFamily="34" charset="0"/>
              </a:rPr>
              <a:t>Management Of Finances For IMR and NDOH </a:t>
            </a:r>
          </a:p>
          <a:p>
            <a:pPr eaLnBrk="1">
              <a:spcBef>
                <a:spcPts val="700"/>
              </a:spcBef>
            </a:pPr>
            <a:r>
              <a:rPr lang="en-US" altLang="en-US" dirty="0">
                <a:latin typeface="Arial" panose="020B0604020202020204" pitchFamily="34" charset="0"/>
                <a:cs typeface="Arial" panose="020B0604020202020204" pitchFamily="34" charset="0"/>
              </a:rPr>
              <a:t>Chasing Malaria</a:t>
            </a:r>
            <a:endParaRPr lang="en-GB" dirty="0">
              <a:latin typeface="Arial" panose="020B0604020202020204" pitchFamily="34" charset="0"/>
              <a:cs typeface="Arial" panose="020B0604020202020204" pitchFamily="34" charset="0"/>
            </a:endParaRPr>
          </a:p>
          <a:p>
            <a:pPr>
              <a:lnSpc>
                <a:spcPct val="80000"/>
              </a:lnSpc>
            </a:pPr>
            <a:endParaRPr lang="en-GB" sz="2000" dirty="0">
              <a:latin typeface="Arial" charset="0"/>
            </a:endParaRPr>
          </a:p>
        </p:txBody>
      </p:sp>
      <p:pic>
        <p:nvPicPr>
          <p:cNvPr id="3077"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0" name="Picture 6" descr="image5.jpeg">
            <a:extLst>
              <a:ext uri="{FF2B5EF4-FFF2-40B4-BE49-F238E27FC236}">
                <a16:creationId xmlns:a16="http://schemas.microsoft.com/office/drawing/2014/main" id="{6301A32A-597A-408B-8641-E8F92EF5FF3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81650" y="2071688"/>
            <a:ext cx="2971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Working now in collaboration with WHO, NDoH Malaria </a:t>
            </a:r>
            <a:r>
              <a:rPr lang="en-US" dirty="0" err="1">
                <a:latin typeface="Arial" panose="020B0604020202020204" pitchFamily="34" charset="0"/>
                <a:cs typeface="Arial" panose="020B0604020202020204" pitchFamily="34" charset="0"/>
              </a:rPr>
              <a:t>Programme,CPHL</a:t>
            </a:r>
            <a:r>
              <a:rPr lang="en-US" dirty="0">
                <a:latin typeface="Arial" panose="020B0604020202020204" pitchFamily="34" charset="0"/>
                <a:cs typeface="Arial" panose="020B0604020202020204" pitchFamily="34" charset="0"/>
              </a:rPr>
              <a:t> and Central Province PHA</a:t>
            </a:r>
            <a:endParaRPr lang="en-PG"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D639B2-6F70-4105-BA7F-AA53F9087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9700" y="1938079"/>
            <a:ext cx="6324600" cy="4743450"/>
          </a:xfrm>
          <a:prstGeom prst="rect">
            <a:avLst/>
          </a:prstGeom>
        </p:spPr>
      </p:pic>
    </p:spTree>
    <p:extLst>
      <p:ext uri="{BB962C8B-B14F-4D97-AF65-F5344CB8AC3E}">
        <p14:creationId xmlns:p14="http://schemas.microsoft.com/office/powerpoint/2010/main" val="295582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As a result of World Malaria Day it was decided to carry out malaria prevalence surveys in primary schools</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1D247F9-B8DB-4329-863B-1714A87D6A9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2600" y="1938078"/>
            <a:ext cx="5562599" cy="4386521"/>
          </a:xfrm>
          <a:prstGeom prst="rect">
            <a:avLst/>
          </a:prstGeom>
          <a:noFill/>
          <a:ln>
            <a:noFill/>
          </a:ln>
        </p:spPr>
      </p:pic>
    </p:spTree>
    <p:extLst>
      <p:ext uri="{BB962C8B-B14F-4D97-AF65-F5344CB8AC3E}">
        <p14:creationId xmlns:p14="http://schemas.microsoft.com/office/powerpoint/2010/main" val="21844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Nets were given to RDT Positive Cases through the Chasing Malaria </a:t>
            </a:r>
            <a:r>
              <a:rPr lang="en-US" dirty="0" err="1">
                <a:latin typeface="Arial" panose="020B0604020202020204" pitchFamily="34" charset="0"/>
                <a:cs typeface="Arial" panose="020B0604020202020204" pitchFamily="34" charset="0"/>
              </a:rPr>
              <a:t>Programme</a:t>
            </a:r>
            <a:endParaRPr lang="en-P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946C763-BD69-485A-A317-A4C81B8FD7E7}"/>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7800" y="1801731"/>
            <a:ext cx="6172200" cy="4649829"/>
          </a:xfrm>
          <a:prstGeom prst="rect">
            <a:avLst/>
          </a:prstGeom>
          <a:noFill/>
          <a:ln>
            <a:noFill/>
          </a:ln>
        </p:spPr>
      </p:pic>
    </p:spTree>
    <p:extLst>
      <p:ext uri="{BB962C8B-B14F-4D97-AF65-F5344CB8AC3E}">
        <p14:creationId xmlns:p14="http://schemas.microsoft.com/office/powerpoint/2010/main" val="170220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336166" y="1144736"/>
            <a:ext cx="8325234" cy="1200329"/>
          </a:xfrm>
          <a:prstGeom prst="rect">
            <a:avLst/>
          </a:prstGeom>
          <a:noFill/>
        </p:spPr>
        <p:txBody>
          <a:bodyPr wrap="square" rtlCol="0">
            <a:spAutoFit/>
          </a:bodyPr>
          <a:lstStyle/>
          <a:p>
            <a:pPr algn="ctr"/>
            <a:r>
              <a:rPr lang="en-GB" dirty="0">
                <a:latin typeface="Arial" charset="0"/>
              </a:rPr>
              <a:t>Prevalence Rates Carried Out In April/May 2018 In Different Schools IN The </a:t>
            </a:r>
            <a:r>
              <a:rPr lang="en-GB" dirty="0" err="1">
                <a:latin typeface="Arial" charset="0"/>
              </a:rPr>
              <a:t>Kuriva</a:t>
            </a:r>
            <a:r>
              <a:rPr lang="en-GB" dirty="0">
                <a:latin typeface="Arial" charset="0"/>
              </a:rPr>
              <a:t> Area Of Central Province </a:t>
            </a:r>
          </a:p>
          <a:p>
            <a:pPr algn="ctr"/>
            <a:endParaRPr lang="en-PG" dirty="0">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35A4A2B8-5A73-4DE8-8924-1FF15BC88583}"/>
              </a:ext>
            </a:extLst>
          </p:cNvPr>
          <p:cNvGraphicFramePr>
            <a:graphicFrameLocks noChangeAspect="1"/>
          </p:cNvGraphicFramePr>
          <p:nvPr>
            <p:extLst>
              <p:ext uri="{D42A27DB-BD31-4B8C-83A1-F6EECF244321}">
                <p14:modId xmlns:p14="http://schemas.microsoft.com/office/powerpoint/2010/main" val="34998810"/>
              </p:ext>
            </p:extLst>
          </p:nvPr>
        </p:nvGraphicFramePr>
        <p:xfrm>
          <a:off x="363742" y="2789972"/>
          <a:ext cx="8416516" cy="2743200"/>
        </p:xfrm>
        <a:graphic>
          <a:graphicData uri="http://schemas.openxmlformats.org/presentationml/2006/ole">
            <mc:AlternateContent xmlns:mc="http://schemas.openxmlformats.org/markup-compatibility/2006">
              <mc:Choice xmlns:v="urn:schemas-microsoft-com:vml" Requires="v">
                <p:oleObj spid="_x0000_s6162" name="Worksheet" r:id="rId5" imgW="5074871" imgH="1653409" progId="Excel.Sheet.12">
                  <p:embed/>
                </p:oleObj>
              </mc:Choice>
              <mc:Fallback>
                <p:oleObj name="Worksheet" r:id="rId5" imgW="5074871" imgH="1653409" progId="Excel.Sheet.12">
                  <p:embed/>
                  <p:pic>
                    <p:nvPicPr>
                      <p:cNvPr id="4" name="Object 3">
                        <a:extLst>
                          <a:ext uri="{FF2B5EF4-FFF2-40B4-BE49-F238E27FC236}">
                            <a16:creationId xmlns:a16="http://schemas.microsoft.com/office/drawing/2014/main" id="{D6574D68-C64D-482D-93FE-64DF7D2D8D2C}"/>
                          </a:ext>
                        </a:extLst>
                      </p:cNvPr>
                      <p:cNvPicPr/>
                      <p:nvPr/>
                    </p:nvPicPr>
                    <p:blipFill>
                      <a:blip r:embed="rId6"/>
                      <a:stretch>
                        <a:fillRect/>
                      </a:stretch>
                    </p:blipFill>
                    <p:spPr>
                      <a:xfrm>
                        <a:off x="363742" y="2789972"/>
                        <a:ext cx="8416516" cy="2743200"/>
                      </a:xfrm>
                      <a:prstGeom prst="rect">
                        <a:avLst/>
                      </a:prstGeom>
                    </p:spPr>
                  </p:pic>
                </p:oleObj>
              </mc:Fallback>
            </mc:AlternateContent>
          </a:graphicData>
        </a:graphic>
      </p:graphicFrame>
    </p:spTree>
    <p:extLst>
      <p:ext uri="{BB962C8B-B14F-4D97-AF65-F5344CB8AC3E}">
        <p14:creationId xmlns:p14="http://schemas.microsoft.com/office/powerpoint/2010/main" val="121018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959985"/>
            <a:ext cx="8458200" cy="4593215"/>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a:p>
            <a:pPr>
              <a:lnSpc>
                <a:spcPct val="80000"/>
              </a:lnSpc>
            </a:pPr>
            <a:r>
              <a:rPr lang="en-GB" sz="3600" dirty="0">
                <a:latin typeface="Arial" charset="0"/>
              </a:rPr>
              <a:t>Since late 2014, RAM has been giving nets away for all RDT positive cases. This has encouraged people to get tested while allowing health staff to collect data on malaria cases throughout the two provinces. </a:t>
            </a:r>
          </a:p>
          <a:p>
            <a:pPr>
              <a:lnSpc>
                <a:spcPct val="80000"/>
              </a:lnSpc>
            </a:pPr>
            <a:r>
              <a:rPr lang="en-GB" sz="3600" dirty="0">
                <a:latin typeface="Arial" charset="0"/>
              </a:rPr>
              <a:t>We also collect data on the travel history of the patients.</a:t>
            </a: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1288118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 name="TextBox 3">
            <a:extLst>
              <a:ext uri="{FF2B5EF4-FFF2-40B4-BE49-F238E27FC236}">
                <a16:creationId xmlns:a16="http://schemas.microsoft.com/office/drawing/2014/main" id="{6DFD84B2-35C5-4B04-9D43-5C0A8D91842F}"/>
              </a:ext>
            </a:extLst>
          </p:cNvPr>
          <p:cNvSpPr txBox="1"/>
          <p:nvPr/>
        </p:nvSpPr>
        <p:spPr>
          <a:xfrm>
            <a:off x="674487" y="2133600"/>
            <a:ext cx="7478913" cy="830997"/>
          </a:xfrm>
          <a:prstGeom prst="rect">
            <a:avLst/>
          </a:prstGeom>
          <a:noFill/>
        </p:spPr>
        <p:txBody>
          <a:bodyPr wrap="square" rtlCol="0">
            <a:spAutoFit/>
          </a:bodyPr>
          <a:lstStyle/>
          <a:p>
            <a:pPr algn="ctr"/>
            <a:r>
              <a:rPr lang="en-AU" dirty="0">
                <a:latin typeface="Arial" panose="020B0604020202020204" pitchFamily="34" charset="0"/>
                <a:cs typeface="Arial" panose="020B0604020202020204" pitchFamily="34" charset="0"/>
              </a:rPr>
              <a:t>LLINs Given Out For Positive Cases Of Malaria In Central, NCD and Gulf Provinces</a:t>
            </a:r>
          </a:p>
        </p:txBody>
      </p:sp>
      <p:pic>
        <p:nvPicPr>
          <p:cNvPr id="9" name="Picture 8">
            <a:extLst>
              <a:ext uri="{FF2B5EF4-FFF2-40B4-BE49-F238E27FC236}">
                <a16:creationId xmlns:a16="http://schemas.microsoft.com/office/drawing/2014/main" id="{6CB4ECF5-2C02-48BB-A9E2-DF4E3447F17E}"/>
              </a:ext>
            </a:extLst>
          </p:cNvPr>
          <p:cNvPicPr/>
          <p:nvPr/>
        </p:nvPicPr>
        <p:blipFill>
          <a:blip r:embed="rId4"/>
          <a:stretch>
            <a:fillRect/>
          </a:stretch>
        </p:blipFill>
        <p:spPr>
          <a:xfrm>
            <a:off x="822325" y="3454400"/>
            <a:ext cx="6950075" cy="2514600"/>
          </a:xfrm>
          <a:prstGeom prst="rect">
            <a:avLst/>
          </a:prstGeom>
        </p:spPr>
      </p:pic>
    </p:spTree>
    <p:extLst>
      <p:ext uri="{BB962C8B-B14F-4D97-AF65-F5344CB8AC3E}">
        <p14:creationId xmlns:p14="http://schemas.microsoft.com/office/powerpoint/2010/main" val="2278810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278409"/>
            <a:ext cx="8458200" cy="475439"/>
          </a:xfrm>
        </p:spPr>
        <p:txBody>
          <a:bodyPr/>
          <a:lstStyle/>
          <a:p>
            <a:pPr marL="0" indent="0" algn="ctr">
              <a:lnSpc>
                <a:spcPct val="80000"/>
              </a:lnSpc>
              <a:buNone/>
            </a:pPr>
            <a:r>
              <a:rPr lang="en-GB" sz="2800" dirty="0">
                <a:latin typeface="Arial" charset="0"/>
              </a:rPr>
              <a:t>MAPPING IN CENTRAL PROVINCE</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6" name="Picture 5">
            <a:extLst>
              <a:ext uri="{FF2B5EF4-FFF2-40B4-BE49-F238E27FC236}">
                <a16:creationId xmlns:a16="http://schemas.microsoft.com/office/drawing/2014/main" id="{42135880-98FA-4627-A408-0B1BBA1F6F0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0" y="1766548"/>
            <a:ext cx="6253163" cy="4940442"/>
          </a:xfrm>
          <a:prstGeom prst="rect">
            <a:avLst/>
          </a:prstGeom>
        </p:spPr>
      </p:pic>
      <p:sp>
        <p:nvSpPr>
          <p:cNvPr id="2" name="TextBox 1">
            <a:extLst>
              <a:ext uri="{FF2B5EF4-FFF2-40B4-BE49-F238E27FC236}">
                <a16:creationId xmlns:a16="http://schemas.microsoft.com/office/drawing/2014/main" id="{4FCBFC18-B0ED-4E0B-B820-17D9FEA05E14}"/>
              </a:ext>
            </a:extLst>
          </p:cNvPr>
          <p:cNvSpPr txBox="1"/>
          <p:nvPr/>
        </p:nvSpPr>
        <p:spPr>
          <a:xfrm>
            <a:off x="152400" y="2343943"/>
            <a:ext cx="1981200" cy="37856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Based on this map, Chasing Malaria has concentrated its activities in the </a:t>
            </a:r>
            <a:r>
              <a:rPr lang="en-US" dirty="0" err="1">
                <a:latin typeface="Arial" panose="020B0604020202020204" pitchFamily="34" charset="0"/>
                <a:cs typeface="Arial" panose="020B0604020202020204" pitchFamily="34" charset="0"/>
              </a:rPr>
              <a:t>Waima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Bereina</a:t>
            </a:r>
            <a:r>
              <a:rPr lang="en-US" dirty="0">
                <a:latin typeface="Arial" panose="020B0604020202020204" pitchFamily="34" charset="0"/>
                <a:cs typeface="Arial" panose="020B0604020202020204" pitchFamily="34" charset="0"/>
              </a:rPr>
              <a:t> areas of </a:t>
            </a:r>
            <a:r>
              <a:rPr lang="en-US" dirty="0" err="1">
                <a:latin typeface="Arial" panose="020B0604020202020204" pitchFamily="34" charset="0"/>
                <a:cs typeface="Arial" panose="020B0604020202020204" pitchFamily="34" charset="0"/>
              </a:rPr>
              <a:t>Kairuku</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1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MAPPING IN CENTRAL PROVINCE</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9" name="Picture 8">
            <a:extLst>
              <a:ext uri="{FF2B5EF4-FFF2-40B4-BE49-F238E27FC236}">
                <a16:creationId xmlns:a16="http://schemas.microsoft.com/office/drawing/2014/main" id="{990E9954-5941-4038-A115-5F26A182E8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09800" y="1741148"/>
            <a:ext cx="6388100" cy="5047052"/>
          </a:xfrm>
          <a:prstGeom prst="rect">
            <a:avLst/>
          </a:prstGeom>
        </p:spPr>
      </p:pic>
      <p:sp>
        <p:nvSpPr>
          <p:cNvPr id="2" name="TextBox 1">
            <a:extLst>
              <a:ext uri="{FF2B5EF4-FFF2-40B4-BE49-F238E27FC236}">
                <a16:creationId xmlns:a16="http://schemas.microsoft.com/office/drawing/2014/main" id="{961C52AC-C275-49B1-BFAF-FD33D9E657DD}"/>
              </a:ext>
            </a:extLst>
          </p:cNvPr>
          <p:cNvSpPr txBox="1"/>
          <p:nvPr/>
        </p:nvSpPr>
        <p:spPr>
          <a:xfrm>
            <a:off x="228600" y="2106744"/>
            <a:ext cx="1905000" cy="37856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map shows reduced malaria in </a:t>
            </a:r>
            <a:r>
              <a:rPr lang="en-US" dirty="0" err="1">
                <a:latin typeface="Arial" panose="020B0604020202020204" pitchFamily="34" charset="0"/>
                <a:cs typeface="Arial" panose="020B0604020202020204" pitchFamily="34" charset="0"/>
              </a:rPr>
              <a:t>Waima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Bereina</a:t>
            </a:r>
            <a:r>
              <a:rPr lang="en-US" dirty="0">
                <a:latin typeface="Arial" panose="020B0604020202020204" pitchFamily="34" charset="0"/>
                <a:cs typeface="Arial" panose="020B0604020202020204" pitchFamily="34" charset="0"/>
              </a:rPr>
              <a:t> but increased malaria in the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area</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385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68485B50-4A66-4020-85DD-D6F4283283E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2100" y="1850015"/>
            <a:ext cx="6096000" cy="4816272"/>
          </a:xfrm>
          <a:prstGeom prst="rect">
            <a:avLst/>
          </a:prstGeom>
        </p:spPr>
      </p:pic>
    </p:spTree>
    <p:extLst>
      <p:ext uri="{BB962C8B-B14F-4D97-AF65-F5344CB8AC3E}">
        <p14:creationId xmlns:p14="http://schemas.microsoft.com/office/powerpoint/2010/main" val="310352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E17744D1-1A2F-4472-85A1-120EBD812A2E}"/>
              </a:ext>
            </a:extLst>
          </p:cNvPr>
          <p:cNvPicPr>
            <a:picLocks noChangeAspect="1"/>
          </p:cNvPicPr>
          <p:nvPr/>
        </p:nvPicPr>
        <p:blipFill>
          <a:blip r:embed="rId4"/>
          <a:stretch>
            <a:fillRect/>
          </a:stretch>
        </p:blipFill>
        <p:spPr>
          <a:xfrm>
            <a:off x="864921" y="2051184"/>
            <a:ext cx="7109753" cy="4273416"/>
          </a:xfrm>
          <a:prstGeom prst="rect">
            <a:avLst/>
          </a:prstGeom>
        </p:spPr>
      </p:pic>
    </p:spTree>
    <p:extLst>
      <p:ext uri="{BB962C8B-B14F-4D97-AF65-F5344CB8AC3E}">
        <p14:creationId xmlns:p14="http://schemas.microsoft.com/office/powerpoint/2010/main" val="219366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914399" y="605135"/>
            <a:ext cx="7407275"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0243"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0244" name="Picture 10"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0245" name="TextBox 9"/>
          <p:cNvSpPr txBox="1">
            <a:spLocks noChangeArrowheads="1"/>
          </p:cNvSpPr>
          <p:nvPr/>
        </p:nvSpPr>
        <p:spPr bwMode="auto">
          <a:xfrm>
            <a:off x="0" y="2209800"/>
            <a:ext cx="2286000" cy="3539430"/>
          </a:xfrm>
          <a:prstGeom prst="rect">
            <a:avLst/>
          </a:prstGeom>
          <a:noFill/>
          <a:ln w="9525">
            <a:noFill/>
            <a:miter lim="800000"/>
            <a:headEnd/>
            <a:tailEnd/>
          </a:ln>
        </p:spPr>
        <p:txBody>
          <a:bodyPr>
            <a:spAutoFit/>
          </a:bodyPr>
          <a:lstStyle/>
          <a:p>
            <a:r>
              <a:rPr lang="en-US" sz="3200" dirty="0">
                <a:latin typeface="Arial" charset="0"/>
                <a:cs typeface="Arial" charset="0"/>
              </a:rPr>
              <a:t>RAM Distributes LLINs On A Three Year Basis To All Areas Of PNG</a:t>
            </a:r>
          </a:p>
        </p:txBody>
      </p:sp>
      <p:pic>
        <p:nvPicPr>
          <p:cNvPr id="10246"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19200" y="0"/>
            <a:ext cx="69342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928FAFAC-48B0-41C8-A338-C641072904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3300" y="1705747"/>
            <a:ext cx="6710362" cy="4713331"/>
          </a:xfrm>
          <a:prstGeom prst="rect">
            <a:avLst/>
          </a:prstGeom>
        </p:spPr>
      </p:pic>
      <p:sp>
        <p:nvSpPr>
          <p:cNvPr id="2" name="TextBox 1">
            <a:extLst>
              <a:ext uri="{FF2B5EF4-FFF2-40B4-BE49-F238E27FC236}">
                <a16:creationId xmlns:a16="http://schemas.microsoft.com/office/drawing/2014/main" id="{EEA78072-916F-41CD-9BF0-E3039AA4C783}"/>
              </a:ext>
            </a:extLst>
          </p:cNvPr>
          <p:cNvSpPr txBox="1"/>
          <p:nvPr/>
        </p:nvSpPr>
        <p:spPr>
          <a:xfrm>
            <a:off x="0" y="6393715"/>
            <a:ext cx="9144000"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Presently in </a:t>
            </a:r>
            <a:r>
              <a:rPr lang="en-US" sz="1800" dirty="0" err="1">
                <a:latin typeface="Arial" panose="020B0604020202020204" pitchFamily="34" charset="0"/>
                <a:cs typeface="Arial" panose="020B0604020202020204" pitchFamily="34" charset="0"/>
              </a:rPr>
              <a:t>Lae</a:t>
            </a:r>
            <a:r>
              <a:rPr lang="en-US" sz="1800" dirty="0">
                <a:latin typeface="Arial" panose="020B0604020202020204" pitchFamily="34" charset="0"/>
                <a:cs typeface="Arial" panose="020B0604020202020204" pitchFamily="34" charset="0"/>
              </a:rPr>
              <a:t> and Madang and moving shortly to East Sepik and Western Provinces</a:t>
            </a:r>
            <a:endParaRPr lang="en-PG" sz="18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DA22CFD9-D8D7-4396-BAD2-B6843F4AE38A}"/>
              </a:ext>
            </a:extLst>
          </p:cNvPr>
          <p:cNvPicPr>
            <a:picLocks noChangeAspect="1"/>
          </p:cNvPicPr>
          <p:nvPr/>
        </p:nvPicPr>
        <p:blipFill>
          <a:blip r:embed="rId4"/>
          <a:stretch>
            <a:fillRect/>
          </a:stretch>
        </p:blipFill>
        <p:spPr>
          <a:xfrm>
            <a:off x="822325" y="2057400"/>
            <a:ext cx="7360802" cy="4430203"/>
          </a:xfrm>
          <a:prstGeom prst="rect">
            <a:avLst/>
          </a:prstGeom>
        </p:spPr>
      </p:pic>
    </p:spTree>
    <p:extLst>
      <p:ext uri="{BB962C8B-B14F-4D97-AF65-F5344CB8AC3E}">
        <p14:creationId xmlns:p14="http://schemas.microsoft.com/office/powerpoint/2010/main" val="152551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8AFEBE58-6C7B-4518-B5BA-4198EA6BEB84}"/>
              </a:ext>
            </a:extLst>
          </p:cNvPr>
          <p:cNvPicPr>
            <a:picLocks noChangeAspect="1"/>
          </p:cNvPicPr>
          <p:nvPr/>
        </p:nvPicPr>
        <p:blipFill>
          <a:blip r:embed="rId4"/>
          <a:stretch>
            <a:fillRect/>
          </a:stretch>
        </p:blipFill>
        <p:spPr>
          <a:xfrm>
            <a:off x="822325" y="2057400"/>
            <a:ext cx="7392579" cy="4443413"/>
          </a:xfrm>
          <a:prstGeom prst="rect">
            <a:avLst/>
          </a:prstGeom>
        </p:spPr>
      </p:pic>
    </p:spTree>
    <p:extLst>
      <p:ext uri="{BB962C8B-B14F-4D97-AF65-F5344CB8AC3E}">
        <p14:creationId xmlns:p14="http://schemas.microsoft.com/office/powerpoint/2010/main" val="333930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POSSIBLE PROBLEMS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455738"/>
            <a:ext cx="8153400" cy="4953000"/>
          </a:xfrm>
        </p:spPr>
        <p:txBody>
          <a:bodyPr/>
          <a:lstStyle/>
          <a:p>
            <a:pPr marL="0" indent="0">
              <a:lnSpc>
                <a:spcPct val="80000"/>
              </a:lnSpc>
              <a:buNone/>
            </a:pPr>
            <a:r>
              <a:rPr lang="en-GB" sz="2800" b="1" dirty="0">
                <a:latin typeface="Arial" charset="0"/>
              </a:rPr>
              <a:t>POSSIBLE REASONS FOR INCREASES IN MALARIA </a:t>
            </a:r>
          </a:p>
          <a:p>
            <a:pPr>
              <a:lnSpc>
                <a:spcPct val="80000"/>
              </a:lnSpc>
            </a:pPr>
            <a:r>
              <a:rPr lang="en-GB" sz="2800" dirty="0">
                <a:latin typeface="Arial" charset="0"/>
              </a:rPr>
              <a:t>Treatment failure</a:t>
            </a:r>
          </a:p>
          <a:p>
            <a:pPr lvl="1">
              <a:lnSpc>
                <a:spcPct val="80000"/>
              </a:lnSpc>
            </a:pPr>
            <a:r>
              <a:rPr lang="en-GB" sz="2400" dirty="0">
                <a:latin typeface="Arial" charset="0"/>
              </a:rPr>
              <a:t>Drugs resistance</a:t>
            </a:r>
          </a:p>
          <a:p>
            <a:pPr lvl="1">
              <a:lnSpc>
                <a:spcPct val="80000"/>
              </a:lnSpc>
            </a:pPr>
            <a:r>
              <a:rPr lang="en-GB" sz="2400" dirty="0">
                <a:latin typeface="Arial" charset="0"/>
              </a:rPr>
              <a:t>Substandard medicine</a:t>
            </a:r>
          </a:p>
          <a:p>
            <a:pPr lvl="1">
              <a:lnSpc>
                <a:spcPct val="80000"/>
              </a:lnSpc>
            </a:pPr>
            <a:r>
              <a:rPr lang="en-GB" sz="2400" dirty="0">
                <a:latin typeface="Arial" charset="0"/>
              </a:rPr>
              <a:t>Non compliance of taking full course or sub optimal doses</a:t>
            </a:r>
          </a:p>
          <a:p>
            <a:pPr lvl="1">
              <a:lnSpc>
                <a:spcPct val="80000"/>
              </a:lnSpc>
            </a:pPr>
            <a:r>
              <a:rPr lang="en-GB" sz="2400" dirty="0">
                <a:latin typeface="Arial" charset="0"/>
              </a:rPr>
              <a:t>Expired drugs</a:t>
            </a:r>
          </a:p>
          <a:p>
            <a:pPr lvl="1">
              <a:lnSpc>
                <a:spcPct val="80000"/>
              </a:lnSpc>
            </a:pPr>
            <a:r>
              <a:rPr lang="en-GB" sz="2400" dirty="0">
                <a:latin typeface="Arial" charset="0"/>
              </a:rPr>
              <a:t>Health Staff giving wrong doses</a:t>
            </a:r>
          </a:p>
          <a:p>
            <a:pPr lvl="1">
              <a:lnSpc>
                <a:spcPct val="80000"/>
              </a:lnSpc>
            </a:pPr>
            <a:r>
              <a:rPr lang="en-GB" sz="2400" dirty="0">
                <a:latin typeface="Arial" charset="0"/>
              </a:rPr>
              <a:t>Diagnostic Test (RDTs) problems</a:t>
            </a:r>
          </a:p>
          <a:p>
            <a:pPr lvl="1">
              <a:lnSpc>
                <a:spcPct val="80000"/>
              </a:lnSpc>
            </a:pPr>
            <a:r>
              <a:rPr lang="en-GB" sz="2400" dirty="0">
                <a:latin typeface="Arial" charset="0"/>
              </a:rPr>
              <a:t>Treatment seeking behaviour</a:t>
            </a:r>
          </a:p>
          <a:p>
            <a:pPr lvl="1">
              <a:lnSpc>
                <a:spcPct val="80000"/>
              </a:lnSpc>
            </a:pPr>
            <a:r>
              <a:rPr lang="en-GB" sz="2400" dirty="0">
                <a:latin typeface="Arial" charset="0"/>
              </a:rPr>
              <a:t>Health Staff behaviour</a:t>
            </a:r>
          </a:p>
          <a:p>
            <a:pPr>
              <a:lnSpc>
                <a:spcPct val="80000"/>
              </a:lnSpc>
            </a:pPr>
            <a:r>
              <a:rPr lang="en-GB" sz="2800" dirty="0">
                <a:latin typeface="Arial" charset="0"/>
              </a:rPr>
              <a:t>Shortage of </a:t>
            </a:r>
            <a:r>
              <a:rPr lang="en-GB" sz="2800" dirty="0" err="1">
                <a:latin typeface="Arial" charset="0"/>
              </a:rPr>
              <a:t>antimlaria</a:t>
            </a:r>
            <a:r>
              <a:rPr lang="en-GB" sz="2800" dirty="0">
                <a:latin typeface="Arial" charset="0"/>
              </a:rPr>
              <a:t> commodities</a:t>
            </a: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POSSIBLE PROBLEMS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marL="0" indent="0">
              <a:lnSpc>
                <a:spcPct val="80000"/>
              </a:lnSpc>
              <a:buNone/>
            </a:pPr>
            <a:r>
              <a:rPr lang="en-GB" sz="2800" b="1" dirty="0">
                <a:latin typeface="Arial" charset="0"/>
              </a:rPr>
              <a:t>POSSIBLE REASONS FOR INCREASES IN MALARIA </a:t>
            </a:r>
          </a:p>
          <a:p>
            <a:pPr>
              <a:lnSpc>
                <a:spcPct val="80000"/>
              </a:lnSpc>
            </a:pPr>
            <a:r>
              <a:rPr lang="en-GB" sz="2800" dirty="0">
                <a:latin typeface="Arial" charset="0"/>
              </a:rPr>
              <a:t>People not going for treatment due to access (</a:t>
            </a:r>
            <a:r>
              <a:rPr lang="en-GB" sz="2800" dirty="0" err="1">
                <a:latin typeface="Arial" charset="0"/>
              </a:rPr>
              <a:t>Kuriva</a:t>
            </a:r>
            <a:r>
              <a:rPr lang="en-GB" sz="2800" dirty="0">
                <a:latin typeface="Arial" charset="0"/>
              </a:rPr>
              <a:t> Population spread out)</a:t>
            </a:r>
          </a:p>
          <a:p>
            <a:pPr>
              <a:lnSpc>
                <a:spcPct val="80000"/>
              </a:lnSpc>
            </a:pPr>
            <a:r>
              <a:rPr lang="en-GB" sz="2800" dirty="0">
                <a:latin typeface="Arial" charset="0"/>
              </a:rPr>
              <a:t>Human behaviour</a:t>
            </a:r>
          </a:p>
          <a:p>
            <a:pPr lvl="1">
              <a:lnSpc>
                <a:spcPct val="80000"/>
              </a:lnSpc>
            </a:pPr>
            <a:r>
              <a:rPr lang="en-GB" sz="2400" dirty="0">
                <a:latin typeface="Arial" charset="0"/>
              </a:rPr>
              <a:t>Not sleeping under nets, not repairing nets</a:t>
            </a:r>
          </a:p>
          <a:p>
            <a:pPr>
              <a:lnSpc>
                <a:spcPct val="80000"/>
              </a:lnSpc>
            </a:pPr>
            <a:r>
              <a:rPr lang="en-GB" sz="2800" dirty="0">
                <a:latin typeface="Arial" charset="0"/>
              </a:rPr>
              <a:t>Mosquitoes biting earlier so increasing contact with mosquitoes.</a:t>
            </a:r>
          </a:p>
          <a:p>
            <a:pPr>
              <a:lnSpc>
                <a:spcPct val="80000"/>
              </a:lnSpc>
            </a:pPr>
            <a:r>
              <a:rPr lang="en-GB" sz="2800" dirty="0">
                <a:latin typeface="Arial" charset="0"/>
              </a:rPr>
              <a:t>People staying up late e.g. watching village cinema</a:t>
            </a:r>
          </a:p>
          <a:p>
            <a:pPr>
              <a:lnSpc>
                <a:spcPct val="80000"/>
              </a:lnSpc>
            </a:pPr>
            <a:r>
              <a:rPr lang="en-GB" sz="2800" dirty="0">
                <a:latin typeface="Arial" charset="0"/>
              </a:rPr>
              <a:t>LLINs no longer working </a:t>
            </a:r>
          </a:p>
          <a:p>
            <a:pPr lvl="1">
              <a:lnSpc>
                <a:spcPct val="80000"/>
              </a:lnSpc>
            </a:pPr>
            <a:r>
              <a:rPr lang="en-GB" sz="2400" dirty="0">
                <a:latin typeface="Arial" charset="0"/>
              </a:rPr>
              <a:t>not treated properly.</a:t>
            </a:r>
          </a:p>
          <a:p>
            <a:pPr lvl="1">
              <a:lnSpc>
                <a:spcPct val="80000"/>
              </a:lnSpc>
            </a:pPr>
            <a:r>
              <a:rPr lang="en-GB" sz="2400" dirty="0">
                <a:latin typeface="Arial" charset="0"/>
              </a:rPr>
              <a:t>Insecticide resistance</a:t>
            </a:r>
          </a:p>
          <a:p>
            <a:pPr lvl="1">
              <a:lnSpc>
                <a:spcPct val="80000"/>
              </a:lnSpc>
            </a:pPr>
            <a:r>
              <a:rPr lang="en-GB" sz="2400" dirty="0">
                <a:latin typeface="Arial" charset="0"/>
              </a:rPr>
              <a:t>Nets not being repaired</a:t>
            </a: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68601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PARTNER INTERVENTIONS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752600"/>
            <a:ext cx="8153400" cy="4953000"/>
          </a:xfrm>
        </p:spPr>
        <p:txBody>
          <a:bodyPr/>
          <a:lstStyle/>
          <a:p>
            <a:pPr>
              <a:lnSpc>
                <a:spcPct val="80000"/>
              </a:lnSpc>
            </a:pPr>
            <a:r>
              <a:rPr lang="en-GB" dirty="0">
                <a:latin typeface="Arial" charset="0"/>
              </a:rPr>
              <a:t>Verify Cause Of Problems. Carry out the following investigations.</a:t>
            </a:r>
          </a:p>
          <a:p>
            <a:pPr lvl="1">
              <a:lnSpc>
                <a:spcPct val="80000"/>
              </a:lnSpc>
            </a:pPr>
            <a:r>
              <a:rPr lang="en-GB" dirty="0">
                <a:latin typeface="Arial" charset="0"/>
              </a:rPr>
              <a:t>Therapeutic Efficacy Studies (TES) (NDoH)</a:t>
            </a:r>
          </a:p>
          <a:p>
            <a:pPr lvl="1">
              <a:lnSpc>
                <a:spcPct val="80000"/>
              </a:lnSpc>
            </a:pPr>
            <a:r>
              <a:rPr lang="en-GB" dirty="0">
                <a:latin typeface="Arial" charset="0"/>
              </a:rPr>
              <a:t>Insecticide Resistance Studies (IMR)</a:t>
            </a:r>
          </a:p>
          <a:p>
            <a:pPr lvl="1">
              <a:lnSpc>
                <a:spcPct val="80000"/>
              </a:lnSpc>
            </a:pPr>
            <a:r>
              <a:rPr lang="en-GB" dirty="0">
                <a:latin typeface="Arial" charset="0"/>
              </a:rPr>
              <a:t>Test </a:t>
            </a:r>
            <a:r>
              <a:rPr lang="en-GB" dirty="0" err="1">
                <a:latin typeface="Arial" charset="0"/>
              </a:rPr>
              <a:t>bednets</a:t>
            </a:r>
            <a:r>
              <a:rPr lang="en-GB" dirty="0">
                <a:latin typeface="Arial" charset="0"/>
              </a:rPr>
              <a:t> for efficacy (IMR)</a:t>
            </a:r>
          </a:p>
          <a:p>
            <a:pPr lvl="1">
              <a:lnSpc>
                <a:spcPct val="80000"/>
              </a:lnSpc>
            </a:pPr>
            <a:r>
              <a:rPr lang="en-GB" dirty="0">
                <a:latin typeface="Arial" charset="0"/>
              </a:rPr>
              <a:t>Entomological studies include speciation and when mosquitoes are biting (IMR).</a:t>
            </a:r>
          </a:p>
          <a:p>
            <a:pPr lvl="1">
              <a:lnSpc>
                <a:spcPct val="80000"/>
              </a:lnSpc>
            </a:pPr>
            <a:r>
              <a:rPr lang="en-GB" dirty="0">
                <a:latin typeface="Arial" charset="0"/>
              </a:rPr>
              <a:t>Study of people night time behaviour (RAM to lead).</a:t>
            </a: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2468943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INTERVENTIONS</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475931"/>
            <a:ext cx="8000999" cy="5382069"/>
          </a:xfrm>
        </p:spPr>
        <p:txBody>
          <a:bodyPr/>
          <a:lstStyle/>
          <a:p>
            <a:pPr>
              <a:lnSpc>
                <a:spcPct val="80000"/>
              </a:lnSpc>
            </a:pPr>
            <a:r>
              <a:rPr lang="en-GB" sz="2800" dirty="0">
                <a:latin typeface="Arial" charset="0"/>
              </a:rPr>
              <a:t>Mapping of area to show villages in relationship to health centres and schools.</a:t>
            </a:r>
          </a:p>
          <a:p>
            <a:pPr>
              <a:lnSpc>
                <a:spcPct val="80000"/>
              </a:lnSpc>
            </a:pPr>
            <a:r>
              <a:rPr lang="en-GB" sz="2800" dirty="0">
                <a:latin typeface="Arial" charset="0"/>
              </a:rPr>
              <a:t>Look for other partners or organisations working in the area</a:t>
            </a:r>
          </a:p>
          <a:p>
            <a:pPr>
              <a:lnSpc>
                <a:spcPct val="80000"/>
              </a:lnSpc>
            </a:pPr>
            <a:r>
              <a:rPr lang="en-GB" sz="2800" dirty="0">
                <a:latin typeface="Arial" charset="0"/>
              </a:rPr>
              <a:t>Identify any church or other local action groups</a:t>
            </a:r>
          </a:p>
          <a:p>
            <a:pPr>
              <a:lnSpc>
                <a:spcPct val="80000"/>
              </a:lnSpc>
            </a:pPr>
            <a:r>
              <a:rPr lang="en-GB" sz="2800" dirty="0">
                <a:latin typeface="Arial" charset="0"/>
              </a:rPr>
              <a:t>Introduce School Health Master and possible Village Volunteers for testing and treatment of malaria in remote locations.</a:t>
            </a:r>
          </a:p>
          <a:p>
            <a:pPr>
              <a:lnSpc>
                <a:spcPct val="80000"/>
              </a:lnSpc>
            </a:pPr>
            <a:r>
              <a:rPr lang="en-GB" sz="2800" dirty="0">
                <a:latin typeface="Arial" charset="0"/>
              </a:rPr>
              <a:t>Ensure that health centre does not run out of malaria commodities (RAM).</a:t>
            </a:r>
          </a:p>
          <a:p>
            <a:pPr>
              <a:lnSpc>
                <a:spcPct val="80000"/>
              </a:lnSpc>
            </a:pPr>
            <a:r>
              <a:rPr lang="en-GB" sz="2800" dirty="0">
                <a:latin typeface="Arial" charset="0"/>
              </a:rPr>
              <a:t>Health education of schools and villages</a:t>
            </a:r>
          </a:p>
          <a:p>
            <a:pPr>
              <a:lnSpc>
                <a:spcPct val="80000"/>
              </a:lnSpc>
            </a:pPr>
            <a:r>
              <a:rPr lang="en-GB" sz="2800" dirty="0">
                <a:latin typeface="Arial" charset="0"/>
              </a:rPr>
              <a:t>School Projects to carry out health education and larval control – this can be extended to villages where volunteers are willing.</a:t>
            </a:r>
          </a:p>
          <a:p>
            <a:pPr marL="0" indent="0">
              <a:lnSpc>
                <a:spcPct val="80000"/>
              </a:lnSpc>
              <a:buNone/>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880372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FUTURE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1475931"/>
            <a:ext cx="8000999" cy="5382069"/>
          </a:xfrm>
        </p:spPr>
        <p:txBody>
          <a:bodyPr/>
          <a:lstStyle/>
          <a:p>
            <a:pPr marL="0" indent="0">
              <a:lnSpc>
                <a:spcPct val="80000"/>
              </a:lnSpc>
              <a:buNone/>
            </a:pPr>
            <a:endParaRPr lang="en-GB" sz="2800" dirty="0">
              <a:latin typeface="Arial" charset="0"/>
            </a:endParaRPr>
          </a:p>
          <a:p>
            <a:pPr>
              <a:lnSpc>
                <a:spcPct val="80000"/>
              </a:lnSpc>
            </a:pPr>
            <a:r>
              <a:rPr lang="en-GB" sz="2800" dirty="0">
                <a:latin typeface="Arial" charset="0"/>
              </a:rPr>
              <a:t>RAM will continue to work in </a:t>
            </a:r>
            <a:r>
              <a:rPr lang="en-GB" sz="2800" dirty="0" err="1">
                <a:latin typeface="Arial" charset="0"/>
              </a:rPr>
              <a:t>Waima</a:t>
            </a:r>
            <a:r>
              <a:rPr lang="en-GB" sz="2800" dirty="0">
                <a:latin typeface="Arial" charset="0"/>
              </a:rPr>
              <a:t> but will now concentrate on this new area called </a:t>
            </a:r>
            <a:r>
              <a:rPr lang="en-GB" sz="2800" dirty="0" err="1">
                <a:latin typeface="Arial" charset="0"/>
              </a:rPr>
              <a:t>Kuriva</a:t>
            </a:r>
            <a:r>
              <a:rPr lang="en-GB" sz="2800" dirty="0">
                <a:latin typeface="Arial" charset="0"/>
              </a:rPr>
              <a:t>.</a:t>
            </a:r>
          </a:p>
          <a:p>
            <a:pPr>
              <a:lnSpc>
                <a:spcPct val="80000"/>
              </a:lnSpc>
            </a:pPr>
            <a:r>
              <a:rPr lang="en-GB" sz="2800" dirty="0">
                <a:latin typeface="Arial" charset="0"/>
              </a:rPr>
              <a:t>However ownership remains a big problem – communities happy to work when RAM staff are present and but do nothing when RAM staff are away. In this respect trying to identify any strong local groups (e.g. Church or women’s groups) working in the area with whom RAM Chasing Malaria Team can win.</a:t>
            </a: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3810836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1323439"/>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OTHER ACTIVITIES</a:t>
            </a:r>
          </a:p>
          <a:p>
            <a:pPr algn="ctr"/>
            <a:r>
              <a:rPr lang="en-US" sz="3600" dirty="0">
                <a:latin typeface="Arial" charset="0"/>
              </a:rPr>
              <a:t>Intervention Failure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6149"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8" name="Picture 7">
            <a:extLst>
              <a:ext uri="{FF2B5EF4-FFF2-40B4-BE49-F238E27FC236}">
                <a16:creationId xmlns:a16="http://schemas.microsoft.com/office/drawing/2014/main" id="{A057045F-D97B-4C61-B255-289B4C47BC2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122237" y="2203684"/>
            <a:ext cx="3763963" cy="3916777"/>
          </a:xfrm>
          <a:prstGeom prst="rect">
            <a:avLst/>
          </a:prstGeom>
          <a:noFill/>
          <a:ln>
            <a:noFill/>
          </a:ln>
          <a:extLst/>
        </p:spPr>
      </p:pic>
      <p:sp>
        <p:nvSpPr>
          <p:cNvPr id="2" name="TextBox 1">
            <a:extLst>
              <a:ext uri="{FF2B5EF4-FFF2-40B4-BE49-F238E27FC236}">
                <a16:creationId xmlns:a16="http://schemas.microsoft.com/office/drawing/2014/main" id="{73041556-62D0-4B8A-80F7-CA965BBF011D}"/>
              </a:ext>
            </a:extLst>
          </p:cNvPr>
          <p:cNvSpPr txBox="1"/>
          <p:nvPr/>
        </p:nvSpPr>
        <p:spPr>
          <a:xfrm>
            <a:off x="228600" y="6335067"/>
            <a:ext cx="8610600" cy="46166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No impact on malaria and continually destroyed by pigs</a:t>
            </a:r>
            <a:endParaRPr lang="en-PG" dirty="0">
              <a:latin typeface="Arial" panose="020B0604020202020204" pitchFamily="34" charset="0"/>
              <a:cs typeface="Arial" panose="020B0604020202020204" pitchFamily="34" charset="0"/>
            </a:endParaRPr>
          </a:p>
        </p:txBody>
      </p:sp>
      <p:pic>
        <p:nvPicPr>
          <p:cNvPr id="10" name="Picture 1">
            <a:extLst>
              <a:ext uri="{FF2B5EF4-FFF2-40B4-BE49-F238E27FC236}">
                <a16:creationId xmlns:a16="http://schemas.microsoft.com/office/drawing/2014/main" id="{994979DA-40F3-4ED5-96D1-EF4DB7264AE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14800" y="2203684"/>
            <a:ext cx="4724400" cy="39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79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533400" y="2169587"/>
            <a:ext cx="81534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has been working in 2018 with communities in the </a:t>
            </a:r>
            <a:r>
              <a:rPr lang="en-AU" dirty="0" err="1">
                <a:latin typeface="Arial" panose="020B0604020202020204" pitchFamily="34" charset="0"/>
                <a:cs typeface="Arial" panose="020B0604020202020204" pitchFamily="34" charset="0"/>
              </a:rPr>
              <a:t>Kairuku</a:t>
            </a:r>
            <a:r>
              <a:rPr lang="en-AU" dirty="0">
                <a:latin typeface="Arial" panose="020B0604020202020204" pitchFamily="34" charset="0"/>
                <a:cs typeface="Arial" panose="020B0604020202020204" pitchFamily="34" charset="0"/>
              </a:rPr>
              <a:t> area of Central Province where malaria was the worst and does not appear to have reduced by very much, particularly in the </a:t>
            </a:r>
            <a:r>
              <a:rPr lang="en-AU" dirty="0" err="1">
                <a:latin typeface="Arial" panose="020B0604020202020204" pitchFamily="34" charset="0"/>
                <a:cs typeface="Arial" panose="020B0604020202020204" pitchFamily="34" charset="0"/>
              </a:rPr>
              <a:t>Waima</a:t>
            </a:r>
            <a:r>
              <a:rPr lang="en-AU" dirty="0">
                <a:latin typeface="Arial" panose="020B0604020202020204" pitchFamily="34" charset="0"/>
                <a:cs typeface="Arial" panose="020B0604020202020204" pitchFamily="34" charset="0"/>
              </a:rPr>
              <a:t> area.</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Working closely with four health centres.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Presently working with 15 schools and many communities to encourage looking for breeding sites of malaria on a weekly basis.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School teachers and children are educated in malaria and asked to form school clubs which should look for larvae on a weekly basis.</a:t>
            </a:r>
            <a:endParaRPr lang="en-AU" dirty="0"/>
          </a:p>
        </p:txBody>
      </p:sp>
    </p:spTree>
    <p:extLst>
      <p:ext uri="{BB962C8B-B14F-4D97-AF65-F5344CB8AC3E}">
        <p14:creationId xmlns:p14="http://schemas.microsoft.com/office/powerpoint/2010/main" val="217996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7" name="Rectangle 9">
            <a:extLst>
              <a:ext uri="{FF2B5EF4-FFF2-40B4-BE49-F238E27FC236}">
                <a16:creationId xmlns:a16="http://schemas.microsoft.com/office/drawing/2014/main" id="{536A6D8A-7777-4A60-B447-0463A391D72A}"/>
              </a:ext>
            </a:extLst>
          </p:cNvPr>
          <p:cNvSpPr>
            <a:spLocks noChangeArrowheads="1"/>
          </p:cNvSpPr>
          <p:nvPr/>
        </p:nvSpPr>
        <p:spPr bwMode="auto">
          <a:xfrm>
            <a:off x="355599" y="1532079"/>
            <a:ext cx="10484069" cy="55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5" name="Picture 4">
            <a:extLst>
              <a:ext uri="{FF2B5EF4-FFF2-40B4-BE49-F238E27FC236}">
                <a16:creationId xmlns:a16="http://schemas.microsoft.com/office/drawing/2014/main" id="{5BB5E2B6-763A-4804-BD55-5D7616DFD0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9700" y="1874979"/>
            <a:ext cx="6400800" cy="4800600"/>
          </a:xfrm>
          <a:prstGeom prst="rect">
            <a:avLst/>
          </a:prstGeom>
        </p:spPr>
      </p:pic>
    </p:spTree>
    <p:extLst>
      <p:ext uri="{BB962C8B-B14F-4D97-AF65-F5344CB8AC3E}">
        <p14:creationId xmlns:p14="http://schemas.microsoft.com/office/powerpoint/2010/main" val="63745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609600" y="304800"/>
            <a:ext cx="7712075"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1267"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1268" name="Picture 10" descr="RAMl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1269" name="TextBox 8"/>
          <p:cNvSpPr txBox="1">
            <a:spLocks noChangeArrowheads="1"/>
          </p:cNvSpPr>
          <p:nvPr/>
        </p:nvSpPr>
        <p:spPr bwMode="auto">
          <a:xfrm>
            <a:off x="822326" y="1066800"/>
            <a:ext cx="7416800" cy="461963"/>
          </a:xfrm>
          <a:prstGeom prst="rect">
            <a:avLst/>
          </a:prstGeom>
          <a:noFill/>
          <a:ln w="9525">
            <a:noFill/>
            <a:miter lim="800000"/>
            <a:headEnd/>
            <a:tailEnd/>
          </a:ln>
        </p:spPr>
        <p:txBody>
          <a:bodyPr wrap="square">
            <a:spAutoFit/>
          </a:bodyPr>
          <a:lstStyle/>
          <a:p>
            <a:pPr algn="ctr"/>
            <a:r>
              <a:rPr lang="en-US" b="1" dirty="0">
                <a:latin typeface="Arial" charset="0"/>
                <a:cs typeface="Arial" charset="0"/>
              </a:rPr>
              <a:t>Distribution Of LLINs To Household Level</a:t>
            </a:r>
          </a:p>
        </p:txBody>
      </p:sp>
      <p:pic>
        <p:nvPicPr>
          <p:cNvPr id="1127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990600" y="0"/>
            <a:ext cx="71628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2" name="Picture 1">
            <a:extLst>
              <a:ext uri="{FF2B5EF4-FFF2-40B4-BE49-F238E27FC236}">
                <a16:creationId xmlns:a16="http://schemas.microsoft.com/office/drawing/2014/main" id="{22BBCDBF-DAEF-438E-A7C9-1F3203776DFA}"/>
              </a:ext>
            </a:extLst>
          </p:cNvPr>
          <p:cNvPicPr>
            <a:picLocks noChangeAspect="1"/>
          </p:cNvPicPr>
          <p:nvPr/>
        </p:nvPicPr>
        <p:blipFill>
          <a:blip r:embed="rId5"/>
          <a:stretch>
            <a:fillRect/>
          </a:stretch>
        </p:blipFill>
        <p:spPr>
          <a:xfrm>
            <a:off x="609600" y="1695450"/>
            <a:ext cx="7888457" cy="46291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533400" y="2323475"/>
            <a:ext cx="8153400" cy="3477875"/>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Ensuring that all health centres are recording malaria on a regular basis.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We work with schools and communities trying to destroy breeding sites through filling in puddles of water, </a:t>
            </a:r>
            <a:r>
              <a:rPr lang="en-AU" sz="2800" dirty="0" err="1">
                <a:latin typeface="Arial" panose="020B0604020202020204" pitchFamily="34" charset="0"/>
                <a:cs typeface="Arial" panose="020B0604020202020204" pitchFamily="34" charset="0"/>
              </a:rPr>
              <a:t>larviciding</a:t>
            </a:r>
            <a:r>
              <a:rPr lang="en-AU" sz="2800" dirty="0">
                <a:latin typeface="Arial" panose="020B0604020202020204" pitchFamily="34" charset="0"/>
                <a:cs typeface="Arial" panose="020B0604020202020204" pitchFamily="34" charset="0"/>
              </a:rPr>
              <a:t>, covering water places, fish.</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Also set up barrier of old mosquito nets to see if this would stop malaria.</a:t>
            </a:r>
          </a:p>
          <a:p>
            <a:endParaRPr lang="en-AU" dirty="0"/>
          </a:p>
        </p:txBody>
      </p:sp>
    </p:spTree>
    <p:extLst>
      <p:ext uri="{BB962C8B-B14F-4D97-AF65-F5344CB8AC3E}">
        <p14:creationId xmlns:p14="http://schemas.microsoft.com/office/powerpoint/2010/main" val="2892359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21105CFE-FDC0-4F67-B65A-9903D6887D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519362"/>
            <a:ext cx="4464049" cy="3348037"/>
          </a:xfrm>
          <a:prstGeom prst="rect">
            <a:avLst/>
          </a:prstGeom>
        </p:spPr>
      </p:pic>
      <p:pic>
        <p:nvPicPr>
          <p:cNvPr id="5" name="Picture 4">
            <a:extLst>
              <a:ext uri="{FF2B5EF4-FFF2-40B4-BE49-F238E27FC236}">
                <a16:creationId xmlns:a16="http://schemas.microsoft.com/office/drawing/2014/main" id="{E4A5C957-274F-4233-A7A8-AFBF43838F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1933" y="2508094"/>
            <a:ext cx="4472067" cy="3354050"/>
          </a:xfrm>
          <a:prstGeom prst="rect">
            <a:avLst/>
          </a:prstGeom>
        </p:spPr>
      </p:pic>
    </p:spTree>
    <p:extLst>
      <p:ext uri="{BB962C8B-B14F-4D97-AF65-F5344CB8AC3E}">
        <p14:creationId xmlns:p14="http://schemas.microsoft.com/office/powerpoint/2010/main" val="2237027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Manual On Malaria Control</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AFF48998-996B-43AE-8BF2-336F77D93E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2006226"/>
            <a:ext cx="3076575" cy="4552950"/>
          </a:xfrm>
          <a:prstGeom prst="rect">
            <a:avLst/>
          </a:prstGeom>
        </p:spPr>
      </p:pic>
      <p:sp>
        <p:nvSpPr>
          <p:cNvPr id="3" name="TextBox 2">
            <a:extLst>
              <a:ext uri="{FF2B5EF4-FFF2-40B4-BE49-F238E27FC236}">
                <a16:creationId xmlns:a16="http://schemas.microsoft.com/office/drawing/2014/main" id="{AB9C5C6F-4D8C-4383-99F2-CAE9AC39789F}"/>
              </a:ext>
            </a:extLst>
          </p:cNvPr>
          <p:cNvSpPr txBox="1"/>
          <p:nvPr/>
        </p:nvSpPr>
        <p:spPr>
          <a:xfrm>
            <a:off x="533400" y="2404192"/>
            <a:ext cx="44958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has printed a practical guide to malaria control at national and community level.</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5000 copies in A5 size to be distributed to all health centres and schools in the country.</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Written by RAM in collaboration with WHO staff and </a:t>
            </a:r>
            <a:r>
              <a:rPr lang="en-AU" dirty="0" err="1">
                <a:latin typeface="Arial" panose="020B0604020202020204" pitchFamily="34" charset="0"/>
                <a:cs typeface="Arial" panose="020B0604020202020204" pitchFamily="34" charset="0"/>
              </a:rPr>
              <a:t>NDoH</a:t>
            </a:r>
            <a:r>
              <a:rPr lang="en-AU" dirty="0">
                <a:latin typeface="Arial" panose="020B0604020202020204" pitchFamily="34" charset="0"/>
                <a:cs typeface="Arial" panose="020B0604020202020204" pitchFamily="34" charset="0"/>
              </a:rPr>
              <a:t>.</a:t>
            </a:r>
            <a:endParaRPr lang="en-AU" dirty="0"/>
          </a:p>
        </p:txBody>
      </p:sp>
    </p:spTree>
    <p:extLst>
      <p:ext uri="{BB962C8B-B14F-4D97-AF65-F5344CB8AC3E}">
        <p14:creationId xmlns:p14="http://schemas.microsoft.com/office/powerpoint/2010/main" val="1943994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Private Sector Sale Of Nets</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AB9C5C6F-4D8C-4383-99F2-CAE9AC39789F}"/>
              </a:ext>
            </a:extLst>
          </p:cNvPr>
          <p:cNvSpPr txBox="1"/>
          <p:nvPr/>
        </p:nvSpPr>
        <p:spPr>
          <a:xfrm>
            <a:off x="533400" y="2404192"/>
            <a:ext cx="8153400" cy="4770537"/>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RAM had engaged a salesman in 2014 and 2015 to sell nets around Port Moresby. </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Revenue from his sales supported his salary.</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Salesman left and nets in supply chain few so this was abandoned.</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It is hoped that this will now be resurrected. We would like to have a target of LLINs being sold in every district capital in PNG so that people can replace their nets when there wear out early.</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356435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438400" y="381000"/>
            <a:ext cx="51816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Next Steps (3)</a:t>
            </a:r>
          </a:p>
        </p:txBody>
      </p:sp>
      <p:pic>
        <p:nvPicPr>
          <p:cNvPr id="50179" name="Picture 6" descr="RAMl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50182"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Initial Data From Chasing Malaria Project Showing Malaria Cases Recorded In NCD and Hiri and Kairuku District Of Central Province</a:t>
            </a:r>
          </a:p>
        </p:txBody>
      </p:sp>
      <p:pic>
        <p:nvPicPr>
          <p:cNvPr id="50183" name="Picture 8" descr="WSP Wasangla trekin 030.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0184" name="TextBox 8"/>
          <p:cNvSpPr txBox="1">
            <a:spLocks noChangeArrowheads="1"/>
          </p:cNvSpPr>
          <p:nvPr/>
        </p:nvSpPr>
        <p:spPr bwMode="auto">
          <a:xfrm>
            <a:off x="1676400" y="6172200"/>
            <a:ext cx="6215063" cy="461963"/>
          </a:xfrm>
          <a:prstGeom prst="rect">
            <a:avLst/>
          </a:prstGeom>
          <a:noFill/>
          <a:ln w="9525">
            <a:noFill/>
            <a:miter lim="800000"/>
            <a:headEnd/>
            <a:tailEnd/>
          </a:ln>
        </p:spPr>
        <p:txBody>
          <a:bodyPr wrap="none">
            <a:spAutoFit/>
          </a:bodyPr>
          <a:lstStyle/>
          <a:p>
            <a:r>
              <a:rPr lang="en-AU" b="1">
                <a:latin typeface="Arial" charset="0"/>
                <a:cs typeface="Arial" charset="0"/>
              </a:rPr>
              <a:t>The Realities Of Distributing Nets In PMG</a:t>
            </a:r>
          </a:p>
        </p:txBody>
      </p:sp>
      <p:pic>
        <p:nvPicPr>
          <p:cNvPr id="50185" name="Picture 6" descr="RAMl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C:\Users\Tim\Documents\PNG\PNG2010\Pictures\SHP\Velgie\Tebi\P70300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3" name="Rectangle 2"/>
          <p:cNvSpPr>
            <a:spLocks noGrp="1" noChangeArrowheads="1"/>
          </p:cNvSpPr>
          <p:nvPr>
            <p:ph type="title" idx="4294967295"/>
          </p:nvPr>
        </p:nvSpPr>
        <p:spPr>
          <a:xfrm>
            <a:off x="1676400" y="2438400"/>
            <a:ext cx="5791200" cy="1905000"/>
          </a:xfrm>
        </p:spPr>
        <p:txBody>
          <a:bodyPr/>
          <a:lstStyle/>
          <a:p>
            <a:r>
              <a:rPr lang="en-US" sz="4000">
                <a:solidFill>
                  <a:srgbClr val="FF3300"/>
                </a:solidFill>
                <a:latin typeface="Arial" charset="0"/>
              </a:rPr>
              <a:t>Thank You Very Much</a:t>
            </a:r>
            <a:br>
              <a:rPr lang="en-US" sz="4000">
                <a:solidFill>
                  <a:srgbClr val="FF3300"/>
                </a:solidFill>
                <a:latin typeface="Arial" charset="0"/>
              </a:rPr>
            </a:br>
            <a:r>
              <a:rPr lang="en-US" sz="4000">
                <a:solidFill>
                  <a:srgbClr val="FF3300"/>
                </a:solidFill>
                <a:latin typeface="Arial" charset="0"/>
              </a:rPr>
              <a:t> Tenk Yu Tru</a:t>
            </a:r>
            <a:br>
              <a:rPr lang="en-US" sz="4000">
                <a:solidFill>
                  <a:srgbClr val="FF3300"/>
                </a:solidFill>
                <a:latin typeface="Arial" charset="0"/>
              </a:rPr>
            </a:br>
            <a:r>
              <a:rPr lang="en-US" sz="4000">
                <a:solidFill>
                  <a:srgbClr val="FF3300"/>
                </a:solidFill>
                <a:latin typeface="Arial" charset="0"/>
              </a:rPr>
              <a:t>Tanikiu Bada Herea</a:t>
            </a:r>
            <a:r>
              <a:rPr lang="en-US" sz="4800">
                <a:solidFill>
                  <a:srgbClr val="FF3300"/>
                </a:solidFill>
                <a:latin typeface="Arial" charset="0"/>
              </a:rPr>
              <a:t> </a:t>
            </a:r>
          </a:p>
        </p:txBody>
      </p:sp>
      <p:pic>
        <p:nvPicPr>
          <p:cNvPr id="51204" name="Picture 9" descr="RAMl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2293" name="TextBox 10"/>
          <p:cNvSpPr txBox="1">
            <a:spLocks noChangeArrowheads="1"/>
          </p:cNvSpPr>
          <p:nvPr/>
        </p:nvSpPr>
        <p:spPr bwMode="auto">
          <a:xfrm>
            <a:off x="609601" y="1379135"/>
            <a:ext cx="7850134" cy="523875"/>
          </a:xfrm>
          <a:prstGeom prst="rect">
            <a:avLst/>
          </a:prstGeom>
          <a:noFill/>
          <a:ln w="9525">
            <a:solidFill>
              <a:srgbClr val="7030A0"/>
            </a:solidFill>
            <a:miter lim="800000"/>
            <a:headEnd/>
            <a:tailEnd/>
          </a:ln>
        </p:spPr>
        <p:txBody>
          <a:bodyPr wrap="square">
            <a:spAutoFit/>
          </a:bodyPr>
          <a:lstStyle/>
          <a:p>
            <a:r>
              <a:rPr lang="en-US" sz="2800" b="1" dirty="0">
                <a:latin typeface="Arial" charset="0"/>
                <a:cs typeface="Arial" charset="0"/>
              </a:rPr>
              <a:t>Distribution Of LLINs To Vulnerable Groups</a:t>
            </a:r>
          </a:p>
        </p:txBody>
      </p:sp>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849259" y="0"/>
            <a:ext cx="7304141"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 name="Picture 2">
            <a:extLst>
              <a:ext uri="{FF2B5EF4-FFF2-40B4-BE49-F238E27FC236}">
                <a16:creationId xmlns:a16="http://schemas.microsoft.com/office/drawing/2014/main" id="{55B39B07-98C8-4768-933A-A9F8E20405ED}"/>
              </a:ext>
            </a:extLst>
          </p:cNvPr>
          <p:cNvPicPr>
            <a:picLocks noChangeAspect="1"/>
          </p:cNvPicPr>
          <p:nvPr/>
        </p:nvPicPr>
        <p:blipFill>
          <a:blip r:embed="rId4"/>
          <a:stretch>
            <a:fillRect/>
          </a:stretch>
        </p:blipFill>
        <p:spPr>
          <a:xfrm>
            <a:off x="1203324" y="2230238"/>
            <a:ext cx="6645276" cy="40169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849259" y="0"/>
            <a:ext cx="7304141"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4A4EF25D-53F8-476B-B5CA-E13EBBF40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00" y="1320006"/>
            <a:ext cx="3543300" cy="2657475"/>
          </a:xfrm>
          <a:prstGeom prst="rect">
            <a:avLst/>
          </a:prstGeom>
        </p:spPr>
      </p:pic>
      <p:pic>
        <p:nvPicPr>
          <p:cNvPr id="6" name="Picture 5">
            <a:extLst>
              <a:ext uri="{FF2B5EF4-FFF2-40B4-BE49-F238E27FC236}">
                <a16:creationId xmlns:a16="http://schemas.microsoft.com/office/drawing/2014/main" id="{7754693B-9E7A-4227-91E1-C76AE0B124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1909" y="1290373"/>
            <a:ext cx="4052491" cy="5403321"/>
          </a:xfrm>
          <a:prstGeom prst="rect">
            <a:avLst/>
          </a:prstGeom>
        </p:spPr>
      </p:pic>
      <p:pic>
        <p:nvPicPr>
          <p:cNvPr id="11" name="Picture 10">
            <a:extLst>
              <a:ext uri="{FF2B5EF4-FFF2-40B4-BE49-F238E27FC236}">
                <a16:creationId xmlns:a16="http://schemas.microsoft.com/office/drawing/2014/main" id="{117F0228-8AD3-4CEC-938F-6CB56838DA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100" y="4036219"/>
            <a:ext cx="3543300" cy="2657475"/>
          </a:xfrm>
          <a:prstGeom prst="rect">
            <a:avLst/>
          </a:prstGeom>
        </p:spPr>
      </p:pic>
    </p:spTree>
    <p:extLst>
      <p:ext uri="{BB962C8B-B14F-4D97-AF65-F5344CB8AC3E}">
        <p14:creationId xmlns:p14="http://schemas.microsoft.com/office/powerpoint/2010/main" val="192243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49259" y="388843"/>
            <a:ext cx="7380341" cy="923330"/>
          </a:xfrm>
          <a:prstGeom prst="rect">
            <a:avLst/>
          </a:prstGeom>
          <a:noFill/>
          <a:ln w="9525">
            <a:noFill/>
            <a:miter lim="800000"/>
            <a:headEnd/>
            <a:tailEnd/>
          </a:ln>
        </p:spPr>
        <p:txBody>
          <a:bodyPr wrap="square">
            <a:spAutoFit/>
          </a:bodyPr>
          <a:lstStyle/>
          <a:p>
            <a:pPr algn="ctr"/>
            <a:r>
              <a:rPr lang="en-US" sz="5400" dirty="0">
                <a:solidFill>
                  <a:srgbClr val="FF3300"/>
                </a:solidFill>
                <a:latin typeface="Arial" charset="0"/>
              </a:rPr>
              <a:t>LLIN DISTRIBUTION</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4A4EF25D-53F8-476B-B5CA-E13EBBF40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825" y="1447800"/>
            <a:ext cx="4191000" cy="3143250"/>
          </a:xfrm>
          <a:prstGeom prst="rect">
            <a:avLst/>
          </a:prstGeom>
        </p:spPr>
      </p:pic>
      <p:pic>
        <p:nvPicPr>
          <p:cNvPr id="6" name="Picture 5">
            <a:extLst>
              <a:ext uri="{FF2B5EF4-FFF2-40B4-BE49-F238E27FC236}">
                <a16:creationId xmlns:a16="http://schemas.microsoft.com/office/drawing/2014/main" id="{7754693B-9E7A-4227-91E1-C76AE0B124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1458913"/>
            <a:ext cx="3543300" cy="4724400"/>
          </a:xfrm>
          <a:prstGeom prst="rect">
            <a:avLst/>
          </a:prstGeom>
        </p:spPr>
      </p:pic>
      <p:pic>
        <p:nvPicPr>
          <p:cNvPr id="8" name="Picture 7">
            <a:extLst>
              <a:ext uri="{FF2B5EF4-FFF2-40B4-BE49-F238E27FC236}">
                <a16:creationId xmlns:a16="http://schemas.microsoft.com/office/drawing/2014/main" id="{6BAAD9F0-EA25-4DA8-915C-5589D8D6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096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608886"/>
            <a:ext cx="6629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Rectangle 1">
            <a:extLst>
              <a:ext uri="{FF2B5EF4-FFF2-40B4-BE49-F238E27FC236}">
                <a16:creationId xmlns:a16="http://schemas.microsoft.com/office/drawing/2014/main" id="{D9440589-4FEF-4615-9984-44D1E662753B}"/>
              </a:ext>
            </a:extLst>
          </p:cNvPr>
          <p:cNvSpPr/>
          <p:nvPr/>
        </p:nvSpPr>
        <p:spPr>
          <a:xfrm>
            <a:off x="152400" y="1481435"/>
            <a:ext cx="8763000" cy="5262979"/>
          </a:xfrm>
          <a:prstGeom prst="rect">
            <a:avLst/>
          </a:prstGeom>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RAM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now employs nine Regional Malaria Coordinators (RMCs) and five Provincial Malaria Supervisors (PMS)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RMCs visit all accessible health facilities (not Aid Posts) on a quarterly basis. At each health facility the RMCs carry out the following:</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Supply RDTs, ACTs and Antenatal LLINs to a predetermined level.</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Ensure that RDTs, ACTS are fully accounted for.</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Monitor testing and treatment of malaria.</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Ensure that all cases of malaria are recorded and data submitted to the NHIS. </a:t>
            </a:r>
          </a:p>
        </p:txBody>
      </p:sp>
    </p:spTree>
    <p:extLst>
      <p:ext uri="{BB962C8B-B14F-4D97-AF65-F5344CB8AC3E}">
        <p14:creationId xmlns:p14="http://schemas.microsoft.com/office/powerpoint/2010/main" val="323729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14400" y="608886"/>
            <a:ext cx="7208837" cy="769938"/>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DRUG DISTRIBUTION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19200" y="0"/>
            <a:ext cx="69342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8" name="Picture 7">
            <a:extLst>
              <a:ext uri="{FF2B5EF4-FFF2-40B4-BE49-F238E27FC236}">
                <a16:creationId xmlns:a16="http://schemas.microsoft.com/office/drawing/2014/main" id="{E5B3482B-0481-4DA9-86D8-EFE289C2B7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350" y="1378824"/>
            <a:ext cx="7553325" cy="5305425"/>
          </a:xfrm>
          <a:prstGeom prst="rect">
            <a:avLst/>
          </a:prstGeom>
        </p:spPr>
      </p:pic>
    </p:spTree>
    <p:extLst>
      <p:ext uri="{BB962C8B-B14F-4D97-AF65-F5344CB8AC3E}">
        <p14:creationId xmlns:p14="http://schemas.microsoft.com/office/powerpoint/2010/main" val="3931488310"/>
      </p:ext>
    </p:extLst>
  </p:cSld>
  <p:clrMapOvr>
    <a:masterClrMapping/>
  </p:clrMapOvr>
</p:sld>
</file>

<file path=ppt/theme/theme1.xml><?xml version="1.0" encoding="utf-8"?>
<a:theme xmlns:a="http://schemas.openxmlformats.org/drawingml/2006/main" name="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Office\Templates\UNICEF_Mal.pot</Template>
  <TotalTime>11584</TotalTime>
  <Words>1679</Words>
  <Application>Microsoft Office PowerPoint</Application>
  <PresentationFormat>On-screen Show (4:3)</PresentationFormat>
  <Paragraphs>241</Paragraphs>
  <Slides>45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Arial Black</vt:lpstr>
      <vt:lpstr>Impact</vt:lpstr>
      <vt:lpstr>Times New Roman</vt:lpstr>
      <vt:lpstr>UNICEF_Mal</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Tenk Yu Tru Tanikiu Bada Herea </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UNICEF MAPUTO</dc:creator>
  <cp:lastModifiedBy>Tim Freeman</cp:lastModifiedBy>
  <cp:revision>805</cp:revision>
  <dcterms:created xsi:type="dcterms:W3CDTF">2003-04-04T09:05:09Z</dcterms:created>
  <dcterms:modified xsi:type="dcterms:W3CDTF">2018-08-25T02:20:16Z</dcterms:modified>
</cp:coreProperties>
</file>