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82" r:id="rId2"/>
    <p:sldMasterId id="2147483694" r:id="rId3"/>
  </p:sldMasterIdLst>
  <p:notesMasterIdLst>
    <p:notesMasterId r:id="rId28"/>
  </p:notesMasterIdLst>
  <p:handoutMasterIdLst>
    <p:handoutMasterId r:id="rId29"/>
  </p:handoutMasterIdLst>
  <p:sldIdLst>
    <p:sldId id="306" r:id="rId4"/>
    <p:sldId id="338" r:id="rId5"/>
    <p:sldId id="356" r:id="rId6"/>
    <p:sldId id="340" r:id="rId7"/>
    <p:sldId id="339" r:id="rId8"/>
    <p:sldId id="357" r:id="rId9"/>
    <p:sldId id="358" r:id="rId10"/>
    <p:sldId id="350" r:id="rId11"/>
    <p:sldId id="342" r:id="rId12"/>
    <p:sldId id="344" r:id="rId13"/>
    <p:sldId id="341" r:id="rId14"/>
    <p:sldId id="355" r:id="rId15"/>
    <p:sldId id="348" r:id="rId16"/>
    <p:sldId id="349" r:id="rId17"/>
    <p:sldId id="345" r:id="rId18"/>
    <p:sldId id="343" r:id="rId19"/>
    <p:sldId id="351" r:id="rId20"/>
    <p:sldId id="352" r:id="rId21"/>
    <p:sldId id="332" r:id="rId22"/>
    <p:sldId id="353" r:id="rId23"/>
    <p:sldId id="354" r:id="rId24"/>
    <p:sldId id="322" r:id="rId25"/>
    <p:sldId id="337" r:id="rId26"/>
    <p:sldId id="308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71A0AC-864D-49BF-9DF0-8FAE39C4E591}" type="datetimeFigureOut">
              <a:rPr lang="en-AU"/>
              <a:pPr>
                <a:defRPr/>
              </a:pPr>
              <a:t>16/08/2018</a:t>
            </a:fld>
            <a:endParaRPr lang="en-AU" dirty="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315014-AC56-4330-BA29-3954E23EC2C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24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9459" name="Shape 3"/>
          <p:cNvSpPr txBox="1">
            <a:spLocks noGrp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en-AU" dirty="0"/>
          </a:p>
        </p:txBody>
      </p:sp>
      <p:sp>
        <p:nvSpPr>
          <p:cNvPr id="31748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17575" y="744538"/>
            <a:ext cx="4962525" cy="3722687"/>
          </a:xfrm>
          <a:custGeom>
            <a:avLst/>
            <a:gdLst>
              <a:gd name="T0" fmla="*/ 0 w 120000"/>
              <a:gd name="T1" fmla="*/ 0 h 120000"/>
              <a:gd name="T2" fmla="*/ 4965700 w 120000"/>
              <a:gd name="T3" fmla="*/ 0 h 120000"/>
              <a:gd name="T4" fmla="*/ 4965700 w 120000"/>
              <a:gd name="T5" fmla="*/ 3722687 h 120000"/>
              <a:gd name="T6" fmla="*/ 0 w 120000"/>
              <a:gd name="T7" fmla="*/ 372268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9462" name="Shape 6"/>
          <p:cNvSpPr txBox="1">
            <a:spLocks noGrp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defRPr/>
            </a:pPr>
            <a:endParaRPr lang="en-AU" dirty="0"/>
          </a:p>
        </p:txBody>
      </p:sp>
      <p:sp>
        <p:nvSpPr>
          <p:cNvPr id="19463" name="Shape 7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SzPct val="25000"/>
              <a:buFont typeface="Calibri" pitchFamily="34" charset="0"/>
              <a:buNone/>
              <a:defRPr/>
            </a:pPr>
            <a:fld id="{04C71562-B2D3-499B-A8DB-371DDEE665AE}" type="slidenum">
              <a:rPr lang="en-US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SzPct val="25000"/>
                <a:buFont typeface="Calibri" pitchFamily="34" charset="0"/>
                <a:buNone/>
                <a:defRPr/>
              </a:pPr>
              <a:t>‹#›</a:t>
            </a:fld>
            <a:endParaRPr lang="en-US" sz="1200" dirty="0"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1380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1" y="838200"/>
            <a:ext cx="203517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6214" y="838200"/>
            <a:ext cx="59578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838200"/>
            <a:ext cx="8077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6213" y="2286000"/>
            <a:ext cx="396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013" y="2286000"/>
            <a:ext cx="396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69CE-5A81-4D35-9846-813B21886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B010-64FC-4A4F-8933-8980BEE8DE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1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90FB-751C-412F-BC5C-8FA86C096F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5963-8A1E-4FBF-AE71-37E315708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2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F3F9-C73F-441B-AC9D-D6E6981E5B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8722-6455-4485-85B9-82F0D3F44F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8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F3AF-BF00-4EC1-A633-256896FC34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FD82-5ACA-4E22-8F2F-EB4F33BEC9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3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53CF-BB5E-4BB1-BA70-63F5FFC27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A8E3-DA72-485D-9198-AC62320C16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2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9254-6685-47D0-B94B-6AC52EDAA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443-967F-4586-8F66-36F2DD473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3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3A72-B438-483D-A987-19EEC50A33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5DE9-9A2F-4F59-9964-8DE9B3580A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BD00-341E-4245-83CE-6C8C62963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0DC2-504F-4692-BD2B-C25286359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49C-EC9E-4474-8799-C03BB0AE4B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1B2E-C739-40AF-938E-14199F1A47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23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44B2-D928-48BC-9347-D7B9677974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F4FE-340B-488B-B324-870933BB6A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77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7840-1554-41A8-B9CD-2B24FBDE07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6688-D680-47DD-BCB0-7A6FAFD452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40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69CE-5A81-4D35-9846-813B21886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0B010-64FC-4A4F-8933-8980BEE8DE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50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90FB-751C-412F-BC5C-8FA86C096F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5963-8A1E-4FBF-AE71-37E315708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67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F3F9-C73F-441B-AC9D-D6E6981E5B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8722-6455-4485-85B9-82F0D3F44F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7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F3AF-BF00-4EC1-A633-256896FC34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FD82-5ACA-4E22-8F2F-EB4F33BEC9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16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53CF-BB5E-4BB1-BA70-63F5FFC27D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A8E3-DA72-485D-9198-AC62320C16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33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9254-6685-47D0-B94B-6AC52EDAAF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A443-967F-4586-8F66-36F2DD4732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3A72-B438-483D-A987-19EEC50A33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5DE9-9A2F-4F59-9964-8DE9B3580A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76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BD00-341E-4245-83CE-6C8C62963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0DC2-504F-4692-BD2B-C25286359D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72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B49C-EC9E-4474-8799-C03BB0AE4B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1B2E-C739-40AF-938E-14199F1A47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6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44B2-D928-48BC-9347-D7B9677974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F4FE-340B-488B-B324-870933BB6A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11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57840-1554-41A8-B9CD-2B24FBDE07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6688-D680-47DD-BCB0-7A6FAFD452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213" y="2286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013" y="2286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838200"/>
            <a:ext cx="8077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6213" y="2286000"/>
            <a:ext cx="80772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5372101" y="495301"/>
            <a:ext cx="184731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en-AU" sz="1800" b="1" i="1" dirty="0">
              <a:solidFill>
                <a:schemeClr val="tx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AFD00"/>
        </a:buClr>
        <a:buSzPct val="10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3FB4895-B879-4BD4-9F4A-6A2ECA00CC0D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defTabSz="457200"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A10A1117-6C4B-4E18-8589-CB0A996D70D9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3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D3FB4895-B879-4BD4-9F4A-6A2ECA00CC0D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defTabSz="457200">
                <a:defRPr/>
              </a:pPr>
              <a:t>8/16/2018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A10A1117-6C4B-4E18-8589-CB0A996D70D9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3fgydl2v1pjh97j7u359byrs.wpengine.netdna-cdn.com/wp-content/uploads/2014/06/Anophelesgambiae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hyperlink" Target="https://eresearch.jcu.edu.au/site-resources/jcu_logo_new_small.png/image_view_fullscreen" TargetMode="External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hyperlink" Target="http://www.google.com.au/url?url=http://www.healthfusionteamchallenge.com/01_cms/details.asp?ID=76&amp;rct=j&amp;frm=1&amp;q=&amp;esrc=s&amp;sa=U&amp;ved=0CBgQwW4wAWoVChMIsraDx92xxwIVhaOUCh19zgsT&amp;usg=AFQjCNGYWe8GIkSpY31R9ZDrItNvt74org" TargetMode="External"/><Relationship Id="rId14" Type="http://schemas.openxmlformats.org/officeDocument/2006/relationships/hyperlink" Target="http://www.google.com.au/url?url=http://www.gatesfoundation.org/Visitor-Center/Book-a-Free-Tour?utm_source=Bing&amp;utm_medium=CPC&amp;utm_campaign=Family%20Tours&amp;rct=j&amp;frm=1&amp;q=&amp;esrc=s&amp;sa=U&amp;ved=0CBYQwW4wAGoVChMIwebtnNuxxwIVQSWUCh2wIQIU&amp;usg=AFQjCNHQdk8-UfXIQk8OTL2fA30XOErIh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695142"/>
            <a:ext cx="9144001" cy="1470025"/>
          </a:xfrm>
        </p:spPr>
        <p:txBody>
          <a:bodyPr/>
          <a:lstStyle/>
          <a:p>
            <a:pPr algn="ctr"/>
            <a:r>
              <a:rPr lang="en-US" sz="6600" dirty="0" smtClean="0">
                <a:cs typeface="Arial" charset="0"/>
                <a:sym typeface="Arial" charset="0"/>
              </a:rPr>
              <a:t>Why it will be hard</a:t>
            </a:r>
            <a:br>
              <a:rPr lang="en-US" sz="6600" dirty="0" smtClean="0">
                <a:cs typeface="Arial" charset="0"/>
                <a:sym typeface="Arial" charset="0"/>
              </a:rPr>
            </a:br>
            <a:r>
              <a:rPr lang="en-US" sz="6600" dirty="0" smtClean="0">
                <a:cs typeface="Arial" charset="0"/>
                <a:sym typeface="Arial" charset="0"/>
              </a:rPr>
              <a:t> to eliminate malaria</a:t>
            </a:r>
            <a:endParaRPr lang="en-AU" sz="6600" dirty="0">
              <a:cs typeface="Arial" charset="0"/>
              <a:sym typeface="Arial" charset="0"/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81400"/>
            <a:ext cx="9144000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SzPct val="25000"/>
            </a:pPr>
            <a:r>
              <a:rPr lang="en-US" dirty="0">
                <a:solidFill>
                  <a:srgbClr val="FFFFFF"/>
                </a:solidFill>
                <a:cs typeface="Arial" charset="0"/>
                <a:sym typeface="Arial" charset="0"/>
              </a:rPr>
              <a:t>Prof G. Dennis Shanks</a:t>
            </a:r>
          </a:p>
          <a:p>
            <a:pPr>
              <a:lnSpc>
                <a:spcPct val="80000"/>
              </a:lnSpc>
              <a:spcBef>
                <a:spcPts val="725"/>
              </a:spcBef>
              <a:buSzPct val="25000"/>
            </a:pPr>
            <a:r>
              <a:rPr lang="en-US" dirty="0">
                <a:solidFill>
                  <a:srgbClr val="FFFFFF"/>
                </a:solidFill>
                <a:cs typeface="Arial" charset="0"/>
                <a:sym typeface="Arial" charset="0"/>
              </a:rPr>
              <a:t>COL US Army (retired)</a:t>
            </a:r>
            <a:r>
              <a:rPr lang="en-US" sz="1800" dirty="0">
                <a:solidFill>
                  <a:srgbClr val="FFFFFF"/>
                </a:solidFill>
                <a:cs typeface="Arial" charset="0"/>
                <a:sym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725"/>
              </a:spcBef>
              <a:buSzTx/>
            </a:pPr>
            <a:endParaRPr lang="en-AU" sz="2400" dirty="0" smtClean="0">
              <a:solidFill>
                <a:srgbClr val="FFFFFF"/>
              </a:solidFill>
              <a:cs typeface="Arial" charset="0"/>
              <a:sym typeface="Arial" charset="0"/>
            </a:endParaRPr>
          </a:p>
          <a:p>
            <a:pPr>
              <a:lnSpc>
                <a:spcPct val="80000"/>
              </a:lnSpc>
              <a:spcBef>
                <a:spcPts val="725"/>
              </a:spcBef>
              <a:buSzTx/>
            </a:pPr>
            <a:endParaRPr lang="en-AU" sz="2400" dirty="0">
              <a:solidFill>
                <a:srgbClr val="FFFFFF"/>
              </a:solidFill>
              <a:cs typeface="Arial" charset="0"/>
              <a:sym typeface="Arial" charset="0"/>
            </a:endParaRPr>
          </a:p>
          <a:p>
            <a:pPr>
              <a:lnSpc>
                <a:spcPct val="80000"/>
              </a:lnSpc>
              <a:spcBef>
                <a:spcPts val="725"/>
              </a:spcBef>
              <a:buSzPct val="25000"/>
            </a:pPr>
            <a:r>
              <a:rPr lang="en-US" sz="2200" dirty="0">
                <a:solidFill>
                  <a:srgbClr val="FFFFFF"/>
                </a:solidFill>
                <a:cs typeface="Arial" charset="0"/>
                <a:sym typeface="Arial" charset="0"/>
              </a:rPr>
              <a:t>Director, </a:t>
            </a:r>
            <a:r>
              <a:rPr lang="en-US" sz="2200" dirty="0" smtClean="0">
                <a:solidFill>
                  <a:srgbClr val="FFFFFF"/>
                </a:solidFill>
                <a:cs typeface="Arial" charset="0"/>
                <a:sym typeface="Arial" charset="0"/>
              </a:rPr>
              <a:t>ADF Malaria and Infectious Disease Institute, </a:t>
            </a:r>
            <a:r>
              <a:rPr lang="en-US" sz="2200" dirty="0">
                <a:solidFill>
                  <a:srgbClr val="FFFFFF"/>
                </a:solidFill>
                <a:cs typeface="Arial" charset="0"/>
                <a:sym typeface="Arial" charset="0"/>
              </a:rPr>
              <a:t>Brisbane </a:t>
            </a:r>
            <a:endParaRPr lang="en-AU" sz="2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20"/>
            <a:ext cx="9144000" cy="1143000"/>
          </a:xfrm>
        </p:spPr>
        <p:txBody>
          <a:bodyPr/>
          <a:lstStyle/>
          <a:p>
            <a:pPr algn="ctr"/>
            <a:r>
              <a:rPr lang="en-AU" dirty="0" smtClean="0"/>
              <a:t>Malaria Responds to Human Stress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00578"/>
            <a:ext cx="6178858" cy="4984811"/>
          </a:xfrm>
        </p:spPr>
        <p:txBody>
          <a:bodyPr/>
          <a:lstStyle/>
          <a:p>
            <a:r>
              <a:rPr lang="en-AU" i="1" dirty="0" smtClean="0"/>
              <a:t>P falciparum </a:t>
            </a:r>
            <a:r>
              <a:rPr lang="en-AU" dirty="0" smtClean="0"/>
              <a:t>recrudesces from undetectable levels in people stressed by work and starvation</a:t>
            </a:r>
          </a:p>
          <a:p>
            <a:endParaRPr lang="en-AU" dirty="0"/>
          </a:p>
          <a:p>
            <a:r>
              <a:rPr lang="en-AU" dirty="0" smtClean="0"/>
              <a:t>May be a way parasite arranges to transmit after rains arrive as that is when intense effort required for tropical agriculture (planting season)</a:t>
            </a:r>
          </a:p>
          <a:p>
            <a:endParaRPr lang="en-AU" dirty="0"/>
          </a:p>
          <a:p>
            <a:r>
              <a:rPr lang="en-AU" i="1" dirty="0" smtClean="0"/>
              <a:t>P vivax </a:t>
            </a:r>
            <a:r>
              <a:rPr lang="en-AU" dirty="0" smtClean="0"/>
              <a:t>relapses from liver also timed to seasonal changes</a:t>
            </a:r>
            <a:endParaRPr lang="en-AU" dirty="0"/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125" y="1591098"/>
            <a:ext cx="2911876" cy="526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151"/>
            <a:ext cx="9144000" cy="1143000"/>
          </a:xfrm>
        </p:spPr>
        <p:txBody>
          <a:bodyPr/>
          <a:lstStyle/>
          <a:p>
            <a:pPr algn="ctr"/>
            <a:r>
              <a:rPr lang="en-AU" dirty="0" smtClean="0"/>
              <a:t>War / Refugee Related Epidemics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3340"/>
            <a:ext cx="5495278" cy="4038600"/>
          </a:xfrm>
        </p:spPr>
        <p:txBody>
          <a:bodyPr/>
          <a:lstStyle/>
          <a:p>
            <a:r>
              <a:rPr lang="en-AU" dirty="0" smtClean="0"/>
              <a:t>East Timor 1999 after population fled into jungle during Indonesian exodus</a:t>
            </a:r>
          </a:p>
          <a:p>
            <a:endParaRPr lang="en-AU" dirty="0"/>
          </a:p>
          <a:p>
            <a:r>
              <a:rPr lang="en-AU" dirty="0" smtClean="0"/>
              <a:t>Solomon Islands 2000 after Malaita Guadalcanal conflict stopped malaria control</a:t>
            </a:r>
          </a:p>
          <a:p>
            <a:endParaRPr lang="en-AU" dirty="0"/>
          </a:p>
          <a:p>
            <a:r>
              <a:rPr lang="en-AU" dirty="0"/>
              <a:t>Bangladesh 2017 following Rohingya refugee crisis </a:t>
            </a:r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366" y="4287916"/>
            <a:ext cx="3856634" cy="257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8418" y="6642556"/>
            <a:ext cx="2595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By Foreign and Commonwealth Office - Flickr, OGL, 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482" y="1656495"/>
            <a:ext cx="3808520" cy="26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8882" y="4079730"/>
            <a:ext cx="12251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/>
              <a:t>Getty Images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42849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147"/>
            <a:ext cx="9144000" cy="1143000"/>
          </a:xfrm>
        </p:spPr>
        <p:txBody>
          <a:bodyPr/>
          <a:lstStyle/>
          <a:p>
            <a:pPr algn="ctr"/>
            <a:r>
              <a:rPr lang="en-AU" sz="3600" dirty="0" smtClean="0"/>
              <a:t>Eliminate Residual Parasites in Humans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354068"/>
            <a:ext cx="5876925" cy="4038600"/>
          </a:xfrm>
        </p:spPr>
        <p:txBody>
          <a:bodyPr/>
          <a:lstStyle/>
          <a:p>
            <a:r>
              <a:rPr lang="en-AU" dirty="0" smtClean="0"/>
              <a:t>Destruction of residual parasites is difficult, time consuming and expensive </a:t>
            </a:r>
          </a:p>
          <a:p>
            <a:endParaRPr lang="en-AU" dirty="0"/>
          </a:p>
          <a:p>
            <a:r>
              <a:rPr lang="en-AU" dirty="0" smtClean="0"/>
              <a:t>Vivax: latent liver parasites called hypnozoites can wait months to years to emerge</a:t>
            </a:r>
          </a:p>
          <a:p>
            <a:endParaRPr lang="en-AU" dirty="0"/>
          </a:p>
          <a:p>
            <a:r>
              <a:rPr lang="en-AU" dirty="0" smtClean="0"/>
              <a:t>Falciparum: dormant stages in blood and gametocytes resist treatment with ordinary drugs</a:t>
            </a:r>
            <a:endParaRPr lang="en-AU" dirty="0"/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566" y="1816437"/>
            <a:ext cx="3524434" cy="239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321117" y="2995474"/>
            <a:ext cx="152400" cy="976313"/>
          </a:xfrm>
          <a:prstGeom prst="upArrow">
            <a:avLst>
              <a:gd name="adj1" fmla="val 50000"/>
              <a:gd name="adj2" fmla="val 160156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buSzPct val="100000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buSzPct val="100000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buSzPct val="100000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buSzPct val="100000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buSzPct val="100000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FD00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662" y="4208016"/>
            <a:ext cx="3533311" cy="264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809"/>
            <a:ext cx="9144000" cy="1143000"/>
          </a:xfrm>
        </p:spPr>
        <p:txBody>
          <a:bodyPr/>
          <a:lstStyle/>
          <a:p>
            <a:pPr algn="ctr"/>
            <a:r>
              <a:rPr lang="en-AU" sz="3600" dirty="0" smtClean="0"/>
              <a:t>China: No Recent Malaria Transmission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492790"/>
            <a:ext cx="4810125" cy="4038600"/>
          </a:xfrm>
        </p:spPr>
        <p:txBody>
          <a:bodyPr/>
          <a:lstStyle/>
          <a:p>
            <a:r>
              <a:rPr lang="en-AU" dirty="0" smtClean="0"/>
              <a:t>Relapsing malaria now gone from Central China; in 1980s &gt; 1M cases / yr</a:t>
            </a:r>
          </a:p>
          <a:p>
            <a:endParaRPr lang="en-AU" dirty="0"/>
          </a:p>
          <a:p>
            <a:r>
              <a:rPr lang="en-AU" dirty="0" smtClean="0"/>
              <a:t>Used mass drug administration of huge amounts of primaquine</a:t>
            </a:r>
          </a:p>
          <a:p>
            <a:endParaRPr lang="en-AU" dirty="0"/>
          </a:p>
          <a:p>
            <a:r>
              <a:rPr lang="en-AU" dirty="0" smtClean="0"/>
              <a:t>Workers returning from African construction projects with falciparum</a:t>
            </a:r>
            <a:endParaRPr lang="en-AU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071" y="1667351"/>
            <a:ext cx="4363930" cy="335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9144000" cy="1038684"/>
          </a:xfrm>
        </p:spPr>
        <p:txBody>
          <a:bodyPr/>
          <a:lstStyle/>
          <a:p>
            <a:pPr algn="ctr"/>
            <a:r>
              <a:rPr lang="en-A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 of Successful Mass Drug Usage</a:t>
            </a:r>
            <a:endParaRPr lang="en-A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68173"/>
            <a:ext cx="6365289" cy="4351338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Azithromycin: trachoma treatment in children</a:t>
            </a:r>
          </a:p>
          <a:p>
            <a:endParaRPr lang="en-A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Ivermectin: filarial elimination</a:t>
            </a:r>
          </a:p>
          <a:p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Albendazole: filaria and helminth elimination</a:t>
            </a:r>
          </a:p>
          <a:p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Primaquine: relapsing malaria elimination in China (&gt;100M)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672" y="1434083"/>
            <a:ext cx="3169329" cy="47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9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274"/>
            <a:ext cx="9144000" cy="928456"/>
          </a:xfrm>
        </p:spPr>
        <p:txBody>
          <a:bodyPr/>
          <a:lstStyle/>
          <a:p>
            <a:pPr algn="ctr"/>
            <a:r>
              <a:rPr lang="en-AU" dirty="0" smtClean="0"/>
              <a:t>Tafenoquine Newly Approved Drug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66909"/>
            <a:ext cx="5788240" cy="4038600"/>
          </a:xfrm>
        </p:spPr>
        <p:txBody>
          <a:bodyPr/>
          <a:lstStyle/>
          <a:p>
            <a:r>
              <a:rPr lang="en-AU" dirty="0" smtClean="0"/>
              <a:t>It is US FDA approved for both treatment of relapsing malaria and malaria chemoprophylaxis</a:t>
            </a:r>
          </a:p>
          <a:p>
            <a:endParaRPr lang="en-AU" dirty="0"/>
          </a:p>
          <a:p>
            <a:r>
              <a:rPr lang="en-AU" dirty="0"/>
              <a:t>Hope is that TGA will follow US FDA in registering </a:t>
            </a:r>
            <a:r>
              <a:rPr lang="en-AU" dirty="0" smtClean="0"/>
              <a:t>tafenoquine in Australia soon</a:t>
            </a:r>
          </a:p>
          <a:p>
            <a:endParaRPr lang="en-AU" dirty="0"/>
          </a:p>
          <a:p>
            <a:r>
              <a:rPr lang="en-AU" dirty="0" smtClean="0"/>
              <a:t>Roll out of tafenoquine will still require several years</a:t>
            </a:r>
            <a:endParaRPr lang="en-AU" dirty="0"/>
          </a:p>
          <a:p>
            <a:endParaRPr lang="en-AU" dirty="0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241" y="3502241"/>
            <a:ext cx="3355759" cy="335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035" y="1518081"/>
            <a:ext cx="3432965" cy="181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62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431"/>
            <a:ext cx="9144000" cy="1143000"/>
          </a:xfrm>
        </p:spPr>
        <p:txBody>
          <a:bodyPr/>
          <a:lstStyle/>
          <a:p>
            <a:pPr algn="ctr"/>
            <a:r>
              <a:rPr lang="en-AU" sz="3600" dirty="0" smtClean="0"/>
              <a:t>Repeat China’s Primaquine Mass Drug Administration with Tafenoquine?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64563"/>
            <a:ext cx="5078027" cy="4038600"/>
          </a:xfrm>
        </p:spPr>
        <p:txBody>
          <a:bodyPr/>
          <a:lstStyle/>
          <a:p>
            <a:r>
              <a:rPr lang="en-AU" dirty="0" smtClean="0"/>
              <a:t>Tafenoquine single dose (300 mg) kills all residual parasites hiding in liver</a:t>
            </a:r>
          </a:p>
          <a:p>
            <a:endParaRPr lang="en-AU" dirty="0"/>
          </a:p>
          <a:p>
            <a:r>
              <a:rPr lang="en-AU" dirty="0" smtClean="0"/>
              <a:t>Still have to manage G6PD deficiency hemolysis risk</a:t>
            </a:r>
          </a:p>
          <a:p>
            <a:endParaRPr lang="en-AU" dirty="0"/>
          </a:p>
          <a:p>
            <a:r>
              <a:rPr lang="en-AU" dirty="0" smtClean="0"/>
              <a:t>Currently tafenoquine is being tested in Indonesia Army in Java</a:t>
            </a:r>
            <a:endParaRPr lang="en-AU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90111"/>
            <a:ext cx="3962400" cy="23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026" y="6686550"/>
            <a:ext cx="22129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0026" y="1751056"/>
            <a:ext cx="3973974" cy="2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96" y="118353"/>
            <a:ext cx="8077200" cy="1143000"/>
          </a:xfrm>
        </p:spPr>
        <p:txBody>
          <a:bodyPr/>
          <a:lstStyle/>
          <a:p>
            <a:pPr algn="ctr"/>
            <a:r>
              <a:rPr lang="en-AU" dirty="0" smtClean="0"/>
              <a:t>New Insecticides for Mosquitoes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543550" cy="4038600"/>
          </a:xfrm>
        </p:spPr>
        <p:txBody>
          <a:bodyPr/>
          <a:lstStyle/>
          <a:p>
            <a:r>
              <a:rPr lang="en-AU" dirty="0" smtClean="0"/>
              <a:t>Agriculture market drives introduction of insecticides</a:t>
            </a:r>
          </a:p>
          <a:p>
            <a:endParaRPr lang="en-AU" dirty="0"/>
          </a:p>
          <a:p>
            <a:r>
              <a:rPr lang="en-AU" dirty="0" smtClean="0"/>
              <a:t>Public health use is a tiny market of little commercial significance</a:t>
            </a:r>
          </a:p>
          <a:p>
            <a:endParaRPr lang="en-AU" dirty="0"/>
          </a:p>
          <a:p>
            <a:r>
              <a:rPr lang="en-AU" dirty="0" smtClean="0"/>
              <a:t>New compounds in advanced testing (Sumimoto, BASF, Syngenta, Bayer, others)</a:t>
            </a:r>
            <a:endParaRPr lang="en-AU" dirty="0"/>
          </a:p>
        </p:txBody>
      </p:sp>
      <p:pic>
        <p:nvPicPr>
          <p:cNvPr id="6" name="Picture 2" descr="H:\Objective\Objects\O2851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523" y="1343617"/>
            <a:ext cx="3666478" cy="55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55" y="1"/>
            <a:ext cx="8077200" cy="1001949"/>
          </a:xfrm>
        </p:spPr>
        <p:txBody>
          <a:bodyPr/>
          <a:lstStyle/>
          <a:p>
            <a:pPr algn="ctr"/>
            <a:r>
              <a:rPr lang="en-AU" dirty="0" smtClean="0"/>
              <a:t>New Anti-Insect Modalities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25685"/>
            <a:ext cx="5219700" cy="4038600"/>
          </a:xfrm>
        </p:spPr>
        <p:txBody>
          <a:bodyPr/>
          <a:lstStyle/>
          <a:p>
            <a:r>
              <a:rPr lang="en-AU" dirty="0" smtClean="0"/>
              <a:t>Attractive sugar baits to kill </a:t>
            </a:r>
            <a:r>
              <a:rPr lang="en-AU" i="1" dirty="0" smtClean="0"/>
              <a:t>Anopheles</a:t>
            </a:r>
            <a:r>
              <a:rPr lang="en-AU" dirty="0" smtClean="0"/>
              <a:t> while sparing other insects through selective membrane biting poisoning only mosquitoes</a:t>
            </a:r>
          </a:p>
          <a:p>
            <a:endParaRPr lang="en-AU" dirty="0"/>
          </a:p>
          <a:p>
            <a:r>
              <a:rPr lang="en-AU" dirty="0" smtClean="0"/>
              <a:t>Spatial repellents designed to fill living area over days to weeks that can be placed by the household members without help</a:t>
            </a:r>
            <a:endParaRPr lang="en-AU" dirty="0"/>
          </a:p>
        </p:txBody>
      </p:sp>
      <p:pic>
        <p:nvPicPr>
          <p:cNvPr id="138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90" y="1362077"/>
            <a:ext cx="390041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81" y="69715"/>
            <a:ext cx="8232640" cy="968972"/>
          </a:xfrm>
        </p:spPr>
        <p:txBody>
          <a:bodyPr/>
          <a:lstStyle/>
          <a:p>
            <a:pPr algn="ctr"/>
            <a:r>
              <a:rPr lang="en-AU" dirty="0" smtClean="0"/>
              <a:t>Drugs Against Mosquito Vector?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01050"/>
            <a:ext cx="5894962" cy="4038600"/>
          </a:xfrm>
        </p:spPr>
        <p:txBody>
          <a:bodyPr/>
          <a:lstStyle/>
          <a:p>
            <a:r>
              <a:rPr lang="en-AU" dirty="0" smtClean="0"/>
              <a:t>Ivermectin used in filarial elimination projects given safely to &gt; 1B people in tropics</a:t>
            </a:r>
          </a:p>
          <a:p>
            <a:endParaRPr lang="en-AU" dirty="0"/>
          </a:p>
          <a:p>
            <a:r>
              <a:rPr lang="en-AU" dirty="0" smtClean="0"/>
              <a:t>Mosquito biting someone with ivermectin in their blood has a shortened life-span</a:t>
            </a:r>
          </a:p>
          <a:p>
            <a:endParaRPr lang="en-AU" dirty="0"/>
          </a:p>
          <a:p>
            <a:r>
              <a:rPr lang="en-AU" dirty="0" smtClean="0"/>
              <a:t>Likely have to use longer acting drug to make an impact on malaria transmission</a:t>
            </a:r>
            <a:endParaRPr lang="en-AU" dirty="0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751" y="1691464"/>
            <a:ext cx="3320249" cy="186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4" descr="Image result for ivermectin against mosquito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642" y="3559104"/>
            <a:ext cx="3339357" cy="22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32173"/>
            <a:ext cx="9144000" cy="1143000"/>
          </a:xfrm>
        </p:spPr>
        <p:txBody>
          <a:bodyPr/>
          <a:lstStyle/>
          <a:p>
            <a:pPr algn="ctr"/>
            <a:r>
              <a:rPr lang="en-AU" sz="3200" dirty="0" smtClean="0"/>
              <a:t>Malaria Elimination is Different than Control</a:t>
            </a:r>
            <a:endParaRPr lang="en-AU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2936" y="1744463"/>
            <a:ext cx="8328101" cy="4038600"/>
          </a:xfrm>
        </p:spPr>
        <p:txBody>
          <a:bodyPr/>
          <a:lstStyle/>
          <a:p>
            <a:r>
              <a:rPr lang="en-AU" dirty="0" smtClean="0"/>
              <a:t>Elimination means killing the last parasite in a population / area</a:t>
            </a:r>
          </a:p>
          <a:p>
            <a:endParaRPr lang="en-AU" dirty="0"/>
          </a:p>
          <a:p>
            <a:r>
              <a:rPr lang="en-AU" dirty="0" smtClean="0"/>
              <a:t>Leaving a few asymptomatically infected persons risks future epidemics</a:t>
            </a:r>
          </a:p>
          <a:p>
            <a:endParaRPr lang="en-AU" dirty="0"/>
          </a:p>
          <a:p>
            <a:r>
              <a:rPr lang="en-AU" dirty="0" smtClean="0"/>
              <a:t>The hardest part will be getting rid of relapsing (vivax) malaria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149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8353"/>
            <a:ext cx="9143999" cy="1143000"/>
          </a:xfrm>
        </p:spPr>
        <p:txBody>
          <a:bodyPr/>
          <a:lstStyle/>
          <a:p>
            <a:pPr algn="ctr"/>
            <a:r>
              <a:rPr lang="en-AU" dirty="0" smtClean="0"/>
              <a:t>Genetically Modified Mosquitoes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81327"/>
            <a:ext cx="4844374" cy="4038600"/>
          </a:xfrm>
        </p:spPr>
        <p:txBody>
          <a:bodyPr/>
          <a:lstStyle/>
          <a:p>
            <a:r>
              <a:rPr lang="en-AU" dirty="0" smtClean="0"/>
              <a:t>Only a few species of </a:t>
            </a:r>
            <a:r>
              <a:rPr lang="en-AU" i="1" dirty="0" smtClean="0"/>
              <a:t>Anopheles</a:t>
            </a:r>
            <a:r>
              <a:rPr lang="en-AU" dirty="0" smtClean="0"/>
              <a:t> transmit malaria which is also a parasite of mosquitoes</a:t>
            </a:r>
          </a:p>
          <a:p>
            <a:endParaRPr lang="en-AU" dirty="0"/>
          </a:p>
          <a:p>
            <a:r>
              <a:rPr lang="en-AU" dirty="0" smtClean="0"/>
              <a:t>Making a vector incompetent to parasite growth in GI tract</a:t>
            </a:r>
          </a:p>
          <a:p>
            <a:endParaRPr lang="en-AU" dirty="0"/>
          </a:p>
          <a:p>
            <a:r>
              <a:rPr lang="en-AU" dirty="0" smtClean="0"/>
              <a:t>Gene drive required to move through population</a:t>
            </a:r>
            <a:endParaRPr lang="en-AU" dirty="0"/>
          </a:p>
        </p:txBody>
      </p:sp>
      <p:pic>
        <p:nvPicPr>
          <p:cNvPr id="6" name="Picture 2" descr="Image courtesy of James Gathany and the CDC">
            <a:hlinkClick r:id="rId2" tooltip=" (1 clicks. Last was undefined)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596" y="1531939"/>
            <a:ext cx="4237405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7212" y="4067176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US CDC</a:t>
            </a: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23140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176"/>
            <a:ext cx="9144000" cy="1064455"/>
          </a:xfrm>
        </p:spPr>
        <p:txBody>
          <a:bodyPr/>
          <a:lstStyle/>
          <a:p>
            <a:pPr algn="ctr"/>
            <a:r>
              <a:rPr lang="en-AU" dirty="0" smtClean="0"/>
              <a:t>Malaria Vaccines Still in the 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14" y="1371600"/>
            <a:ext cx="5158868" cy="4717915"/>
          </a:xfrm>
        </p:spPr>
        <p:txBody>
          <a:bodyPr/>
          <a:lstStyle/>
          <a:p>
            <a:r>
              <a:rPr lang="en-AU" dirty="0" smtClean="0"/>
              <a:t>Anti-disease: minimize impact on vulnerable populations (children)</a:t>
            </a:r>
          </a:p>
          <a:p>
            <a:endParaRPr lang="en-AU" dirty="0"/>
          </a:p>
          <a:p>
            <a:r>
              <a:rPr lang="en-AU" dirty="0" smtClean="0"/>
              <a:t>Anti-parasite: immune system to kill parasites in blood</a:t>
            </a:r>
          </a:p>
          <a:p>
            <a:endParaRPr lang="en-AU" dirty="0"/>
          </a:p>
          <a:p>
            <a:r>
              <a:rPr lang="en-AU" dirty="0" smtClean="0"/>
              <a:t>Anti-transmission: blocking ability of parasite to infect mosquitoes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039" y="1896893"/>
            <a:ext cx="3608962" cy="3834320"/>
          </a:xfrm>
        </p:spPr>
        <p:txBody>
          <a:bodyPr/>
          <a:lstStyle/>
          <a:p>
            <a:pPr algn="ctr"/>
            <a:endParaRPr lang="en-AU" dirty="0">
              <a:effectLst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4925" y="1770325"/>
            <a:ext cx="40290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5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AU" dirty="0" smtClean="0"/>
              <a:t>Malaria Contained Within Limits?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074096"/>
            <a:ext cx="5076825" cy="4038600"/>
          </a:xfrm>
        </p:spPr>
        <p:txBody>
          <a:bodyPr/>
          <a:lstStyle/>
          <a:p>
            <a:r>
              <a:rPr lang="en-AU" dirty="0" smtClean="0"/>
              <a:t>Once malaria is eliminated, it is not easily re-established unlike polio</a:t>
            </a:r>
          </a:p>
          <a:p>
            <a:endParaRPr lang="en-AU" dirty="0"/>
          </a:p>
          <a:p>
            <a:r>
              <a:rPr lang="en-AU" dirty="0" smtClean="0"/>
              <a:t>Motivation to finish malaria program in other countries has low priority to national leaders</a:t>
            </a:r>
          </a:p>
          <a:p>
            <a:endParaRPr lang="en-AU" dirty="0"/>
          </a:p>
          <a:p>
            <a:r>
              <a:rPr lang="en-AU" dirty="0" smtClean="0"/>
              <a:t>Another gap in malaria elimination will leave PNG with endemic malaria</a:t>
            </a:r>
            <a:endParaRPr lang="en-AU" dirty="0"/>
          </a:p>
        </p:txBody>
      </p:sp>
      <p:pic>
        <p:nvPicPr>
          <p:cNvPr id="149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151" y="1432414"/>
            <a:ext cx="3752850" cy="542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898"/>
            <a:ext cx="9066179" cy="1143000"/>
          </a:xfrm>
        </p:spPr>
        <p:txBody>
          <a:bodyPr/>
          <a:lstStyle/>
          <a:p>
            <a:pPr algn="ctr"/>
            <a:r>
              <a:rPr lang="en-AU" dirty="0" smtClean="0"/>
              <a:t>Malaria Elimination: 2030 Deadline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59" y="1293780"/>
            <a:ext cx="8077200" cy="4620638"/>
          </a:xfrm>
        </p:spPr>
        <p:txBody>
          <a:bodyPr/>
          <a:lstStyle/>
          <a:p>
            <a:r>
              <a:rPr lang="en-AU" dirty="0" smtClean="0"/>
              <a:t>Have to maintain sense of progress and success in order to continue</a:t>
            </a:r>
          </a:p>
          <a:p>
            <a:endParaRPr lang="en-AU" dirty="0"/>
          </a:p>
          <a:p>
            <a:r>
              <a:rPr lang="en-AU" dirty="0" smtClean="0"/>
              <a:t>Competition for resources with non-communicable diseases (diabetes)</a:t>
            </a:r>
          </a:p>
          <a:p>
            <a:endParaRPr lang="en-AU" dirty="0"/>
          </a:p>
          <a:p>
            <a:r>
              <a:rPr lang="en-AU" dirty="0" smtClean="0"/>
              <a:t>New tools are needed for high transmission areas, but a great deal can be done with what we have now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86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2"/>
            <a:ext cx="8077200" cy="777875"/>
          </a:xfrm>
        </p:spPr>
        <p:txBody>
          <a:bodyPr/>
          <a:lstStyle/>
          <a:p>
            <a:pPr algn="ctr"/>
            <a:r>
              <a:rPr lang="en-AU" altLang="en-US" sz="4400" dirty="0"/>
              <a:t>Acknowledgements</a:t>
            </a:r>
            <a:endParaRPr lang="en-AU" sz="4400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1" y="2286000"/>
            <a:ext cx="7758113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600" dirty="0"/>
              <a:t>Malaria Elimination Group, San Francisco USA</a:t>
            </a:r>
          </a:p>
          <a:p>
            <a:endParaRPr lang="en-US" altLang="en-US" sz="2600" b="0" dirty="0"/>
          </a:p>
          <a:p>
            <a:pPr>
              <a:buFontTx/>
              <a:buNone/>
            </a:pPr>
            <a:r>
              <a:rPr lang="en-US" altLang="en-US" sz="2600" dirty="0"/>
              <a:t>Bill and Melinda Gates Foundation, Seattle USA</a:t>
            </a:r>
          </a:p>
          <a:p>
            <a:endParaRPr lang="en-US" altLang="en-US" sz="2600" b="0" dirty="0"/>
          </a:p>
          <a:p>
            <a:pPr>
              <a:buFontTx/>
              <a:buNone/>
            </a:pPr>
            <a:r>
              <a:rPr lang="en-US" altLang="en-US" sz="2600" dirty="0"/>
              <a:t>University of Queensland, School of Public Health, Brisbane, QLD, Australia</a:t>
            </a:r>
          </a:p>
          <a:p>
            <a:endParaRPr lang="en-US" altLang="en-US" sz="2600" b="0" dirty="0"/>
          </a:p>
          <a:p>
            <a:pPr>
              <a:buFontTx/>
              <a:buNone/>
            </a:pPr>
            <a:r>
              <a:rPr lang="en-US" altLang="en-US" sz="2600" dirty="0" smtClean="0"/>
              <a:t>Queensland Institute Medical Research Berghofer, Herston, QLD Australia</a:t>
            </a:r>
            <a:endParaRPr lang="en-US" altLang="en-US" sz="2600" dirty="0"/>
          </a:p>
          <a:p>
            <a:endParaRPr lang="en-AU" sz="2400" dirty="0"/>
          </a:p>
        </p:txBody>
      </p:sp>
      <p:graphicFrame>
        <p:nvGraphicFramePr>
          <p:cNvPr id="13517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" y="819150"/>
          <a:ext cx="25368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Photo Editor Photo" r:id="rId3" imgW="5285714" imgH="2723810" progId="">
                  <p:embed/>
                </p:oleObj>
              </mc:Choice>
              <mc:Fallback>
                <p:oleObj name="Photo Editor Photo" r:id="rId3" imgW="5285714" imgH="272381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819150"/>
                        <a:ext cx="2536825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7" name="Picture 31" descr="Screen%20Shot%202013-06-20%20at%2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814" y="804865"/>
            <a:ext cx="53101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23" descr="W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0" y="2052638"/>
            <a:ext cx="11112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9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5451" y="3154363"/>
            <a:ext cx="1098550" cy="113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5180" name="Picture 1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150" y="4356102"/>
            <a:ext cx="10858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1" name="Picture 33" descr="ANd9GcSfz_IXlF8jS8mQ7uuYfbGAo4OYlNmrQLvOtoq_RjzTWVa2INGsiNk5SFc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688" y="4773613"/>
            <a:ext cx="11033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2" name="Picture 28" descr="JCU Log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976" y="5203827"/>
            <a:ext cx="1089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83" name="Picture 1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214" y="5764215"/>
            <a:ext cx="1093787" cy="10937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35184" name="Picture 26" descr="ANd9GcTtei-bcIUWRqD-UXUmJETzecba_AP4VwbfN7vYXRjFXU0KKVhqIdUsqb8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76" y="803277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43" y="186447"/>
            <a:ext cx="8077200" cy="1143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Malaria Elimination in Phases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25" y="1606481"/>
            <a:ext cx="4610100" cy="4860994"/>
          </a:xfrm>
        </p:spPr>
        <p:txBody>
          <a:bodyPr/>
          <a:lstStyle/>
          <a:p>
            <a:r>
              <a:rPr lang="en-AU" dirty="0" smtClean="0"/>
              <a:t>Reduce death and illness with drugs</a:t>
            </a:r>
          </a:p>
          <a:p>
            <a:endParaRPr lang="en-AU" dirty="0"/>
          </a:p>
          <a:p>
            <a:r>
              <a:rPr lang="en-AU" dirty="0" smtClean="0"/>
              <a:t>Control transmission with bet nets / spray</a:t>
            </a:r>
          </a:p>
          <a:p>
            <a:endParaRPr lang="en-AU" dirty="0"/>
          </a:p>
          <a:p>
            <a:r>
              <a:rPr lang="en-AU" dirty="0" smtClean="0"/>
              <a:t>Eliminate residual parasites in human reservoir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804" y="1673157"/>
            <a:ext cx="3962400" cy="4038600"/>
          </a:xfrm>
        </p:spPr>
        <p:txBody>
          <a:bodyPr/>
          <a:lstStyle/>
          <a:p>
            <a:pPr algn="ctr"/>
            <a:endParaRPr lang="en-AU" dirty="0">
              <a:effectLst/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514" y="1524000"/>
            <a:ext cx="37734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6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7932" y="0"/>
            <a:ext cx="8077200" cy="1143000"/>
          </a:xfrm>
        </p:spPr>
        <p:txBody>
          <a:bodyPr/>
          <a:lstStyle/>
          <a:p>
            <a:r>
              <a:rPr lang="en-AU" dirty="0" smtClean="0"/>
              <a:t>Global Progress Against Malaria</a:t>
            </a:r>
            <a:endParaRPr lang="en-AU" dirty="0"/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12261"/>
            <a:ext cx="9152138" cy="43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6" y="5431115"/>
            <a:ext cx="13620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3681" y="5603322"/>
            <a:ext cx="821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Philippines, Malaysia, Vietnam, Thailand, China, Nepal and Bhutan are all nearing malaria elimination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6864"/>
            <a:ext cx="9144000" cy="1143000"/>
          </a:xfrm>
        </p:spPr>
        <p:txBody>
          <a:bodyPr/>
          <a:lstStyle/>
          <a:p>
            <a:pPr algn="ctr"/>
            <a:r>
              <a:rPr lang="en-AU" dirty="0" smtClean="0"/>
              <a:t>Progress Against Malaria Indonesia</a:t>
            </a:r>
            <a:endParaRPr lang="en-AU" dirty="0"/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1870" y="1447832"/>
            <a:ext cx="9994490" cy="371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821" y="5149049"/>
            <a:ext cx="4338180" cy="24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396947"/>
            <a:ext cx="9220855" cy="6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1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08" y="0"/>
            <a:ext cx="8077200" cy="1143000"/>
          </a:xfrm>
        </p:spPr>
        <p:txBody>
          <a:bodyPr/>
          <a:lstStyle/>
          <a:p>
            <a:pPr algn="ctr"/>
            <a:r>
              <a:rPr lang="en-AU" dirty="0" smtClean="0"/>
              <a:t>Vanuatu and Solomon Islands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2104"/>
            <a:ext cx="5095784" cy="5135733"/>
          </a:xfrm>
        </p:spPr>
        <p:txBody>
          <a:bodyPr/>
          <a:lstStyle/>
          <a:p>
            <a:r>
              <a:rPr lang="en-AU" dirty="0"/>
              <a:t>Vanuatu 94 </a:t>
            </a:r>
            <a:r>
              <a:rPr lang="en-AU" dirty="0" smtClean="0"/>
              <a:t>% </a:t>
            </a:r>
            <a:r>
              <a:rPr lang="en-AU" dirty="0"/>
              <a:t>decline </a:t>
            </a:r>
            <a:r>
              <a:rPr lang="en-AU" dirty="0" smtClean="0"/>
              <a:t>in </a:t>
            </a:r>
            <a:r>
              <a:rPr lang="en-AU" dirty="0"/>
              <a:t>malaria cases </a:t>
            </a:r>
            <a:r>
              <a:rPr lang="en-AU" dirty="0" smtClean="0"/>
              <a:t>2000 -2015 from </a:t>
            </a:r>
            <a:r>
              <a:rPr lang="en-AU" dirty="0"/>
              <a:t>6,768 </a:t>
            </a:r>
            <a:r>
              <a:rPr lang="en-AU" dirty="0" smtClean="0"/>
              <a:t>to </a:t>
            </a:r>
            <a:r>
              <a:rPr lang="en-AU" dirty="0"/>
              <a:t>423 cases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No malaria south of Vila in Vanuatu but still a problem in Santo, Pentecost</a:t>
            </a:r>
          </a:p>
          <a:p>
            <a:endParaRPr lang="en-AU" dirty="0"/>
          </a:p>
          <a:p>
            <a:r>
              <a:rPr lang="en-AU" dirty="0"/>
              <a:t>Solomon Islands 65% decrease in reported malaria cases </a:t>
            </a:r>
            <a:r>
              <a:rPr lang="en-AU" dirty="0" smtClean="0"/>
              <a:t>2000-2015 </a:t>
            </a:r>
            <a:r>
              <a:rPr lang="en-AU" dirty="0"/>
              <a:t>from </a:t>
            </a:r>
            <a:r>
              <a:rPr lang="en-AU" dirty="0" smtClean="0"/>
              <a:t>68,107 to </a:t>
            </a:r>
            <a:r>
              <a:rPr lang="en-AU" dirty="0"/>
              <a:t>23,998 </a:t>
            </a:r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276" y="4385568"/>
            <a:ext cx="4071724" cy="180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660" y="1197298"/>
            <a:ext cx="403934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5822" y="1206176"/>
            <a:ext cx="838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Vanuatu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635254" y="4409233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Solomon Islands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003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97" y="163497"/>
            <a:ext cx="8077200" cy="1143000"/>
          </a:xfrm>
        </p:spPr>
        <p:txBody>
          <a:bodyPr/>
          <a:lstStyle/>
          <a:p>
            <a:pPr algn="ctr"/>
            <a:r>
              <a:rPr lang="en-AU" dirty="0" smtClean="0"/>
              <a:t>Malaria in Papua New Guinea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4966"/>
            <a:ext cx="5264457" cy="4038600"/>
          </a:xfrm>
        </p:spPr>
        <p:txBody>
          <a:bodyPr/>
          <a:lstStyle/>
          <a:p>
            <a:r>
              <a:rPr lang="en-AU" dirty="0" smtClean="0"/>
              <a:t>Within </a:t>
            </a:r>
            <a:r>
              <a:rPr lang="en-AU" dirty="0"/>
              <a:t>the past decade PNG has reduced malaria cases by 37% and malaria-attributed deaths by 57</a:t>
            </a:r>
            <a:r>
              <a:rPr lang="en-AU" dirty="0" smtClean="0"/>
              <a:t>%</a:t>
            </a:r>
          </a:p>
          <a:p>
            <a:endParaRPr lang="en-AU" dirty="0"/>
          </a:p>
          <a:p>
            <a:r>
              <a:rPr lang="en-AU" dirty="0"/>
              <a:t>Multiple problems exist within PNG health </a:t>
            </a:r>
            <a:r>
              <a:rPr lang="en-AU" dirty="0" smtClean="0"/>
              <a:t>system and sustainability of gains is open to question</a:t>
            </a:r>
          </a:p>
          <a:p>
            <a:endParaRPr lang="en-AU" dirty="0"/>
          </a:p>
          <a:p>
            <a:r>
              <a:rPr lang="en-AU" dirty="0" smtClean="0"/>
              <a:t>Other speakers will comment more on PNG</a:t>
            </a:r>
            <a:endParaRPr lang="en-AU" dirty="0"/>
          </a:p>
          <a:p>
            <a:endParaRPr lang="en-AU" dirty="0"/>
          </a:p>
        </p:txBody>
      </p:sp>
      <p:pic>
        <p:nvPicPr>
          <p:cNvPr id="6" name="Picture 2" descr="C:\Users\dennis.shanks\Objective\Objects\O2843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077" y="1637663"/>
            <a:ext cx="3488924" cy="52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3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768"/>
            <a:ext cx="9144000" cy="1106207"/>
          </a:xfrm>
        </p:spPr>
        <p:txBody>
          <a:bodyPr/>
          <a:lstStyle/>
          <a:p>
            <a:pPr algn="ctr"/>
            <a:r>
              <a:rPr lang="en-AU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Limited Nature of Malaria Elimination</a:t>
            </a:r>
            <a:endParaRPr lang="en-AU" sz="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79900"/>
            <a:ext cx="5299970" cy="4351338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Development Goals everything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priority; multiple elimination programs exist (AIDS free generation)</a:t>
            </a:r>
          </a:p>
          <a:p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Huge use of antimalarial drugs and insecticide impregnated nets cannot be sustained indefinitely </a:t>
            </a:r>
          </a:p>
          <a:p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to be able to ‘bend the curve’ of malaria elimination to speed up the process and avoid disease resurgence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2" descr="Image result for Gates Foundation bending the curve of malaria elimination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AU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AutoShape 4" descr="Image result for Gates Foundation bending the curve of malaria elimination"/>
          <p:cNvSpPr>
            <a:spLocks noChangeAspect="1" noChangeArrowheads="1"/>
          </p:cNvSpPr>
          <p:nvPr/>
        </p:nvSpPr>
        <p:spPr bwMode="auto">
          <a:xfrm>
            <a:off x="230981" y="79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AU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AutoShape 6" descr="Image result for Gates Foundation bending the curve of malaria elimination"/>
          <p:cNvSpPr>
            <a:spLocks noChangeAspect="1" noChangeArrowheads="1"/>
          </p:cNvSpPr>
          <p:nvPr/>
        </p:nvSpPr>
        <p:spPr bwMode="auto">
          <a:xfrm>
            <a:off x="345281" y="1603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AU" sz="1800">
              <a:solidFill>
                <a:prstClr val="black"/>
              </a:solidFill>
              <a:cs typeface="+mn-cs"/>
            </a:endParaRPr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623" y="1544522"/>
            <a:ext cx="3746377" cy="281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9363" y="4332303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Bill and Melinda Gates Foundation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0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619"/>
            <a:ext cx="9064102" cy="1143000"/>
          </a:xfrm>
        </p:spPr>
        <p:txBody>
          <a:bodyPr/>
          <a:lstStyle/>
          <a:p>
            <a:pPr algn="ctr"/>
            <a:r>
              <a:rPr lang="en-AU" dirty="0" smtClean="0"/>
              <a:t>Decreased Cases Means Less Interest in Malaria Elimination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64564"/>
            <a:ext cx="5468645" cy="4038600"/>
          </a:xfrm>
        </p:spPr>
        <p:txBody>
          <a:bodyPr/>
          <a:lstStyle/>
          <a:p>
            <a:r>
              <a:rPr lang="en-AU" dirty="0" smtClean="0"/>
              <a:t>China’s great success was preceded by huge vivax epidemics in 1980-90s</a:t>
            </a:r>
          </a:p>
          <a:p>
            <a:endParaRPr lang="en-AU" dirty="0"/>
          </a:p>
          <a:p>
            <a:r>
              <a:rPr lang="en-AU" dirty="0" smtClean="0"/>
              <a:t>Venezuela is focus of Americas due to financial crisis stopping programs</a:t>
            </a:r>
          </a:p>
          <a:p>
            <a:endParaRPr lang="en-AU" dirty="0"/>
          </a:p>
          <a:p>
            <a:r>
              <a:rPr lang="en-AU" dirty="0" smtClean="0"/>
              <a:t>Sri Lanka had to eliminate malaria twice after failure in 1960s to kill the last parasite</a:t>
            </a:r>
            <a:endParaRPr lang="en-AU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495" y="2809605"/>
            <a:ext cx="3820506" cy="203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252" y="4616068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UN Dispatch</a:t>
            </a:r>
            <a:endParaRPr lang="en-AU" sz="800" dirty="0"/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495" y="4847208"/>
            <a:ext cx="3820506" cy="20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09265" y="6642556"/>
            <a:ext cx="434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>
                <a:solidFill>
                  <a:schemeClr val="tx1"/>
                </a:solidFill>
              </a:rPr>
              <a:t>WHO</a:t>
            </a:r>
            <a:endParaRPr lang="en-A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FRIMS Cdr Brief TSG p1">
  <a:themeElements>
    <a:clrScheme name="2_AFRIMS Cdr Brief TSG p1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AFRIMS Cdr Brief TSG 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2_AFRIMS Cdr Brief TSG p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FRIMS Cdr Brief TSG 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FRIMS Cdr Brief TSG p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FRIMS Cdr Brief TSG p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FRIMS Cdr Brief TSG p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FRIMS Cdr Brief TSG p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FRIMS Cdr Brief TSG p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938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2_AFRIMS Cdr Brief TSG p1</vt:lpstr>
      <vt:lpstr>Office Theme</vt:lpstr>
      <vt:lpstr>1_Office Theme</vt:lpstr>
      <vt:lpstr>Photo Editor Photo</vt:lpstr>
      <vt:lpstr>Why it will be hard  to eliminate malaria</vt:lpstr>
      <vt:lpstr>Malaria Elimination is Different than Control</vt:lpstr>
      <vt:lpstr>Malaria Elimination in Phases</vt:lpstr>
      <vt:lpstr>Global Progress Against Malaria</vt:lpstr>
      <vt:lpstr>Progress Against Malaria Indonesia</vt:lpstr>
      <vt:lpstr>Vanuatu and Solomon Islands</vt:lpstr>
      <vt:lpstr>Malaria in Papua New Guinea </vt:lpstr>
      <vt:lpstr>Time Limited Nature of Malaria Elimination</vt:lpstr>
      <vt:lpstr>Decreased Cases Means Less Interest in Malaria Elimination</vt:lpstr>
      <vt:lpstr>Malaria Responds to Human Stress</vt:lpstr>
      <vt:lpstr>War / Refugee Related Epidemics</vt:lpstr>
      <vt:lpstr>Eliminate Residual Parasites in Humans</vt:lpstr>
      <vt:lpstr>China: No Recent Malaria Transmission</vt:lpstr>
      <vt:lpstr>Examples of Successful Mass Drug Usage</vt:lpstr>
      <vt:lpstr>Tafenoquine Newly Approved Drug</vt:lpstr>
      <vt:lpstr>Repeat China’s Primaquine Mass Drug Administration with Tafenoquine?</vt:lpstr>
      <vt:lpstr>New Insecticides for Mosquitoes</vt:lpstr>
      <vt:lpstr>New Anti-Insect Modalities</vt:lpstr>
      <vt:lpstr>Drugs Against Mosquito Vector?</vt:lpstr>
      <vt:lpstr>Genetically Modified Mosquitoes</vt:lpstr>
      <vt:lpstr>Malaria Vaccines Still in the Future</vt:lpstr>
      <vt:lpstr>Malaria Contained Within Limits?</vt:lpstr>
      <vt:lpstr>Malaria Elimination: 2030 Deadline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Hundred Years War Against Malaria</dc:title>
  <dc:creator>G Dennis Shanks</dc:creator>
  <cp:lastModifiedBy>shanks, dennis PROF</cp:lastModifiedBy>
  <cp:revision>90</cp:revision>
  <dcterms:modified xsi:type="dcterms:W3CDTF">2018-08-16T00:01:56Z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O14556913</vt:lpwstr>
  </property>
  <property fmtid="{D5CDD505-2E9C-101B-9397-08002B2CF9AE}" pid="4" name="Objective-Title">
    <vt:lpwstr>How Are We Going to Eliminate Malaria_Rotary Against Malaria Aug 2017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2017-07-24T22:06:20Z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2017-08-17T05:06:27Z</vt:filetime>
  </property>
  <property fmtid="{D5CDD505-2E9C-101B-9397-08002B2CF9AE}" pid="10" name="Objective-ModificationStamp">
    <vt:filetime>2017-08-17T05:06:28Z</vt:filetime>
  </property>
  <property fmtid="{D5CDD505-2E9C-101B-9397-08002B2CF9AE}" pid="11" name="Objective-Owner">
    <vt:lpwstr>Shanks, George Prof</vt:lpwstr>
  </property>
  <property fmtid="{D5CDD505-2E9C-101B-9397-08002B2CF9AE}" pid="12" name="Objective-Path">
    <vt:lpwstr>Shanks, George Prof:Special Folder - Shanks, George Prof:my documents:presentations:presentations 2017:malaria:</vt:lpwstr>
  </property>
  <property fmtid="{D5CDD505-2E9C-101B-9397-08002B2CF9AE}" pid="13" name="Objective-Parent">
    <vt:lpwstr>malaria</vt:lpwstr>
  </property>
  <property fmtid="{D5CDD505-2E9C-101B-9397-08002B2CF9AE}" pid="14" name="Objective-State">
    <vt:lpwstr>Published</vt:lpwstr>
  </property>
  <property fmtid="{D5CDD505-2E9C-101B-9397-08002B2CF9AE}" pid="15" name="Objective-Version">
    <vt:lpwstr>4.0</vt:lpwstr>
  </property>
  <property fmtid="{D5CDD505-2E9C-101B-9397-08002B2CF9AE}" pid="16" name="Objective-VersionNumber">
    <vt:i4>5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Unclassified</vt:lpwstr>
  </property>
  <property fmtid="{D5CDD505-2E9C-101B-9397-08002B2CF9AE}" pid="20" name="Objective-Caveats">
    <vt:lpwstr>
    </vt:lpwstr>
  </property>
  <property fmtid="{D5CDD505-2E9C-101B-9397-08002B2CF9AE}" pid="21" name="Objective-Document Type [system]">
    <vt:lpwstr>
    </vt:lpwstr>
  </property>
</Properties>
</file>