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5" r:id="rId6"/>
    <p:sldId id="266" r:id="rId7"/>
    <p:sldId id="277" r:id="rId8"/>
    <p:sldId id="344" r:id="rId9"/>
    <p:sldId id="340" r:id="rId10"/>
    <p:sldId id="343" r:id="rId11"/>
    <p:sldId id="328" r:id="rId12"/>
    <p:sldId id="329" r:id="rId13"/>
    <p:sldId id="345" r:id="rId14"/>
    <p:sldId id="286" r:id="rId15"/>
    <p:sldId id="290" r:id="rId16"/>
    <p:sldId id="291" r:id="rId17"/>
    <p:sldId id="294" r:id="rId18"/>
    <p:sldId id="332" r:id="rId19"/>
    <p:sldId id="322" r:id="rId20"/>
    <p:sldId id="323" r:id="rId21"/>
    <p:sldId id="324" r:id="rId22"/>
    <p:sldId id="314" r:id="rId23"/>
    <p:sldId id="303" r:id="rId24"/>
    <p:sldId id="304" r:id="rId25"/>
    <p:sldId id="298" r:id="rId26"/>
    <p:sldId id="315" r:id="rId27"/>
    <p:sldId id="320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FF"/>
    <a:srgbClr val="262624"/>
    <a:srgbClr val="FF0000"/>
    <a:srgbClr val="D08999"/>
    <a:srgbClr val="9D6FC3"/>
    <a:srgbClr val="5A2781"/>
    <a:srgbClr val="A6C4EC"/>
    <a:srgbClr val="82ACE5"/>
    <a:srgbClr val="00B0F0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24" autoAdjust="0"/>
  </p:normalViewPr>
  <p:slideViewPr>
    <p:cSldViewPr snapToGrid="0">
      <p:cViewPr varScale="1">
        <p:scale>
          <a:sx n="101" d="100"/>
          <a:sy n="101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novo%20Laptop\NTT%20Province%20Health%20Office\2018\Malaria\Presentasi%20malaria\Bahan%20mentah%20data%20dasar%20presentasi%20situasi%20malaria%20NTT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novo%20Laptop\NTT%20Province%20Health%20Office\2018\Malaria\Presentasi%20malaria\Bahan%20mentah%20data%20dasar%20presentasi%20situasi%20malaria%20NTT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novo%20Laptop\NTT%20Province%20Health%20Office\2018\Malaria\Presentasi%20malaria\Bahan%20mentah%20data%20dasar%20presentasi%20situasi%20malaria%20NTT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TT%20Province%20Health%20Office\2018\Malaria\Presentasi%20malaria\Bahan%20mentah%20data%20dasar%20presentasi%20situasi%20malaria%20NTT%202017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TT%20Province%20Health%20Office\2017\Malaria%20Program\CCM\Data%20mentah%20CCM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TT%20Province%20Health%20Office\2018\Malaria\Presentasi%20malaria\Bahan%20mentah%20data%20dasar%20presentasi%20situasi%20malaria%20NTT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novo%20Laptop\NTT%20Province%20Health%20Office\2018\Promosi%20Kesehatan\bahan%20mentah%20poster%20P2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5"/>
              <c:layout>
                <c:manualLayout>
                  <c:x val="-0.00555555555555555"/>
                  <c:y val="-0.03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194444444444444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222222222222224"/>
                  <c:y val="-0.03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'API trend'!$B$16:$B$23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'API trend'!$C$16:$C$23</c:f>
              <c:numCache>
                <c:formatCode>0.00</c:formatCode>
                <c:ptCount val="8"/>
                <c:pt idx="0">
                  <c:v>29.05553312222384</c:v>
                </c:pt>
                <c:pt idx="1">
                  <c:v>25.69409635451229</c:v>
                </c:pt>
                <c:pt idx="2">
                  <c:v>22.3730254912959</c:v>
                </c:pt>
                <c:pt idx="3">
                  <c:v>18.86193569222386</c:v>
                </c:pt>
                <c:pt idx="4">
                  <c:v>14.82184756422852</c:v>
                </c:pt>
                <c:pt idx="5">
                  <c:v>7.048678177738757</c:v>
                </c:pt>
                <c:pt idx="6">
                  <c:v>5.619999999999996</c:v>
                </c:pt>
                <c:pt idx="7">
                  <c:v>5.39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2116125800"/>
        <c:axId val="-2072616136"/>
      </c:lineChart>
      <c:catAx>
        <c:axId val="211612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616136"/>
        <c:crosses val="autoZero"/>
        <c:auto val="1"/>
        <c:lblAlgn val="ctr"/>
        <c:lblOffset val="100"/>
        <c:noMultiLvlLbl val="0"/>
      </c:catAx>
      <c:valAx>
        <c:axId val="-207261613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25800"/>
        <c:crosses val="autoZero"/>
        <c:crossBetween val="between"/>
      </c:valAx>
      <c:spPr>
        <a:solidFill>
          <a:srgbClr val="0000FF"/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tx2">
        <a:lumMod val="5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8235899972707"/>
          <c:y val="0.110864745011087"/>
          <c:w val="0.938352820005458"/>
          <c:h val="0.788790148459825"/>
        </c:manualLayout>
      </c:layout>
      <c:lineChart>
        <c:grouping val="standard"/>
        <c:varyColors val="0"/>
        <c:ser>
          <c:idx val="0"/>
          <c:order val="0"/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4"/>
            <c:bubble3D val="0"/>
            <c:spPr>
              <a:ln w="5397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4"/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'API trend'!$B$34:$B$41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'API trend'!$E$34:$E$41</c:f>
              <c:numCache>
                <c:formatCode>General</c:formatCode>
                <c:ptCount val="8"/>
                <c:pt idx="0">
                  <c:v>30.0</c:v>
                </c:pt>
                <c:pt idx="1">
                  <c:v>11.0</c:v>
                </c:pt>
                <c:pt idx="2">
                  <c:v>7.0</c:v>
                </c:pt>
                <c:pt idx="3">
                  <c:v>6.0</c:v>
                </c:pt>
                <c:pt idx="4">
                  <c:v>14.0</c:v>
                </c:pt>
                <c:pt idx="5">
                  <c:v>3.0</c:v>
                </c:pt>
                <c:pt idx="6">
                  <c:v>0.0</c:v>
                </c:pt>
                <c:pt idx="7">
                  <c:v>3.0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5918504"/>
        <c:axId val="2128103144"/>
      </c:lineChart>
      <c:catAx>
        <c:axId val="212591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8103144"/>
        <c:crosses val="autoZero"/>
        <c:auto val="1"/>
        <c:lblAlgn val="ctr"/>
        <c:lblOffset val="100"/>
        <c:noMultiLvlLbl val="0"/>
      </c:catAx>
      <c:valAx>
        <c:axId val="2128103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59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79375" cap="rnd" cmpd="sng" algn="ctr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D200D2"/>
              </a:solidFill>
              <a:ln w="85725" cap="sq" cmpd="sng" algn="ctr">
                <a:solidFill>
                  <a:srgbClr val="CC0097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0653195538057743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486528871391077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514306649168855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38923665791776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222569991251094"/>
                  <c:y val="-0.05555555555555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333681102362205"/>
                  <c:y val="-0.111111111111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528125546806649"/>
                  <c:y val="-0.05092592592592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234768153980752"/>
                  <c:y val="0.06944444444444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'API trend'!$B$34:$B$41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'API trend'!$D$34:$D$41</c:f>
              <c:numCache>
                <c:formatCode>_(* #,##0_);_(* \(#,##0\);_(* "-"??_);_(@_)</c:formatCode>
                <c:ptCount val="8"/>
                <c:pt idx="0">
                  <c:v>136715.0</c:v>
                </c:pt>
                <c:pt idx="1">
                  <c:v>120615.0</c:v>
                </c:pt>
                <c:pt idx="2">
                  <c:v>105025.0</c:v>
                </c:pt>
                <c:pt idx="3">
                  <c:v>88543.0</c:v>
                </c:pt>
                <c:pt idx="4">
                  <c:v>72765.0</c:v>
                </c:pt>
                <c:pt idx="5">
                  <c:v>36128.0</c:v>
                </c:pt>
                <c:pt idx="6">
                  <c:v>29117.0</c:v>
                </c:pt>
                <c:pt idx="7">
                  <c:v>30232.0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960096">
                  <a:alpha val="33000"/>
                </a:srgbClr>
              </a:solidFill>
              <a:round/>
            </a:ln>
            <a:effectLst/>
          </c:spPr>
        </c:dropLines>
        <c:marker val="1"/>
        <c:smooth val="0"/>
        <c:axId val="2073541560"/>
        <c:axId val="2073544872"/>
      </c:lineChart>
      <c:catAx>
        <c:axId val="207354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44872"/>
        <c:crosses val="autoZero"/>
        <c:auto val="1"/>
        <c:lblAlgn val="ctr"/>
        <c:lblOffset val="100"/>
        <c:noMultiLvlLbl val="0"/>
      </c:catAx>
      <c:valAx>
        <c:axId val="207354487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415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34000">
          <a:schemeClr val="bg1"/>
        </a:gs>
        <a:gs pos="74000">
          <a:srgbClr val="960096"/>
        </a:gs>
        <a:gs pos="100000">
          <a:srgbClr val="9966FF"/>
        </a:gs>
      </a:gsLst>
      <a:lin ang="10200000" scaled="0"/>
    </a:gra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585739282591"/>
          <c:y val="0.0198189291518663"/>
          <c:w val="0.699858705161855"/>
          <c:h val="0.9550238381437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'iKIA (2)'!$D$5</c:f>
              <c:strCache>
                <c:ptCount val="1"/>
                <c:pt idx="0">
                  <c:v>Jumlah Skrening Ibu Hamil (Mikroskop/RDT)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'iKIA (2)'!$C$6:$C$27</c:f>
              <c:strCache>
                <c:ptCount val="22"/>
                <c:pt idx="0">
                  <c:v>Manggarai</c:v>
                </c:pt>
                <c:pt idx="1">
                  <c:v>Ende</c:v>
                </c:pt>
                <c:pt idx="2">
                  <c:v>TTS</c:v>
                </c:pt>
                <c:pt idx="3">
                  <c:v>TTU</c:v>
                </c:pt>
                <c:pt idx="4">
                  <c:v>Belu</c:v>
                </c:pt>
                <c:pt idx="5">
                  <c:v>Manggarai Timur </c:v>
                </c:pt>
                <c:pt idx="6">
                  <c:v>Sumba Tengah </c:v>
                </c:pt>
                <c:pt idx="7">
                  <c:v>Manggarai Barat </c:v>
                </c:pt>
                <c:pt idx="8">
                  <c:v>Flores Timur</c:v>
                </c:pt>
                <c:pt idx="9">
                  <c:v>Kota</c:v>
                </c:pt>
                <c:pt idx="10">
                  <c:v>Sikka</c:v>
                </c:pt>
                <c:pt idx="11">
                  <c:v>Lembata</c:v>
                </c:pt>
                <c:pt idx="12">
                  <c:v>Ngada</c:v>
                </c:pt>
                <c:pt idx="13">
                  <c:v>Sumba Barat Daya </c:v>
                </c:pt>
                <c:pt idx="14">
                  <c:v>Sumba Timur</c:v>
                </c:pt>
                <c:pt idx="15">
                  <c:v>Kupang</c:v>
                </c:pt>
                <c:pt idx="16">
                  <c:v>Nagekeo </c:v>
                </c:pt>
                <c:pt idx="17">
                  <c:v>Malaka</c:v>
                </c:pt>
                <c:pt idx="18">
                  <c:v>Sabu Raijua</c:v>
                </c:pt>
                <c:pt idx="19">
                  <c:v>Alor</c:v>
                </c:pt>
                <c:pt idx="20">
                  <c:v>Sumba Barat </c:v>
                </c:pt>
                <c:pt idx="21">
                  <c:v>Rote Ndao</c:v>
                </c:pt>
              </c:strCache>
            </c:strRef>
          </c:cat>
          <c:val>
            <c:numRef>
              <c:f>'iKIA (2)'!$D$6:$D$27</c:f>
              <c:numCache>
                <c:formatCode>_(* #,##0_);_(* \(#,##0\);_(* "-"??_);_(@_)</c:formatCode>
                <c:ptCount val="22"/>
                <c:pt idx="0">
                  <c:v>7747.0</c:v>
                </c:pt>
                <c:pt idx="1">
                  <c:v>5378.0</c:v>
                </c:pt>
                <c:pt idx="2">
                  <c:v>5245.0</c:v>
                </c:pt>
                <c:pt idx="3">
                  <c:v>5172.0</c:v>
                </c:pt>
                <c:pt idx="4">
                  <c:v>3992.0</c:v>
                </c:pt>
                <c:pt idx="5">
                  <c:v>3427.0</c:v>
                </c:pt>
                <c:pt idx="6">
                  <c:v>3242.0</c:v>
                </c:pt>
                <c:pt idx="7">
                  <c:v>2929.0</c:v>
                </c:pt>
                <c:pt idx="8">
                  <c:v>2656.0</c:v>
                </c:pt>
                <c:pt idx="9">
                  <c:v>2445.0</c:v>
                </c:pt>
                <c:pt idx="10">
                  <c:v>2362.0</c:v>
                </c:pt>
                <c:pt idx="11">
                  <c:v>2299.0</c:v>
                </c:pt>
                <c:pt idx="12">
                  <c:v>2072.0</c:v>
                </c:pt>
                <c:pt idx="13">
                  <c:v>1661.0</c:v>
                </c:pt>
                <c:pt idx="14">
                  <c:v>1639.0</c:v>
                </c:pt>
                <c:pt idx="15">
                  <c:v>1432.0</c:v>
                </c:pt>
                <c:pt idx="16">
                  <c:v>926.0</c:v>
                </c:pt>
                <c:pt idx="17">
                  <c:v>887.0</c:v>
                </c:pt>
                <c:pt idx="18">
                  <c:v>861.0</c:v>
                </c:pt>
                <c:pt idx="19">
                  <c:v>635.0</c:v>
                </c:pt>
                <c:pt idx="20">
                  <c:v>492.0</c:v>
                </c:pt>
                <c:pt idx="21">
                  <c:v>257.0</c:v>
                </c:pt>
              </c:numCache>
            </c:numRef>
          </c:val>
        </c:ser>
        <c:ser>
          <c:idx val="1"/>
          <c:order val="1"/>
          <c:tx>
            <c:strRef>
              <c:f>'iKIA (2)'!$E$5</c:f>
              <c:strCache>
                <c:ptCount val="1"/>
                <c:pt idx="0">
                  <c:v>Jumlah Positif Malaria pada Ibu Hamil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036111111111111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6666666666666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0555555555555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194444444444444"/>
                  <c:y val="0.00228702115494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194444444444444"/>
                  <c:y val="0.00228702115494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5"/>
                  <c:y val="0.0068610634648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0166666666666667"/>
                  <c:y val="0.00457404230989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016666666666666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022222222222222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025"/>
                  <c:y val="0.0068610634648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025"/>
                  <c:y val="0.00457404230989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019444444444444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016666666666666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02777777777777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.013888888888889"/>
                  <c:y val="0.00686106346483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.033333333333333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.033333333333333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.030555555555555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'iKIA (2)'!$C$6:$C$27</c:f>
              <c:strCache>
                <c:ptCount val="22"/>
                <c:pt idx="0">
                  <c:v>Manggarai</c:v>
                </c:pt>
                <c:pt idx="1">
                  <c:v>Ende</c:v>
                </c:pt>
                <c:pt idx="2">
                  <c:v>TTS</c:v>
                </c:pt>
                <c:pt idx="3">
                  <c:v>TTU</c:v>
                </c:pt>
                <c:pt idx="4">
                  <c:v>Belu</c:v>
                </c:pt>
                <c:pt idx="5">
                  <c:v>Manggarai Timur </c:v>
                </c:pt>
                <c:pt idx="6">
                  <c:v>Sumba Tengah </c:v>
                </c:pt>
                <c:pt idx="7">
                  <c:v>Manggarai Barat </c:v>
                </c:pt>
                <c:pt idx="8">
                  <c:v>Flores Timur</c:v>
                </c:pt>
                <c:pt idx="9">
                  <c:v>Kota</c:v>
                </c:pt>
                <c:pt idx="10">
                  <c:v>Sikka</c:v>
                </c:pt>
                <c:pt idx="11">
                  <c:v>Lembata</c:v>
                </c:pt>
                <c:pt idx="12">
                  <c:v>Ngada</c:v>
                </c:pt>
                <c:pt idx="13">
                  <c:v>Sumba Barat Daya </c:v>
                </c:pt>
                <c:pt idx="14">
                  <c:v>Sumba Timur</c:v>
                </c:pt>
                <c:pt idx="15">
                  <c:v>Kupang</c:v>
                </c:pt>
                <c:pt idx="16">
                  <c:v>Nagekeo </c:v>
                </c:pt>
                <c:pt idx="17">
                  <c:v>Malaka</c:v>
                </c:pt>
                <c:pt idx="18">
                  <c:v>Sabu Raijua</c:v>
                </c:pt>
                <c:pt idx="19">
                  <c:v>Alor</c:v>
                </c:pt>
                <c:pt idx="20">
                  <c:v>Sumba Barat </c:v>
                </c:pt>
                <c:pt idx="21">
                  <c:v>Rote Ndao</c:v>
                </c:pt>
              </c:strCache>
            </c:strRef>
          </c:cat>
          <c:val>
            <c:numRef>
              <c:f>'iKIA (2)'!$E$6:$E$27</c:f>
              <c:numCache>
                <c:formatCode>_(* #,##0_);_(* \(#,##0\);_(* "-"??_);_(@_)</c:formatCode>
                <c:ptCount val="22"/>
                <c:pt idx="0">
                  <c:v>2.0</c:v>
                </c:pt>
                <c:pt idx="1">
                  <c:v>0.0</c:v>
                </c:pt>
                <c:pt idx="2">
                  <c:v>51.0</c:v>
                </c:pt>
                <c:pt idx="3">
                  <c:v>8.0</c:v>
                </c:pt>
                <c:pt idx="4">
                  <c:v>9.0</c:v>
                </c:pt>
                <c:pt idx="5">
                  <c:v>0.0</c:v>
                </c:pt>
                <c:pt idx="6">
                  <c:v>5.0</c:v>
                </c:pt>
                <c:pt idx="7">
                  <c:v>1.0</c:v>
                </c:pt>
                <c:pt idx="8">
                  <c:v>3.0</c:v>
                </c:pt>
                <c:pt idx="9">
                  <c:v>0.0</c:v>
                </c:pt>
                <c:pt idx="10">
                  <c:v>5.0</c:v>
                </c:pt>
                <c:pt idx="11">
                  <c:v>35.0</c:v>
                </c:pt>
                <c:pt idx="12">
                  <c:v>1.0</c:v>
                </c:pt>
                <c:pt idx="13">
                  <c:v>74.0</c:v>
                </c:pt>
                <c:pt idx="14">
                  <c:v>87.0</c:v>
                </c:pt>
                <c:pt idx="15">
                  <c:v>1.0</c:v>
                </c:pt>
                <c:pt idx="16">
                  <c:v>0.0</c:v>
                </c:pt>
                <c:pt idx="17">
                  <c:v>1.0</c:v>
                </c:pt>
                <c:pt idx="18">
                  <c:v>0.0</c:v>
                </c:pt>
                <c:pt idx="19">
                  <c:v>48.0</c:v>
                </c:pt>
                <c:pt idx="20">
                  <c:v>16.0</c:v>
                </c:pt>
                <c:pt idx="21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062884488"/>
        <c:axId val="-2062881480"/>
      </c:barChart>
      <c:catAx>
        <c:axId val="-2062884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62881480"/>
        <c:crosses val="autoZero"/>
        <c:auto val="1"/>
        <c:lblAlgn val="ctr"/>
        <c:lblOffset val="100"/>
        <c:noMultiLvlLbl val="0"/>
      </c:catAx>
      <c:valAx>
        <c:axId val="-2062881480"/>
        <c:scaling>
          <c:orientation val="minMax"/>
        </c:scaling>
        <c:delete val="1"/>
        <c:axPos val="b"/>
        <c:numFmt formatCode="_(* #,##0_);_(* \(#,##0\);_(* &quot;-&quot;??_);_(@_)" sourceLinked="1"/>
        <c:majorTickMark val="out"/>
        <c:minorTickMark val="none"/>
        <c:tickLblPos val="nextTo"/>
        <c:crossAx val="-2062884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952690288714"/>
          <c:y val="0.0244444444444444"/>
          <c:w val="0.86250434711286"/>
          <c:h val="0.922862817147857"/>
        </c:manualLayout>
      </c:layout>
      <c:bar3DChart>
        <c:barDir val="bar"/>
        <c:grouping val="stacked"/>
        <c:varyColors val="0"/>
        <c:ser>
          <c:idx val="0"/>
          <c:order val="0"/>
          <c:tx>
            <c:v>LLIN 2014</c:v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'kelambu (2)'!$C$3:$C$24</c:f>
              <c:strCache>
                <c:ptCount val="22"/>
                <c:pt idx="0">
                  <c:v>Sumba Barat Daya  </c:v>
                </c:pt>
                <c:pt idx="1">
                  <c:v>Sikka  </c:v>
                </c:pt>
                <c:pt idx="2">
                  <c:v>Ende  </c:v>
                </c:pt>
                <c:pt idx="3">
                  <c:v>TTS </c:v>
                </c:pt>
                <c:pt idx="4">
                  <c:v>Sumba Timur  </c:v>
                </c:pt>
                <c:pt idx="5">
                  <c:v>Flores Timur  </c:v>
                </c:pt>
                <c:pt idx="6">
                  <c:v>Malaka  </c:v>
                </c:pt>
                <c:pt idx="7">
                  <c:v>Alor  </c:v>
                </c:pt>
                <c:pt idx="8">
                  <c:v>Manggarai Barat  </c:v>
                </c:pt>
                <c:pt idx="9">
                  <c:v>Belu  </c:v>
                </c:pt>
                <c:pt idx="10">
                  <c:v>Nagekeo  </c:v>
                </c:pt>
                <c:pt idx="11">
                  <c:v>Sumba Barat  </c:v>
                </c:pt>
                <c:pt idx="12">
                  <c:v>Kota Kupang </c:v>
                </c:pt>
                <c:pt idx="13">
                  <c:v>Lembata  </c:v>
                </c:pt>
                <c:pt idx="14">
                  <c:v>Kupang </c:v>
                </c:pt>
                <c:pt idx="15">
                  <c:v>Manggarai  </c:v>
                </c:pt>
                <c:pt idx="16">
                  <c:v>TTU </c:v>
                </c:pt>
                <c:pt idx="17">
                  <c:v>Manggarai Timur  </c:v>
                </c:pt>
                <c:pt idx="18">
                  <c:v>Rote Ndao  </c:v>
                </c:pt>
                <c:pt idx="19">
                  <c:v>Sabu Raijua  </c:v>
                </c:pt>
                <c:pt idx="20">
                  <c:v>Sumba Tengah  </c:v>
                </c:pt>
                <c:pt idx="21">
                  <c:v>Ngada  </c:v>
                </c:pt>
              </c:strCache>
            </c:strRef>
          </c:cat>
          <c:val>
            <c:numRef>
              <c:f>'kelambu (2)'!$D$3:$D$24</c:f>
              <c:numCache>
                <c:formatCode>_(* #,##0_);_(* \(#,##0\);_(* "-"??_);_(@_)</c:formatCode>
                <c:ptCount val="22"/>
                <c:pt idx="0">
                  <c:v>155475.0</c:v>
                </c:pt>
                <c:pt idx="1">
                  <c:v>175100.0</c:v>
                </c:pt>
                <c:pt idx="2">
                  <c:v>156191.0</c:v>
                </c:pt>
                <c:pt idx="3">
                  <c:v>89950.0</c:v>
                </c:pt>
                <c:pt idx="4">
                  <c:v>135683.0</c:v>
                </c:pt>
                <c:pt idx="5">
                  <c:v>133446.0</c:v>
                </c:pt>
                <c:pt idx="6">
                  <c:v>94350.0</c:v>
                </c:pt>
                <c:pt idx="7">
                  <c:v>107350.0</c:v>
                </c:pt>
                <c:pt idx="8">
                  <c:v>148617.0</c:v>
                </c:pt>
                <c:pt idx="9">
                  <c:v>107488.0</c:v>
                </c:pt>
                <c:pt idx="10">
                  <c:v>82505.0</c:v>
                </c:pt>
                <c:pt idx="11">
                  <c:v>67493.0</c:v>
                </c:pt>
                <c:pt idx="12">
                  <c:v>0.0</c:v>
                </c:pt>
                <c:pt idx="13">
                  <c:v>67800.0</c:v>
                </c:pt>
                <c:pt idx="14">
                  <c:v>0.0</c:v>
                </c:pt>
                <c:pt idx="15">
                  <c:v>3300.0</c:v>
                </c:pt>
                <c:pt idx="16">
                  <c:v>20850.0</c:v>
                </c:pt>
                <c:pt idx="17">
                  <c:v>8134.0</c:v>
                </c:pt>
                <c:pt idx="18">
                  <c:v>69354.0</c:v>
                </c:pt>
                <c:pt idx="19">
                  <c:v>44397.0</c:v>
                </c:pt>
                <c:pt idx="20">
                  <c:v>39147.0</c:v>
                </c:pt>
                <c:pt idx="21">
                  <c:v>8274.0</c:v>
                </c:pt>
              </c:numCache>
            </c:numRef>
          </c:val>
        </c:ser>
        <c:ser>
          <c:idx val="1"/>
          <c:order val="1"/>
          <c:tx>
            <c:v>LLIN 2016</c:v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'kelambu (2)'!$C$3:$C$24</c:f>
              <c:strCache>
                <c:ptCount val="22"/>
                <c:pt idx="0">
                  <c:v>Sumba Barat Daya  </c:v>
                </c:pt>
                <c:pt idx="1">
                  <c:v>Sikka  </c:v>
                </c:pt>
                <c:pt idx="2">
                  <c:v>Ende  </c:v>
                </c:pt>
                <c:pt idx="3">
                  <c:v>TTS </c:v>
                </c:pt>
                <c:pt idx="4">
                  <c:v>Sumba Timur  </c:v>
                </c:pt>
                <c:pt idx="5">
                  <c:v>Flores Timur  </c:v>
                </c:pt>
                <c:pt idx="6">
                  <c:v>Malaka  </c:v>
                </c:pt>
                <c:pt idx="7">
                  <c:v>Alor  </c:v>
                </c:pt>
                <c:pt idx="8">
                  <c:v>Manggarai Barat  </c:v>
                </c:pt>
                <c:pt idx="9">
                  <c:v>Belu  </c:v>
                </c:pt>
                <c:pt idx="10">
                  <c:v>Nagekeo  </c:v>
                </c:pt>
                <c:pt idx="11">
                  <c:v>Sumba Barat  </c:v>
                </c:pt>
                <c:pt idx="12">
                  <c:v>Kota Kupang </c:v>
                </c:pt>
                <c:pt idx="13">
                  <c:v>Lembata  </c:v>
                </c:pt>
                <c:pt idx="14">
                  <c:v>Kupang </c:v>
                </c:pt>
                <c:pt idx="15">
                  <c:v>Manggarai  </c:v>
                </c:pt>
                <c:pt idx="16">
                  <c:v>TTU </c:v>
                </c:pt>
                <c:pt idx="17">
                  <c:v>Manggarai Timur  </c:v>
                </c:pt>
                <c:pt idx="18">
                  <c:v>Rote Ndao  </c:v>
                </c:pt>
                <c:pt idx="19">
                  <c:v>Sabu Raijua  </c:v>
                </c:pt>
                <c:pt idx="20">
                  <c:v>Sumba Tengah  </c:v>
                </c:pt>
                <c:pt idx="21">
                  <c:v>Ngada  </c:v>
                </c:pt>
              </c:strCache>
            </c:strRef>
          </c:cat>
          <c:val>
            <c:numRef>
              <c:f>'kelambu (2)'!$E$3:$E$24</c:f>
              <c:numCache>
                <c:formatCode>_(* #,##0_);_(* \(#,##0\);_(* "-"??_);_(@_)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1340.0</c:v>
                </c:pt>
                <c:pt idx="3">
                  <c:v>178700.0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134200.0</c:v>
                </c:pt>
                <c:pt idx="13">
                  <c:v>0.0</c:v>
                </c:pt>
                <c:pt idx="14">
                  <c:v>123200.0</c:v>
                </c:pt>
                <c:pt idx="15">
                  <c:v>114300.0</c:v>
                </c:pt>
                <c:pt idx="16">
                  <c:v>93700.0</c:v>
                </c:pt>
                <c:pt idx="17">
                  <c:v>102600.0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57600.0</c:v>
                </c:pt>
              </c:numCache>
            </c:numRef>
          </c:val>
        </c:ser>
        <c:ser>
          <c:idx val="2"/>
          <c:order val="2"/>
          <c:tx>
            <c:v>LLIN 2017</c:v>
          </c:tx>
          <c:spPr>
            <a:solidFill>
              <a:srgbClr val="66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'kelambu (2)'!$C$3:$C$24</c:f>
              <c:strCache>
                <c:ptCount val="22"/>
                <c:pt idx="0">
                  <c:v>Sumba Barat Daya  </c:v>
                </c:pt>
                <c:pt idx="1">
                  <c:v>Sikka  </c:v>
                </c:pt>
                <c:pt idx="2">
                  <c:v>Ende  </c:v>
                </c:pt>
                <c:pt idx="3">
                  <c:v>TTS </c:v>
                </c:pt>
                <c:pt idx="4">
                  <c:v>Sumba Timur  </c:v>
                </c:pt>
                <c:pt idx="5">
                  <c:v>Flores Timur  </c:v>
                </c:pt>
                <c:pt idx="6">
                  <c:v>Malaka  </c:v>
                </c:pt>
                <c:pt idx="7">
                  <c:v>Alor  </c:v>
                </c:pt>
                <c:pt idx="8">
                  <c:v>Manggarai Barat  </c:v>
                </c:pt>
                <c:pt idx="9">
                  <c:v>Belu  </c:v>
                </c:pt>
                <c:pt idx="10">
                  <c:v>Nagekeo  </c:v>
                </c:pt>
                <c:pt idx="11">
                  <c:v>Sumba Barat  </c:v>
                </c:pt>
                <c:pt idx="12">
                  <c:v>Kota Kupang </c:v>
                </c:pt>
                <c:pt idx="13">
                  <c:v>Lembata  </c:v>
                </c:pt>
                <c:pt idx="14">
                  <c:v>Kupang </c:v>
                </c:pt>
                <c:pt idx="15">
                  <c:v>Manggarai  </c:v>
                </c:pt>
                <c:pt idx="16">
                  <c:v>TTU </c:v>
                </c:pt>
                <c:pt idx="17">
                  <c:v>Manggarai Timur  </c:v>
                </c:pt>
                <c:pt idx="18">
                  <c:v>Rote Ndao  </c:v>
                </c:pt>
                <c:pt idx="19">
                  <c:v>Sabu Raijua  </c:v>
                </c:pt>
                <c:pt idx="20">
                  <c:v>Sumba Tengah  </c:v>
                </c:pt>
                <c:pt idx="21">
                  <c:v>Ngada  </c:v>
                </c:pt>
              </c:strCache>
            </c:strRef>
          </c:cat>
          <c:val>
            <c:numRef>
              <c:f>'kelambu (2)'!$F$3:$F$24</c:f>
              <c:numCache>
                <c:formatCode>_(* #,##0_);_(* \(#,##0\);_(* "-"??_);_(@_)</c:formatCode>
                <c:ptCount val="22"/>
                <c:pt idx="0">
                  <c:v>150000.0</c:v>
                </c:pt>
                <c:pt idx="1">
                  <c:v>128900.0</c:v>
                </c:pt>
                <c:pt idx="2">
                  <c:v>130000.0</c:v>
                </c:pt>
                <c:pt idx="3">
                  <c:v>0.0</c:v>
                </c:pt>
                <c:pt idx="4">
                  <c:v>100000.0</c:v>
                </c:pt>
                <c:pt idx="5">
                  <c:v>72900.0</c:v>
                </c:pt>
                <c:pt idx="6">
                  <c:v>93400.0</c:v>
                </c:pt>
                <c:pt idx="7">
                  <c:v>75900.0</c:v>
                </c:pt>
                <c:pt idx="8">
                  <c:v>26800.0</c:v>
                </c:pt>
                <c:pt idx="9">
                  <c:v>49000.0</c:v>
                </c:pt>
                <c:pt idx="10">
                  <c:v>63200.0</c:v>
                </c:pt>
                <c:pt idx="11">
                  <c:v>67400.0</c:v>
                </c:pt>
                <c:pt idx="12">
                  <c:v>0.0</c:v>
                </c:pt>
                <c:pt idx="13">
                  <c:v>62200.0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19900.0</c:v>
                </c:pt>
                <c:pt idx="19">
                  <c:v>41700.0</c:v>
                </c:pt>
                <c:pt idx="20">
                  <c:v>42700.0</c:v>
                </c:pt>
                <c:pt idx="2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shape val="box"/>
        <c:axId val="-2073493496"/>
        <c:axId val="-2073490296"/>
        <c:axId val="0"/>
      </c:bar3DChart>
      <c:catAx>
        <c:axId val="-2073493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73490296"/>
        <c:crosses val="autoZero"/>
        <c:auto val="1"/>
        <c:lblAlgn val="ctr"/>
        <c:lblOffset val="100"/>
        <c:noMultiLvlLbl val="0"/>
      </c:catAx>
      <c:valAx>
        <c:axId val="-2073490296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7349349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98077427821523"/>
          <c:y val="0.0"/>
          <c:w val="0.954914479440071"/>
          <c:h val="0.759364021804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mikroskopis!$S$7</c:f>
              <c:strCache>
                <c:ptCount val="1"/>
                <c:pt idx="0">
                  <c:v>Jml Puskesmas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mikroskopis!$R$8:$R$29</c:f>
              <c:strCache>
                <c:ptCount val="22"/>
                <c:pt idx="0">
                  <c:v>Lembata </c:v>
                </c:pt>
                <c:pt idx="1">
                  <c:v>Manggarai </c:v>
                </c:pt>
                <c:pt idx="2">
                  <c:v>Nagekeo </c:v>
                </c:pt>
                <c:pt idx="3">
                  <c:v>Sabu Raijua </c:v>
                </c:pt>
                <c:pt idx="4">
                  <c:v>Sumba Barat </c:v>
                </c:pt>
                <c:pt idx="5">
                  <c:v>Sumba Tengah </c:v>
                </c:pt>
                <c:pt idx="6">
                  <c:v>Kota </c:v>
                </c:pt>
                <c:pt idx="7">
                  <c:v>Sikka </c:v>
                </c:pt>
                <c:pt idx="8">
                  <c:v>Ngada </c:v>
                </c:pt>
                <c:pt idx="9">
                  <c:v>Belu </c:v>
                </c:pt>
                <c:pt idx="10">
                  <c:v>Flores Timur </c:v>
                </c:pt>
                <c:pt idx="11">
                  <c:v>Sumba Timur </c:v>
                </c:pt>
                <c:pt idx="12">
                  <c:v>Rote Ndao </c:v>
                </c:pt>
                <c:pt idx="13">
                  <c:v>Sumba Barat Daya </c:v>
                </c:pt>
                <c:pt idx="14">
                  <c:v>TTU </c:v>
                </c:pt>
                <c:pt idx="15">
                  <c:v>Ende </c:v>
                </c:pt>
                <c:pt idx="16">
                  <c:v>Malaka </c:v>
                </c:pt>
                <c:pt idx="17">
                  <c:v>Alor</c:v>
                </c:pt>
                <c:pt idx="18">
                  <c:v>Kupang </c:v>
                </c:pt>
                <c:pt idx="19">
                  <c:v>TTS </c:v>
                </c:pt>
                <c:pt idx="20">
                  <c:v>Manggarai Barat </c:v>
                </c:pt>
                <c:pt idx="21">
                  <c:v>Manggarai Timur</c:v>
                </c:pt>
              </c:strCache>
            </c:strRef>
          </c:cat>
          <c:val>
            <c:numRef>
              <c:f>mikroskopis!$S$8:$S$29</c:f>
              <c:numCache>
                <c:formatCode>_(* #,##0_);_(* \(#,##0\);_(* "-"??_);_(@_)</c:formatCode>
                <c:ptCount val="22"/>
                <c:pt idx="0">
                  <c:v>9.0</c:v>
                </c:pt>
                <c:pt idx="1">
                  <c:v>22.0</c:v>
                </c:pt>
                <c:pt idx="2">
                  <c:v>7.0</c:v>
                </c:pt>
                <c:pt idx="3">
                  <c:v>6.0</c:v>
                </c:pt>
                <c:pt idx="4">
                  <c:v>9.0</c:v>
                </c:pt>
                <c:pt idx="5">
                  <c:v>9.0</c:v>
                </c:pt>
                <c:pt idx="6">
                  <c:v>11.0</c:v>
                </c:pt>
                <c:pt idx="7">
                  <c:v>22.0</c:v>
                </c:pt>
                <c:pt idx="8">
                  <c:v>14.0</c:v>
                </c:pt>
                <c:pt idx="9">
                  <c:v>17.0</c:v>
                </c:pt>
                <c:pt idx="10">
                  <c:v>20.0</c:v>
                </c:pt>
                <c:pt idx="11">
                  <c:v>22.0</c:v>
                </c:pt>
                <c:pt idx="12">
                  <c:v>12.0</c:v>
                </c:pt>
                <c:pt idx="13">
                  <c:v>12.0</c:v>
                </c:pt>
                <c:pt idx="14">
                  <c:v>26.0</c:v>
                </c:pt>
                <c:pt idx="15">
                  <c:v>24.0</c:v>
                </c:pt>
                <c:pt idx="16">
                  <c:v>20.0</c:v>
                </c:pt>
                <c:pt idx="17">
                  <c:v>24.0</c:v>
                </c:pt>
                <c:pt idx="18">
                  <c:v>26.0</c:v>
                </c:pt>
                <c:pt idx="19">
                  <c:v>35.0</c:v>
                </c:pt>
                <c:pt idx="20">
                  <c:v>18.0</c:v>
                </c:pt>
                <c:pt idx="21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mikroskopis!$T$7</c:f>
              <c:strCache>
                <c:ptCount val="1"/>
                <c:pt idx="0">
                  <c:v>Jml Tenaga Mikroskopis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mikroskopis!$R$8:$R$29</c:f>
              <c:strCache>
                <c:ptCount val="22"/>
                <c:pt idx="0">
                  <c:v>Lembata </c:v>
                </c:pt>
                <c:pt idx="1">
                  <c:v>Manggarai </c:v>
                </c:pt>
                <c:pt idx="2">
                  <c:v>Nagekeo </c:v>
                </c:pt>
                <c:pt idx="3">
                  <c:v>Sabu Raijua </c:v>
                </c:pt>
                <c:pt idx="4">
                  <c:v>Sumba Barat </c:v>
                </c:pt>
                <c:pt idx="5">
                  <c:v>Sumba Tengah </c:v>
                </c:pt>
                <c:pt idx="6">
                  <c:v>Kota </c:v>
                </c:pt>
                <c:pt idx="7">
                  <c:v>Sikka </c:v>
                </c:pt>
                <c:pt idx="8">
                  <c:v>Ngada </c:v>
                </c:pt>
                <c:pt idx="9">
                  <c:v>Belu </c:v>
                </c:pt>
                <c:pt idx="10">
                  <c:v>Flores Timur </c:v>
                </c:pt>
                <c:pt idx="11">
                  <c:v>Sumba Timur </c:v>
                </c:pt>
                <c:pt idx="12">
                  <c:v>Rote Ndao </c:v>
                </c:pt>
                <c:pt idx="13">
                  <c:v>Sumba Barat Daya </c:v>
                </c:pt>
                <c:pt idx="14">
                  <c:v>TTU </c:v>
                </c:pt>
                <c:pt idx="15">
                  <c:v>Ende </c:v>
                </c:pt>
                <c:pt idx="16">
                  <c:v>Malaka </c:v>
                </c:pt>
                <c:pt idx="17">
                  <c:v>Alor</c:v>
                </c:pt>
                <c:pt idx="18">
                  <c:v>Kupang </c:v>
                </c:pt>
                <c:pt idx="19">
                  <c:v>TTS </c:v>
                </c:pt>
                <c:pt idx="20">
                  <c:v>Manggarai Barat </c:v>
                </c:pt>
                <c:pt idx="21">
                  <c:v>Manggarai Timur</c:v>
                </c:pt>
              </c:strCache>
            </c:strRef>
          </c:cat>
          <c:val>
            <c:numRef>
              <c:f>mikroskopis!$T$8:$T$29</c:f>
              <c:numCache>
                <c:formatCode>_(* #,##0_);_(* \(#,##0\);_(* "-"??_);_(@_)</c:formatCode>
                <c:ptCount val="22"/>
                <c:pt idx="0">
                  <c:v>47.0</c:v>
                </c:pt>
                <c:pt idx="1">
                  <c:v>69.0</c:v>
                </c:pt>
                <c:pt idx="2">
                  <c:v>11.0</c:v>
                </c:pt>
                <c:pt idx="3">
                  <c:v>8.0</c:v>
                </c:pt>
                <c:pt idx="4">
                  <c:v>12.0</c:v>
                </c:pt>
                <c:pt idx="5">
                  <c:v>12.0</c:v>
                </c:pt>
                <c:pt idx="6">
                  <c:v>12.0</c:v>
                </c:pt>
                <c:pt idx="7">
                  <c:v>24.0</c:v>
                </c:pt>
                <c:pt idx="8">
                  <c:v>15.0</c:v>
                </c:pt>
                <c:pt idx="9">
                  <c:v>18.0</c:v>
                </c:pt>
                <c:pt idx="10">
                  <c:v>21.0</c:v>
                </c:pt>
                <c:pt idx="11">
                  <c:v>23.0</c:v>
                </c:pt>
                <c:pt idx="12">
                  <c:v>12.0</c:v>
                </c:pt>
                <c:pt idx="13">
                  <c:v>12.0</c:v>
                </c:pt>
                <c:pt idx="14">
                  <c:v>25.0</c:v>
                </c:pt>
                <c:pt idx="15">
                  <c:v>22.0</c:v>
                </c:pt>
                <c:pt idx="16">
                  <c:v>17.0</c:v>
                </c:pt>
                <c:pt idx="17">
                  <c:v>16.0</c:v>
                </c:pt>
                <c:pt idx="18">
                  <c:v>17.0</c:v>
                </c:pt>
                <c:pt idx="19">
                  <c:v>20.0</c:v>
                </c:pt>
                <c:pt idx="20">
                  <c:v>10.0</c:v>
                </c:pt>
                <c:pt idx="21">
                  <c:v>10.0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2407224"/>
        <c:axId val="-2072404008"/>
      </c:barChart>
      <c:catAx>
        <c:axId val="-2072407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72404008"/>
        <c:crosses val="autoZero"/>
        <c:auto val="1"/>
        <c:lblAlgn val="ctr"/>
        <c:lblOffset val="100"/>
        <c:noMultiLvlLbl val="0"/>
      </c:catAx>
      <c:valAx>
        <c:axId val="-20724040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-207240722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657878608923888"/>
          <c:y val="0.931969171226478"/>
          <c:w val="0.29813167104112"/>
          <c:h val="0.0510816762311491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ID" sz="1400" dirty="0"/>
              <a:t>TREND API &amp; SPR MALARIA </a:t>
            </a:r>
            <a:r>
              <a:rPr lang="en-ID" sz="1400" dirty="0" smtClean="0"/>
              <a:t>SIKKA  </a:t>
            </a:r>
            <a:endParaRPr lang="en-ID" sz="1400" dirty="0"/>
          </a:p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ID" sz="1400" dirty="0" smtClean="0"/>
              <a:t>2013 </a:t>
            </a:r>
            <a:r>
              <a:rPr lang="en-ID" sz="1400" dirty="0"/>
              <a:t>- 2017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67919075733521"/>
          <c:y val="0.133998038542971"/>
          <c:w val="0.925432461103344"/>
          <c:h val="0.767429556744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Malaria!$D$1</c:f>
              <c:strCache>
                <c:ptCount val="1"/>
                <c:pt idx="0">
                  <c:v>SPR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118848653667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662525793511577"/>
                  <c:y val="0.0668523676880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265010317404631"/>
                  <c:y val="0.0668523676880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231884027729052"/>
                  <c:y val="0.0594243268337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Malaria!$B$2:$B$6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Malaria!$D$2:$D$6</c:f>
              <c:numCache>
                <c:formatCode>General</c:formatCode>
                <c:ptCount val="5"/>
                <c:pt idx="0">
                  <c:v>29.0</c:v>
                </c:pt>
                <c:pt idx="1">
                  <c:v>10.3</c:v>
                </c:pt>
                <c:pt idx="2">
                  <c:v>2.45</c:v>
                </c:pt>
                <c:pt idx="3">
                  <c:v>1.6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50"/>
        <c:axId val="2114574008"/>
        <c:axId val="2114445704"/>
      </c:barChart>
      <c:lineChart>
        <c:grouping val="standard"/>
        <c:varyColors val="0"/>
        <c:ser>
          <c:idx val="0"/>
          <c:order val="0"/>
          <c:tx>
            <c:strRef>
              <c:f>Malaria!$C$1</c:f>
              <c:strCache>
                <c:ptCount val="1"/>
                <c:pt idx="0">
                  <c:v>API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0.0132505158702315"/>
                  <c:y val="-0.033426183844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65010317404631"/>
                  <c:y val="-0.033426183844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430641765782524"/>
                  <c:y val="-0.0557103064066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530020634809262"/>
                  <c:y val="-0.0445682451253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Malaria!$B$2:$B$6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Malaria!$C$2:$C$6</c:f>
              <c:numCache>
                <c:formatCode>General</c:formatCode>
                <c:ptCount val="5"/>
                <c:pt idx="0">
                  <c:v>27.4</c:v>
                </c:pt>
                <c:pt idx="1">
                  <c:v>10.2</c:v>
                </c:pt>
                <c:pt idx="2">
                  <c:v>2.3</c:v>
                </c:pt>
                <c:pt idx="3">
                  <c:v>1.38</c:v>
                </c:pt>
                <c:pt idx="4">
                  <c:v>1.8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4574008"/>
        <c:axId val="2114445704"/>
      </c:lineChart>
      <c:catAx>
        <c:axId val="211457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4445704"/>
        <c:crosses val="autoZero"/>
        <c:auto val="1"/>
        <c:lblAlgn val="ctr"/>
        <c:lblOffset val="100"/>
        <c:noMultiLvlLbl val="0"/>
      </c:catAx>
      <c:valAx>
        <c:axId val="2114445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457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653534971699"/>
          <c:y val="0.443329949755049"/>
          <c:w val="0.253449503144781"/>
          <c:h val="0.11847374231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CD098-1CEB-40BD-98D0-59FD32F304E1}" type="doc">
      <dgm:prSet loTypeId="urn:microsoft.com/office/officeart/2005/8/layout/arrow2" loCatId="process" qsTypeId="urn:microsoft.com/office/officeart/2005/8/quickstyle/3d4" qsCatId="3D" csTypeId="urn:microsoft.com/office/officeart/2005/8/colors/colorful2" csCatId="colorful" phldr="1"/>
      <dgm:spPr/>
    </dgm:pt>
    <dgm:pt modelId="{449501E2-BAD6-419B-8903-3CFEB71274FB}">
      <dgm:prSet phldrT="[Text]"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2027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79B05-337E-4F0C-9020-DBC5647E0FC8}" type="parTrans" cxnId="{26322165-3C5F-433B-AA4C-4664A8FFCC44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9E206-581B-4645-8045-B25CFD39B606}" type="sibTrans" cxnId="{26322165-3C5F-433B-AA4C-4664A8FFCC44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41666-6AC1-4947-AB70-EFB7C1B216E8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82A6EB-F42D-4DD7-AA03-5DB71079DDAB}" type="parTrans" cxnId="{7BCBBCB9-0D8E-4C7E-BC43-BE4A5E5D1E5C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1F099-2A3B-47D4-BAB1-979E168C966D}" type="sibTrans" cxnId="{7BCBBCB9-0D8E-4C7E-BC43-BE4A5E5D1E5C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0F89D-0A4F-4902-B397-B6BBA540D482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58A93-B6BF-4361-A018-AD324655505B}" type="parTrans" cxnId="{0DA10C91-81FD-40D4-BA77-61E6FCB04E9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0CB65-CC92-4FF3-9E03-0D7EE81B9A63}" type="sibTrans" cxnId="{0DA10C91-81FD-40D4-BA77-61E6FCB04E9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199BE-6665-4D65-A061-6A3C131DE9A9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2025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A3E7D-A182-4700-ADCB-1278AB6895CF}" type="parTrans" cxnId="{DC68809B-CDD6-4D85-A716-0CC6BAF089B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10F34-36BF-4B74-8DC7-ABC984D01E27}" type="sibTrans" cxnId="{DC68809B-CDD6-4D85-A716-0CC6BAF089B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01FB8-7B79-4510-9467-403DEB13A2DD}">
      <dgm:prSet phldrT="[Text]"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1072F-286C-4A82-A561-E84560268687}" type="parTrans" cxnId="{AD58A36C-7FF9-4976-9E05-3FE02E0E8711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BB3BC-86CD-4F3A-8622-1618E4BFF5F3}" type="sibTrans" cxnId="{AD58A36C-7FF9-4976-9E05-3FE02E0E8711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EDB5A-28CB-411A-986A-BC0152EDD5A6}" type="pres">
      <dgm:prSet presAssocID="{605CD098-1CEB-40BD-98D0-59FD32F304E1}" presName="arrowDiagram" presStyleCnt="0">
        <dgm:presLayoutVars>
          <dgm:chMax val="5"/>
          <dgm:dir/>
          <dgm:resizeHandles val="exact"/>
        </dgm:presLayoutVars>
      </dgm:prSet>
      <dgm:spPr/>
    </dgm:pt>
    <dgm:pt modelId="{90C6AF8B-BFEE-45FA-AE66-731D13135BE2}" type="pres">
      <dgm:prSet presAssocID="{605CD098-1CEB-40BD-98D0-59FD32F304E1}" presName="arrow" presStyleLbl="bgShp" presStyleIdx="0" presStyleCnt="1" custScaleX="103135" custLinFactNeighborY="239"/>
      <dgm:spPr>
        <a:solidFill>
          <a:srgbClr val="7030A0"/>
        </a:solidFill>
      </dgm:spPr>
    </dgm:pt>
    <dgm:pt modelId="{CBEB9000-5EEB-4885-919B-87F197E790B3}" type="pres">
      <dgm:prSet presAssocID="{605CD098-1CEB-40BD-98D0-59FD32F304E1}" presName="arrowDiagram5" presStyleCnt="0"/>
      <dgm:spPr/>
    </dgm:pt>
    <dgm:pt modelId="{B9267609-5DB8-47E7-BAFF-BE0707487846}" type="pres">
      <dgm:prSet presAssocID="{10C41666-6AC1-4947-AB70-EFB7C1B216E8}" presName="bullet5a" presStyleLbl="node1" presStyleIdx="0" presStyleCnt="5"/>
      <dgm:spPr/>
      <dgm:t>
        <a:bodyPr/>
        <a:lstStyle/>
        <a:p>
          <a:endParaRPr lang="en-US"/>
        </a:p>
      </dgm:t>
    </dgm:pt>
    <dgm:pt modelId="{0F7F32E4-06B9-4468-9473-706269433C53}" type="pres">
      <dgm:prSet presAssocID="{10C41666-6AC1-4947-AB70-EFB7C1B216E8}" presName="textBox5a" presStyleLbl="revTx" presStyleIdx="0" presStyleCnt="5" custLinFactNeighborX="639" custLinFactNeighborY="-1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FABFE-AFC8-4047-BA17-5043E5E22310}" type="pres">
      <dgm:prSet presAssocID="{F5F0F89D-0A4F-4902-B397-B6BBA540D482}" presName="bullet5b" presStyleLbl="node1" presStyleIdx="1" presStyleCnt="5"/>
      <dgm:spPr/>
    </dgm:pt>
    <dgm:pt modelId="{39920687-1BE9-4907-B788-4749A6C68DDD}" type="pres">
      <dgm:prSet presAssocID="{F5F0F89D-0A4F-4902-B397-B6BBA540D482}" presName="textBox5b" presStyleLbl="revTx" presStyleIdx="1" presStyleCnt="5" custLinFactNeighborX="233" custLinFactNeighborY="-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D188-1B98-4682-B6A7-DF828F3C1AF9}" type="pres">
      <dgm:prSet presAssocID="{D8B199BE-6665-4D65-A061-6A3C131DE9A9}" presName="bullet5c" presStyleLbl="node1" presStyleIdx="2" presStyleCnt="5"/>
      <dgm:spPr/>
    </dgm:pt>
    <dgm:pt modelId="{B3F9EAAC-0484-4DEF-A7B5-F80FCF8ACBCF}" type="pres">
      <dgm:prSet presAssocID="{D8B199BE-6665-4D65-A061-6A3C131DE9A9}" presName="textBox5c" presStyleLbl="revTx" presStyleIdx="2" presStyleCnt="5" custLinFactNeighborX="-2252" custLinFactNeighborY="-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33C89-5A3D-46AF-8A55-1CB2D86CCEE4}" type="pres">
      <dgm:prSet presAssocID="{449501E2-BAD6-419B-8903-3CFEB71274FB}" presName="bullet5d" presStyleLbl="node1" presStyleIdx="3" presStyleCnt="5"/>
      <dgm:spPr/>
    </dgm:pt>
    <dgm:pt modelId="{0CD63626-D37D-40F4-8240-2019BC83C537}" type="pres">
      <dgm:prSet presAssocID="{449501E2-BAD6-419B-8903-3CFEB71274FB}" presName="textBox5d" presStyleLbl="revTx" presStyleIdx="3" presStyleCnt="5" custLinFactNeighborX="-2173" custLinFactNeighborY="-4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A389-04FF-4E6E-A357-4CE7275FAD8A}" type="pres">
      <dgm:prSet presAssocID="{0DB01FB8-7B79-4510-9467-403DEB13A2DD}" presName="bullet5e" presStyleLbl="node1" presStyleIdx="4" presStyleCnt="5"/>
      <dgm:spPr/>
    </dgm:pt>
    <dgm:pt modelId="{1588478F-A55F-43E9-B982-AE3AEE07B109}" type="pres">
      <dgm:prSet presAssocID="{0DB01FB8-7B79-4510-9467-403DEB13A2DD}" presName="textBox5e" presStyleLbl="revTx" presStyleIdx="4" presStyleCnt="5" custLinFactNeighborX="-797" custLinFactNeighborY="-4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322165-3C5F-433B-AA4C-4664A8FFCC44}" srcId="{605CD098-1CEB-40BD-98D0-59FD32F304E1}" destId="{449501E2-BAD6-419B-8903-3CFEB71274FB}" srcOrd="3" destOrd="0" parTransId="{5AB79B05-337E-4F0C-9020-DBC5647E0FC8}" sibTransId="{ABE9E206-581B-4645-8045-B25CFD39B606}"/>
    <dgm:cxn modelId="{61F4310A-46EB-437E-8671-2F70D0E4A6CC}" type="presOf" srcId="{605CD098-1CEB-40BD-98D0-59FD32F304E1}" destId="{335EDB5A-28CB-411A-986A-BC0152EDD5A6}" srcOrd="0" destOrd="0" presId="urn:microsoft.com/office/officeart/2005/8/layout/arrow2"/>
    <dgm:cxn modelId="{08896D48-94A3-4BD0-8A38-811F93867BA2}" type="presOf" srcId="{0DB01FB8-7B79-4510-9467-403DEB13A2DD}" destId="{1588478F-A55F-43E9-B982-AE3AEE07B109}" srcOrd="0" destOrd="0" presId="urn:microsoft.com/office/officeart/2005/8/layout/arrow2"/>
    <dgm:cxn modelId="{79D8A626-03D1-4A49-AF5F-03BB75C4D86C}" type="presOf" srcId="{F5F0F89D-0A4F-4902-B397-B6BBA540D482}" destId="{39920687-1BE9-4907-B788-4749A6C68DDD}" srcOrd="0" destOrd="0" presId="urn:microsoft.com/office/officeart/2005/8/layout/arrow2"/>
    <dgm:cxn modelId="{6D1F5B45-D0A2-413F-9797-C56FC0E5AB23}" type="presOf" srcId="{10C41666-6AC1-4947-AB70-EFB7C1B216E8}" destId="{0F7F32E4-06B9-4468-9473-706269433C53}" srcOrd="0" destOrd="0" presId="urn:microsoft.com/office/officeart/2005/8/layout/arrow2"/>
    <dgm:cxn modelId="{770E213F-C4CF-4245-9AC7-E27DBFFD6C0E}" type="presOf" srcId="{449501E2-BAD6-419B-8903-3CFEB71274FB}" destId="{0CD63626-D37D-40F4-8240-2019BC83C537}" srcOrd="0" destOrd="0" presId="urn:microsoft.com/office/officeart/2005/8/layout/arrow2"/>
    <dgm:cxn modelId="{DC68809B-CDD6-4D85-A716-0CC6BAF089B5}" srcId="{605CD098-1CEB-40BD-98D0-59FD32F304E1}" destId="{D8B199BE-6665-4D65-A061-6A3C131DE9A9}" srcOrd="2" destOrd="0" parTransId="{7FBA3E7D-A182-4700-ADCB-1278AB6895CF}" sibTransId="{6F510F34-36BF-4B74-8DC7-ABC984D01E27}"/>
    <dgm:cxn modelId="{0DA10C91-81FD-40D4-BA77-61E6FCB04E9A}" srcId="{605CD098-1CEB-40BD-98D0-59FD32F304E1}" destId="{F5F0F89D-0A4F-4902-B397-B6BBA540D482}" srcOrd="1" destOrd="0" parTransId="{10E58A93-B6BF-4361-A018-AD324655505B}" sibTransId="{FB20CB65-CC92-4FF3-9E03-0D7EE81B9A63}"/>
    <dgm:cxn modelId="{AD58A36C-7FF9-4976-9E05-3FE02E0E8711}" srcId="{605CD098-1CEB-40BD-98D0-59FD32F304E1}" destId="{0DB01FB8-7B79-4510-9467-403DEB13A2DD}" srcOrd="4" destOrd="0" parTransId="{5D11072F-286C-4A82-A561-E84560268687}" sibTransId="{D48BB3BC-86CD-4F3A-8622-1618E4BFF5F3}"/>
    <dgm:cxn modelId="{7BCBBCB9-0D8E-4C7E-BC43-BE4A5E5D1E5C}" srcId="{605CD098-1CEB-40BD-98D0-59FD32F304E1}" destId="{10C41666-6AC1-4947-AB70-EFB7C1B216E8}" srcOrd="0" destOrd="0" parTransId="{6682A6EB-F42D-4DD7-AA03-5DB71079DDAB}" sibTransId="{5D71F099-2A3B-47D4-BAB1-979E168C966D}"/>
    <dgm:cxn modelId="{057EB608-4B81-453B-882B-979ED1B9ECFE}" type="presOf" srcId="{D8B199BE-6665-4D65-A061-6A3C131DE9A9}" destId="{B3F9EAAC-0484-4DEF-A7B5-F80FCF8ACBCF}" srcOrd="0" destOrd="0" presId="urn:microsoft.com/office/officeart/2005/8/layout/arrow2"/>
    <dgm:cxn modelId="{0AC05334-89D4-4647-8173-772500C41B48}" type="presParOf" srcId="{335EDB5A-28CB-411A-986A-BC0152EDD5A6}" destId="{90C6AF8B-BFEE-45FA-AE66-731D13135BE2}" srcOrd="0" destOrd="0" presId="urn:microsoft.com/office/officeart/2005/8/layout/arrow2"/>
    <dgm:cxn modelId="{C748D9F0-B9D0-4059-B9D9-D4FE151C498C}" type="presParOf" srcId="{335EDB5A-28CB-411A-986A-BC0152EDD5A6}" destId="{CBEB9000-5EEB-4885-919B-87F197E790B3}" srcOrd="1" destOrd="0" presId="urn:microsoft.com/office/officeart/2005/8/layout/arrow2"/>
    <dgm:cxn modelId="{0862E485-CD37-4337-8F47-4BC132B42896}" type="presParOf" srcId="{CBEB9000-5EEB-4885-919B-87F197E790B3}" destId="{B9267609-5DB8-47E7-BAFF-BE0707487846}" srcOrd="0" destOrd="0" presId="urn:microsoft.com/office/officeart/2005/8/layout/arrow2"/>
    <dgm:cxn modelId="{CE199746-6CF0-486F-A58C-48B8C0FBF744}" type="presParOf" srcId="{CBEB9000-5EEB-4885-919B-87F197E790B3}" destId="{0F7F32E4-06B9-4468-9473-706269433C53}" srcOrd="1" destOrd="0" presId="urn:microsoft.com/office/officeart/2005/8/layout/arrow2"/>
    <dgm:cxn modelId="{87D51B2D-8129-4978-8C3E-B4052E727179}" type="presParOf" srcId="{CBEB9000-5EEB-4885-919B-87F197E790B3}" destId="{75CFABFE-AFC8-4047-BA17-5043E5E22310}" srcOrd="2" destOrd="0" presId="urn:microsoft.com/office/officeart/2005/8/layout/arrow2"/>
    <dgm:cxn modelId="{0FBA5C40-6CDC-46ED-9E99-CD3193764526}" type="presParOf" srcId="{CBEB9000-5EEB-4885-919B-87F197E790B3}" destId="{39920687-1BE9-4907-B788-4749A6C68DDD}" srcOrd="3" destOrd="0" presId="urn:microsoft.com/office/officeart/2005/8/layout/arrow2"/>
    <dgm:cxn modelId="{EB220B38-8B59-44BA-82F2-982BACBEA98F}" type="presParOf" srcId="{CBEB9000-5EEB-4885-919B-87F197E790B3}" destId="{C2D3D188-1B98-4682-B6A7-DF828F3C1AF9}" srcOrd="4" destOrd="0" presId="urn:microsoft.com/office/officeart/2005/8/layout/arrow2"/>
    <dgm:cxn modelId="{EDF85CEC-A429-44A7-8AA4-0B4866645302}" type="presParOf" srcId="{CBEB9000-5EEB-4885-919B-87F197E790B3}" destId="{B3F9EAAC-0484-4DEF-A7B5-F80FCF8ACBCF}" srcOrd="5" destOrd="0" presId="urn:microsoft.com/office/officeart/2005/8/layout/arrow2"/>
    <dgm:cxn modelId="{71CF05AA-A47D-444D-9267-ADF8CD885C1C}" type="presParOf" srcId="{CBEB9000-5EEB-4885-919B-87F197E790B3}" destId="{51433C89-5A3D-46AF-8A55-1CB2D86CCEE4}" srcOrd="6" destOrd="0" presId="urn:microsoft.com/office/officeart/2005/8/layout/arrow2"/>
    <dgm:cxn modelId="{139A35C5-874E-441D-95CF-97A754792D9A}" type="presParOf" srcId="{CBEB9000-5EEB-4885-919B-87F197E790B3}" destId="{0CD63626-D37D-40F4-8240-2019BC83C537}" srcOrd="7" destOrd="0" presId="urn:microsoft.com/office/officeart/2005/8/layout/arrow2"/>
    <dgm:cxn modelId="{FEB9D136-CACC-4CF4-BB75-AEBAAC46E037}" type="presParOf" srcId="{CBEB9000-5EEB-4885-919B-87F197E790B3}" destId="{0BBBA389-04FF-4E6E-A357-4CE7275FAD8A}" srcOrd="8" destOrd="0" presId="urn:microsoft.com/office/officeart/2005/8/layout/arrow2"/>
    <dgm:cxn modelId="{4A0399B4-01ED-4972-959C-FF2059D48468}" type="presParOf" srcId="{CBEB9000-5EEB-4885-919B-87F197E790B3}" destId="{1588478F-A55F-43E9-B982-AE3AEE07B109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DAD0D-A3A6-4346-A59D-EA3FB084CAE7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</dgm:pt>
    <dgm:pt modelId="{33462928-B1C9-4AB1-83A9-54A3224DE798}">
      <dgm:prSet phldrT="[Text]" custT="1"/>
      <dgm:spPr/>
      <dgm:t>
        <a:bodyPr/>
        <a:lstStyle/>
        <a:p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2017 - 2019</a:t>
          </a:r>
          <a:endParaRPr lang="en-US" sz="24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4C71F-B079-46D4-92B9-A99560DE573B}" type="parTrans" cxnId="{FB7288E5-2692-4743-B138-E8582C490084}">
      <dgm:prSet/>
      <dgm:spPr/>
      <dgm:t>
        <a:bodyPr/>
        <a:lstStyle/>
        <a:p>
          <a:endParaRPr lang="en-US" b="0"/>
        </a:p>
      </dgm:t>
    </dgm:pt>
    <dgm:pt modelId="{571D4A27-1788-4967-85FE-82CF9ED450F5}" type="sibTrans" cxnId="{FB7288E5-2692-4743-B138-E8582C490084}">
      <dgm:prSet/>
      <dgm:spPr/>
      <dgm:t>
        <a:bodyPr/>
        <a:lstStyle/>
        <a:p>
          <a:endParaRPr lang="en-US" b="0"/>
        </a:p>
      </dgm:t>
    </dgm:pt>
    <dgm:pt modelId="{5365CDB9-ABB3-444B-9E77-8DC953C61FF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2020 - 2021</a:t>
          </a:r>
          <a:endParaRPr lang="en-US" sz="2400" b="1" dirty="0">
            <a:solidFill>
              <a:srgbClr val="FFC0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29E41-D039-49E0-B842-E7BD965B8A0F}" type="parTrans" cxnId="{D5BB1E59-553D-49A3-B875-C004BEE7D539}">
      <dgm:prSet/>
      <dgm:spPr/>
      <dgm:t>
        <a:bodyPr/>
        <a:lstStyle/>
        <a:p>
          <a:endParaRPr lang="en-US" b="0"/>
        </a:p>
      </dgm:t>
    </dgm:pt>
    <dgm:pt modelId="{64364361-4F7A-44DE-869B-EC43B315534E}" type="sibTrans" cxnId="{D5BB1E59-553D-49A3-B875-C004BEE7D539}">
      <dgm:prSet/>
      <dgm:spPr/>
      <dgm:t>
        <a:bodyPr/>
        <a:lstStyle/>
        <a:p>
          <a:endParaRPr lang="en-US" b="0"/>
        </a:p>
      </dgm:t>
    </dgm:pt>
    <dgm:pt modelId="{8B560984-BEC3-46F9-A1EC-0B09DD5BB1B8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/>
            </a:rPr>
            <a:t>2022 - 2023 </a:t>
          </a:r>
          <a:endParaRPr lang="en-US" sz="2800" b="1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rgbClr val="00B050"/>
            </a:solidFill>
            <a:effectLst/>
          </a:endParaRPr>
        </a:p>
      </dgm:t>
    </dgm:pt>
    <dgm:pt modelId="{ED8629AD-D349-4358-AB13-D668EF4ED9E3}" type="parTrans" cxnId="{57500F1C-E5B0-492F-B7F7-276B41201313}">
      <dgm:prSet/>
      <dgm:spPr/>
      <dgm:t>
        <a:bodyPr/>
        <a:lstStyle/>
        <a:p>
          <a:endParaRPr lang="en-US" b="0"/>
        </a:p>
      </dgm:t>
    </dgm:pt>
    <dgm:pt modelId="{D5C02040-A838-43C4-8A8B-0579E75A9A2D}" type="sibTrans" cxnId="{57500F1C-E5B0-492F-B7F7-276B41201313}">
      <dgm:prSet/>
      <dgm:spPr/>
      <dgm:t>
        <a:bodyPr/>
        <a:lstStyle/>
        <a:p>
          <a:endParaRPr lang="en-US" b="0"/>
        </a:p>
      </dgm:t>
    </dgm:pt>
    <dgm:pt modelId="{4662BA2F-F00E-4EC0-8C12-BE3EA134BF1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/>
            </a:rPr>
            <a:t>2024</a:t>
          </a:r>
          <a:r>
            <a:rPr lang="en-US" sz="2400" b="1" dirty="0" smtClean="0">
              <a:solidFill>
                <a:schemeClr val="tx1"/>
              </a:solidFill>
              <a:effectLst/>
            </a:rPr>
            <a:t> - 2026</a:t>
          </a:r>
          <a:endParaRPr lang="en-US" sz="2400" b="1" dirty="0">
            <a:solidFill>
              <a:schemeClr val="tx1"/>
            </a:solidFill>
            <a:effectLst/>
          </a:endParaRPr>
        </a:p>
      </dgm:t>
    </dgm:pt>
    <dgm:pt modelId="{EB998C74-E108-4597-A5F3-416DE73A0F97}" type="parTrans" cxnId="{C0C769CF-9FEB-4DEF-8F4C-209AA2D8E768}">
      <dgm:prSet/>
      <dgm:spPr/>
      <dgm:t>
        <a:bodyPr/>
        <a:lstStyle/>
        <a:p>
          <a:endParaRPr lang="en-US" b="0"/>
        </a:p>
      </dgm:t>
    </dgm:pt>
    <dgm:pt modelId="{92A5F0F5-75BE-45D6-B25B-75936F3D4529}" type="sibTrans" cxnId="{C0C769CF-9FEB-4DEF-8F4C-209AA2D8E768}">
      <dgm:prSet/>
      <dgm:spPr/>
      <dgm:t>
        <a:bodyPr/>
        <a:lstStyle/>
        <a:p>
          <a:endParaRPr lang="en-US" b="0"/>
        </a:p>
      </dgm:t>
    </dgm:pt>
    <dgm:pt modelId="{17F17403-0652-4945-8EB1-92677AD63B24}" type="pres">
      <dgm:prSet presAssocID="{F72DAD0D-A3A6-4346-A59D-EA3FB084CAE7}" presName="arrowDiagram" presStyleCnt="0">
        <dgm:presLayoutVars>
          <dgm:chMax val="5"/>
          <dgm:dir/>
          <dgm:resizeHandles val="exact"/>
        </dgm:presLayoutVars>
      </dgm:prSet>
      <dgm:spPr/>
    </dgm:pt>
    <dgm:pt modelId="{5375F32E-7B31-428B-97D9-C44086A8FF93}" type="pres">
      <dgm:prSet presAssocID="{F72DAD0D-A3A6-4346-A59D-EA3FB084CAE7}" presName="arrow" presStyleLbl="bgShp" presStyleIdx="0" presStyleCnt="1" custScaleX="98039" custScaleY="90728" custLinFactNeighborX="-584" custLinFactNeighborY="127"/>
      <dgm:spPr>
        <a:solidFill>
          <a:srgbClr val="7030A0"/>
        </a:solidFill>
      </dgm:spPr>
    </dgm:pt>
    <dgm:pt modelId="{1F92F9C6-68DA-49C4-BE73-FB2AEBC74496}" type="pres">
      <dgm:prSet presAssocID="{F72DAD0D-A3A6-4346-A59D-EA3FB084CAE7}" presName="arrowDiagram4" presStyleCnt="0"/>
      <dgm:spPr/>
    </dgm:pt>
    <dgm:pt modelId="{54284D47-A502-4371-BA46-8AA1D7DEE711}" type="pres">
      <dgm:prSet presAssocID="{33462928-B1C9-4AB1-83A9-54A3224DE798}" presName="bullet4a" presStyleLbl="node1" presStyleIdx="0" presStyleCnt="4" custLinFactNeighborX="10187" custLinFactNeighborY="-36531"/>
      <dgm:spPr>
        <a:solidFill>
          <a:srgbClr val="FF0000">
            <a:alpha val="90000"/>
          </a:srgbClr>
        </a:solidFill>
      </dgm:spPr>
    </dgm:pt>
    <dgm:pt modelId="{D64438F0-56AE-4DAC-B9A7-70F721DFE4A0}" type="pres">
      <dgm:prSet presAssocID="{33462928-B1C9-4AB1-83A9-54A3224DE798}" presName="textBox4a" presStyleLbl="revTx" presStyleIdx="0" presStyleCnt="4" custFlipVert="0" custScaleX="216244" custScaleY="44784" custLinFactNeighborX="56894" custLinFactNeighborY="-20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7714F-E787-4513-90E2-4DF7AE4EE82E}" type="pres">
      <dgm:prSet presAssocID="{5365CDB9-ABB3-444B-9E77-8DC953C61FF5}" presName="bullet4b" presStyleLbl="node1" presStyleIdx="1" presStyleCnt="4" custLinFactNeighborX="7947" custLinFactNeighborY="23636"/>
      <dgm:spPr>
        <a:solidFill>
          <a:srgbClr val="FFFF00">
            <a:alpha val="76667"/>
          </a:srgbClr>
        </a:solidFill>
      </dgm:spPr>
    </dgm:pt>
    <dgm:pt modelId="{4CDBEE10-C48C-423C-95F4-6066DB0033FA}" type="pres">
      <dgm:prSet presAssocID="{5365CDB9-ABB3-444B-9E77-8DC953C61FF5}" presName="textBox4b" presStyleLbl="revTx" presStyleIdx="1" presStyleCnt="4" custFlipVert="0" custScaleX="175934" custScaleY="23395" custLinFactNeighborX="44974" custLinFactNeighborY="-3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355C7-ACCC-45F5-8587-89106FA704FB}" type="pres">
      <dgm:prSet presAssocID="{8B560984-BEC3-46F9-A1EC-0B09DD5BB1B8}" presName="bullet4c" presStyleLbl="node1" presStyleIdx="2" presStyleCnt="4" custLinFactNeighborX="-27462" custLinFactNeighborY="23720"/>
      <dgm:spPr>
        <a:solidFill>
          <a:srgbClr val="00B050">
            <a:alpha val="63333"/>
          </a:srgbClr>
        </a:solidFill>
      </dgm:spPr>
    </dgm:pt>
    <dgm:pt modelId="{1BF3B4F5-C609-4D30-B57B-71F802D05D6B}" type="pres">
      <dgm:prSet presAssocID="{8B560984-BEC3-46F9-A1EC-0B09DD5BB1B8}" presName="textBox4c" presStyleLbl="revTx" presStyleIdx="2" presStyleCnt="4" custFlipVert="0" custScaleX="135410" custScaleY="14876" custLinFactNeighborX="10774" custLinFactNeighborY="-34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1B769-A72A-467E-87E5-0B7B2FD4B255}" type="pres">
      <dgm:prSet presAssocID="{4662BA2F-F00E-4EC0-8C12-BE3EA134BF1A}" presName="bullet4d" presStyleLbl="node1" presStyleIdx="3" presStyleCnt="4" custLinFactNeighborX="14485" custLinFactNeighborY="5997"/>
      <dgm:spPr>
        <a:solidFill>
          <a:srgbClr val="00B0F0">
            <a:alpha val="50000"/>
          </a:srgbClr>
        </a:solidFill>
      </dgm:spPr>
    </dgm:pt>
    <dgm:pt modelId="{B025F2E9-7893-4C75-847A-E5CC7BFE8FB5}" type="pres">
      <dgm:prSet presAssocID="{4662BA2F-F00E-4EC0-8C12-BE3EA134BF1A}" presName="textBox4d" presStyleLbl="revTx" presStyleIdx="3" presStyleCnt="4" custFlipVert="0" custScaleX="146590" custScaleY="15870" custLinFactNeighborX="-1935" custLinFactNeighborY="-3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B1E59-553D-49A3-B875-C004BEE7D539}" srcId="{F72DAD0D-A3A6-4346-A59D-EA3FB084CAE7}" destId="{5365CDB9-ABB3-444B-9E77-8DC953C61FF5}" srcOrd="1" destOrd="0" parTransId="{49A29E41-D039-49E0-B842-E7BD965B8A0F}" sibTransId="{64364361-4F7A-44DE-869B-EC43B315534E}"/>
    <dgm:cxn modelId="{C0C769CF-9FEB-4DEF-8F4C-209AA2D8E768}" srcId="{F72DAD0D-A3A6-4346-A59D-EA3FB084CAE7}" destId="{4662BA2F-F00E-4EC0-8C12-BE3EA134BF1A}" srcOrd="3" destOrd="0" parTransId="{EB998C74-E108-4597-A5F3-416DE73A0F97}" sibTransId="{92A5F0F5-75BE-45D6-B25B-75936F3D4529}"/>
    <dgm:cxn modelId="{F3D078C7-E6E4-415A-B148-73199947D3E5}" type="presOf" srcId="{33462928-B1C9-4AB1-83A9-54A3224DE798}" destId="{D64438F0-56AE-4DAC-B9A7-70F721DFE4A0}" srcOrd="0" destOrd="0" presId="urn:microsoft.com/office/officeart/2005/8/layout/arrow2"/>
    <dgm:cxn modelId="{58FDD456-CC97-4977-80D1-54890D858D74}" type="presOf" srcId="{5365CDB9-ABB3-444B-9E77-8DC953C61FF5}" destId="{4CDBEE10-C48C-423C-95F4-6066DB0033FA}" srcOrd="0" destOrd="0" presId="urn:microsoft.com/office/officeart/2005/8/layout/arrow2"/>
    <dgm:cxn modelId="{57500F1C-E5B0-492F-B7F7-276B41201313}" srcId="{F72DAD0D-A3A6-4346-A59D-EA3FB084CAE7}" destId="{8B560984-BEC3-46F9-A1EC-0B09DD5BB1B8}" srcOrd="2" destOrd="0" parTransId="{ED8629AD-D349-4358-AB13-D668EF4ED9E3}" sibTransId="{D5C02040-A838-43C4-8A8B-0579E75A9A2D}"/>
    <dgm:cxn modelId="{763E4275-1E50-4E0F-8D9C-EF3ECB77CB44}" type="presOf" srcId="{8B560984-BEC3-46F9-A1EC-0B09DD5BB1B8}" destId="{1BF3B4F5-C609-4D30-B57B-71F802D05D6B}" srcOrd="0" destOrd="0" presId="urn:microsoft.com/office/officeart/2005/8/layout/arrow2"/>
    <dgm:cxn modelId="{BDDBBD03-1721-499C-8E89-6DD62688F4F2}" type="presOf" srcId="{4662BA2F-F00E-4EC0-8C12-BE3EA134BF1A}" destId="{B025F2E9-7893-4C75-847A-E5CC7BFE8FB5}" srcOrd="0" destOrd="0" presId="urn:microsoft.com/office/officeart/2005/8/layout/arrow2"/>
    <dgm:cxn modelId="{BDC370F8-B923-456F-BB36-E16229B3E0E5}" type="presOf" srcId="{F72DAD0D-A3A6-4346-A59D-EA3FB084CAE7}" destId="{17F17403-0652-4945-8EB1-92677AD63B24}" srcOrd="0" destOrd="0" presId="urn:microsoft.com/office/officeart/2005/8/layout/arrow2"/>
    <dgm:cxn modelId="{FB7288E5-2692-4743-B138-E8582C490084}" srcId="{F72DAD0D-A3A6-4346-A59D-EA3FB084CAE7}" destId="{33462928-B1C9-4AB1-83A9-54A3224DE798}" srcOrd="0" destOrd="0" parTransId="{1174C71F-B079-46D4-92B9-A99560DE573B}" sibTransId="{571D4A27-1788-4967-85FE-82CF9ED450F5}"/>
    <dgm:cxn modelId="{47CF2290-B482-4E50-8BFD-38549FDF61C0}" type="presParOf" srcId="{17F17403-0652-4945-8EB1-92677AD63B24}" destId="{5375F32E-7B31-428B-97D9-C44086A8FF93}" srcOrd="0" destOrd="0" presId="urn:microsoft.com/office/officeart/2005/8/layout/arrow2"/>
    <dgm:cxn modelId="{73A18CE9-0EA7-49EC-A396-DA4B6F521B3B}" type="presParOf" srcId="{17F17403-0652-4945-8EB1-92677AD63B24}" destId="{1F92F9C6-68DA-49C4-BE73-FB2AEBC74496}" srcOrd="1" destOrd="0" presId="urn:microsoft.com/office/officeart/2005/8/layout/arrow2"/>
    <dgm:cxn modelId="{B2EE5516-6F5B-4E54-8855-1461BE92B564}" type="presParOf" srcId="{1F92F9C6-68DA-49C4-BE73-FB2AEBC74496}" destId="{54284D47-A502-4371-BA46-8AA1D7DEE711}" srcOrd="0" destOrd="0" presId="urn:microsoft.com/office/officeart/2005/8/layout/arrow2"/>
    <dgm:cxn modelId="{3F6E9921-9E3B-4CDA-B9FC-F72E2D37DBAD}" type="presParOf" srcId="{1F92F9C6-68DA-49C4-BE73-FB2AEBC74496}" destId="{D64438F0-56AE-4DAC-B9A7-70F721DFE4A0}" srcOrd="1" destOrd="0" presId="urn:microsoft.com/office/officeart/2005/8/layout/arrow2"/>
    <dgm:cxn modelId="{6C450E16-0C29-42DE-ACD3-B3ACCD1BF7F5}" type="presParOf" srcId="{1F92F9C6-68DA-49C4-BE73-FB2AEBC74496}" destId="{AB47714F-E787-4513-90E2-4DF7AE4EE82E}" srcOrd="2" destOrd="0" presId="urn:microsoft.com/office/officeart/2005/8/layout/arrow2"/>
    <dgm:cxn modelId="{812D2BA8-04F8-4286-877D-E44E78E3EAE6}" type="presParOf" srcId="{1F92F9C6-68DA-49C4-BE73-FB2AEBC74496}" destId="{4CDBEE10-C48C-423C-95F4-6066DB0033FA}" srcOrd="3" destOrd="0" presId="urn:microsoft.com/office/officeart/2005/8/layout/arrow2"/>
    <dgm:cxn modelId="{74ECAA0D-E5AC-43AB-B8B4-C7400DC98AC1}" type="presParOf" srcId="{1F92F9C6-68DA-49C4-BE73-FB2AEBC74496}" destId="{C8E355C7-ACCC-45F5-8587-89106FA704FB}" srcOrd="4" destOrd="0" presId="urn:microsoft.com/office/officeart/2005/8/layout/arrow2"/>
    <dgm:cxn modelId="{167F3C77-8E62-4BEA-864E-341E2EA9EBBF}" type="presParOf" srcId="{1F92F9C6-68DA-49C4-BE73-FB2AEBC74496}" destId="{1BF3B4F5-C609-4D30-B57B-71F802D05D6B}" srcOrd="5" destOrd="0" presId="urn:microsoft.com/office/officeart/2005/8/layout/arrow2"/>
    <dgm:cxn modelId="{A61AE6C1-784F-48DF-90C9-7978E76D7043}" type="presParOf" srcId="{1F92F9C6-68DA-49C4-BE73-FB2AEBC74496}" destId="{0801B769-A72A-467E-87E5-0B7B2FD4B255}" srcOrd="6" destOrd="0" presId="urn:microsoft.com/office/officeart/2005/8/layout/arrow2"/>
    <dgm:cxn modelId="{A6EC8A3D-6462-4107-82B0-0C7ACBF8365B}" type="presParOf" srcId="{1F92F9C6-68DA-49C4-BE73-FB2AEBC74496}" destId="{B025F2E9-7893-4C75-847A-E5CC7BFE8FB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CD098-1CEB-40BD-98D0-59FD32F304E1}" type="doc">
      <dgm:prSet loTypeId="urn:microsoft.com/office/officeart/2005/8/layout/arrow2" loCatId="process" qsTypeId="urn:microsoft.com/office/officeart/2005/8/quickstyle/3d4" qsCatId="3D" csTypeId="urn:microsoft.com/office/officeart/2005/8/colors/colorful2" csCatId="colorful" phldr="1"/>
      <dgm:spPr/>
    </dgm:pt>
    <dgm:pt modelId="{449501E2-BAD6-419B-8903-3CFEB71274F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2027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79B05-337E-4F0C-9020-DBC5647E0FC8}" type="parTrans" cxnId="{26322165-3C5F-433B-AA4C-4664A8FFCC44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9E206-581B-4645-8045-B25CFD39B606}" type="sibTrans" cxnId="{26322165-3C5F-433B-AA4C-4664A8FFCC44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41666-6AC1-4947-AB70-EFB7C1B216E8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82A6EB-F42D-4DD7-AA03-5DB71079DDAB}" type="parTrans" cxnId="{7BCBBCB9-0D8E-4C7E-BC43-BE4A5E5D1E5C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1F099-2A3B-47D4-BAB1-979E168C966D}" type="sibTrans" cxnId="{7BCBBCB9-0D8E-4C7E-BC43-BE4A5E5D1E5C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0F89D-0A4F-4902-B397-B6BBA540D482}">
      <dgm:prSet phldrT="[Text]"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58A93-B6BF-4361-A018-AD324655505B}" type="parTrans" cxnId="{0DA10C91-81FD-40D4-BA77-61E6FCB04E9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0CB65-CC92-4FF3-9E03-0D7EE81B9A63}" type="sibTrans" cxnId="{0DA10C91-81FD-40D4-BA77-61E6FCB04E9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199BE-6665-4D65-A061-6A3C131DE9A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2025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A3E7D-A182-4700-ADCB-1278AB6895CF}" type="parTrans" cxnId="{DC68809B-CDD6-4D85-A716-0CC6BAF089B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10F34-36BF-4B74-8DC7-ABC984D01E27}" type="sibTrans" cxnId="{DC68809B-CDD6-4D85-A716-0CC6BAF089B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01FB8-7B79-4510-9467-403DEB13A2D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1072F-286C-4A82-A561-E84560268687}" type="parTrans" cxnId="{AD58A36C-7FF9-4976-9E05-3FE02E0E8711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BB3BC-86CD-4F3A-8622-1618E4BFF5F3}" type="sibTrans" cxnId="{AD58A36C-7FF9-4976-9E05-3FE02E0E8711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EDB5A-28CB-411A-986A-BC0152EDD5A6}" type="pres">
      <dgm:prSet presAssocID="{605CD098-1CEB-40BD-98D0-59FD32F304E1}" presName="arrowDiagram" presStyleCnt="0">
        <dgm:presLayoutVars>
          <dgm:chMax val="5"/>
          <dgm:dir/>
          <dgm:resizeHandles val="exact"/>
        </dgm:presLayoutVars>
      </dgm:prSet>
      <dgm:spPr/>
    </dgm:pt>
    <dgm:pt modelId="{90C6AF8B-BFEE-45FA-AE66-731D13135BE2}" type="pres">
      <dgm:prSet presAssocID="{605CD098-1CEB-40BD-98D0-59FD32F304E1}" presName="arrow" presStyleLbl="bgShp" presStyleIdx="0" presStyleCnt="1" custScaleX="103135" custLinFactNeighborY="239"/>
      <dgm:spPr>
        <a:solidFill>
          <a:srgbClr val="7030A0"/>
        </a:solidFill>
      </dgm:spPr>
    </dgm:pt>
    <dgm:pt modelId="{CBEB9000-5EEB-4885-919B-87F197E790B3}" type="pres">
      <dgm:prSet presAssocID="{605CD098-1CEB-40BD-98D0-59FD32F304E1}" presName="arrowDiagram5" presStyleCnt="0"/>
      <dgm:spPr/>
    </dgm:pt>
    <dgm:pt modelId="{B9267609-5DB8-47E7-BAFF-BE0707487846}" type="pres">
      <dgm:prSet presAssocID="{10C41666-6AC1-4947-AB70-EFB7C1B216E8}" presName="bullet5a" presStyleLbl="node1" presStyleIdx="0" presStyleCnt="5"/>
      <dgm:spPr/>
      <dgm:t>
        <a:bodyPr/>
        <a:lstStyle/>
        <a:p>
          <a:endParaRPr lang="en-US"/>
        </a:p>
      </dgm:t>
    </dgm:pt>
    <dgm:pt modelId="{0F7F32E4-06B9-4468-9473-706269433C53}" type="pres">
      <dgm:prSet presAssocID="{10C41666-6AC1-4947-AB70-EFB7C1B216E8}" presName="textBox5a" presStyleLbl="revTx" presStyleIdx="0" presStyleCnt="5" custLinFactNeighborX="639" custLinFactNeighborY="-1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FABFE-AFC8-4047-BA17-5043E5E22310}" type="pres">
      <dgm:prSet presAssocID="{F5F0F89D-0A4F-4902-B397-B6BBA540D482}" presName="bullet5b" presStyleLbl="node1" presStyleIdx="1" presStyleCnt="5"/>
      <dgm:spPr/>
    </dgm:pt>
    <dgm:pt modelId="{39920687-1BE9-4907-B788-4749A6C68DDD}" type="pres">
      <dgm:prSet presAssocID="{F5F0F89D-0A4F-4902-B397-B6BBA540D482}" presName="textBox5b" presStyleLbl="revTx" presStyleIdx="1" presStyleCnt="5" custLinFactNeighborX="233" custLinFactNeighborY="-6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D188-1B98-4682-B6A7-DF828F3C1AF9}" type="pres">
      <dgm:prSet presAssocID="{D8B199BE-6665-4D65-A061-6A3C131DE9A9}" presName="bullet5c" presStyleLbl="node1" presStyleIdx="2" presStyleCnt="5" custLinFactNeighborX="-45402" custLinFactNeighborY="39726"/>
      <dgm:spPr/>
    </dgm:pt>
    <dgm:pt modelId="{B3F9EAAC-0484-4DEF-A7B5-F80FCF8ACBCF}" type="pres">
      <dgm:prSet presAssocID="{D8B199BE-6665-4D65-A061-6A3C131DE9A9}" presName="textBox5c" presStyleLbl="revTx" presStyleIdx="2" presStyleCnt="5" custLinFactNeighborX="-2252" custLinFactNeighborY="-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33C89-5A3D-46AF-8A55-1CB2D86CCEE4}" type="pres">
      <dgm:prSet presAssocID="{449501E2-BAD6-419B-8903-3CFEB71274FB}" presName="bullet5d" presStyleLbl="node1" presStyleIdx="3" presStyleCnt="5"/>
      <dgm:spPr/>
    </dgm:pt>
    <dgm:pt modelId="{0CD63626-D37D-40F4-8240-2019BC83C537}" type="pres">
      <dgm:prSet presAssocID="{449501E2-BAD6-419B-8903-3CFEB71274FB}" presName="textBox5d" presStyleLbl="revTx" presStyleIdx="3" presStyleCnt="5" custLinFactNeighborX="-2173" custLinFactNeighborY="-4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A389-04FF-4E6E-A357-4CE7275FAD8A}" type="pres">
      <dgm:prSet presAssocID="{0DB01FB8-7B79-4510-9467-403DEB13A2DD}" presName="bullet5e" presStyleLbl="node1" presStyleIdx="4" presStyleCnt="5"/>
      <dgm:spPr/>
    </dgm:pt>
    <dgm:pt modelId="{1588478F-A55F-43E9-B982-AE3AEE07B109}" type="pres">
      <dgm:prSet presAssocID="{0DB01FB8-7B79-4510-9467-403DEB13A2DD}" presName="textBox5e" presStyleLbl="revTx" presStyleIdx="4" presStyleCnt="5" custLinFactNeighborX="-797" custLinFactNeighborY="-4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ADB2C-47DA-4BBE-AF19-80390EBF43D5}" type="presOf" srcId="{10C41666-6AC1-4947-AB70-EFB7C1B216E8}" destId="{0F7F32E4-06B9-4468-9473-706269433C53}" srcOrd="0" destOrd="0" presId="urn:microsoft.com/office/officeart/2005/8/layout/arrow2"/>
    <dgm:cxn modelId="{0DA10C91-81FD-40D4-BA77-61E6FCB04E9A}" srcId="{605CD098-1CEB-40BD-98D0-59FD32F304E1}" destId="{F5F0F89D-0A4F-4902-B397-B6BBA540D482}" srcOrd="1" destOrd="0" parTransId="{10E58A93-B6BF-4361-A018-AD324655505B}" sibTransId="{FB20CB65-CC92-4FF3-9E03-0D7EE81B9A63}"/>
    <dgm:cxn modelId="{26322165-3C5F-433B-AA4C-4664A8FFCC44}" srcId="{605CD098-1CEB-40BD-98D0-59FD32F304E1}" destId="{449501E2-BAD6-419B-8903-3CFEB71274FB}" srcOrd="3" destOrd="0" parTransId="{5AB79B05-337E-4F0C-9020-DBC5647E0FC8}" sibTransId="{ABE9E206-581B-4645-8045-B25CFD39B606}"/>
    <dgm:cxn modelId="{DC68809B-CDD6-4D85-A716-0CC6BAF089B5}" srcId="{605CD098-1CEB-40BD-98D0-59FD32F304E1}" destId="{D8B199BE-6665-4D65-A061-6A3C131DE9A9}" srcOrd="2" destOrd="0" parTransId="{7FBA3E7D-A182-4700-ADCB-1278AB6895CF}" sibTransId="{6F510F34-36BF-4B74-8DC7-ABC984D01E27}"/>
    <dgm:cxn modelId="{7BCBBCB9-0D8E-4C7E-BC43-BE4A5E5D1E5C}" srcId="{605CD098-1CEB-40BD-98D0-59FD32F304E1}" destId="{10C41666-6AC1-4947-AB70-EFB7C1B216E8}" srcOrd="0" destOrd="0" parTransId="{6682A6EB-F42D-4DD7-AA03-5DB71079DDAB}" sibTransId="{5D71F099-2A3B-47D4-BAB1-979E168C966D}"/>
    <dgm:cxn modelId="{1E85BBC2-B26D-452F-BA43-DF3E7E036CC5}" type="presOf" srcId="{449501E2-BAD6-419B-8903-3CFEB71274FB}" destId="{0CD63626-D37D-40F4-8240-2019BC83C537}" srcOrd="0" destOrd="0" presId="urn:microsoft.com/office/officeart/2005/8/layout/arrow2"/>
    <dgm:cxn modelId="{CF6179F9-9854-4280-B2E2-C0C17EA991D6}" type="presOf" srcId="{605CD098-1CEB-40BD-98D0-59FD32F304E1}" destId="{335EDB5A-28CB-411A-986A-BC0152EDD5A6}" srcOrd="0" destOrd="0" presId="urn:microsoft.com/office/officeart/2005/8/layout/arrow2"/>
    <dgm:cxn modelId="{5F96DAC3-1480-49E4-B9CF-3BF7B50AA95A}" type="presOf" srcId="{0DB01FB8-7B79-4510-9467-403DEB13A2DD}" destId="{1588478F-A55F-43E9-B982-AE3AEE07B109}" srcOrd="0" destOrd="0" presId="urn:microsoft.com/office/officeart/2005/8/layout/arrow2"/>
    <dgm:cxn modelId="{269A1849-D8EB-4C0D-8394-E8D1C90FFCEF}" type="presOf" srcId="{F5F0F89D-0A4F-4902-B397-B6BBA540D482}" destId="{39920687-1BE9-4907-B788-4749A6C68DDD}" srcOrd="0" destOrd="0" presId="urn:microsoft.com/office/officeart/2005/8/layout/arrow2"/>
    <dgm:cxn modelId="{D8F93D9F-AB5C-4B04-A309-2E9A5943C235}" type="presOf" srcId="{D8B199BE-6665-4D65-A061-6A3C131DE9A9}" destId="{B3F9EAAC-0484-4DEF-A7B5-F80FCF8ACBCF}" srcOrd="0" destOrd="0" presId="urn:microsoft.com/office/officeart/2005/8/layout/arrow2"/>
    <dgm:cxn modelId="{AD58A36C-7FF9-4976-9E05-3FE02E0E8711}" srcId="{605CD098-1CEB-40BD-98D0-59FD32F304E1}" destId="{0DB01FB8-7B79-4510-9467-403DEB13A2DD}" srcOrd="4" destOrd="0" parTransId="{5D11072F-286C-4A82-A561-E84560268687}" sibTransId="{D48BB3BC-86CD-4F3A-8622-1618E4BFF5F3}"/>
    <dgm:cxn modelId="{F9CF031E-DE38-4784-B176-D36FF71FF073}" type="presParOf" srcId="{335EDB5A-28CB-411A-986A-BC0152EDD5A6}" destId="{90C6AF8B-BFEE-45FA-AE66-731D13135BE2}" srcOrd="0" destOrd="0" presId="urn:microsoft.com/office/officeart/2005/8/layout/arrow2"/>
    <dgm:cxn modelId="{2CBB45CE-7842-4118-BE1C-3DEA3546BCC2}" type="presParOf" srcId="{335EDB5A-28CB-411A-986A-BC0152EDD5A6}" destId="{CBEB9000-5EEB-4885-919B-87F197E790B3}" srcOrd="1" destOrd="0" presId="urn:microsoft.com/office/officeart/2005/8/layout/arrow2"/>
    <dgm:cxn modelId="{C97D2ED8-E924-463D-96B1-AA76FB3BDC61}" type="presParOf" srcId="{CBEB9000-5EEB-4885-919B-87F197E790B3}" destId="{B9267609-5DB8-47E7-BAFF-BE0707487846}" srcOrd="0" destOrd="0" presId="urn:microsoft.com/office/officeart/2005/8/layout/arrow2"/>
    <dgm:cxn modelId="{96DA36CD-BA4D-4819-91B4-AE6A674E38DF}" type="presParOf" srcId="{CBEB9000-5EEB-4885-919B-87F197E790B3}" destId="{0F7F32E4-06B9-4468-9473-706269433C53}" srcOrd="1" destOrd="0" presId="urn:microsoft.com/office/officeart/2005/8/layout/arrow2"/>
    <dgm:cxn modelId="{89D9403F-D4A7-4D62-A861-FE31E3BA2FB2}" type="presParOf" srcId="{CBEB9000-5EEB-4885-919B-87F197E790B3}" destId="{75CFABFE-AFC8-4047-BA17-5043E5E22310}" srcOrd="2" destOrd="0" presId="urn:microsoft.com/office/officeart/2005/8/layout/arrow2"/>
    <dgm:cxn modelId="{7C8A1194-C1CE-4828-8BA6-203BB3FB6D91}" type="presParOf" srcId="{CBEB9000-5EEB-4885-919B-87F197E790B3}" destId="{39920687-1BE9-4907-B788-4749A6C68DDD}" srcOrd="3" destOrd="0" presId="urn:microsoft.com/office/officeart/2005/8/layout/arrow2"/>
    <dgm:cxn modelId="{0AA9789C-B78C-4E34-A944-7E8F365D6BEE}" type="presParOf" srcId="{CBEB9000-5EEB-4885-919B-87F197E790B3}" destId="{C2D3D188-1B98-4682-B6A7-DF828F3C1AF9}" srcOrd="4" destOrd="0" presId="urn:microsoft.com/office/officeart/2005/8/layout/arrow2"/>
    <dgm:cxn modelId="{47180261-543B-4E7D-AA0C-7A1009E1F584}" type="presParOf" srcId="{CBEB9000-5EEB-4885-919B-87F197E790B3}" destId="{B3F9EAAC-0484-4DEF-A7B5-F80FCF8ACBCF}" srcOrd="5" destOrd="0" presId="urn:microsoft.com/office/officeart/2005/8/layout/arrow2"/>
    <dgm:cxn modelId="{E85DAE8B-76EA-4BA4-B8D7-470117B3A0B2}" type="presParOf" srcId="{CBEB9000-5EEB-4885-919B-87F197E790B3}" destId="{51433C89-5A3D-46AF-8A55-1CB2D86CCEE4}" srcOrd="6" destOrd="0" presId="urn:microsoft.com/office/officeart/2005/8/layout/arrow2"/>
    <dgm:cxn modelId="{DE312CDF-96AC-4055-918B-8790BF53A8A2}" type="presParOf" srcId="{CBEB9000-5EEB-4885-919B-87F197E790B3}" destId="{0CD63626-D37D-40F4-8240-2019BC83C537}" srcOrd="7" destOrd="0" presId="urn:microsoft.com/office/officeart/2005/8/layout/arrow2"/>
    <dgm:cxn modelId="{8C45397C-F708-4D6C-8678-2C4E8E2C5FA4}" type="presParOf" srcId="{CBEB9000-5EEB-4885-919B-87F197E790B3}" destId="{0BBBA389-04FF-4E6E-A357-4CE7275FAD8A}" srcOrd="8" destOrd="0" presId="urn:microsoft.com/office/officeart/2005/8/layout/arrow2"/>
    <dgm:cxn modelId="{09F7D3D2-6767-4623-8060-FD2C5B317937}" type="presParOf" srcId="{CBEB9000-5EEB-4885-919B-87F197E790B3}" destId="{1588478F-A55F-43E9-B982-AE3AEE07B109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DAD0D-A3A6-4346-A59D-EA3FB084CAE7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</dgm:pt>
    <dgm:pt modelId="{33462928-B1C9-4AB1-83A9-54A3224DE798}">
      <dgm:prSet phldrT="[Text]" custT="1"/>
      <dgm:spPr/>
      <dgm:t>
        <a:bodyPr/>
        <a:lstStyle/>
        <a:p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2017 - 2019</a:t>
          </a:r>
          <a:endParaRPr lang="en-US" sz="24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4C71F-B079-46D4-92B9-A99560DE573B}" type="parTrans" cxnId="{FB7288E5-2692-4743-B138-E8582C490084}">
      <dgm:prSet/>
      <dgm:spPr/>
      <dgm:t>
        <a:bodyPr/>
        <a:lstStyle/>
        <a:p>
          <a:endParaRPr lang="en-US" b="0"/>
        </a:p>
      </dgm:t>
    </dgm:pt>
    <dgm:pt modelId="{571D4A27-1788-4967-85FE-82CF9ED450F5}" type="sibTrans" cxnId="{FB7288E5-2692-4743-B138-E8582C490084}">
      <dgm:prSet/>
      <dgm:spPr/>
      <dgm:t>
        <a:bodyPr/>
        <a:lstStyle/>
        <a:p>
          <a:endParaRPr lang="en-US" b="0"/>
        </a:p>
      </dgm:t>
    </dgm:pt>
    <dgm:pt modelId="{5365CDB9-ABB3-444B-9E77-8DC953C61FF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2020 - 2021</a:t>
          </a:r>
          <a:endParaRPr lang="en-US" sz="2400" b="1" dirty="0">
            <a:solidFill>
              <a:srgbClr val="FFC0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29E41-D039-49E0-B842-E7BD965B8A0F}" type="parTrans" cxnId="{D5BB1E59-553D-49A3-B875-C004BEE7D539}">
      <dgm:prSet/>
      <dgm:spPr/>
      <dgm:t>
        <a:bodyPr/>
        <a:lstStyle/>
        <a:p>
          <a:endParaRPr lang="en-US" b="0"/>
        </a:p>
      </dgm:t>
    </dgm:pt>
    <dgm:pt modelId="{64364361-4F7A-44DE-869B-EC43B315534E}" type="sibTrans" cxnId="{D5BB1E59-553D-49A3-B875-C004BEE7D539}">
      <dgm:prSet/>
      <dgm:spPr/>
      <dgm:t>
        <a:bodyPr/>
        <a:lstStyle/>
        <a:p>
          <a:endParaRPr lang="en-US" b="0"/>
        </a:p>
      </dgm:t>
    </dgm:pt>
    <dgm:pt modelId="{8B560984-BEC3-46F9-A1EC-0B09DD5BB1B8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/>
            </a:rPr>
            <a:t>2022 - 2023 </a:t>
          </a:r>
          <a:endParaRPr lang="en-US" sz="2800" b="1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rgbClr val="00B050"/>
            </a:solidFill>
            <a:effectLst/>
          </a:endParaRPr>
        </a:p>
      </dgm:t>
    </dgm:pt>
    <dgm:pt modelId="{ED8629AD-D349-4358-AB13-D668EF4ED9E3}" type="parTrans" cxnId="{57500F1C-E5B0-492F-B7F7-276B41201313}">
      <dgm:prSet/>
      <dgm:spPr/>
      <dgm:t>
        <a:bodyPr/>
        <a:lstStyle/>
        <a:p>
          <a:endParaRPr lang="en-US" b="0"/>
        </a:p>
      </dgm:t>
    </dgm:pt>
    <dgm:pt modelId="{D5C02040-A838-43C4-8A8B-0579E75A9A2D}" type="sibTrans" cxnId="{57500F1C-E5B0-492F-B7F7-276B41201313}">
      <dgm:prSet/>
      <dgm:spPr/>
      <dgm:t>
        <a:bodyPr/>
        <a:lstStyle/>
        <a:p>
          <a:endParaRPr lang="en-US" b="0"/>
        </a:p>
      </dgm:t>
    </dgm:pt>
    <dgm:pt modelId="{4662BA2F-F00E-4EC0-8C12-BE3EA134BF1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2024 - 2026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98C74-E108-4597-A5F3-416DE73A0F97}" type="parTrans" cxnId="{C0C769CF-9FEB-4DEF-8F4C-209AA2D8E768}">
      <dgm:prSet/>
      <dgm:spPr/>
      <dgm:t>
        <a:bodyPr/>
        <a:lstStyle/>
        <a:p>
          <a:endParaRPr lang="en-US" b="0"/>
        </a:p>
      </dgm:t>
    </dgm:pt>
    <dgm:pt modelId="{92A5F0F5-75BE-45D6-B25B-75936F3D4529}" type="sibTrans" cxnId="{C0C769CF-9FEB-4DEF-8F4C-209AA2D8E768}">
      <dgm:prSet/>
      <dgm:spPr/>
      <dgm:t>
        <a:bodyPr/>
        <a:lstStyle/>
        <a:p>
          <a:endParaRPr lang="en-US" b="0"/>
        </a:p>
      </dgm:t>
    </dgm:pt>
    <dgm:pt modelId="{17F17403-0652-4945-8EB1-92677AD63B24}" type="pres">
      <dgm:prSet presAssocID="{F72DAD0D-A3A6-4346-A59D-EA3FB084CAE7}" presName="arrowDiagram" presStyleCnt="0">
        <dgm:presLayoutVars>
          <dgm:chMax val="5"/>
          <dgm:dir/>
          <dgm:resizeHandles val="exact"/>
        </dgm:presLayoutVars>
      </dgm:prSet>
      <dgm:spPr/>
    </dgm:pt>
    <dgm:pt modelId="{5375F32E-7B31-428B-97D9-C44086A8FF93}" type="pres">
      <dgm:prSet presAssocID="{F72DAD0D-A3A6-4346-A59D-EA3FB084CAE7}" presName="arrow" presStyleLbl="bgShp" presStyleIdx="0" presStyleCnt="1" custScaleX="98039" custScaleY="90728" custLinFactNeighborX="-584" custLinFactNeighborY="127"/>
      <dgm:spPr>
        <a:solidFill>
          <a:srgbClr val="7030A0"/>
        </a:solidFill>
      </dgm:spPr>
    </dgm:pt>
    <dgm:pt modelId="{1F92F9C6-68DA-49C4-BE73-FB2AEBC74496}" type="pres">
      <dgm:prSet presAssocID="{F72DAD0D-A3A6-4346-A59D-EA3FB084CAE7}" presName="arrowDiagram4" presStyleCnt="0"/>
      <dgm:spPr/>
    </dgm:pt>
    <dgm:pt modelId="{54284D47-A502-4371-BA46-8AA1D7DEE711}" type="pres">
      <dgm:prSet presAssocID="{33462928-B1C9-4AB1-83A9-54A3224DE798}" presName="bullet4a" presStyleLbl="node1" presStyleIdx="0" presStyleCnt="4" custLinFactNeighborX="10187" custLinFactNeighborY="-36531"/>
      <dgm:spPr>
        <a:solidFill>
          <a:srgbClr val="FF0000">
            <a:alpha val="90000"/>
          </a:srgbClr>
        </a:solidFill>
      </dgm:spPr>
    </dgm:pt>
    <dgm:pt modelId="{D64438F0-56AE-4DAC-B9A7-70F721DFE4A0}" type="pres">
      <dgm:prSet presAssocID="{33462928-B1C9-4AB1-83A9-54A3224DE798}" presName="textBox4a" presStyleLbl="revTx" presStyleIdx="0" presStyleCnt="4" custFlipVert="0" custScaleX="216244" custScaleY="44784" custLinFactNeighborX="56894" custLinFactNeighborY="-20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7714F-E787-4513-90E2-4DF7AE4EE82E}" type="pres">
      <dgm:prSet presAssocID="{5365CDB9-ABB3-444B-9E77-8DC953C61FF5}" presName="bullet4b" presStyleLbl="node1" presStyleIdx="1" presStyleCnt="4" custLinFactNeighborX="7947" custLinFactNeighborY="23636"/>
      <dgm:spPr>
        <a:solidFill>
          <a:srgbClr val="FFFF00">
            <a:alpha val="76667"/>
          </a:srgbClr>
        </a:solidFill>
      </dgm:spPr>
    </dgm:pt>
    <dgm:pt modelId="{4CDBEE10-C48C-423C-95F4-6066DB0033FA}" type="pres">
      <dgm:prSet presAssocID="{5365CDB9-ABB3-444B-9E77-8DC953C61FF5}" presName="textBox4b" presStyleLbl="revTx" presStyleIdx="1" presStyleCnt="4" custFlipVert="0" custScaleX="175934" custScaleY="23395" custLinFactNeighborX="44974" custLinFactNeighborY="-3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355C7-ACCC-45F5-8587-89106FA704FB}" type="pres">
      <dgm:prSet presAssocID="{8B560984-BEC3-46F9-A1EC-0B09DD5BB1B8}" presName="bullet4c" presStyleLbl="node1" presStyleIdx="2" presStyleCnt="4" custLinFactNeighborX="-27462" custLinFactNeighborY="23720"/>
      <dgm:spPr>
        <a:solidFill>
          <a:srgbClr val="00B050">
            <a:alpha val="63333"/>
          </a:srgbClr>
        </a:solidFill>
      </dgm:spPr>
    </dgm:pt>
    <dgm:pt modelId="{1BF3B4F5-C609-4D30-B57B-71F802D05D6B}" type="pres">
      <dgm:prSet presAssocID="{8B560984-BEC3-46F9-A1EC-0B09DD5BB1B8}" presName="textBox4c" presStyleLbl="revTx" presStyleIdx="2" presStyleCnt="4" custFlipVert="0" custScaleX="135410" custScaleY="14876" custLinFactNeighborX="10774" custLinFactNeighborY="-34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1B769-A72A-467E-87E5-0B7B2FD4B255}" type="pres">
      <dgm:prSet presAssocID="{4662BA2F-F00E-4EC0-8C12-BE3EA134BF1A}" presName="bullet4d" presStyleLbl="node1" presStyleIdx="3" presStyleCnt="4" custLinFactNeighborX="14485" custLinFactNeighborY="5997"/>
      <dgm:spPr>
        <a:solidFill>
          <a:srgbClr val="00B0F0">
            <a:alpha val="50000"/>
          </a:srgbClr>
        </a:solidFill>
      </dgm:spPr>
    </dgm:pt>
    <dgm:pt modelId="{B025F2E9-7893-4C75-847A-E5CC7BFE8FB5}" type="pres">
      <dgm:prSet presAssocID="{4662BA2F-F00E-4EC0-8C12-BE3EA134BF1A}" presName="textBox4d" presStyleLbl="revTx" presStyleIdx="3" presStyleCnt="4" custFlipVert="0" custScaleX="146590" custScaleY="15870" custLinFactNeighborX="-1935" custLinFactNeighborY="-3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66B73-C4E4-48FF-9A9B-C0D8011A0723}" type="presOf" srcId="{8B560984-BEC3-46F9-A1EC-0B09DD5BB1B8}" destId="{1BF3B4F5-C609-4D30-B57B-71F802D05D6B}" srcOrd="0" destOrd="0" presId="urn:microsoft.com/office/officeart/2005/8/layout/arrow2"/>
    <dgm:cxn modelId="{57500F1C-E5B0-492F-B7F7-276B41201313}" srcId="{F72DAD0D-A3A6-4346-A59D-EA3FB084CAE7}" destId="{8B560984-BEC3-46F9-A1EC-0B09DD5BB1B8}" srcOrd="2" destOrd="0" parTransId="{ED8629AD-D349-4358-AB13-D668EF4ED9E3}" sibTransId="{D5C02040-A838-43C4-8A8B-0579E75A9A2D}"/>
    <dgm:cxn modelId="{D5BB1E59-553D-49A3-B875-C004BEE7D539}" srcId="{F72DAD0D-A3A6-4346-A59D-EA3FB084CAE7}" destId="{5365CDB9-ABB3-444B-9E77-8DC953C61FF5}" srcOrd="1" destOrd="0" parTransId="{49A29E41-D039-49E0-B842-E7BD965B8A0F}" sibTransId="{64364361-4F7A-44DE-869B-EC43B315534E}"/>
    <dgm:cxn modelId="{5392C03C-9E03-4826-8215-2689C4A1D7A9}" type="presOf" srcId="{5365CDB9-ABB3-444B-9E77-8DC953C61FF5}" destId="{4CDBEE10-C48C-423C-95F4-6066DB0033FA}" srcOrd="0" destOrd="0" presId="urn:microsoft.com/office/officeart/2005/8/layout/arrow2"/>
    <dgm:cxn modelId="{8E2B87E6-3E01-4755-9F68-FF3BC8C30272}" type="presOf" srcId="{4662BA2F-F00E-4EC0-8C12-BE3EA134BF1A}" destId="{B025F2E9-7893-4C75-847A-E5CC7BFE8FB5}" srcOrd="0" destOrd="0" presId="urn:microsoft.com/office/officeart/2005/8/layout/arrow2"/>
    <dgm:cxn modelId="{C0C769CF-9FEB-4DEF-8F4C-209AA2D8E768}" srcId="{F72DAD0D-A3A6-4346-A59D-EA3FB084CAE7}" destId="{4662BA2F-F00E-4EC0-8C12-BE3EA134BF1A}" srcOrd="3" destOrd="0" parTransId="{EB998C74-E108-4597-A5F3-416DE73A0F97}" sibTransId="{92A5F0F5-75BE-45D6-B25B-75936F3D4529}"/>
    <dgm:cxn modelId="{C924F029-7973-4F13-BE8D-FF73891E8CE3}" type="presOf" srcId="{33462928-B1C9-4AB1-83A9-54A3224DE798}" destId="{D64438F0-56AE-4DAC-B9A7-70F721DFE4A0}" srcOrd="0" destOrd="0" presId="urn:microsoft.com/office/officeart/2005/8/layout/arrow2"/>
    <dgm:cxn modelId="{BCB4A03F-A830-42EF-B39D-1278E4AEC36C}" type="presOf" srcId="{F72DAD0D-A3A6-4346-A59D-EA3FB084CAE7}" destId="{17F17403-0652-4945-8EB1-92677AD63B24}" srcOrd="0" destOrd="0" presId="urn:microsoft.com/office/officeart/2005/8/layout/arrow2"/>
    <dgm:cxn modelId="{FB7288E5-2692-4743-B138-E8582C490084}" srcId="{F72DAD0D-A3A6-4346-A59D-EA3FB084CAE7}" destId="{33462928-B1C9-4AB1-83A9-54A3224DE798}" srcOrd="0" destOrd="0" parTransId="{1174C71F-B079-46D4-92B9-A99560DE573B}" sibTransId="{571D4A27-1788-4967-85FE-82CF9ED450F5}"/>
    <dgm:cxn modelId="{82248863-19E6-41D2-9AE3-BDB9177D8B32}" type="presParOf" srcId="{17F17403-0652-4945-8EB1-92677AD63B24}" destId="{5375F32E-7B31-428B-97D9-C44086A8FF93}" srcOrd="0" destOrd="0" presId="urn:microsoft.com/office/officeart/2005/8/layout/arrow2"/>
    <dgm:cxn modelId="{F140AF21-6712-4B6A-8948-262AD37F2377}" type="presParOf" srcId="{17F17403-0652-4945-8EB1-92677AD63B24}" destId="{1F92F9C6-68DA-49C4-BE73-FB2AEBC74496}" srcOrd="1" destOrd="0" presId="urn:microsoft.com/office/officeart/2005/8/layout/arrow2"/>
    <dgm:cxn modelId="{9FECE688-9798-4D0E-A7F5-44D94ABADAE3}" type="presParOf" srcId="{1F92F9C6-68DA-49C4-BE73-FB2AEBC74496}" destId="{54284D47-A502-4371-BA46-8AA1D7DEE711}" srcOrd="0" destOrd="0" presId="urn:microsoft.com/office/officeart/2005/8/layout/arrow2"/>
    <dgm:cxn modelId="{B98BF247-7092-4969-BCD2-F1334AE634A7}" type="presParOf" srcId="{1F92F9C6-68DA-49C4-BE73-FB2AEBC74496}" destId="{D64438F0-56AE-4DAC-B9A7-70F721DFE4A0}" srcOrd="1" destOrd="0" presId="urn:microsoft.com/office/officeart/2005/8/layout/arrow2"/>
    <dgm:cxn modelId="{964AEC71-DF1E-4431-8C95-7322FF6B103D}" type="presParOf" srcId="{1F92F9C6-68DA-49C4-BE73-FB2AEBC74496}" destId="{AB47714F-E787-4513-90E2-4DF7AE4EE82E}" srcOrd="2" destOrd="0" presId="urn:microsoft.com/office/officeart/2005/8/layout/arrow2"/>
    <dgm:cxn modelId="{620D8628-2BD7-4381-B4DC-5B46AF6BA0C0}" type="presParOf" srcId="{1F92F9C6-68DA-49C4-BE73-FB2AEBC74496}" destId="{4CDBEE10-C48C-423C-95F4-6066DB0033FA}" srcOrd="3" destOrd="0" presId="urn:microsoft.com/office/officeart/2005/8/layout/arrow2"/>
    <dgm:cxn modelId="{B6DC8755-E6EB-4F61-B63C-32B27AB88828}" type="presParOf" srcId="{1F92F9C6-68DA-49C4-BE73-FB2AEBC74496}" destId="{C8E355C7-ACCC-45F5-8587-89106FA704FB}" srcOrd="4" destOrd="0" presId="urn:microsoft.com/office/officeart/2005/8/layout/arrow2"/>
    <dgm:cxn modelId="{807522AF-7211-49CB-A3D3-9DA4E2D44E5D}" type="presParOf" srcId="{1F92F9C6-68DA-49C4-BE73-FB2AEBC74496}" destId="{1BF3B4F5-C609-4D30-B57B-71F802D05D6B}" srcOrd="5" destOrd="0" presId="urn:microsoft.com/office/officeart/2005/8/layout/arrow2"/>
    <dgm:cxn modelId="{7CE39428-EB3A-44B2-814E-2ED5B3F82D6E}" type="presParOf" srcId="{1F92F9C6-68DA-49C4-BE73-FB2AEBC74496}" destId="{0801B769-A72A-467E-87E5-0B7B2FD4B255}" srcOrd="6" destOrd="0" presId="urn:microsoft.com/office/officeart/2005/8/layout/arrow2"/>
    <dgm:cxn modelId="{9D96E672-1BDC-4558-A718-AA3CB125C044}" type="presParOf" srcId="{1F92F9C6-68DA-49C4-BE73-FB2AEBC74496}" destId="{B025F2E9-7893-4C75-847A-E5CC7BFE8FB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AF8B-BFEE-45FA-AE66-731D13135BE2}">
      <dsp:nvSpPr>
        <dsp:cNvPr id="0" name=""/>
        <dsp:cNvSpPr/>
      </dsp:nvSpPr>
      <dsp:spPr>
        <a:xfrm>
          <a:off x="-115496" y="226165"/>
          <a:ext cx="7599202" cy="4605130"/>
        </a:xfrm>
        <a:prstGeom prst="swooshArrow">
          <a:avLst>
            <a:gd name="adj1" fmla="val 25000"/>
            <a:gd name="adj2" fmla="val 25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67609-5DB8-47E7-BAFF-BE0707487846}">
      <dsp:nvSpPr>
        <dsp:cNvPr id="0" name=""/>
        <dsp:cNvSpPr/>
      </dsp:nvSpPr>
      <dsp:spPr>
        <a:xfrm>
          <a:off x="725768" y="3639534"/>
          <a:ext cx="169468" cy="169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32E4-06B9-4468-9473-706269433C53}">
      <dsp:nvSpPr>
        <dsp:cNvPr id="0" name=""/>
        <dsp:cNvSpPr/>
      </dsp:nvSpPr>
      <dsp:spPr>
        <a:xfrm>
          <a:off x="816670" y="3604123"/>
          <a:ext cx="965235" cy="1096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670" y="3604123"/>
        <a:ext cx="965235" cy="1096021"/>
      </dsp:txXfrm>
    </dsp:sp>
    <dsp:sp modelId="{75CFABFE-AFC8-4047-BA17-5043E5E22310}">
      <dsp:nvSpPr>
        <dsp:cNvPr id="0" name=""/>
        <dsp:cNvSpPr/>
      </dsp:nvSpPr>
      <dsp:spPr>
        <a:xfrm>
          <a:off x="1643110" y="2758112"/>
          <a:ext cx="265255" cy="265255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0687-1BE9-4907-B788-4749A6C68DDD}">
      <dsp:nvSpPr>
        <dsp:cNvPr id="0" name=""/>
        <dsp:cNvSpPr/>
      </dsp:nvSpPr>
      <dsp:spPr>
        <a:xfrm>
          <a:off x="1778588" y="2763216"/>
          <a:ext cx="1223122" cy="192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5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8588" y="2763216"/>
        <a:ext cx="1223122" cy="1929549"/>
      </dsp:txXfrm>
    </dsp:sp>
    <dsp:sp modelId="{C2D3D188-1B98-4682-B6A7-DF828F3C1AF9}">
      <dsp:nvSpPr>
        <dsp:cNvPr id="0" name=""/>
        <dsp:cNvSpPr/>
      </dsp:nvSpPr>
      <dsp:spPr>
        <a:xfrm>
          <a:off x="2822024" y="2055369"/>
          <a:ext cx="353674" cy="35367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9EAAC-0484-4DEF-A7B5-F80FCF8ACBCF}">
      <dsp:nvSpPr>
        <dsp:cNvPr id="0" name=""/>
        <dsp:cNvSpPr/>
      </dsp:nvSpPr>
      <dsp:spPr>
        <a:xfrm>
          <a:off x="2966836" y="2044337"/>
          <a:ext cx="1422064" cy="258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0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2025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836" y="2044337"/>
        <a:ext cx="1422064" cy="2588083"/>
      </dsp:txXfrm>
    </dsp:sp>
    <dsp:sp modelId="{51433C89-5A3D-46AF-8A55-1CB2D86CCEE4}">
      <dsp:nvSpPr>
        <dsp:cNvPr id="0" name=""/>
        <dsp:cNvSpPr/>
      </dsp:nvSpPr>
      <dsp:spPr>
        <a:xfrm>
          <a:off x="4192510" y="1506438"/>
          <a:ext cx="456828" cy="456828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3626-D37D-40F4-8240-2019BC83C537}">
      <dsp:nvSpPr>
        <dsp:cNvPr id="0" name=""/>
        <dsp:cNvSpPr/>
      </dsp:nvSpPr>
      <dsp:spPr>
        <a:xfrm>
          <a:off x="4388903" y="1599679"/>
          <a:ext cx="1473641" cy="308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2027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903" y="1599679"/>
        <a:ext cx="1473641" cy="3085437"/>
      </dsp:txXfrm>
    </dsp:sp>
    <dsp:sp modelId="{0BBBA389-04FF-4E6E-A357-4CE7275FAD8A}">
      <dsp:nvSpPr>
        <dsp:cNvPr id="0" name=""/>
        <dsp:cNvSpPr/>
      </dsp:nvSpPr>
      <dsp:spPr>
        <a:xfrm>
          <a:off x="5603522" y="1139869"/>
          <a:ext cx="582088" cy="58208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478F-A55F-43E9-B982-AE3AEE07B109}">
      <dsp:nvSpPr>
        <dsp:cNvPr id="0" name=""/>
        <dsp:cNvSpPr/>
      </dsp:nvSpPr>
      <dsp:spPr>
        <a:xfrm>
          <a:off x="5882822" y="1279137"/>
          <a:ext cx="1473641" cy="338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43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2822" y="1279137"/>
        <a:ext cx="1473641" cy="338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5F32E-7B31-428B-97D9-C44086A8FF93}">
      <dsp:nvSpPr>
        <dsp:cNvPr id="0" name=""/>
        <dsp:cNvSpPr/>
      </dsp:nvSpPr>
      <dsp:spPr>
        <a:xfrm>
          <a:off x="15309" y="1279908"/>
          <a:ext cx="3785341" cy="2189412"/>
        </a:xfrm>
        <a:prstGeom prst="swooshArrow">
          <a:avLst>
            <a:gd name="adj1" fmla="val 25000"/>
            <a:gd name="adj2" fmla="val 25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4D47-A502-4371-BA46-8AA1D7DEE711}">
      <dsp:nvSpPr>
        <dsp:cNvPr id="0" name=""/>
        <dsp:cNvSpPr/>
      </dsp:nvSpPr>
      <dsp:spPr>
        <a:xfrm>
          <a:off x="389360" y="2926954"/>
          <a:ext cx="88804" cy="88804"/>
        </a:xfrm>
        <a:prstGeom prst="ellipse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438F0-56AE-4DAC-B9A7-70F721DFE4A0}">
      <dsp:nvSpPr>
        <dsp:cNvPr id="0" name=""/>
        <dsp:cNvSpPr/>
      </dsp:nvSpPr>
      <dsp:spPr>
        <a:xfrm>
          <a:off x="416608" y="3044167"/>
          <a:ext cx="1427731" cy="25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5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2017 - 2019</a:t>
          </a:r>
          <a:endParaRPr lang="en-US" sz="24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608" y="3044167"/>
        <a:ext cx="1427731" cy="257208"/>
      </dsp:txXfrm>
    </dsp:sp>
    <dsp:sp modelId="{AB47714F-E787-4513-90E2-4DF7AE4EE82E}">
      <dsp:nvSpPr>
        <dsp:cNvPr id="0" name=""/>
        <dsp:cNvSpPr/>
      </dsp:nvSpPr>
      <dsp:spPr>
        <a:xfrm>
          <a:off x="1020009" y="2434598"/>
          <a:ext cx="154442" cy="154442"/>
        </a:xfrm>
        <a:prstGeom prst="ellipse">
          <a:avLst/>
        </a:prstGeom>
        <a:solidFill>
          <a:srgbClr val="FFFF00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BEE10-C48C-423C-95F4-6066DB0033FA}">
      <dsp:nvSpPr>
        <dsp:cNvPr id="0" name=""/>
        <dsp:cNvSpPr/>
      </dsp:nvSpPr>
      <dsp:spPr>
        <a:xfrm>
          <a:off x="1141771" y="2504721"/>
          <a:ext cx="1426511" cy="25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3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2020 - 2021</a:t>
          </a:r>
          <a:endParaRPr lang="en-US" sz="2400" b="1" kern="1200" dirty="0">
            <a:solidFill>
              <a:srgbClr val="FFC0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1771" y="2504721"/>
        <a:ext cx="1426511" cy="258003"/>
      </dsp:txXfrm>
    </dsp:sp>
    <dsp:sp modelId="{C8E355C7-ACCC-45F5-8587-89106FA704FB}">
      <dsp:nvSpPr>
        <dsp:cNvPr id="0" name=""/>
        <dsp:cNvSpPr/>
      </dsp:nvSpPr>
      <dsp:spPr>
        <a:xfrm>
          <a:off x="1752708" y="2033018"/>
          <a:ext cx="204636" cy="204636"/>
        </a:xfrm>
        <a:prstGeom prst="ellipse">
          <a:avLst/>
        </a:prstGeom>
        <a:solidFill>
          <a:srgbClr val="00B050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3B4F5-C609-4D30-B57B-71F802D05D6B}">
      <dsp:nvSpPr>
        <dsp:cNvPr id="0" name=""/>
        <dsp:cNvSpPr/>
      </dsp:nvSpPr>
      <dsp:spPr>
        <a:xfrm>
          <a:off x="1855025" y="2206580"/>
          <a:ext cx="1097934" cy="22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3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/>
            </a:rPr>
            <a:t>2022 - 2023 </a:t>
          </a:r>
          <a:endParaRPr lang="en-US" sz="2800" b="1" kern="12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rgbClr val="00B050"/>
            </a:solidFill>
            <a:effectLst/>
          </a:endParaRPr>
        </a:p>
      </dsp:txBody>
      <dsp:txXfrm>
        <a:off x="1855025" y="2206580"/>
        <a:ext cx="1097934" cy="221850"/>
      </dsp:txXfrm>
    </dsp:sp>
    <dsp:sp modelId="{0801B769-A72A-467E-87E5-0B7B2FD4B255}">
      <dsp:nvSpPr>
        <dsp:cNvPr id="0" name=""/>
        <dsp:cNvSpPr/>
      </dsp:nvSpPr>
      <dsp:spPr>
        <a:xfrm>
          <a:off x="2721212" y="1727265"/>
          <a:ext cx="274135" cy="27413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5F2E9-7893-4C75-847A-E5CC7BFE8FB5}">
      <dsp:nvSpPr>
        <dsp:cNvPr id="0" name=""/>
        <dsp:cNvSpPr/>
      </dsp:nvSpPr>
      <dsp:spPr>
        <a:xfrm>
          <a:off x="2614001" y="1904645"/>
          <a:ext cx="1188583" cy="27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/>
            </a:rPr>
            <a:t>2024</a:t>
          </a:r>
          <a:r>
            <a:rPr lang="en-US" sz="2400" b="1" kern="1200" dirty="0" smtClean="0">
              <a:solidFill>
                <a:schemeClr val="tx1"/>
              </a:solidFill>
              <a:effectLst/>
            </a:rPr>
            <a:t> - 2026</a:t>
          </a:r>
          <a:endParaRPr lang="en-US" sz="2400" b="1" kern="1200" dirty="0">
            <a:solidFill>
              <a:schemeClr val="tx1"/>
            </a:solidFill>
            <a:effectLst/>
          </a:endParaRPr>
        </a:p>
      </dsp:txBody>
      <dsp:txXfrm>
        <a:off x="2614001" y="1904645"/>
        <a:ext cx="1188583" cy="274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AF8B-BFEE-45FA-AE66-731D13135BE2}">
      <dsp:nvSpPr>
        <dsp:cNvPr id="0" name=""/>
        <dsp:cNvSpPr/>
      </dsp:nvSpPr>
      <dsp:spPr>
        <a:xfrm>
          <a:off x="-75165" y="1807009"/>
          <a:ext cx="4945610" cy="2997049"/>
        </a:xfrm>
        <a:prstGeom prst="swooshArrow">
          <a:avLst>
            <a:gd name="adj1" fmla="val 25000"/>
            <a:gd name="adj2" fmla="val 25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67609-5DB8-47E7-BAFF-BE0707487846}">
      <dsp:nvSpPr>
        <dsp:cNvPr id="0" name=""/>
        <dsp:cNvSpPr/>
      </dsp:nvSpPr>
      <dsp:spPr>
        <a:xfrm>
          <a:off x="472334" y="4028452"/>
          <a:ext cx="110291" cy="110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32E4-06B9-4468-9473-706269433C53}">
      <dsp:nvSpPr>
        <dsp:cNvPr id="0" name=""/>
        <dsp:cNvSpPr/>
      </dsp:nvSpPr>
      <dsp:spPr>
        <a:xfrm>
          <a:off x="531494" y="4005406"/>
          <a:ext cx="628181" cy="71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494" y="4005406"/>
        <a:ext cx="628181" cy="713297"/>
      </dsp:txXfrm>
    </dsp:sp>
    <dsp:sp modelId="{75CFABFE-AFC8-4047-BA17-5043E5E22310}">
      <dsp:nvSpPr>
        <dsp:cNvPr id="0" name=""/>
        <dsp:cNvSpPr/>
      </dsp:nvSpPr>
      <dsp:spPr>
        <a:xfrm>
          <a:off x="1069347" y="3454817"/>
          <a:ext cx="172630" cy="172630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0687-1BE9-4907-B788-4749A6C68DDD}">
      <dsp:nvSpPr>
        <dsp:cNvPr id="0" name=""/>
        <dsp:cNvSpPr/>
      </dsp:nvSpPr>
      <dsp:spPr>
        <a:xfrm>
          <a:off x="1157516" y="3458139"/>
          <a:ext cx="796016" cy="125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7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516" y="3458139"/>
        <a:ext cx="796016" cy="1255763"/>
      </dsp:txXfrm>
    </dsp:sp>
    <dsp:sp modelId="{C2D3D188-1B98-4682-B6A7-DF828F3C1AF9}">
      <dsp:nvSpPr>
        <dsp:cNvPr id="0" name=""/>
        <dsp:cNvSpPr/>
      </dsp:nvSpPr>
      <dsp:spPr>
        <a:xfrm>
          <a:off x="1732088" y="3088906"/>
          <a:ext cx="230173" cy="23017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9EAAC-0484-4DEF-A7B5-F80FCF8ACBCF}">
      <dsp:nvSpPr>
        <dsp:cNvPr id="0" name=""/>
        <dsp:cNvSpPr/>
      </dsp:nvSpPr>
      <dsp:spPr>
        <a:xfrm>
          <a:off x="1930836" y="2990288"/>
          <a:ext cx="925488" cy="168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2025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0836" y="2990288"/>
        <a:ext cx="925488" cy="1684341"/>
      </dsp:txXfrm>
    </dsp:sp>
    <dsp:sp modelId="{51433C89-5A3D-46AF-8A55-1CB2D86CCEE4}">
      <dsp:nvSpPr>
        <dsp:cNvPr id="0" name=""/>
        <dsp:cNvSpPr/>
      </dsp:nvSpPr>
      <dsp:spPr>
        <a:xfrm>
          <a:off x="2728513" y="2640219"/>
          <a:ext cx="297307" cy="29730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3626-D37D-40F4-8240-2019BC83C537}">
      <dsp:nvSpPr>
        <dsp:cNvPr id="0" name=""/>
        <dsp:cNvSpPr/>
      </dsp:nvSpPr>
      <dsp:spPr>
        <a:xfrm>
          <a:off x="2856327" y="2700901"/>
          <a:ext cx="959055" cy="200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2027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6327" y="2700901"/>
        <a:ext cx="959055" cy="2008023"/>
      </dsp:txXfrm>
    </dsp:sp>
    <dsp:sp modelId="{0BBBA389-04FF-4E6E-A357-4CE7275FAD8A}">
      <dsp:nvSpPr>
        <dsp:cNvPr id="0" name=""/>
        <dsp:cNvSpPr/>
      </dsp:nvSpPr>
      <dsp:spPr>
        <a:xfrm>
          <a:off x="3646809" y="2401654"/>
          <a:ext cx="378827" cy="37882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478F-A55F-43E9-B982-AE3AEE07B109}">
      <dsp:nvSpPr>
        <dsp:cNvPr id="0" name=""/>
        <dsp:cNvSpPr/>
      </dsp:nvSpPr>
      <dsp:spPr>
        <a:xfrm>
          <a:off x="3828579" y="2492290"/>
          <a:ext cx="959055" cy="220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73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8579" y="2492290"/>
        <a:ext cx="959055" cy="2205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5F32E-7B31-428B-97D9-C44086A8FF93}">
      <dsp:nvSpPr>
        <dsp:cNvPr id="0" name=""/>
        <dsp:cNvSpPr/>
      </dsp:nvSpPr>
      <dsp:spPr>
        <a:xfrm>
          <a:off x="26996" y="446512"/>
          <a:ext cx="6675199" cy="3860883"/>
        </a:xfrm>
        <a:prstGeom prst="swooshArrow">
          <a:avLst>
            <a:gd name="adj1" fmla="val 25000"/>
            <a:gd name="adj2" fmla="val 25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4D47-A502-4371-BA46-8AA1D7DEE711}">
      <dsp:nvSpPr>
        <dsp:cNvPr id="0" name=""/>
        <dsp:cNvSpPr/>
      </dsp:nvSpPr>
      <dsp:spPr>
        <a:xfrm>
          <a:off x="686611" y="3350969"/>
          <a:ext cx="156600" cy="156600"/>
        </a:xfrm>
        <a:prstGeom prst="ellipse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438F0-56AE-4DAC-B9A7-70F721DFE4A0}">
      <dsp:nvSpPr>
        <dsp:cNvPr id="0" name=""/>
        <dsp:cNvSpPr/>
      </dsp:nvSpPr>
      <dsp:spPr>
        <a:xfrm>
          <a:off x="734661" y="3557666"/>
          <a:ext cx="2517708" cy="45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7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2017 - 2019</a:t>
          </a:r>
          <a:endParaRPr lang="en-US" sz="24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661" y="3557666"/>
        <a:ext cx="2517708" cy="453570"/>
      </dsp:txXfrm>
    </dsp:sp>
    <dsp:sp modelId="{AB47714F-E787-4513-90E2-4DF7AE4EE82E}">
      <dsp:nvSpPr>
        <dsp:cNvPr id="0" name=""/>
        <dsp:cNvSpPr/>
      </dsp:nvSpPr>
      <dsp:spPr>
        <a:xfrm>
          <a:off x="1798718" y="2482731"/>
          <a:ext cx="272348" cy="272348"/>
        </a:xfrm>
        <a:prstGeom prst="ellipse">
          <a:avLst/>
        </a:prstGeom>
        <a:solidFill>
          <a:srgbClr val="FFFF00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BEE10-C48C-423C-95F4-6066DB0033FA}">
      <dsp:nvSpPr>
        <dsp:cNvPr id="0" name=""/>
        <dsp:cNvSpPr/>
      </dsp:nvSpPr>
      <dsp:spPr>
        <a:xfrm>
          <a:off x="2013438" y="2606390"/>
          <a:ext cx="2515558" cy="45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2020 - 2021</a:t>
          </a:r>
          <a:endParaRPr lang="en-US" sz="2400" b="1" kern="1200" dirty="0">
            <a:solidFill>
              <a:srgbClr val="FFC0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438" y="2606390"/>
        <a:ext cx="2515558" cy="454971"/>
      </dsp:txXfrm>
    </dsp:sp>
    <dsp:sp modelId="{C8E355C7-ACCC-45F5-8587-89106FA704FB}">
      <dsp:nvSpPr>
        <dsp:cNvPr id="0" name=""/>
        <dsp:cNvSpPr/>
      </dsp:nvSpPr>
      <dsp:spPr>
        <a:xfrm>
          <a:off x="3090784" y="1774571"/>
          <a:ext cx="360862" cy="360862"/>
        </a:xfrm>
        <a:prstGeom prst="ellipse">
          <a:avLst/>
        </a:prstGeom>
        <a:solidFill>
          <a:srgbClr val="00B050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3B4F5-C609-4D30-B57B-71F802D05D6B}">
      <dsp:nvSpPr>
        <dsp:cNvPr id="0" name=""/>
        <dsp:cNvSpPr/>
      </dsp:nvSpPr>
      <dsp:spPr>
        <a:xfrm>
          <a:off x="3271213" y="2080637"/>
          <a:ext cx="1936133" cy="39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/>
            </a:rPr>
            <a:t>2022 - 2023 </a:t>
          </a:r>
          <a:endParaRPr lang="en-US" sz="2800" b="1" kern="12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rgbClr val="00B050"/>
            </a:solidFill>
            <a:effectLst/>
          </a:endParaRPr>
        </a:p>
      </dsp:txBody>
      <dsp:txXfrm>
        <a:off x="3271213" y="2080637"/>
        <a:ext cx="1936133" cy="391219"/>
      </dsp:txXfrm>
    </dsp:sp>
    <dsp:sp modelId="{0801B769-A72A-467E-87E5-0B7B2FD4B255}">
      <dsp:nvSpPr>
        <dsp:cNvPr id="0" name=""/>
        <dsp:cNvSpPr/>
      </dsp:nvSpPr>
      <dsp:spPr>
        <a:xfrm>
          <a:off x="4798677" y="1235398"/>
          <a:ext cx="483418" cy="48341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5F2E9-7893-4C75-847A-E5CC7BFE8FB5}">
      <dsp:nvSpPr>
        <dsp:cNvPr id="0" name=""/>
        <dsp:cNvSpPr/>
      </dsp:nvSpPr>
      <dsp:spPr>
        <a:xfrm>
          <a:off x="4609617" y="1548195"/>
          <a:ext cx="2095988" cy="48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5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2024 - 2026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9617" y="1548195"/>
        <a:ext cx="2095988" cy="48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0.51524</cdr:x>
      <cdr:y>0</cdr:y>
    </cdr:from>
    <cdr:to>
      <cdr:x>0.9437</cdr:x>
      <cdr:y>0.17135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000366" y="0"/>
          <a:ext cx="2495025" cy="9906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id-ID" sz="1800" b="1" cap="none" spc="0" dirty="0" smtClean="0">
              <a:ln w="0"/>
              <a:solidFill>
                <a:schemeClr val="bg1"/>
              </a:solidFill>
            </a:rPr>
            <a:t>SCRENNING  PREGNANT  WOMEN BY   MICROSCOP /RDT</a:t>
          </a:r>
          <a:endParaRPr lang="id-ID" sz="1800" b="1" cap="none" spc="0" dirty="0">
            <a:ln w="0"/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0.50632</cdr:x>
      <cdr:y>0.17614</cdr:y>
    </cdr:from>
    <cdr:to>
      <cdr:x>0.93136</cdr:x>
      <cdr:y>0.35587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948441" y="1018310"/>
          <a:ext cx="2475110" cy="103909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id-ID" sz="1800" b="1" dirty="0" smtClean="0"/>
            <a:t>N</a:t>
          </a:r>
          <a:r>
            <a:rPr lang="en-US" sz="1800" b="1" dirty="0" smtClean="0"/>
            <a:t>UMBER</a:t>
          </a:r>
          <a:r>
            <a:rPr lang="id-ID" sz="1800" b="1" dirty="0" smtClean="0"/>
            <a:t> OF MALARIA CASES  IN PREGNANT  WOMEN </a:t>
          </a:r>
          <a:endParaRPr lang="id-ID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0.65714</cdr:x>
      <cdr:y>0.37398</cdr:y>
    </cdr:from>
    <cdr:to>
      <cdr:x>1</cdr:x>
      <cdr:y>0.86095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008914" y="2564775"/>
          <a:ext cx="3135085" cy="33396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id-ID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 OF  OF LLIN 2017 IN NTT PROVINCE</a:t>
          </a:r>
        </a:p>
        <a:p xmlns:a="http://schemas.openxmlformats.org/drawingml/2006/main">
          <a:pPr algn="ctr"/>
          <a:endParaRPr lang="id-ID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id-ID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1.116.232 LLIN (99,34%), 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COVERED</a:t>
          </a:r>
          <a:r>
            <a:rPr lang="id-ID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2.009.218 POPULATION, 15 DISTRICT173 SUB DISTRICT, 1.450 VILLAGE</a:t>
          </a:r>
          <a:endParaRPr lang="id-ID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102E3-A457-4055-AD1B-F0F29A242D9C}" type="datetimeFigureOut">
              <a:rPr lang="en-US" smtClean="0"/>
              <a:pPr/>
              <a:t>23/09/18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82D1-E13D-4BBA-9012-85AA738CF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C48C-068E-4B8A-B9DE-B593672938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FAC-EE28-4BF6-A621-DCBAB1C8D3F7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7D4E-5ED0-4B6A-8F1C-AECEA5CCF4AA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2F0A-5FE5-4558-BBA2-8EB7C6F251C9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718F-D1B6-4403-91A4-2A8159F74C1C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B23D-9DFF-4A09-B69F-EA4C1E53C0F5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FECD-4C14-4AF8-8EE7-B5E43E3C7C00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BA0E-7A5B-4BB1-A910-6C034C908311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0E0D-C681-42EE-9588-4DE363E00F77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4-EE66-4E28-A1EB-648D7A5EBF9E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E633-9AF6-4019-9715-B31AA99DE2FD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FB8F-16FA-4C1E-AE73-E0984C891F2C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E065E-3FF5-42EA-99FA-C79A4370F0C7}" type="datetime1">
              <a:rPr lang="en-US" smtClean="0"/>
              <a:pPr/>
              <a:t>23/09/18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E893-FCCF-4389-9D9E-6FF6E35E1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28466" y="358373"/>
            <a:ext cx="7593496" cy="13831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MALARIA</a:t>
            </a:r>
            <a:r>
              <a:rPr kumimoji="0" lang="id-ID" sz="4300" b="1" i="0" u="none" strike="noStrike" kern="120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300" b="1" i="0" u="none" strike="noStrike" kern="120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US" sz="4300" b="1" i="0" u="none" strike="noStrike" kern="1200" normalizeH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id-ID" sz="4300" b="1" i="0" u="none" strike="noStrike" kern="120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INDONESIA’S</a:t>
            </a:r>
            <a:r>
              <a:rPr kumimoji="0" lang="en-US" sz="4300" b="1" i="0" u="none" strike="noStrike" kern="120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NUSA TENGGARA TIMUR (NTT) PROVINCE</a:t>
            </a:r>
            <a:endParaRPr kumimoji="0" lang="en-US" sz="30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95229" y="2916772"/>
            <a:ext cx="6755333" cy="1918095"/>
          </a:xfrm>
          <a:solidFill>
            <a:srgbClr val="F8F8F8">
              <a:alpha val="50196"/>
            </a:srgbClr>
          </a:solidFill>
          <a:ln w="9525"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Theresia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Sarlyn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Ralo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MPH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id-ID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Disease Prevention and Control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Office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August 2018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4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9930" y="396496"/>
            <a:ext cx="7729745" cy="822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GOVERNOR’S REGULATION </a:t>
            </a:r>
            <a:r>
              <a:rPr lang="id-I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MALARIA ELIMINATION IN </a:t>
            </a:r>
            <a:r>
              <a:rPr lang="id-I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697" t="22917" r="47291" b="15625"/>
          <a:stretch>
            <a:fillRect/>
          </a:stretch>
        </p:blipFill>
        <p:spPr bwMode="auto">
          <a:xfrm>
            <a:off x="6043613" y="1584857"/>
            <a:ext cx="2655012" cy="368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83704" y="1757137"/>
            <a:ext cx="542076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latin typeface="Bookman Old Style" pitchFamily="18" charset="0"/>
              </a:rPr>
              <a:t>Pasal</a:t>
            </a:r>
            <a:r>
              <a:rPr lang="en-US" sz="1600" dirty="0">
                <a:latin typeface="Bookman Old Style" pitchFamily="18" charset="0"/>
              </a:rPr>
              <a:t> (2) </a:t>
            </a:r>
            <a:r>
              <a:rPr lang="en-US" sz="1600" dirty="0" err="1">
                <a:latin typeface="Bookman Old Style" pitchFamily="18" charset="0"/>
              </a:rPr>
              <a:t>ayat</a:t>
            </a:r>
            <a:r>
              <a:rPr lang="en-US" sz="1600" dirty="0">
                <a:latin typeface="Bookman Old Style" pitchFamily="18" charset="0"/>
              </a:rPr>
              <a:t> (2) </a:t>
            </a:r>
          </a:p>
          <a:p>
            <a:pPr algn="r"/>
            <a:r>
              <a:rPr lang="en-US" sz="1600" dirty="0" err="1" smtClean="0">
                <a:latin typeface="Bookman Old Style" pitchFamily="18" charset="0"/>
              </a:rPr>
              <a:t>Tujuan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dari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Peraturan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Gubernur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ini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adalah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b="1" dirty="0" smtClean="0">
                <a:latin typeface="Bookman Old Style" pitchFamily="18" charset="0"/>
              </a:rPr>
              <a:t>t</a:t>
            </a:r>
            <a:r>
              <a:rPr lang="es-US" sz="1600" b="1" dirty="0" err="1" smtClean="0">
                <a:latin typeface="Bookman Old Style" pitchFamily="18" charset="0"/>
              </a:rPr>
              <a:t>erwujudnya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2400" b="1" dirty="0" err="1" smtClean="0">
                <a:latin typeface="Bookman Old Style" pitchFamily="18" charset="0"/>
              </a:rPr>
              <a:t>eliminasi</a:t>
            </a:r>
            <a:r>
              <a:rPr lang="es-US" sz="2400" b="1" dirty="0" smtClean="0">
                <a:latin typeface="Bookman Old Style" pitchFamily="18" charset="0"/>
              </a:rPr>
              <a:t> malaria</a:t>
            </a:r>
            <a:r>
              <a:rPr lang="es-US" sz="1600" b="1" dirty="0" smtClean="0">
                <a:latin typeface="Bookman Old Style" pitchFamily="18" charset="0"/>
              </a:rPr>
              <a:t> di </a:t>
            </a:r>
            <a:r>
              <a:rPr lang="es-US" sz="1600" b="1" dirty="0" err="1" smtClean="0">
                <a:latin typeface="Bookman Old Style" pitchFamily="18" charset="0"/>
              </a:rPr>
              <a:t>Provinsi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1600" b="1" dirty="0" err="1" smtClean="0">
                <a:latin typeface="Bookman Old Style" pitchFamily="18" charset="0"/>
              </a:rPr>
              <a:t>Nusa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1600" b="1" dirty="0" err="1" smtClean="0">
                <a:latin typeface="Bookman Old Style" pitchFamily="18" charset="0"/>
              </a:rPr>
              <a:t>Tenggara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1600" b="1" dirty="0" err="1" smtClean="0">
                <a:latin typeface="Bookman Old Style" pitchFamily="18" charset="0"/>
              </a:rPr>
              <a:t>Timur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1600" b="1" dirty="0" err="1" smtClean="0">
                <a:latin typeface="Bookman Old Style" pitchFamily="18" charset="0"/>
              </a:rPr>
              <a:t>Tahun</a:t>
            </a:r>
            <a:r>
              <a:rPr lang="es-US" sz="1600" b="1" dirty="0" smtClean="0">
                <a:latin typeface="Bookman Old Style" pitchFamily="18" charset="0"/>
              </a:rPr>
              <a:t> </a:t>
            </a:r>
            <a:r>
              <a:rPr lang="es-US" sz="3200" b="1" dirty="0" smtClean="0">
                <a:latin typeface="Bookman Old Style" pitchFamily="18" charset="0"/>
              </a:rPr>
              <a:t>2023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4872" y="3741624"/>
            <a:ext cx="4994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(2) paragraph (2)</a:t>
            </a:r>
          </a:p>
          <a:p>
            <a:pPr algn="r"/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of this Governor Regulation is the realization of malaria elimination in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Nusa Tenggara Province by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77664046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50174394"/>
              </p:ext>
            </p:extLst>
          </p:nvPr>
        </p:nvGraphicFramePr>
        <p:xfrm>
          <a:off x="235527" y="381000"/>
          <a:ext cx="5823240" cy="578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 rot="20780073">
            <a:off x="5144921" y="2063299"/>
            <a:ext cx="3548270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0,6% (</a:t>
            </a:r>
            <a:r>
              <a:rPr lang="en-US" sz="2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347</a:t>
            </a:r>
            <a:r>
              <a:rPr lang="id-ID" sz="2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pregnant  women</a:t>
            </a:r>
            <a:r>
              <a:rPr lang="en-US" sz="2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screened are</a:t>
            </a:r>
          </a:p>
          <a:p>
            <a:pPr algn="ctr"/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MALARIA</a:t>
            </a:r>
            <a:r>
              <a:rPr lang="id-ID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POSITI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</a:t>
            </a:r>
            <a:r>
              <a:rPr lang="id-ID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  </a:t>
            </a:r>
            <a:endParaRPr lang="en-US" sz="24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(total 57.756) 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100" y="92765"/>
            <a:ext cx="3048000" cy="146370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2000" b="1" dirty="0" smtClean="0">
                <a:latin typeface="Arial" pitchFamily="34" charset="0"/>
                <a:ea typeface="+mj-ea"/>
                <a:cs typeface="Arial" pitchFamily="34" charset="0"/>
              </a:rPr>
              <a:t>NUMBER  OF</a:t>
            </a:r>
            <a:r>
              <a:rPr lang="en-US" sz="2000" b="1" dirty="0" smtClean="0">
                <a:latin typeface="Arial" pitchFamily="34" charset="0"/>
                <a:ea typeface="+mj-ea"/>
                <a:cs typeface="Arial" pitchFamily="34" charset="0"/>
              </a:rPr>
              <a:t>  MALARIA</a:t>
            </a:r>
            <a:r>
              <a:rPr lang="id-ID" sz="2000" b="1" dirty="0" smtClean="0">
                <a:latin typeface="Arial" pitchFamily="34" charset="0"/>
                <a:ea typeface="+mj-ea"/>
                <a:cs typeface="Arial" pitchFamily="34" charset="0"/>
              </a:rPr>
              <a:t>  CASES  IN PREGNANT  WOMEN</a:t>
            </a:r>
            <a:r>
              <a:rPr lang="en-US" sz="2000" b="1" dirty="0" smtClean="0">
                <a:latin typeface="Arial" pitchFamily="34" charset="0"/>
                <a:ea typeface="+mj-ea"/>
                <a:cs typeface="Arial" pitchFamily="34" charset="0"/>
              </a:rPr>
              <a:t> by DISTRICT 2017</a:t>
            </a:r>
            <a:endParaRPr lang="en-US" sz="2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072" y="6473335"/>
            <a:ext cx="3862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Data Source</a:t>
            </a:r>
            <a:r>
              <a:rPr lang="en-US" sz="1100" dirty="0" smtClean="0"/>
              <a:t>: </a:t>
            </a:r>
            <a:r>
              <a:rPr lang="id-ID" sz="1100" dirty="0" smtClean="0"/>
              <a:t> integrated  program  MNH &amp; MALARIA PHO NTT 2017</a:t>
            </a:r>
            <a:endParaRPr lang="en-US" sz="1100" dirty="0"/>
          </a:p>
        </p:txBody>
      </p:sp>
      <p:sp>
        <p:nvSpPr>
          <p:cNvPr id="6" name="Left Arrow 5"/>
          <p:cNvSpPr/>
          <p:nvPr/>
        </p:nvSpPr>
        <p:spPr>
          <a:xfrm rot="20303725">
            <a:off x="4390494" y="4451201"/>
            <a:ext cx="808383" cy="662609"/>
          </a:xfrm>
          <a:prstGeom prst="lef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857747">
            <a:off x="2413102" y="1524483"/>
            <a:ext cx="609600" cy="492208"/>
          </a:xfrm>
          <a:prstGeom prst="lef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5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3911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3725310" y="116612"/>
            <a:ext cx="5418690" cy="1462881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d-ID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ISTRIBUTION OF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(LLIN)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NTT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id-ID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B7FF"/>
                </a:solidFill>
                <a:latin typeface="Times New Roman" pitchFamily="18" charset="0"/>
                <a:cs typeface="Times New Roman" pitchFamily="18" charset="0"/>
              </a:rPr>
              <a:t>2016 &amp;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42708" y="1644914"/>
          <a:ext cx="3161212" cy="88582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360676"/>
                <a:gridCol w="1800536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LLIN 2014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1,897,062 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B7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LLIN 2016</a:t>
                      </a:r>
                      <a:endParaRPr lang="en-US" sz="1600" b="1" i="0" u="none" strike="noStrike" dirty="0">
                        <a:solidFill>
                          <a:srgbClr val="FFB7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B7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984,900 </a:t>
                      </a:r>
                      <a:endParaRPr lang="en-US" sz="1600" b="1" i="0" u="none" strike="noStrike" dirty="0">
                        <a:solidFill>
                          <a:srgbClr val="FFB7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LLIN 2017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1,124,000 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5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 Rounded MT Bold" pitchFamily="34" charset="0"/>
              </a:rPr>
              <a:t>Annual </a:t>
            </a:r>
            <a:r>
              <a:rPr lang="en-US" sz="2400" b="1" dirty="0" err="1" smtClean="0">
                <a:latin typeface="Arial Rounded MT Bold" pitchFamily="34" charset="0"/>
              </a:rPr>
              <a:t>Paracite</a:t>
            </a:r>
            <a:r>
              <a:rPr lang="en-US" sz="2400" b="1" dirty="0" smtClean="0">
                <a:latin typeface="Arial Rounded MT Bold" pitchFamily="34" charset="0"/>
              </a:rPr>
              <a:t> Incidence &amp; Slide Positive Rate  Malaria </a:t>
            </a:r>
            <a:r>
              <a:rPr lang="id-ID" sz="2400" b="1" dirty="0" smtClean="0">
                <a:latin typeface="Arial Rounded MT Bold" pitchFamily="34" charset="0"/>
              </a:rPr>
              <a:t> Situation in</a:t>
            </a:r>
            <a:r>
              <a:rPr lang="en-US" sz="2400" b="1" dirty="0" smtClean="0">
                <a:latin typeface="Arial Rounded MT Bold" pitchFamily="34" charset="0"/>
              </a:rPr>
              <a:t> NTT </a:t>
            </a:r>
            <a:r>
              <a:rPr lang="id-ID" sz="2400" b="1" dirty="0" smtClean="0">
                <a:latin typeface="Arial Rounded MT Bold" pitchFamily="34" charset="0"/>
              </a:rPr>
              <a:t>Before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id-ID" sz="2400" b="1" dirty="0" smtClean="0">
                <a:latin typeface="Arial Rounded MT Bold" pitchFamily="34" charset="0"/>
              </a:rPr>
              <a:t>And After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id-ID" sz="2400" b="1" dirty="0" smtClean="0">
                <a:latin typeface="Arial Rounded MT Bold" pitchFamily="34" charset="0"/>
              </a:rPr>
              <a:t> Mass Bed Net Distribution in 15 Districs  2014</a:t>
            </a:r>
            <a:endParaRPr lang="en-US" sz="2400" b="1" dirty="0">
              <a:latin typeface="Arial Rounded MT 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2" cy="5657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2"/>
                <a:gridCol w="1600200"/>
                <a:gridCol w="762000"/>
                <a:gridCol w="762000"/>
                <a:gridCol w="914400"/>
                <a:gridCol w="1066800"/>
                <a:gridCol w="914400"/>
                <a:gridCol w="990600"/>
                <a:gridCol w="838200"/>
                <a:gridCol w="838200"/>
              </a:tblGrid>
              <a:tr h="228594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No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Districs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API  (%)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TREND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SPR (%)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TREND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96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Lembata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132.09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102.74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72.82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872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Sumba Tengah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76.95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81.84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46.25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87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Belu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23.68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12.87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 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15.65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NAIK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10.14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NAIK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87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Sumba Barat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Daya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28.1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45.75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14.24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12.39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30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Ende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27.60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21.85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12.26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9.70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30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Sumba Barat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37.6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23.71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8.92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12.39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30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Alor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19.55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8.46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8.39 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33.33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29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Sumba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Timur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36.16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46.33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7.25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16.06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Sikka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24.72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1.90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3.19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Flores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Timur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10.43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9.54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4.36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8.01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Nagekeo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24.66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5.07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2.67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4.18 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Manggarai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Barat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26.75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3.51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10.09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Sabu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Raidjua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20.16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20.86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5.93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15.78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RoteNdao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5.81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1.96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1.18 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4.38 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87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Malaka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11.58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5.12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Turun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13532934"/>
              </p:ext>
            </p:extLst>
          </p:nvPr>
        </p:nvGraphicFramePr>
        <p:xfrm>
          <a:off x="0" y="1143000"/>
          <a:ext cx="9144000" cy="516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2420" y="152400"/>
            <a:ext cx="868538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MICROSCOPIC FOR MALARIA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id-ID" sz="2400" b="1" dirty="0" smtClean="0">
                <a:latin typeface="Arial" pitchFamily="34" charset="0"/>
                <a:ea typeface="+mj-ea"/>
                <a:cs typeface="Arial" pitchFamily="34" charset="0"/>
              </a:rPr>
              <a:t>Community Health Center</a:t>
            </a: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791200"/>
            <a:ext cx="5150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 data: </a:t>
            </a:r>
            <a:r>
              <a:rPr lang="en-US" sz="1100" dirty="0" err="1" smtClean="0"/>
              <a:t>Laporan</a:t>
            </a:r>
            <a:r>
              <a:rPr lang="en-US" sz="1100" dirty="0" smtClean="0"/>
              <a:t> Malaria, </a:t>
            </a:r>
            <a:r>
              <a:rPr lang="en-US" sz="1100" dirty="0" err="1" smtClean="0"/>
              <a:t>Dinkes</a:t>
            </a:r>
            <a:r>
              <a:rPr lang="en-US" sz="1100" dirty="0" smtClean="0"/>
              <a:t> </a:t>
            </a:r>
            <a:r>
              <a:rPr lang="en-US" sz="1100" dirty="0" err="1" smtClean="0"/>
              <a:t>Kab</a:t>
            </a:r>
            <a:r>
              <a:rPr lang="en-US" sz="1100" dirty="0" smtClean="0"/>
              <a:t>./Kota Jan-Des 2017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6309138"/>
            <a:ext cx="9144000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433 microscopic work in 387 PHC (total 402 PHC).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1066800"/>
            <a:ext cx="3429000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Lack of microscopic in 8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districs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7086600" y="1142999"/>
            <a:ext cx="685800" cy="31242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5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688" y="176713"/>
            <a:ext cx="7114419" cy="764930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Common Malaria Vectors in NTT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58" y="941643"/>
            <a:ext cx="6337495" cy="4974370"/>
          </a:xfrm>
        </p:spPr>
        <p:txBody>
          <a:bodyPr>
            <a:normAutofit/>
          </a:bodyPr>
          <a:lstStyle/>
          <a:p>
            <a:pPr marL="857250" lvl="1" indent="-457200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Anopheles, 13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id-ID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Subpictus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Aconitus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Barbirostris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Maculatus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Annularis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Mansonia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Sundaicus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Indefinitus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Tessalatus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Kochi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Umbrosus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DSCF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6" y="1577317"/>
            <a:ext cx="2015978" cy="15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12558" y="2653618"/>
            <a:ext cx="18207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1" dirty="0">
                <a:latin typeface="Times New Roman" panose="02020603050405020304" pitchFamily="18" charset="0"/>
              </a:rPr>
              <a:t>An. </a:t>
            </a:r>
            <a:r>
              <a:rPr lang="en-US" sz="1800" b="1" i="1" dirty="0" err="1">
                <a:latin typeface="Times New Roman" panose="02020603050405020304" pitchFamily="18" charset="0"/>
              </a:rPr>
              <a:t>barbirostris</a:t>
            </a:r>
            <a:endParaRPr lang="en-US" sz="1800" b="1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 descr="subpic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6" y="3334407"/>
            <a:ext cx="2034638" cy="15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12050" y="4365593"/>
            <a:ext cx="182122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i="1" dirty="0">
                <a:latin typeface="Times New Roman" panose="02020603050405020304" pitchFamily="18" charset="0"/>
              </a:rPr>
              <a:t>An. </a:t>
            </a:r>
            <a:r>
              <a:rPr lang="en-US" sz="1800" b="1" i="1" dirty="0" err="1">
                <a:latin typeface="Times New Roman" panose="02020603050405020304" pitchFamily="18" charset="0"/>
              </a:rPr>
              <a:t>subpictus</a:t>
            </a:r>
            <a:endParaRPr lang="en-US" sz="18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1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5336" y="251445"/>
            <a:ext cx="6166045" cy="761429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Malaria Network in NTT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2942" y="1172512"/>
            <a:ext cx="8121058" cy="4770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PERDHAKI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locate in private health facility in 22 districts and own 72 health service unit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Sumba Barat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Lembata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Sikka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dan Provin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Malaria 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Jepang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Sikka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YASPEM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NGO,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Manggarai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Barat,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Lembata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(focus on Participatory Learning and Action (PLA) Training for village people)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Sumba Foundation,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Sumba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(focus on microscopic training since 2011)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Pacific Leaders’ Malaria Alliance (APLMA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Malaria advocacy workshop with NTT Governor,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261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911105"/>
              </p:ext>
            </p:extLst>
          </p:nvPr>
        </p:nvGraphicFramePr>
        <p:xfrm>
          <a:off x="1139690" y="79513"/>
          <a:ext cx="7951303" cy="56942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05683"/>
                <a:gridCol w="952842"/>
                <a:gridCol w="952842"/>
                <a:gridCol w="1040460"/>
                <a:gridCol w="1040460"/>
                <a:gridCol w="1029508"/>
                <a:gridCol w="1029508"/>
              </a:tblGrid>
              <a:tr h="3460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Malaka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TTU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221.734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177.425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263.922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ViIllage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Care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295327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Analis at PHC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(6/12)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(9/8)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 (public &amp; Privat)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8218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Analis at Hospital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Training Malaria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Training Malaria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Training Malaria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Posyandu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Kader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2562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MALARIA</a:t>
                      </a:r>
                      <a:r>
                        <a:rPr lang="id-ID" sz="1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ENDEMIC  VILLAGE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</a:t>
                      </a:r>
                    </a:p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(46%)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</a:p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(13%)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</a:p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(23%)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25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Malaria cases 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1.688</a:t>
                      </a:r>
                    </a:p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1.348 (2017)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</a:t>
                      </a:r>
                    </a:p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(2017)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11,49%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4,95%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4,99%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6213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5,29%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5,96%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10,26%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5,29%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Paracite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70/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PV:1.618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PF:77/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PV:65/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MIX:4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PF:426/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PV:135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PF:759/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PV:139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PF:77/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PV:65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PF:104/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PV:40/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MIX:3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93655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LLIN  Distribution</a:t>
                      </a:r>
                    </a:p>
                    <a:p>
                      <a:pPr algn="ctr"/>
                      <a:r>
                        <a:rPr lang="id-ID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2016-2017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49.000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93.400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93.700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2319131" y="2398642"/>
            <a:ext cx="5804455" cy="111318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  at Border  line 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74605"/>
              </p:ext>
            </p:extLst>
          </p:nvPr>
        </p:nvGraphicFramePr>
        <p:xfrm>
          <a:off x="2146853" y="228520"/>
          <a:ext cx="6808718" cy="47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60712" y="2266688"/>
            <a:ext cx="742950" cy="3923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537" y="2672232"/>
            <a:ext cx="742950" cy="3901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6985" y="3045905"/>
            <a:ext cx="742950" cy="4363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0463" y="1090231"/>
            <a:ext cx="742950" cy="5165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10  </a:t>
            </a:r>
            <a:r>
              <a:rPr lang="en-US" sz="1400" dirty="0" smtClean="0">
                <a:solidFill>
                  <a:schemeClr val="tx1"/>
                </a:solidFill>
              </a:rPr>
              <a:t>district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463" y="1626563"/>
            <a:ext cx="742950" cy="47478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sz="1400" dirty="0">
                <a:solidFill>
                  <a:schemeClr val="tx1"/>
                </a:solidFill>
              </a:rPr>
              <a:t>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0463" y="2115636"/>
            <a:ext cx="742950" cy="4967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4 </a:t>
            </a:r>
            <a:r>
              <a:rPr lang="en-US" sz="1400" dirty="0">
                <a:solidFill>
                  <a:schemeClr val="tx1"/>
                </a:solidFill>
              </a:rPr>
              <a:t>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118" y="487592"/>
            <a:ext cx="742950" cy="4967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10 </a:t>
            </a:r>
            <a:r>
              <a:rPr lang="en-US" sz="1400" dirty="0">
                <a:solidFill>
                  <a:schemeClr val="tx1"/>
                </a:solidFill>
              </a:rPr>
              <a:t>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118" y="995282"/>
            <a:ext cx="742950" cy="504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12 </a:t>
            </a:r>
            <a:r>
              <a:rPr lang="en-US" sz="1400" dirty="0">
                <a:solidFill>
                  <a:schemeClr val="tx1"/>
                </a:solidFill>
              </a:rPr>
              <a:t>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6344" y="738107"/>
            <a:ext cx="74295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22 </a:t>
            </a:r>
            <a:r>
              <a:rPr lang="en-US" sz="1400" dirty="0">
                <a:solidFill>
                  <a:schemeClr val="tx1"/>
                </a:solidFill>
              </a:rPr>
              <a:t>district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72588"/>
              </p:ext>
            </p:extLst>
          </p:nvPr>
        </p:nvGraphicFramePr>
        <p:xfrm>
          <a:off x="5162584" y="3678805"/>
          <a:ext cx="3981416" cy="2304740"/>
        </p:xfrm>
        <a:graphic>
          <a:graphicData uri="http://schemas.openxmlformats.org/drawingml/2006/table">
            <a:tbl>
              <a:tblPr/>
              <a:tblGrid>
                <a:gridCol w="1167676"/>
                <a:gridCol w="2813740"/>
              </a:tblGrid>
              <a:tr h="6914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Acceleration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stage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district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Lembata,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Timur,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Barat Daya, Sumba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Tengah,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Barat, </a:t>
                      </a:r>
                      <a:r>
                        <a:rPr lang="id-ID" sz="12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Belu,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Alor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,Ende, Sabu Raijua dan </a:t>
                      </a:r>
                      <a:r>
                        <a:rPr lang="id-ID" sz="12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Malaka</a:t>
                      </a:r>
                      <a:r>
                        <a:rPr lang="id-ID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4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Intensifikation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district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Timor Tengah Selatan, Flores Timur, Manggarai Barat, Kab. Kupang, Nagekeo, Sikka, Rote Ndao, dan Ngada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9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Elimina</a:t>
                      </a:r>
                      <a:r>
                        <a:rPr lang="en-US" sz="12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tion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district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Kota Kupang, Manggarai, Manggarai Timur dan </a:t>
                      </a:r>
                      <a:r>
                        <a:rPr lang="id-ID" sz="12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Timur Tengah Utara, </a:t>
                      </a: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9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Maintenance</a:t>
                      </a:r>
                      <a:r>
                        <a:rPr lang="en-US" sz="12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id-ID" sz="12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" y="-57305"/>
            <a:ext cx="2928729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>
              <a:defRPr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NTT  ELIMINATION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MAP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9953" y="4153988"/>
            <a:ext cx="2220687" cy="27040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id-ID" sz="1200" b="1" dirty="0" smtClean="0">
                <a:solidFill>
                  <a:schemeClr val="tx1"/>
                </a:solidFill>
              </a:rPr>
              <a:t>Prepare 4 districs for malaria assessment process </a:t>
            </a:r>
            <a:r>
              <a:rPr lang="id-ID" sz="1100" b="1" dirty="0" smtClean="0">
                <a:solidFill>
                  <a:schemeClr val="tx1"/>
                </a:solidFill>
              </a:rPr>
              <a:t>(</a:t>
            </a:r>
            <a:r>
              <a:rPr lang="id-ID" sz="1400" b="1" dirty="0" smtClean="0">
                <a:solidFill>
                  <a:schemeClr val="tx1"/>
                </a:solidFill>
              </a:rPr>
              <a:t>TTU</a:t>
            </a:r>
            <a:r>
              <a:rPr lang="id-ID" sz="1100" b="1" dirty="0" smtClean="0">
                <a:solidFill>
                  <a:schemeClr val="tx1"/>
                </a:solidFill>
              </a:rPr>
              <a:t>, </a:t>
            </a:r>
            <a:r>
              <a:rPr lang="id-ID" sz="1200" b="1" dirty="0" smtClean="0">
                <a:solidFill>
                  <a:schemeClr val="tx1"/>
                </a:solidFill>
              </a:rPr>
              <a:t>Manggarai , Kupang City, East Manggarai)</a:t>
            </a:r>
            <a:r>
              <a:rPr lang="id-ID" sz="1100" b="1" dirty="0" smtClean="0">
                <a:solidFill>
                  <a:schemeClr val="tx1"/>
                </a:solidFill>
              </a:rPr>
              <a:t> </a:t>
            </a:r>
            <a:r>
              <a:rPr lang="id-ID" sz="1400" b="1" dirty="0" smtClean="0">
                <a:solidFill>
                  <a:schemeClr val="tx1"/>
                </a:solidFill>
              </a:rPr>
              <a:t>2018</a:t>
            </a:r>
          </a:p>
          <a:p>
            <a:pPr marL="228600" indent="-228600"/>
            <a:endParaRPr lang="id-ID" sz="1400" b="1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id-ID" sz="1200" b="1" dirty="0" smtClean="0">
                <a:solidFill>
                  <a:schemeClr val="tx1"/>
                </a:solidFill>
              </a:rPr>
              <a:t>2.   Acceleration of the malaria reduction malaria cases in 10 districts including </a:t>
            </a:r>
            <a:r>
              <a:rPr lang="id-ID" sz="1400" b="1" dirty="0" smtClean="0">
                <a:solidFill>
                  <a:schemeClr val="tx1"/>
                </a:solidFill>
              </a:rPr>
              <a:t>Malaka and Belu in 2018-2020</a:t>
            </a:r>
            <a:endParaRPr lang="id-ID" sz="1050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id-ID" sz="11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API NTT 2017 no labels.jpeg"/>
          <p:cNvPicPr>
            <a:picLocks noChangeAspect="1"/>
          </p:cNvPicPr>
          <p:nvPr/>
        </p:nvPicPr>
        <p:blipFill>
          <a:blip r:embed="rId7" cstate="print"/>
          <a:srcRect t="13469" b="13469"/>
          <a:stretch>
            <a:fillRect/>
          </a:stretch>
        </p:blipFill>
        <p:spPr>
          <a:xfrm>
            <a:off x="0" y="4456224"/>
            <a:ext cx="2848206" cy="240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2671355" y="5649686"/>
            <a:ext cx="653143" cy="613954"/>
          </a:xfrm>
          <a:prstGeom prst="straightConnector1">
            <a:avLst/>
          </a:prstGeom>
          <a:ln w="38100">
            <a:solidFill>
              <a:srgbClr val="2626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377440" y="4545874"/>
            <a:ext cx="1005840" cy="901338"/>
          </a:xfrm>
          <a:prstGeom prst="straightConnector1">
            <a:avLst/>
          </a:prstGeom>
          <a:ln w="28575">
            <a:solidFill>
              <a:srgbClr val="2626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7752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43744" y="836815"/>
            <a:ext cx="5591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 46 </a:t>
            </a:r>
            <a:r>
              <a:rPr lang="en-US" sz="3600" dirty="0" smtClean="0"/>
              <a:t>of 197 </a:t>
            </a:r>
            <a:r>
              <a:rPr lang="en-US" sz="3200" dirty="0" smtClean="0"/>
              <a:t>Villages (</a:t>
            </a:r>
            <a:r>
              <a:rPr lang="en-US" sz="3200" dirty="0" smtClean="0">
                <a:solidFill>
                  <a:srgbClr val="FF0000"/>
                </a:solidFill>
              </a:rPr>
              <a:t>23%</a:t>
            </a:r>
            <a:r>
              <a:rPr lang="en-US" sz="3200" dirty="0" smtClean="0"/>
              <a:t>) in </a:t>
            </a:r>
            <a:r>
              <a:rPr lang="en-US" sz="3600" b="1" dirty="0" smtClean="0">
                <a:solidFill>
                  <a:srgbClr val="FF0000"/>
                </a:solidFill>
              </a:rPr>
              <a:t>TTU</a:t>
            </a:r>
            <a:r>
              <a:rPr lang="en-US" sz="3600" b="1" dirty="0" smtClean="0"/>
              <a:t> </a:t>
            </a:r>
            <a:r>
              <a:rPr lang="en-US" sz="3600" dirty="0" smtClean="0"/>
              <a:t>Endemic Malaria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52" t="21836" r="26476" b="18749"/>
          <a:stretch/>
        </p:blipFill>
        <p:spPr>
          <a:xfrm>
            <a:off x="6170484" y="0"/>
            <a:ext cx="3013272" cy="2093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12463"/>
          <a:stretch/>
        </p:blipFill>
        <p:spPr>
          <a:xfrm>
            <a:off x="2464707" y="2068136"/>
            <a:ext cx="6679293" cy="4789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983841" y="3939847"/>
            <a:ext cx="1079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 rot="1173614">
            <a:off x="7123900" y="1042056"/>
            <a:ext cx="336090" cy="2786251"/>
          </a:xfrm>
          <a:prstGeom prst="downArrow">
            <a:avLst>
              <a:gd name="adj1" fmla="val 23526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88440" y="5781347"/>
            <a:ext cx="14771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Kupang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2445" y="6334780"/>
            <a:ext cx="1079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9047405">
            <a:off x="8005876" y="4597134"/>
            <a:ext cx="14429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Malaka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939240">
            <a:off x="8187588" y="2604692"/>
            <a:ext cx="1079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Belu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64706" y="2093844"/>
            <a:ext cx="2808523" cy="1228729"/>
            <a:chOff x="2464706" y="2093844"/>
            <a:chExt cx="2808523" cy="1228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6" y="2093844"/>
              <a:ext cx="2808523" cy="12287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65599" y="3073400"/>
              <a:ext cx="120651" cy="95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3744" y="2708208"/>
            <a:ext cx="194086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 of Villages in Border Areas: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n>
                  <a:solidFill>
                    <a:srgbClr val="FFC000"/>
                  </a:solidFill>
                </a:ln>
              </a:rPr>
              <a:t>Napan</a:t>
            </a:r>
            <a:endParaRPr lang="en-US" sz="2000" dirty="0" smtClean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n>
                  <a:solidFill>
                    <a:srgbClr val="00B050"/>
                  </a:solidFill>
                </a:ln>
              </a:rPr>
              <a:t>Humusu</a:t>
            </a:r>
            <a:r>
              <a:rPr lang="en-US" sz="2000" dirty="0" smtClean="0">
                <a:ln>
                  <a:solidFill>
                    <a:srgbClr val="00B050"/>
                  </a:solidFill>
                </a:ln>
              </a:rPr>
              <a:t> C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Haumeni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Inbate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Nilulat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170484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ENDEMICITY  MALARIA  PER VILLAGE IN BORDER 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5328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537" y="114510"/>
            <a:ext cx="7587694" cy="919302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Malaria Endemicity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of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Indonesia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355791"/>
              </p:ext>
            </p:extLst>
          </p:nvPr>
        </p:nvGraphicFramePr>
        <p:xfrm>
          <a:off x="628669" y="1358081"/>
          <a:ext cx="8316551" cy="3973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949"/>
                <a:gridCol w="2203531"/>
                <a:gridCol w="1699351"/>
                <a:gridCol w="1328522"/>
                <a:gridCol w="1275382"/>
                <a:gridCol w="1155816"/>
              </a:tblGrid>
              <a:tr h="567664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 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/>
                </a:tc>
              </a:tr>
              <a:tr h="567664">
                <a:tc vMerge="1"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66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id-ID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malaria 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187.968.543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766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Endemic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62.888.849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6766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 Endemic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5.442.232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6766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Endemic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4.264.081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6766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255.881.112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id-ID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5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20724"/>
          <a:stretch/>
        </p:blipFill>
        <p:spPr>
          <a:xfrm>
            <a:off x="3887835" y="986589"/>
            <a:ext cx="5247861" cy="5690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446762" y="294091"/>
            <a:ext cx="32467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127 Villages (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MALAKA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Endemic Malaria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8" y="3927060"/>
            <a:ext cx="3631067" cy="274982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5709517">
            <a:off x="3024283" y="3570663"/>
            <a:ext cx="336090" cy="2150321"/>
          </a:xfrm>
          <a:prstGeom prst="downArrow">
            <a:avLst>
              <a:gd name="adj1" fmla="val 4608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0069" y="1258847"/>
            <a:ext cx="1079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Belu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2340" y="1258847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</a:rPr>
              <a:t>RDTL</a:t>
            </a:r>
            <a:endParaRPr lang="en-US" sz="20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9519" y="2091497"/>
            <a:ext cx="10358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TTU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5492" y="5045489"/>
            <a:ext cx="1079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66183" y="5810384"/>
            <a:ext cx="2159000" cy="866502"/>
            <a:chOff x="2464706" y="2093844"/>
            <a:chExt cx="2808523" cy="12287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6" y="2093844"/>
              <a:ext cx="2808523" cy="12287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165599" y="3073400"/>
              <a:ext cx="120651" cy="95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77681" y="1956286"/>
            <a:ext cx="3053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Name of Villages </a:t>
            </a:r>
            <a:r>
              <a:rPr lang="en-US" dirty="0"/>
              <a:t>in Border Areas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Alas</a:t>
            </a:r>
          </a:p>
          <a:p>
            <a:pPr marL="342900" indent="-342900">
              <a:buAutoNum type="arabicPeriod"/>
            </a:pPr>
            <a:r>
              <a:rPr lang="en-US" dirty="0" smtClean="0"/>
              <a:t>South Alas  </a:t>
            </a:r>
          </a:p>
          <a:p>
            <a:pPr marL="342900" indent="-342900">
              <a:buAutoNum type="arabicPeriod"/>
            </a:pPr>
            <a:r>
              <a:rPr lang="en-US" dirty="0" smtClean="0"/>
              <a:t>North Alas 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Rainawe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7834" y="119268"/>
            <a:ext cx="5256165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ENDEMICITY  MALARIA  PER VILLAGE IN BORDER 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8455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r="14927"/>
          <a:stretch/>
        </p:blipFill>
        <p:spPr>
          <a:xfrm>
            <a:off x="4521200" y="0"/>
            <a:ext cx="4622800" cy="6161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592843" y="805700"/>
            <a:ext cx="3335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b="1" dirty="0" smtClean="0"/>
              <a:t>37 </a:t>
            </a:r>
            <a:r>
              <a:rPr lang="en-US" sz="3200" dirty="0" smtClean="0"/>
              <a:t>of 81 Villages (</a:t>
            </a:r>
            <a:r>
              <a:rPr lang="en-US" sz="3200" dirty="0" smtClean="0">
                <a:solidFill>
                  <a:srgbClr val="FF0000"/>
                </a:solidFill>
              </a:rPr>
              <a:t>46%</a:t>
            </a:r>
            <a:r>
              <a:rPr lang="en-US" sz="3200" dirty="0" smtClean="0"/>
              <a:t>) in </a:t>
            </a:r>
            <a:r>
              <a:rPr lang="en-US" sz="3200" dirty="0" smtClean="0">
                <a:solidFill>
                  <a:srgbClr val="FF0000"/>
                </a:solidFill>
              </a:rPr>
              <a:t>BELU</a:t>
            </a:r>
          </a:p>
          <a:p>
            <a:pPr algn="ctr"/>
            <a:r>
              <a:rPr lang="en-US" sz="3200" dirty="0" smtClean="0"/>
              <a:t>Endemic Malaria 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21972" y="3493749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6040" y="592747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9419" y="300647"/>
            <a:ext cx="7945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8517115" y="1917665"/>
            <a:ext cx="10331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9945" y="3893859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TTU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4176" y="5441866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8929" y="4293969"/>
            <a:ext cx="596900" cy="495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72116" y="3253698"/>
            <a:ext cx="10331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RDTL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97700" y="5156443"/>
            <a:ext cx="2032000" cy="940808"/>
            <a:chOff x="2464706" y="2093844"/>
            <a:chExt cx="2808523" cy="12287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706" y="2093844"/>
              <a:ext cx="2808523" cy="12287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4165599" y="3073400"/>
              <a:ext cx="120651" cy="95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7917" y="2980944"/>
            <a:ext cx="2205219" cy="35394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Villages in Border Areas</a:t>
            </a:r>
            <a:r>
              <a:rPr lang="en-US" sz="16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Baudaok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Dafala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Debululik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Derok</a:t>
            </a:r>
            <a:r>
              <a:rPr lang="en-US" sz="1600" dirty="0" smtClean="0"/>
              <a:t> </a:t>
            </a:r>
            <a:r>
              <a:rPr lang="en-US" sz="1600" dirty="0" err="1" smtClean="0"/>
              <a:t>Faturene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Duarato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Fatulotu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 smtClean="0">
                <a:ln>
                  <a:solidFill>
                    <a:srgbClr val="00B050"/>
                  </a:solidFill>
                </a:ln>
              </a:rPr>
              <a:t>Faturika</a:t>
            </a:r>
            <a:endParaRPr lang="en-US" sz="1600" dirty="0" smtClean="0">
              <a:ln>
                <a:solidFill>
                  <a:srgbClr val="00B050"/>
                </a:solidFill>
              </a:ln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ln>
                  <a:solidFill>
                    <a:srgbClr val="FFC000"/>
                  </a:solidFill>
                </a:ln>
              </a:rPr>
              <a:t>Fohoeka</a:t>
            </a:r>
            <a:endParaRPr lang="en-US" sz="1600" dirty="0" smtClean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AutoNum type="arabicPeriod"/>
            </a:pPr>
            <a:r>
              <a:rPr lang="en-US" sz="1600" dirty="0" err="1"/>
              <a:t>F</a:t>
            </a:r>
            <a:r>
              <a:rPr lang="en-US" sz="1600" dirty="0" err="1" smtClean="0"/>
              <a:t>ulur</a:t>
            </a:r>
            <a:endParaRPr lang="en-US" sz="1600" dirty="0" smtClean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AutoNum type="arabicPeriod"/>
            </a:pPr>
            <a:r>
              <a:rPr lang="en-US" sz="1600" dirty="0" err="1" smtClean="0"/>
              <a:t>Halimodok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 smtClean="0"/>
              <a:t>Henes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Kewar</a:t>
            </a:r>
            <a:r>
              <a:rPr lang="en-US" sz="16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Lakmaras</a:t>
            </a:r>
            <a:endParaRPr lang="en-US" sz="16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5212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ENDEMICITY 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 PER VILLAGE IN BORDER 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3332" y="3253698"/>
            <a:ext cx="2156856" cy="338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Lamak</a:t>
            </a:r>
            <a:r>
              <a:rPr lang="en-US" sz="1600" dirty="0"/>
              <a:t> </a:t>
            </a:r>
            <a:r>
              <a:rPr lang="en-US" sz="1600" dirty="0" err="1"/>
              <a:t>Senulu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Lookeu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Loonuna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Lutha</a:t>
            </a:r>
            <a:r>
              <a:rPr lang="en-US" sz="1600" dirty="0"/>
              <a:t> </a:t>
            </a:r>
            <a:r>
              <a:rPr lang="en-US" sz="1600" dirty="0" err="1"/>
              <a:t>Rato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Maudemu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FFC000"/>
                  </a:solidFill>
                </a:ln>
              </a:rPr>
              <a:t>Manumutin</a:t>
            </a:r>
            <a:endParaRPr lang="en-US" sz="1600" dirty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FFC000"/>
                  </a:solidFill>
                </a:ln>
              </a:rPr>
              <a:t>Nanaenoe</a:t>
            </a:r>
            <a:endParaRPr lang="en-US" sz="1600" dirty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FFC000"/>
                  </a:solidFill>
                </a:ln>
              </a:rPr>
              <a:t>Nanaet</a:t>
            </a:r>
            <a:endParaRPr lang="en-US" sz="1600" dirty="0">
              <a:ln>
                <a:solidFill>
                  <a:srgbClr val="FFC000"/>
                </a:solidFill>
              </a:ln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Sadi</a:t>
            </a:r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Sarabau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00B050"/>
                  </a:solidFill>
                </a:ln>
              </a:rPr>
              <a:t>Silawan</a:t>
            </a:r>
            <a:endParaRPr lang="en-US" sz="1600" dirty="0">
              <a:ln>
                <a:solidFill>
                  <a:srgbClr val="00B050"/>
                </a:solidFill>
              </a:ln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/>
              <a:t>Takirin</a:t>
            </a:r>
            <a:endParaRPr lang="en-US" sz="1600" dirty="0"/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err="1">
                <a:ln>
                  <a:solidFill>
                    <a:srgbClr val="FFC000"/>
                  </a:solidFill>
                </a:ln>
              </a:rPr>
              <a:t>Tulakadi</a:t>
            </a:r>
            <a:endParaRPr lang="en-US" sz="1600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69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49" y="967618"/>
            <a:ext cx="7886700" cy="285273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SUCCESSES: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malaria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4949" y="4217920"/>
            <a:ext cx="7886700" cy="150018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Inovation</a:t>
            </a:r>
            <a:r>
              <a:rPr lang="en-US" sz="3200" dirty="0" smtClean="0"/>
              <a:t> and Best Practice in </a:t>
            </a:r>
            <a:r>
              <a:rPr lang="en-US" sz="3200" dirty="0" err="1" smtClean="0"/>
              <a:t>Sikka</a:t>
            </a:r>
            <a:r>
              <a:rPr lang="id-ID" sz="3200" dirty="0" smtClean="0"/>
              <a:t>  Distric in  Flores Island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5917474" y="182582"/>
            <a:ext cx="3051402" cy="2403864"/>
            <a:chOff x="2417" y="3724"/>
            <a:chExt cx="7821" cy="5400"/>
          </a:xfrm>
        </p:grpSpPr>
        <p:sp>
          <p:nvSpPr>
            <p:cNvPr id="6" name="Freeform 127"/>
            <p:cNvSpPr>
              <a:spLocks/>
            </p:cNvSpPr>
            <p:nvPr/>
          </p:nvSpPr>
          <p:spPr bwMode="auto">
            <a:xfrm>
              <a:off x="3254" y="4692"/>
              <a:ext cx="1179" cy="1014"/>
            </a:xfrm>
            <a:custGeom>
              <a:avLst/>
              <a:gdLst>
                <a:gd name="T0" fmla="*/ 11 w 1318"/>
                <a:gd name="T1" fmla="*/ 628 h 895"/>
                <a:gd name="T2" fmla="*/ 15 w 1318"/>
                <a:gd name="T3" fmla="*/ 842 h 895"/>
                <a:gd name="T4" fmla="*/ 30 w 1318"/>
                <a:gd name="T5" fmla="*/ 1003 h 895"/>
                <a:gd name="T6" fmla="*/ 26 w 1318"/>
                <a:gd name="T7" fmla="*/ 1081 h 895"/>
                <a:gd name="T8" fmla="*/ 15 w 1318"/>
                <a:gd name="T9" fmla="*/ 1160 h 895"/>
                <a:gd name="T10" fmla="*/ 30 w 1318"/>
                <a:gd name="T11" fmla="*/ 1321 h 895"/>
                <a:gd name="T12" fmla="*/ 41 w 1318"/>
                <a:gd name="T13" fmla="*/ 1639 h 895"/>
                <a:gd name="T14" fmla="*/ 51 w 1318"/>
                <a:gd name="T15" fmla="*/ 1696 h 895"/>
                <a:gd name="T16" fmla="*/ 57 w 1318"/>
                <a:gd name="T17" fmla="*/ 1771 h 895"/>
                <a:gd name="T18" fmla="*/ 92 w 1318"/>
                <a:gd name="T19" fmla="*/ 1719 h 895"/>
                <a:gd name="T20" fmla="*/ 123 w 1318"/>
                <a:gd name="T21" fmla="*/ 1960 h 895"/>
                <a:gd name="T22" fmla="*/ 132 w 1318"/>
                <a:gd name="T23" fmla="*/ 1906 h 895"/>
                <a:gd name="T24" fmla="*/ 199 w 1318"/>
                <a:gd name="T25" fmla="*/ 1719 h 895"/>
                <a:gd name="T26" fmla="*/ 215 w 1318"/>
                <a:gd name="T27" fmla="*/ 1696 h 895"/>
                <a:gd name="T28" fmla="*/ 220 w 1318"/>
                <a:gd name="T29" fmla="*/ 1771 h 895"/>
                <a:gd name="T30" fmla="*/ 246 w 1318"/>
                <a:gd name="T31" fmla="*/ 1906 h 895"/>
                <a:gd name="T32" fmla="*/ 264 w 1318"/>
                <a:gd name="T33" fmla="*/ 1880 h 895"/>
                <a:gd name="T34" fmla="*/ 269 w 1318"/>
                <a:gd name="T35" fmla="*/ 1798 h 895"/>
                <a:gd name="T36" fmla="*/ 295 w 1318"/>
                <a:gd name="T37" fmla="*/ 1771 h 895"/>
                <a:gd name="T38" fmla="*/ 346 w 1318"/>
                <a:gd name="T39" fmla="*/ 1747 h 895"/>
                <a:gd name="T40" fmla="*/ 383 w 1318"/>
                <a:gd name="T41" fmla="*/ 1798 h 895"/>
                <a:gd name="T42" fmla="*/ 403 w 1318"/>
                <a:gd name="T43" fmla="*/ 1906 h 895"/>
                <a:gd name="T44" fmla="*/ 470 w 1318"/>
                <a:gd name="T45" fmla="*/ 2145 h 895"/>
                <a:gd name="T46" fmla="*/ 498 w 1318"/>
                <a:gd name="T47" fmla="*/ 1934 h 895"/>
                <a:gd name="T48" fmla="*/ 530 w 1318"/>
                <a:gd name="T49" fmla="*/ 1960 h 895"/>
                <a:gd name="T50" fmla="*/ 546 w 1318"/>
                <a:gd name="T51" fmla="*/ 1719 h 895"/>
                <a:gd name="T52" fmla="*/ 566 w 1318"/>
                <a:gd name="T53" fmla="*/ 1611 h 895"/>
                <a:gd name="T54" fmla="*/ 586 w 1318"/>
                <a:gd name="T55" fmla="*/ 1213 h 895"/>
                <a:gd name="T56" fmla="*/ 581 w 1318"/>
                <a:gd name="T57" fmla="*/ 868 h 895"/>
                <a:gd name="T58" fmla="*/ 581 w 1318"/>
                <a:gd name="T59" fmla="*/ 682 h 895"/>
                <a:gd name="T60" fmla="*/ 596 w 1318"/>
                <a:gd name="T61" fmla="*/ 628 h 895"/>
                <a:gd name="T62" fmla="*/ 581 w 1318"/>
                <a:gd name="T63" fmla="*/ 255 h 895"/>
                <a:gd name="T64" fmla="*/ 575 w 1318"/>
                <a:gd name="T65" fmla="*/ 148 h 895"/>
                <a:gd name="T66" fmla="*/ 550 w 1318"/>
                <a:gd name="T67" fmla="*/ 174 h 895"/>
                <a:gd name="T68" fmla="*/ 520 w 1318"/>
                <a:gd name="T69" fmla="*/ 229 h 895"/>
                <a:gd name="T70" fmla="*/ 489 w 1318"/>
                <a:gd name="T71" fmla="*/ 174 h 895"/>
                <a:gd name="T72" fmla="*/ 437 w 1318"/>
                <a:gd name="T73" fmla="*/ 255 h 895"/>
                <a:gd name="T74" fmla="*/ 418 w 1318"/>
                <a:gd name="T75" fmla="*/ 229 h 895"/>
                <a:gd name="T76" fmla="*/ 407 w 1318"/>
                <a:gd name="T77" fmla="*/ 174 h 895"/>
                <a:gd name="T78" fmla="*/ 361 w 1318"/>
                <a:gd name="T79" fmla="*/ 201 h 895"/>
                <a:gd name="T80" fmla="*/ 291 w 1318"/>
                <a:gd name="T81" fmla="*/ 201 h 895"/>
                <a:gd name="T82" fmla="*/ 254 w 1318"/>
                <a:gd name="T83" fmla="*/ 69 h 895"/>
                <a:gd name="T84" fmla="*/ 246 w 1318"/>
                <a:gd name="T85" fmla="*/ 174 h 895"/>
                <a:gd name="T86" fmla="*/ 215 w 1318"/>
                <a:gd name="T87" fmla="*/ 123 h 895"/>
                <a:gd name="T88" fmla="*/ 199 w 1318"/>
                <a:gd name="T89" fmla="*/ 123 h 895"/>
                <a:gd name="T90" fmla="*/ 183 w 1318"/>
                <a:gd name="T91" fmla="*/ 96 h 895"/>
                <a:gd name="T92" fmla="*/ 167 w 1318"/>
                <a:gd name="T93" fmla="*/ 123 h 895"/>
                <a:gd name="T94" fmla="*/ 148 w 1318"/>
                <a:gd name="T95" fmla="*/ 389 h 895"/>
                <a:gd name="T96" fmla="*/ 123 w 1318"/>
                <a:gd name="T97" fmla="*/ 416 h 895"/>
                <a:gd name="T98" fmla="*/ 81 w 1318"/>
                <a:gd name="T99" fmla="*/ 522 h 895"/>
                <a:gd name="T100" fmla="*/ 66 w 1318"/>
                <a:gd name="T101" fmla="*/ 547 h 895"/>
                <a:gd name="T102" fmla="*/ 51 w 1318"/>
                <a:gd name="T103" fmla="*/ 522 h 895"/>
                <a:gd name="T104" fmla="*/ 36 w 1318"/>
                <a:gd name="T105" fmla="*/ 471 h 895"/>
                <a:gd name="T106" fmla="*/ 0 w 1318"/>
                <a:gd name="T107" fmla="*/ 495 h 895"/>
                <a:gd name="T108" fmla="*/ 11 w 1318"/>
                <a:gd name="T109" fmla="*/ 628 h 8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895"/>
                <a:gd name="T167" fmla="*/ 1318 w 1318"/>
                <a:gd name="T168" fmla="*/ 895 h 8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895">
                  <a:moveTo>
                    <a:pt x="22" y="262"/>
                  </a:moveTo>
                  <a:cubicBezTo>
                    <a:pt x="26" y="292"/>
                    <a:pt x="26" y="322"/>
                    <a:pt x="34" y="351"/>
                  </a:cubicBezTo>
                  <a:cubicBezTo>
                    <a:pt x="41" y="375"/>
                    <a:pt x="59" y="394"/>
                    <a:pt x="67" y="418"/>
                  </a:cubicBezTo>
                  <a:cubicBezTo>
                    <a:pt x="63" y="429"/>
                    <a:pt x="61" y="441"/>
                    <a:pt x="56" y="451"/>
                  </a:cubicBezTo>
                  <a:cubicBezTo>
                    <a:pt x="50" y="463"/>
                    <a:pt x="36" y="471"/>
                    <a:pt x="34" y="484"/>
                  </a:cubicBezTo>
                  <a:cubicBezTo>
                    <a:pt x="31" y="503"/>
                    <a:pt x="59" y="538"/>
                    <a:pt x="67" y="551"/>
                  </a:cubicBezTo>
                  <a:cubicBezTo>
                    <a:pt x="55" y="613"/>
                    <a:pt x="15" y="659"/>
                    <a:pt x="89" y="684"/>
                  </a:cubicBezTo>
                  <a:cubicBezTo>
                    <a:pt x="96" y="692"/>
                    <a:pt x="106" y="698"/>
                    <a:pt x="111" y="707"/>
                  </a:cubicBezTo>
                  <a:cubicBezTo>
                    <a:pt x="117" y="717"/>
                    <a:pt x="111" y="736"/>
                    <a:pt x="122" y="740"/>
                  </a:cubicBezTo>
                  <a:cubicBezTo>
                    <a:pt x="129" y="743"/>
                    <a:pt x="189" y="722"/>
                    <a:pt x="200" y="718"/>
                  </a:cubicBezTo>
                  <a:cubicBezTo>
                    <a:pt x="211" y="784"/>
                    <a:pt x="207" y="798"/>
                    <a:pt x="267" y="818"/>
                  </a:cubicBezTo>
                  <a:cubicBezTo>
                    <a:pt x="274" y="810"/>
                    <a:pt x="284" y="805"/>
                    <a:pt x="289" y="795"/>
                  </a:cubicBezTo>
                  <a:cubicBezTo>
                    <a:pt x="342" y="688"/>
                    <a:pt x="256" y="734"/>
                    <a:pt x="434" y="718"/>
                  </a:cubicBezTo>
                  <a:cubicBezTo>
                    <a:pt x="445" y="714"/>
                    <a:pt x="457" y="702"/>
                    <a:pt x="467" y="707"/>
                  </a:cubicBezTo>
                  <a:cubicBezTo>
                    <a:pt x="477" y="712"/>
                    <a:pt x="473" y="730"/>
                    <a:pt x="478" y="740"/>
                  </a:cubicBezTo>
                  <a:cubicBezTo>
                    <a:pt x="497" y="777"/>
                    <a:pt x="500" y="773"/>
                    <a:pt x="534" y="795"/>
                  </a:cubicBezTo>
                  <a:cubicBezTo>
                    <a:pt x="549" y="791"/>
                    <a:pt x="566" y="793"/>
                    <a:pt x="578" y="784"/>
                  </a:cubicBezTo>
                  <a:cubicBezTo>
                    <a:pt x="587" y="777"/>
                    <a:pt x="579" y="757"/>
                    <a:pt x="589" y="751"/>
                  </a:cubicBezTo>
                  <a:cubicBezTo>
                    <a:pt x="605" y="741"/>
                    <a:pt x="626" y="742"/>
                    <a:pt x="645" y="740"/>
                  </a:cubicBezTo>
                  <a:cubicBezTo>
                    <a:pt x="682" y="735"/>
                    <a:pt x="719" y="733"/>
                    <a:pt x="756" y="729"/>
                  </a:cubicBezTo>
                  <a:cubicBezTo>
                    <a:pt x="756" y="729"/>
                    <a:pt x="829" y="746"/>
                    <a:pt x="834" y="751"/>
                  </a:cubicBezTo>
                  <a:cubicBezTo>
                    <a:pt x="895" y="810"/>
                    <a:pt x="788" y="765"/>
                    <a:pt x="878" y="795"/>
                  </a:cubicBezTo>
                  <a:cubicBezTo>
                    <a:pt x="922" y="839"/>
                    <a:pt x="963" y="875"/>
                    <a:pt x="1023" y="895"/>
                  </a:cubicBezTo>
                  <a:cubicBezTo>
                    <a:pt x="1052" y="852"/>
                    <a:pt x="1045" y="837"/>
                    <a:pt x="1089" y="807"/>
                  </a:cubicBezTo>
                  <a:cubicBezTo>
                    <a:pt x="1111" y="811"/>
                    <a:pt x="1134" y="821"/>
                    <a:pt x="1156" y="818"/>
                  </a:cubicBezTo>
                  <a:cubicBezTo>
                    <a:pt x="1193" y="813"/>
                    <a:pt x="1172" y="755"/>
                    <a:pt x="1189" y="718"/>
                  </a:cubicBezTo>
                  <a:cubicBezTo>
                    <a:pt x="1198" y="699"/>
                    <a:pt x="1234" y="673"/>
                    <a:pt x="1234" y="673"/>
                  </a:cubicBezTo>
                  <a:cubicBezTo>
                    <a:pt x="1243" y="595"/>
                    <a:pt x="1239" y="566"/>
                    <a:pt x="1278" y="507"/>
                  </a:cubicBezTo>
                  <a:cubicBezTo>
                    <a:pt x="1274" y="459"/>
                    <a:pt x="1273" y="410"/>
                    <a:pt x="1267" y="362"/>
                  </a:cubicBezTo>
                  <a:cubicBezTo>
                    <a:pt x="1262" y="324"/>
                    <a:pt x="1238" y="328"/>
                    <a:pt x="1267" y="284"/>
                  </a:cubicBezTo>
                  <a:cubicBezTo>
                    <a:pt x="1274" y="273"/>
                    <a:pt x="1289" y="269"/>
                    <a:pt x="1300" y="262"/>
                  </a:cubicBezTo>
                  <a:cubicBezTo>
                    <a:pt x="1318" y="211"/>
                    <a:pt x="1297" y="152"/>
                    <a:pt x="1267" y="107"/>
                  </a:cubicBezTo>
                  <a:cubicBezTo>
                    <a:pt x="1263" y="92"/>
                    <a:pt x="1270" y="69"/>
                    <a:pt x="1256" y="62"/>
                  </a:cubicBezTo>
                  <a:cubicBezTo>
                    <a:pt x="1239" y="53"/>
                    <a:pt x="1218" y="68"/>
                    <a:pt x="1200" y="73"/>
                  </a:cubicBezTo>
                  <a:cubicBezTo>
                    <a:pt x="1178" y="79"/>
                    <a:pt x="1134" y="96"/>
                    <a:pt x="1134" y="96"/>
                  </a:cubicBezTo>
                  <a:cubicBezTo>
                    <a:pt x="1112" y="88"/>
                    <a:pt x="1089" y="65"/>
                    <a:pt x="1067" y="73"/>
                  </a:cubicBezTo>
                  <a:cubicBezTo>
                    <a:pt x="986" y="101"/>
                    <a:pt x="1023" y="90"/>
                    <a:pt x="956" y="107"/>
                  </a:cubicBezTo>
                  <a:cubicBezTo>
                    <a:pt x="941" y="103"/>
                    <a:pt x="925" y="103"/>
                    <a:pt x="911" y="96"/>
                  </a:cubicBezTo>
                  <a:cubicBezTo>
                    <a:pt x="902" y="91"/>
                    <a:pt x="900" y="74"/>
                    <a:pt x="889" y="73"/>
                  </a:cubicBezTo>
                  <a:cubicBezTo>
                    <a:pt x="856" y="70"/>
                    <a:pt x="822" y="80"/>
                    <a:pt x="789" y="84"/>
                  </a:cubicBezTo>
                  <a:cubicBezTo>
                    <a:pt x="710" y="111"/>
                    <a:pt x="716" y="114"/>
                    <a:pt x="634" y="84"/>
                  </a:cubicBezTo>
                  <a:cubicBezTo>
                    <a:pt x="605" y="0"/>
                    <a:pt x="634" y="13"/>
                    <a:pt x="556" y="29"/>
                  </a:cubicBezTo>
                  <a:cubicBezTo>
                    <a:pt x="564" y="53"/>
                    <a:pt x="585" y="79"/>
                    <a:pt x="534" y="73"/>
                  </a:cubicBezTo>
                  <a:cubicBezTo>
                    <a:pt x="511" y="70"/>
                    <a:pt x="467" y="51"/>
                    <a:pt x="467" y="51"/>
                  </a:cubicBezTo>
                  <a:cubicBezTo>
                    <a:pt x="447" y="111"/>
                    <a:pt x="468" y="78"/>
                    <a:pt x="434" y="51"/>
                  </a:cubicBezTo>
                  <a:cubicBezTo>
                    <a:pt x="425" y="44"/>
                    <a:pt x="411" y="44"/>
                    <a:pt x="400" y="40"/>
                  </a:cubicBezTo>
                  <a:cubicBezTo>
                    <a:pt x="389" y="44"/>
                    <a:pt x="374" y="42"/>
                    <a:pt x="367" y="51"/>
                  </a:cubicBezTo>
                  <a:cubicBezTo>
                    <a:pt x="345" y="80"/>
                    <a:pt x="362" y="140"/>
                    <a:pt x="323" y="162"/>
                  </a:cubicBezTo>
                  <a:cubicBezTo>
                    <a:pt x="306" y="171"/>
                    <a:pt x="286" y="169"/>
                    <a:pt x="267" y="173"/>
                  </a:cubicBezTo>
                  <a:cubicBezTo>
                    <a:pt x="229" y="213"/>
                    <a:pt x="255" y="193"/>
                    <a:pt x="178" y="218"/>
                  </a:cubicBezTo>
                  <a:cubicBezTo>
                    <a:pt x="167" y="222"/>
                    <a:pt x="145" y="229"/>
                    <a:pt x="145" y="229"/>
                  </a:cubicBezTo>
                  <a:cubicBezTo>
                    <a:pt x="134" y="225"/>
                    <a:pt x="122" y="223"/>
                    <a:pt x="111" y="218"/>
                  </a:cubicBezTo>
                  <a:cubicBezTo>
                    <a:pt x="99" y="212"/>
                    <a:pt x="91" y="197"/>
                    <a:pt x="78" y="196"/>
                  </a:cubicBezTo>
                  <a:cubicBezTo>
                    <a:pt x="52" y="193"/>
                    <a:pt x="26" y="203"/>
                    <a:pt x="0" y="207"/>
                  </a:cubicBezTo>
                  <a:cubicBezTo>
                    <a:pt x="23" y="276"/>
                    <a:pt x="22" y="296"/>
                    <a:pt x="22" y="262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Freeform 126"/>
            <p:cNvSpPr>
              <a:spLocks/>
            </p:cNvSpPr>
            <p:nvPr/>
          </p:nvSpPr>
          <p:spPr bwMode="auto">
            <a:xfrm>
              <a:off x="4185" y="4780"/>
              <a:ext cx="1232" cy="1033"/>
            </a:xfrm>
            <a:custGeom>
              <a:avLst/>
              <a:gdLst>
                <a:gd name="T0" fmla="*/ 932 w 929"/>
                <a:gd name="T1" fmla="*/ 0 h 900"/>
                <a:gd name="T2" fmla="*/ 1182 w 929"/>
                <a:gd name="T3" fmla="*/ 350 h 900"/>
                <a:gd name="T4" fmla="*/ 778 w 929"/>
                <a:gd name="T5" fmla="*/ 671 h 900"/>
                <a:gd name="T6" fmla="*/ 859 w 929"/>
                <a:gd name="T7" fmla="*/ 1106 h 900"/>
                <a:gd name="T8" fmla="*/ 778 w 929"/>
                <a:gd name="T9" fmla="*/ 1225 h 900"/>
                <a:gd name="T10" fmla="*/ 617 w 929"/>
                <a:gd name="T11" fmla="*/ 1399 h 900"/>
                <a:gd name="T12" fmla="*/ 617 w 929"/>
                <a:gd name="T13" fmla="*/ 1633 h 900"/>
                <a:gd name="T14" fmla="*/ 293 w 929"/>
                <a:gd name="T15" fmla="*/ 1750 h 900"/>
                <a:gd name="T16" fmla="*/ 216 w 929"/>
                <a:gd name="T17" fmla="*/ 2012 h 900"/>
                <a:gd name="T18" fmla="*/ 702 w 929"/>
                <a:gd name="T19" fmla="*/ 2071 h 900"/>
                <a:gd name="T20" fmla="*/ 1261 w 929"/>
                <a:gd name="T21" fmla="*/ 2275 h 900"/>
                <a:gd name="T22" fmla="*/ 1659 w 929"/>
                <a:gd name="T23" fmla="*/ 2304 h 900"/>
                <a:gd name="T24" fmla="*/ 2146 w 929"/>
                <a:gd name="T25" fmla="*/ 2362 h 900"/>
                <a:gd name="T26" fmla="*/ 2703 w 929"/>
                <a:gd name="T27" fmla="*/ 2304 h 900"/>
                <a:gd name="T28" fmla="*/ 2865 w 929"/>
                <a:gd name="T29" fmla="*/ 2214 h 900"/>
                <a:gd name="T30" fmla="*/ 3585 w 929"/>
                <a:gd name="T31" fmla="*/ 2157 h 900"/>
                <a:gd name="T32" fmla="*/ 4070 w 929"/>
                <a:gd name="T33" fmla="*/ 2042 h 900"/>
                <a:gd name="T34" fmla="*/ 4226 w 929"/>
                <a:gd name="T35" fmla="*/ 2129 h 900"/>
                <a:gd name="T36" fmla="*/ 4466 w 929"/>
                <a:gd name="T37" fmla="*/ 2157 h 900"/>
                <a:gd name="T38" fmla="*/ 4868 w 929"/>
                <a:gd name="T39" fmla="*/ 2275 h 900"/>
                <a:gd name="T40" fmla="*/ 5266 w 929"/>
                <a:gd name="T41" fmla="*/ 1865 h 900"/>
                <a:gd name="T42" fmla="*/ 5509 w 929"/>
                <a:gd name="T43" fmla="*/ 1835 h 900"/>
                <a:gd name="T44" fmla="*/ 5189 w 929"/>
                <a:gd name="T45" fmla="*/ 1488 h 900"/>
                <a:gd name="T46" fmla="*/ 5266 w 929"/>
                <a:gd name="T47" fmla="*/ 934 h 900"/>
                <a:gd name="T48" fmla="*/ 6551 w 929"/>
                <a:gd name="T49" fmla="*/ 907 h 900"/>
                <a:gd name="T50" fmla="*/ 5423 w 929"/>
                <a:gd name="T51" fmla="*/ 671 h 900"/>
                <a:gd name="T52" fmla="*/ 5348 w 929"/>
                <a:gd name="T53" fmla="*/ 583 h 900"/>
                <a:gd name="T54" fmla="*/ 5106 w 929"/>
                <a:gd name="T55" fmla="*/ 553 h 900"/>
                <a:gd name="T56" fmla="*/ 4790 w 929"/>
                <a:gd name="T57" fmla="*/ 671 h 900"/>
                <a:gd name="T58" fmla="*/ 4541 w 929"/>
                <a:gd name="T59" fmla="*/ 699 h 900"/>
                <a:gd name="T60" fmla="*/ 4305 w 929"/>
                <a:gd name="T61" fmla="*/ 671 h 900"/>
                <a:gd name="T62" fmla="*/ 3984 w 929"/>
                <a:gd name="T63" fmla="*/ 553 h 900"/>
                <a:gd name="T64" fmla="*/ 3256 w 929"/>
                <a:gd name="T65" fmla="*/ 438 h 900"/>
                <a:gd name="T66" fmla="*/ 2455 w 929"/>
                <a:gd name="T67" fmla="*/ 293 h 900"/>
                <a:gd name="T68" fmla="*/ 1985 w 929"/>
                <a:gd name="T69" fmla="*/ 233 h 900"/>
                <a:gd name="T70" fmla="*/ 1737 w 929"/>
                <a:gd name="T71" fmla="*/ 204 h 900"/>
                <a:gd name="T72" fmla="*/ 1581 w 929"/>
                <a:gd name="T73" fmla="*/ 119 h 900"/>
                <a:gd name="T74" fmla="*/ 932 w 929"/>
                <a:gd name="T75" fmla="*/ 0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9"/>
                <a:gd name="T115" fmla="*/ 0 h 900"/>
                <a:gd name="T116" fmla="*/ 929 w 929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9" h="900">
                  <a:moveTo>
                    <a:pt x="130" y="0"/>
                  </a:moveTo>
                  <a:cubicBezTo>
                    <a:pt x="113" y="50"/>
                    <a:pt x="126" y="97"/>
                    <a:pt x="164" y="133"/>
                  </a:cubicBezTo>
                  <a:cubicBezTo>
                    <a:pt x="153" y="195"/>
                    <a:pt x="149" y="213"/>
                    <a:pt x="108" y="256"/>
                  </a:cubicBezTo>
                  <a:cubicBezTo>
                    <a:pt x="122" y="327"/>
                    <a:pt x="133" y="346"/>
                    <a:pt x="119" y="422"/>
                  </a:cubicBezTo>
                  <a:cubicBezTo>
                    <a:pt x="116" y="437"/>
                    <a:pt x="112" y="452"/>
                    <a:pt x="108" y="467"/>
                  </a:cubicBezTo>
                  <a:cubicBezTo>
                    <a:pt x="101" y="489"/>
                    <a:pt x="86" y="533"/>
                    <a:pt x="86" y="533"/>
                  </a:cubicBezTo>
                  <a:cubicBezTo>
                    <a:pt x="97" y="567"/>
                    <a:pt x="108" y="582"/>
                    <a:pt x="86" y="622"/>
                  </a:cubicBezTo>
                  <a:cubicBezTo>
                    <a:pt x="76" y="641"/>
                    <a:pt x="41" y="667"/>
                    <a:pt x="41" y="667"/>
                  </a:cubicBezTo>
                  <a:cubicBezTo>
                    <a:pt x="38" y="677"/>
                    <a:pt x="0" y="746"/>
                    <a:pt x="30" y="767"/>
                  </a:cubicBezTo>
                  <a:cubicBezTo>
                    <a:pt x="49" y="781"/>
                    <a:pt x="97" y="789"/>
                    <a:pt x="97" y="789"/>
                  </a:cubicBezTo>
                  <a:cubicBezTo>
                    <a:pt x="111" y="810"/>
                    <a:pt x="151" y="857"/>
                    <a:pt x="175" y="867"/>
                  </a:cubicBezTo>
                  <a:cubicBezTo>
                    <a:pt x="192" y="874"/>
                    <a:pt x="212" y="873"/>
                    <a:pt x="230" y="878"/>
                  </a:cubicBezTo>
                  <a:cubicBezTo>
                    <a:pt x="253" y="884"/>
                    <a:pt x="297" y="900"/>
                    <a:pt x="297" y="900"/>
                  </a:cubicBezTo>
                  <a:cubicBezTo>
                    <a:pt x="323" y="891"/>
                    <a:pt x="353" y="893"/>
                    <a:pt x="375" y="878"/>
                  </a:cubicBezTo>
                  <a:cubicBezTo>
                    <a:pt x="386" y="870"/>
                    <a:pt x="387" y="853"/>
                    <a:pt x="397" y="844"/>
                  </a:cubicBezTo>
                  <a:cubicBezTo>
                    <a:pt x="423" y="822"/>
                    <a:pt x="463" y="828"/>
                    <a:pt x="497" y="822"/>
                  </a:cubicBezTo>
                  <a:cubicBezTo>
                    <a:pt x="519" y="807"/>
                    <a:pt x="542" y="793"/>
                    <a:pt x="564" y="778"/>
                  </a:cubicBezTo>
                  <a:cubicBezTo>
                    <a:pt x="575" y="771"/>
                    <a:pt x="576" y="803"/>
                    <a:pt x="586" y="811"/>
                  </a:cubicBezTo>
                  <a:cubicBezTo>
                    <a:pt x="595" y="818"/>
                    <a:pt x="609" y="817"/>
                    <a:pt x="619" y="822"/>
                  </a:cubicBezTo>
                  <a:cubicBezTo>
                    <a:pt x="647" y="836"/>
                    <a:pt x="654" y="846"/>
                    <a:pt x="675" y="867"/>
                  </a:cubicBezTo>
                  <a:cubicBezTo>
                    <a:pt x="755" y="840"/>
                    <a:pt x="700" y="791"/>
                    <a:pt x="730" y="711"/>
                  </a:cubicBezTo>
                  <a:cubicBezTo>
                    <a:pt x="734" y="700"/>
                    <a:pt x="753" y="704"/>
                    <a:pt x="764" y="700"/>
                  </a:cubicBezTo>
                  <a:cubicBezTo>
                    <a:pt x="754" y="643"/>
                    <a:pt x="750" y="613"/>
                    <a:pt x="719" y="567"/>
                  </a:cubicBezTo>
                  <a:cubicBezTo>
                    <a:pt x="694" y="492"/>
                    <a:pt x="681" y="430"/>
                    <a:pt x="730" y="356"/>
                  </a:cubicBezTo>
                  <a:cubicBezTo>
                    <a:pt x="795" y="367"/>
                    <a:pt x="845" y="366"/>
                    <a:pt x="908" y="345"/>
                  </a:cubicBezTo>
                  <a:cubicBezTo>
                    <a:pt x="887" y="198"/>
                    <a:pt x="929" y="307"/>
                    <a:pt x="752" y="256"/>
                  </a:cubicBezTo>
                  <a:cubicBezTo>
                    <a:pt x="741" y="253"/>
                    <a:pt x="749" y="231"/>
                    <a:pt x="741" y="222"/>
                  </a:cubicBezTo>
                  <a:cubicBezTo>
                    <a:pt x="733" y="214"/>
                    <a:pt x="719" y="215"/>
                    <a:pt x="708" y="211"/>
                  </a:cubicBezTo>
                  <a:cubicBezTo>
                    <a:pt x="619" y="241"/>
                    <a:pt x="724" y="196"/>
                    <a:pt x="664" y="256"/>
                  </a:cubicBezTo>
                  <a:cubicBezTo>
                    <a:pt x="656" y="264"/>
                    <a:pt x="641" y="263"/>
                    <a:pt x="630" y="267"/>
                  </a:cubicBezTo>
                  <a:cubicBezTo>
                    <a:pt x="619" y="263"/>
                    <a:pt x="606" y="263"/>
                    <a:pt x="597" y="256"/>
                  </a:cubicBezTo>
                  <a:cubicBezTo>
                    <a:pt x="580" y="244"/>
                    <a:pt x="572" y="218"/>
                    <a:pt x="552" y="211"/>
                  </a:cubicBezTo>
                  <a:cubicBezTo>
                    <a:pt x="473" y="185"/>
                    <a:pt x="505" y="202"/>
                    <a:pt x="452" y="167"/>
                  </a:cubicBezTo>
                  <a:cubicBezTo>
                    <a:pt x="433" y="108"/>
                    <a:pt x="404" y="121"/>
                    <a:pt x="341" y="111"/>
                  </a:cubicBezTo>
                  <a:cubicBezTo>
                    <a:pt x="319" y="104"/>
                    <a:pt x="297" y="96"/>
                    <a:pt x="275" y="89"/>
                  </a:cubicBezTo>
                  <a:cubicBezTo>
                    <a:pt x="264" y="85"/>
                    <a:pt x="241" y="78"/>
                    <a:pt x="241" y="78"/>
                  </a:cubicBezTo>
                  <a:cubicBezTo>
                    <a:pt x="234" y="67"/>
                    <a:pt x="229" y="53"/>
                    <a:pt x="219" y="45"/>
                  </a:cubicBezTo>
                  <a:cubicBezTo>
                    <a:pt x="196" y="26"/>
                    <a:pt x="91" y="39"/>
                    <a:pt x="130" y="0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Freeform 125"/>
            <p:cNvSpPr>
              <a:spLocks/>
            </p:cNvSpPr>
            <p:nvPr/>
          </p:nvSpPr>
          <p:spPr bwMode="auto">
            <a:xfrm>
              <a:off x="5094" y="4848"/>
              <a:ext cx="1241" cy="809"/>
            </a:xfrm>
            <a:custGeom>
              <a:avLst/>
              <a:gdLst>
                <a:gd name="T0" fmla="*/ 382 w 988"/>
                <a:gd name="T1" fmla="*/ 2661 h 649"/>
                <a:gd name="T2" fmla="*/ 658 w 988"/>
                <a:gd name="T3" fmla="*/ 2711 h 649"/>
                <a:gd name="T4" fmla="*/ 1316 w 988"/>
                <a:gd name="T5" fmla="*/ 2452 h 649"/>
                <a:gd name="T6" fmla="*/ 1918 w 988"/>
                <a:gd name="T7" fmla="*/ 2711 h 649"/>
                <a:gd name="T8" fmla="*/ 2137 w 988"/>
                <a:gd name="T9" fmla="*/ 2921 h 649"/>
                <a:gd name="T10" fmla="*/ 2193 w 988"/>
                <a:gd name="T11" fmla="*/ 2711 h 649"/>
                <a:gd name="T12" fmla="*/ 2305 w 988"/>
                <a:gd name="T13" fmla="*/ 2614 h 649"/>
                <a:gd name="T14" fmla="*/ 2625 w 988"/>
                <a:gd name="T15" fmla="*/ 2711 h 649"/>
                <a:gd name="T16" fmla="*/ 2796 w 988"/>
                <a:gd name="T17" fmla="*/ 2767 h 649"/>
                <a:gd name="T18" fmla="*/ 2963 w 988"/>
                <a:gd name="T19" fmla="*/ 2813 h 649"/>
                <a:gd name="T20" fmla="*/ 3124 w 988"/>
                <a:gd name="T21" fmla="*/ 2870 h 649"/>
                <a:gd name="T22" fmla="*/ 3452 w 988"/>
                <a:gd name="T23" fmla="*/ 2767 h 649"/>
                <a:gd name="T24" fmla="*/ 3616 w 988"/>
                <a:gd name="T25" fmla="*/ 2661 h 649"/>
                <a:gd name="T26" fmla="*/ 4493 w 988"/>
                <a:gd name="T27" fmla="*/ 2452 h 649"/>
                <a:gd name="T28" fmla="*/ 4386 w 988"/>
                <a:gd name="T29" fmla="*/ 1884 h 649"/>
                <a:gd name="T30" fmla="*/ 4332 w 988"/>
                <a:gd name="T31" fmla="*/ 1674 h 649"/>
                <a:gd name="T32" fmla="*/ 4163 w 988"/>
                <a:gd name="T33" fmla="*/ 1625 h 649"/>
                <a:gd name="T34" fmla="*/ 4109 w 988"/>
                <a:gd name="T35" fmla="*/ 1467 h 649"/>
                <a:gd name="T36" fmla="*/ 4602 w 988"/>
                <a:gd name="T37" fmla="*/ 840 h 649"/>
                <a:gd name="T38" fmla="*/ 4659 w 988"/>
                <a:gd name="T39" fmla="*/ 62 h 649"/>
                <a:gd name="T40" fmla="*/ 4435 w 988"/>
                <a:gd name="T41" fmla="*/ 118 h 649"/>
                <a:gd name="T42" fmla="*/ 4332 w 988"/>
                <a:gd name="T43" fmla="*/ 272 h 649"/>
                <a:gd name="T44" fmla="*/ 3616 w 988"/>
                <a:gd name="T45" fmla="*/ 534 h 649"/>
                <a:gd name="T46" fmla="*/ 3561 w 988"/>
                <a:gd name="T47" fmla="*/ 376 h 649"/>
                <a:gd name="T48" fmla="*/ 3012 w 988"/>
                <a:gd name="T49" fmla="*/ 637 h 649"/>
                <a:gd name="T50" fmla="*/ 2851 w 988"/>
                <a:gd name="T51" fmla="*/ 585 h 649"/>
                <a:gd name="T52" fmla="*/ 2734 w 988"/>
                <a:gd name="T53" fmla="*/ 480 h 649"/>
                <a:gd name="T54" fmla="*/ 2518 w 988"/>
                <a:gd name="T55" fmla="*/ 534 h 649"/>
                <a:gd name="T56" fmla="*/ 2359 w 988"/>
                <a:gd name="T57" fmla="*/ 480 h 649"/>
                <a:gd name="T58" fmla="*/ 2137 w 988"/>
                <a:gd name="T59" fmla="*/ 376 h 649"/>
                <a:gd name="T60" fmla="*/ 1750 w 988"/>
                <a:gd name="T61" fmla="*/ 222 h 649"/>
                <a:gd name="T62" fmla="*/ 1151 w 988"/>
                <a:gd name="T63" fmla="*/ 424 h 649"/>
                <a:gd name="T64" fmla="*/ 1040 w 988"/>
                <a:gd name="T65" fmla="*/ 742 h 649"/>
                <a:gd name="T66" fmla="*/ 985 w 988"/>
                <a:gd name="T67" fmla="*/ 950 h 649"/>
                <a:gd name="T68" fmla="*/ 658 w 988"/>
                <a:gd name="T69" fmla="*/ 1051 h 649"/>
                <a:gd name="T70" fmla="*/ 494 w 988"/>
                <a:gd name="T71" fmla="*/ 1101 h 649"/>
                <a:gd name="T72" fmla="*/ 158 w 988"/>
                <a:gd name="T73" fmla="*/ 1101 h 649"/>
                <a:gd name="T74" fmla="*/ 57 w 988"/>
                <a:gd name="T75" fmla="*/ 1417 h 649"/>
                <a:gd name="T76" fmla="*/ 0 w 988"/>
                <a:gd name="T77" fmla="*/ 1571 h 649"/>
                <a:gd name="T78" fmla="*/ 109 w 988"/>
                <a:gd name="T79" fmla="*/ 2037 h 649"/>
                <a:gd name="T80" fmla="*/ 271 w 988"/>
                <a:gd name="T81" fmla="*/ 2507 h 649"/>
                <a:gd name="T82" fmla="*/ 382 w 988"/>
                <a:gd name="T83" fmla="*/ 2661 h 6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8"/>
                <a:gd name="T127" fmla="*/ 0 h 649"/>
                <a:gd name="T128" fmla="*/ 988 w 988"/>
                <a:gd name="T129" fmla="*/ 649 h 6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8" h="649">
                  <a:moveTo>
                    <a:pt x="78" y="569"/>
                  </a:moveTo>
                  <a:cubicBezTo>
                    <a:pt x="96" y="573"/>
                    <a:pt x="114" y="582"/>
                    <a:pt x="133" y="580"/>
                  </a:cubicBezTo>
                  <a:cubicBezTo>
                    <a:pt x="186" y="575"/>
                    <a:pt x="219" y="540"/>
                    <a:pt x="267" y="525"/>
                  </a:cubicBezTo>
                  <a:cubicBezTo>
                    <a:pt x="328" y="537"/>
                    <a:pt x="354" y="528"/>
                    <a:pt x="389" y="580"/>
                  </a:cubicBezTo>
                  <a:cubicBezTo>
                    <a:pt x="391" y="585"/>
                    <a:pt x="401" y="649"/>
                    <a:pt x="433" y="625"/>
                  </a:cubicBezTo>
                  <a:cubicBezTo>
                    <a:pt x="445" y="616"/>
                    <a:pt x="437" y="594"/>
                    <a:pt x="444" y="580"/>
                  </a:cubicBezTo>
                  <a:cubicBezTo>
                    <a:pt x="449" y="571"/>
                    <a:pt x="459" y="565"/>
                    <a:pt x="467" y="558"/>
                  </a:cubicBezTo>
                  <a:cubicBezTo>
                    <a:pt x="489" y="565"/>
                    <a:pt x="511" y="573"/>
                    <a:pt x="533" y="580"/>
                  </a:cubicBezTo>
                  <a:cubicBezTo>
                    <a:pt x="544" y="584"/>
                    <a:pt x="556" y="587"/>
                    <a:pt x="567" y="591"/>
                  </a:cubicBezTo>
                  <a:cubicBezTo>
                    <a:pt x="578" y="595"/>
                    <a:pt x="589" y="598"/>
                    <a:pt x="600" y="602"/>
                  </a:cubicBezTo>
                  <a:cubicBezTo>
                    <a:pt x="611" y="606"/>
                    <a:pt x="633" y="614"/>
                    <a:pt x="633" y="614"/>
                  </a:cubicBezTo>
                  <a:cubicBezTo>
                    <a:pt x="655" y="606"/>
                    <a:pt x="680" y="604"/>
                    <a:pt x="700" y="591"/>
                  </a:cubicBezTo>
                  <a:cubicBezTo>
                    <a:pt x="711" y="584"/>
                    <a:pt x="721" y="574"/>
                    <a:pt x="733" y="569"/>
                  </a:cubicBezTo>
                  <a:cubicBezTo>
                    <a:pt x="788" y="546"/>
                    <a:pt x="854" y="544"/>
                    <a:pt x="911" y="525"/>
                  </a:cubicBezTo>
                  <a:cubicBezTo>
                    <a:pt x="934" y="455"/>
                    <a:pt x="955" y="447"/>
                    <a:pt x="889" y="403"/>
                  </a:cubicBezTo>
                  <a:cubicBezTo>
                    <a:pt x="885" y="388"/>
                    <a:pt x="888" y="370"/>
                    <a:pt x="878" y="358"/>
                  </a:cubicBezTo>
                  <a:cubicBezTo>
                    <a:pt x="871" y="349"/>
                    <a:pt x="853" y="355"/>
                    <a:pt x="844" y="347"/>
                  </a:cubicBezTo>
                  <a:cubicBezTo>
                    <a:pt x="836" y="339"/>
                    <a:pt x="837" y="325"/>
                    <a:pt x="833" y="314"/>
                  </a:cubicBezTo>
                  <a:cubicBezTo>
                    <a:pt x="860" y="233"/>
                    <a:pt x="848" y="201"/>
                    <a:pt x="933" y="180"/>
                  </a:cubicBezTo>
                  <a:cubicBezTo>
                    <a:pt x="970" y="124"/>
                    <a:pt x="988" y="112"/>
                    <a:pt x="944" y="14"/>
                  </a:cubicBezTo>
                  <a:cubicBezTo>
                    <a:pt x="938" y="0"/>
                    <a:pt x="915" y="21"/>
                    <a:pt x="900" y="25"/>
                  </a:cubicBezTo>
                  <a:cubicBezTo>
                    <a:pt x="893" y="36"/>
                    <a:pt x="887" y="48"/>
                    <a:pt x="878" y="58"/>
                  </a:cubicBezTo>
                  <a:cubicBezTo>
                    <a:pt x="820" y="126"/>
                    <a:pt x="837" y="103"/>
                    <a:pt x="733" y="114"/>
                  </a:cubicBezTo>
                  <a:cubicBezTo>
                    <a:pt x="729" y="103"/>
                    <a:pt x="733" y="84"/>
                    <a:pt x="722" y="80"/>
                  </a:cubicBezTo>
                  <a:cubicBezTo>
                    <a:pt x="681" y="66"/>
                    <a:pt x="640" y="117"/>
                    <a:pt x="611" y="136"/>
                  </a:cubicBezTo>
                  <a:cubicBezTo>
                    <a:pt x="600" y="132"/>
                    <a:pt x="588" y="131"/>
                    <a:pt x="578" y="125"/>
                  </a:cubicBezTo>
                  <a:cubicBezTo>
                    <a:pt x="569" y="120"/>
                    <a:pt x="565" y="105"/>
                    <a:pt x="555" y="103"/>
                  </a:cubicBezTo>
                  <a:cubicBezTo>
                    <a:pt x="540" y="101"/>
                    <a:pt x="526" y="110"/>
                    <a:pt x="511" y="114"/>
                  </a:cubicBezTo>
                  <a:cubicBezTo>
                    <a:pt x="500" y="110"/>
                    <a:pt x="486" y="111"/>
                    <a:pt x="478" y="103"/>
                  </a:cubicBezTo>
                  <a:cubicBezTo>
                    <a:pt x="441" y="65"/>
                    <a:pt x="501" y="58"/>
                    <a:pt x="433" y="80"/>
                  </a:cubicBezTo>
                  <a:cubicBezTo>
                    <a:pt x="383" y="132"/>
                    <a:pt x="369" y="100"/>
                    <a:pt x="355" y="47"/>
                  </a:cubicBezTo>
                  <a:cubicBezTo>
                    <a:pt x="301" y="58"/>
                    <a:pt x="282" y="75"/>
                    <a:pt x="233" y="91"/>
                  </a:cubicBezTo>
                  <a:cubicBezTo>
                    <a:pt x="226" y="113"/>
                    <a:pt x="217" y="135"/>
                    <a:pt x="211" y="158"/>
                  </a:cubicBezTo>
                  <a:cubicBezTo>
                    <a:pt x="207" y="173"/>
                    <a:pt x="212" y="193"/>
                    <a:pt x="200" y="203"/>
                  </a:cubicBezTo>
                  <a:cubicBezTo>
                    <a:pt x="182" y="218"/>
                    <a:pt x="155" y="218"/>
                    <a:pt x="133" y="225"/>
                  </a:cubicBezTo>
                  <a:cubicBezTo>
                    <a:pt x="122" y="229"/>
                    <a:pt x="100" y="236"/>
                    <a:pt x="100" y="236"/>
                  </a:cubicBezTo>
                  <a:cubicBezTo>
                    <a:pt x="83" y="231"/>
                    <a:pt x="50" y="212"/>
                    <a:pt x="33" y="236"/>
                  </a:cubicBezTo>
                  <a:cubicBezTo>
                    <a:pt x="19" y="255"/>
                    <a:pt x="18" y="281"/>
                    <a:pt x="11" y="303"/>
                  </a:cubicBezTo>
                  <a:cubicBezTo>
                    <a:pt x="7" y="314"/>
                    <a:pt x="0" y="336"/>
                    <a:pt x="0" y="336"/>
                  </a:cubicBezTo>
                  <a:cubicBezTo>
                    <a:pt x="26" y="375"/>
                    <a:pt x="37" y="390"/>
                    <a:pt x="22" y="436"/>
                  </a:cubicBezTo>
                  <a:cubicBezTo>
                    <a:pt x="72" y="513"/>
                    <a:pt x="74" y="478"/>
                    <a:pt x="55" y="536"/>
                  </a:cubicBezTo>
                  <a:cubicBezTo>
                    <a:pt x="81" y="561"/>
                    <a:pt x="78" y="547"/>
                    <a:pt x="78" y="56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Freeform 124"/>
            <p:cNvSpPr>
              <a:spLocks/>
            </p:cNvSpPr>
            <p:nvPr/>
          </p:nvSpPr>
          <p:spPr bwMode="auto">
            <a:xfrm>
              <a:off x="6100" y="4663"/>
              <a:ext cx="1087" cy="663"/>
            </a:xfrm>
            <a:custGeom>
              <a:avLst/>
              <a:gdLst>
                <a:gd name="T0" fmla="*/ 265 w 955"/>
                <a:gd name="T1" fmla="*/ 1693 h 567"/>
                <a:gd name="T2" fmla="*/ 345 w 955"/>
                <a:gd name="T3" fmla="*/ 1663 h 567"/>
                <a:gd name="T4" fmla="*/ 404 w 955"/>
                <a:gd name="T5" fmla="*/ 1597 h 567"/>
                <a:gd name="T6" fmla="*/ 649 w 955"/>
                <a:gd name="T7" fmla="*/ 1494 h 567"/>
                <a:gd name="T8" fmla="*/ 1090 w 955"/>
                <a:gd name="T9" fmla="*/ 1627 h 567"/>
                <a:gd name="T10" fmla="*/ 1175 w 955"/>
                <a:gd name="T11" fmla="*/ 1663 h 567"/>
                <a:gd name="T12" fmla="*/ 1255 w 955"/>
                <a:gd name="T13" fmla="*/ 1693 h 567"/>
                <a:gd name="T14" fmla="*/ 1367 w 955"/>
                <a:gd name="T15" fmla="*/ 1663 h 567"/>
                <a:gd name="T16" fmla="*/ 1529 w 955"/>
                <a:gd name="T17" fmla="*/ 1597 h 567"/>
                <a:gd name="T18" fmla="*/ 1667 w 955"/>
                <a:gd name="T19" fmla="*/ 1462 h 567"/>
                <a:gd name="T20" fmla="*/ 1835 w 955"/>
                <a:gd name="T21" fmla="*/ 1395 h 567"/>
                <a:gd name="T22" fmla="*/ 1918 w 955"/>
                <a:gd name="T23" fmla="*/ 1330 h 567"/>
                <a:gd name="T24" fmla="*/ 2081 w 955"/>
                <a:gd name="T25" fmla="*/ 1266 h 567"/>
                <a:gd name="T26" fmla="*/ 2188 w 955"/>
                <a:gd name="T27" fmla="*/ 1097 h 567"/>
                <a:gd name="T28" fmla="*/ 2218 w 955"/>
                <a:gd name="T29" fmla="*/ 999 h 567"/>
                <a:gd name="T30" fmla="*/ 2328 w 955"/>
                <a:gd name="T31" fmla="*/ 863 h 567"/>
                <a:gd name="T32" fmla="*/ 2271 w 955"/>
                <a:gd name="T33" fmla="*/ 598 h 567"/>
                <a:gd name="T34" fmla="*/ 2218 w 955"/>
                <a:gd name="T35" fmla="*/ 366 h 567"/>
                <a:gd name="T36" fmla="*/ 2188 w 955"/>
                <a:gd name="T37" fmla="*/ 134 h 567"/>
                <a:gd name="T38" fmla="*/ 2026 w 955"/>
                <a:gd name="T39" fmla="*/ 68 h 567"/>
                <a:gd name="T40" fmla="*/ 1860 w 955"/>
                <a:gd name="T41" fmla="*/ 0 h 567"/>
                <a:gd name="T42" fmla="*/ 1614 w 955"/>
                <a:gd name="T43" fmla="*/ 299 h 567"/>
                <a:gd name="T44" fmla="*/ 1641 w 955"/>
                <a:gd name="T45" fmla="*/ 435 h 567"/>
                <a:gd name="T46" fmla="*/ 1722 w 955"/>
                <a:gd name="T47" fmla="*/ 499 h 567"/>
                <a:gd name="T48" fmla="*/ 1667 w 955"/>
                <a:gd name="T49" fmla="*/ 765 h 567"/>
                <a:gd name="T50" fmla="*/ 1641 w 955"/>
                <a:gd name="T51" fmla="*/ 863 h 567"/>
                <a:gd name="T52" fmla="*/ 1557 w 955"/>
                <a:gd name="T53" fmla="*/ 896 h 567"/>
                <a:gd name="T54" fmla="*/ 1118 w 955"/>
                <a:gd name="T55" fmla="*/ 931 h 567"/>
                <a:gd name="T56" fmla="*/ 814 w 955"/>
                <a:gd name="T57" fmla="*/ 967 h 567"/>
                <a:gd name="T58" fmla="*/ 705 w 955"/>
                <a:gd name="T59" fmla="*/ 797 h 567"/>
                <a:gd name="T60" fmla="*/ 623 w 955"/>
                <a:gd name="T61" fmla="*/ 730 h 567"/>
                <a:gd name="T62" fmla="*/ 429 w 955"/>
                <a:gd name="T63" fmla="*/ 531 h 567"/>
                <a:gd name="T64" fmla="*/ 345 w 955"/>
                <a:gd name="T65" fmla="*/ 565 h 567"/>
                <a:gd name="T66" fmla="*/ 291 w 955"/>
                <a:gd name="T67" fmla="*/ 863 h 567"/>
                <a:gd name="T68" fmla="*/ 209 w 955"/>
                <a:gd name="T69" fmla="*/ 931 h 567"/>
                <a:gd name="T70" fmla="*/ 99 w 955"/>
                <a:gd name="T71" fmla="*/ 1061 h 567"/>
                <a:gd name="T72" fmla="*/ 73 w 955"/>
                <a:gd name="T73" fmla="*/ 1162 h 567"/>
                <a:gd name="T74" fmla="*/ 17 w 955"/>
                <a:gd name="T75" fmla="*/ 1266 h 567"/>
                <a:gd name="T76" fmla="*/ 209 w 955"/>
                <a:gd name="T77" fmla="*/ 1494 h 567"/>
                <a:gd name="T78" fmla="*/ 265 w 955"/>
                <a:gd name="T79" fmla="*/ 1693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5"/>
                <a:gd name="T121" fmla="*/ 0 h 567"/>
                <a:gd name="T122" fmla="*/ 955 w 95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5" h="567">
                  <a:moveTo>
                    <a:pt x="107" y="567"/>
                  </a:moveTo>
                  <a:cubicBezTo>
                    <a:pt x="118" y="563"/>
                    <a:pt x="130" y="562"/>
                    <a:pt x="140" y="556"/>
                  </a:cubicBezTo>
                  <a:cubicBezTo>
                    <a:pt x="149" y="551"/>
                    <a:pt x="154" y="539"/>
                    <a:pt x="163" y="534"/>
                  </a:cubicBezTo>
                  <a:cubicBezTo>
                    <a:pt x="174" y="529"/>
                    <a:pt x="241" y="507"/>
                    <a:pt x="263" y="500"/>
                  </a:cubicBezTo>
                  <a:cubicBezTo>
                    <a:pt x="327" y="509"/>
                    <a:pt x="380" y="525"/>
                    <a:pt x="441" y="545"/>
                  </a:cubicBezTo>
                  <a:cubicBezTo>
                    <a:pt x="452" y="549"/>
                    <a:pt x="463" y="552"/>
                    <a:pt x="474" y="556"/>
                  </a:cubicBezTo>
                  <a:cubicBezTo>
                    <a:pt x="485" y="560"/>
                    <a:pt x="507" y="567"/>
                    <a:pt x="507" y="567"/>
                  </a:cubicBezTo>
                  <a:cubicBezTo>
                    <a:pt x="522" y="563"/>
                    <a:pt x="537" y="560"/>
                    <a:pt x="552" y="556"/>
                  </a:cubicBezTo>
                  <a:cubicBezTo>
                    <a:pt x="574" y="549"/>
                    <a:pt x="618" y="534"/>
                    <a:pt x="618" y="534"/>
                  </a:cubicBezTo>
                  <a:cubicBezTo>
                    <a:pt x="636" y="516"/>
                    <a:pt x="649" y="500"/>
                    <a:pt x="674" y="489"/>
                  </a:cubicBezTo>
                  <a:cubicBezTo>
                    <a:pt x="696" y="480"/>
                    <a:pt x="741" y="467"/>
                    <a:pt x="741" y="467"/>
                  </a:cubicBezTo>
                  <a:cubicBezTo>
                    <a:pt x="752" y="460"/>
                    <a:pt x="762" y="450"/>
                    <a:pt x="774" y="445"/>
                  </a:cubicBezTo>
                  <a:cubicBezTo>
                    <a:pt x="796" y="436"/>
                    <a:pt x="841" y="423"/>
                    <a:pt x="841" y="423"/>
                  </a:cubicBezTo>
                  <a:cubicBezTo>
                    <a:pt x="860" y="403"/>
                    <a:pt x="872" y="394"/>
                    <a:pt x="885" y="367"/>
                  </a:cubicBezTo>
                  <a:cubicBezTo>
                    <a:pt x="890" y="357"/>
                    <a:pt x="889" y="343"/>
                    <a:pt x="896" y="334"/>
                  </a:cubicBezTo>
                  <a:cubicBezTo>
                    <a:pt x="908" y="317"/>
                    <a:pt x="941" y="289"/>
                    <a:pt x="941" y="289"/>
                  </a:cubicBezTo>
                  <a:cubicBezTo>
                    <a:pt x="955" y="246"/>
                    <a:pt x="950" y="232"/>
                    <a:pt x="918" y="200"/>
                  </a:cubicBezTo>
                  <a:cubicBezTo>
                    <a:pt x="909" y="172"/>
                    <a:pt x="901" y="153"/>
                    <a:pt x="896" y="123"/>
                  </a:cubicBezTo>
                  <a:cubicBezTo>
                    <a:pt x="891" y="97"/>
                    <a:pt x="901" y="66"/>
                    <a:pt x="885" y="45"/>
                  </a:cubicBezTo>
                  <a:cubicBezTo>
                    <a:pt x="871" y="26"/>
                    <a:pt x="840" y="30"/>
                    <a:pt x="818" y="23"/>
                  </a:cubicBezTo>
                  <a:cubicBezTo>
                    <a:pt x="796" y="16"/>
                    <a:pt x="752" y="0"/>
                    <a:pt x="752" y="0"/>
                  </a:cubicBezTo>
                  <a:cubicBezTo>
                    <a:pt x="736" y="65"/>
                    <a:pt x="715" y="79"/>
                    <a:pt x="652" y="100"/>
                  </a:cubicBezTo>
                  <a:cubicBezTo>
                    <a:pt x="656" y="115"/>
                    <a:pt x="655" y="132"/>
                    <a:pt x="663" y="145"/>
                  </a:cubicBezTo>
                  <a:cubicBezTo>
                    <a:pt x="670" y="156"/>
                    <a:pt x="695" y="154"/>
                    <a:pt x="696" y="167"/>
                  </a:cubicBezTo>
                  <a:cubicBezTo>
                    <a:pt x="699" y="197"/>
                    <a:pt x="681" y="226"/>
                    <a:pt x="674" y="256"/>
                  </a:cubicBezTo>
                  <a:cubicBezTo>
                    <a:pt x="671" y="267"/>
                    <a:pt x="671" y="281"/>
                    <a:pt x="663" y="289"/>
                  </a:cubicBezTo>
                  <a:cubicBezTo>
                    <a:pt x="654" y="297"/>
                    <a:pt x="641" y="299"/>
                    <a:pt x="629" y="300"/>
                  </a:cubicBezTo>
                  <a:cubicBezTo>
                    <a:pt x="570" y="306"/>
                    <a:pt x="511" y="307"/>
                    <a:pt x="452" y="311"/>
                  </a:cubicBezTo>
                  <a:cubicBezTo>
                    <a:pt x="410" y="353"/>
                    <a:pt x="425" y="350"/>
                    <a:pt x="329" y="323"/>
                  </a:cubicBezTo>
                  <a:cubicBezTo>
                    <a:pt x="315" y="319"/>
                    <a:pt x="291" y="273"/>
                    <a:pt x="285" y="267"/>
                  </a:cubicBezTo>
                  <a:cubicBezTo>
                    <a:pt x="276" y="258"/>
                    <a:pt x="262" y="254"/>
                    <a:pt x="252" y="245"/>
                  </a:cubicBezTo>
                  <a:cubicBezTo>
                    <a:pt x="158" y="164"/>
                    <a:pt x="249" y="228"/>
                    <a:pt x="174" y="178"/>
                  </a:cubicBezTo>
                  <a:cubicBezTo>
                    <a:pt x="163" y="182"/>
                    <a:pt x="146" y="179"/>
                    <a:pt x="140" y="189"/>
                  </a:cubicBezTo>
                  <a:cubicBezTo>
                    <a:pt x="139" y="190"/>
                    <a:pt x="130" y="274"/>
                    <a:pt x="118" y="289"/>
                  </a:cubicBezTo>
                  <a:cubicBezTo>
                    <a:pt x="110" y="299"/>
                    <a:pt x="95" y="302"/>
                    <a:pt x="85" y="311"/>
                  </a:cubicBezTo>
                  <a:cubicBezTo>
                    <a:pt x="69" y="325"/>
                    <a:pt x="40" y="356"/>
                    <a:pt x="40" y="356"/>
                  </a:cubicBezTo>
                  <a:cubicBezTo>
                    <a:pt x="36" y="367"/>
                    <a:pt x="34" y="379"/>
                    <a:pt x="29" y="389"/>
                  </a:cubicBezTo>
                  <a:cubicBezTo>
                    <a:pt x="23" y="401"/>
                    <a:pt x="9" y="410"/>
                    <a:pt x="7" y="423"/>
                  </a:cubicBezTo>
                  <a:cubicBezTo>
                    <a:pt x="0" y="476"/>
                    <a:pt x="48" y="488"/>
                    <a:pt x="85" y="500"/>
                  </a:cubicBezTo>
                  <a:cubicBezTo>
                    <a:pt x="92" y="522"/>
                    <a:pt x="107" y="567"/>
                    <a:pt x="107" y="567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6997" y="4039"/>
              <a:ext cx="753" cy="1082"/>
            </a:xfrm>
            <a:custGeom>
              <a:avLst/>
              <a:gdLst>
                <a:gd name="T0" fmla="*/ 375 w 648"/>
                <a:gd name="T1" fmla="*/ 4285 h 853"/>
                <a:gd name="T2" fmla="*/ 658 w 648"/>
                <a:gd name="T3" fmla="*/ 4169 h 853"/>
                <a:gd name="T4" fmla="*/ 1044 w 648"/>
                <a:gd name="T5" fmla="*/ 4169 h 853"/>
                <a:gd name="T6" fmla="*/ 1169 w 648"/>
                <a:gd name="T7" fmla="*/ 3878 h 853"/>
                <a:gd name="T8" fmla="*/ 1074 w 648"/>
                <a:gd name="T9" fmla="*/ 3464 h 853"/>
                <a:gd name="T10" fmla="*/ 1358 w 648"/>
                <a:gd name="T11" fmla="*/ 2996 h 853"/>
                <a:gd name="T12" fmla="*/ 1392 w 648"/>
                <a:gd name="T13" fmla="*/ 2822 h 853"/>
                <a:gd name="T14" fmla="*/ 1455 w 648"/>
                <a:gd name="T15" fmla="*/ 2229 h 853"/>
                <a:gd name="T16" fmla="*/ 1774 w 648"/>
                <a:gd name="T17" fmla="*/ 2169 h 853"/>
                <a:gd name="T18" fmla="*/ 1836 w 648"/>
                <a:gd name="T19" fmla="*/ 1997 h 853"/>
                <a:gd name="T20" fmla="*/ 1676 w 648"/>
                <a:gd name="T21" fmla="*/ 1001 h 853"/>
                <a:gd name="T22" fmla="*/ 1358 w 648"/>
                <a:gd name="T23" fmla="*/ 647 h 853"/>
                <a:gd name="T24" fmla="*/ 1202 w 648"/>
                <a:gd name="T25" fmla="*/ 355 h 853"/>
                <a:gd name="T26" fmla="*/ 1106 w 648"/>
                <a:gd name="T27" fmla="*/ 235 h 853"/>
                <a:gd name="T28" fmla="*/ 1044 w 648"/>
                <a:gd name="T29" fmla="*/ 119 h 853"/>
                <a:gd name="T30" fmla="*/ 852 w 648"/>
                <a:gd name="T31" fmla="*/ 0 h 853"/>
                <a:gd name="T32" fmla="*/ 724 w 648"/>
                <a:gd name="T33" fmla="*/ 469 h 853"/>
                <a:gd name="T34" fmla="*/ 630 w 648"/>
                <a:gd name="T35" fmla="*/ 529 h 853"/>
                <a:gd name="T36" fmla="*/ 565 w 648"/>
                <a:gd name="T37" fmla="*/ 709 h 853"/>
                <a:gd name="T38" fmla="*/ 819 w 648"/>
                <a:gd name="T39" fmla="*/ 1353 h 853"/>
                <a:gd name="T40" fmla="*/ 1074 w 648"/>
                <a:gd name="T41" fmla="*/ 1237 h 853"/>
                <a:gd name="T42" fmla="*/ 1044 w 648"/>
                <a:gd name="T43" fmla="*/ 1997 h 853"/>
                <a:gd name="T44" fmla="*/ 819 w 648"/>
                <a:gd name="T45" fmla="*/ 2169 h 853"/>
                <a:gd name="T46" fmla="*/ 756 w 648"/>
                <a:gd name="T47" fmla="*/ 2296 h 853"/>
                <a:gd name="T48" fmla="*/ 724 w 648"/>
                <a:gd name="T49" fmla="*/ 2524 h 853"/>
                <a:gd name="T50" fmla="*/ 630 w 648"/>
                <a:gd name="T51" fmla="*/ 2641 h 853"/>
                <a:gd name="T52" fmla="*/ 26 w 648"/>
                <a:gd name="T53" fmla="*/ 2759 h 853"/>
                <a:gd name="T54" fmla="*/ 153 w 648"/>
                <a:gd name="T55" fmla="*/ 2996 h 853"/>
                <a:gd name="T56" fmla="*/ 214 w 648"/>
                <a:gd name="T57" fmla="*/ 3170 h 853"/>
                <a:gd name="T58" fmla="*/ 314 w 648"/>
                <a:gd name="T59" fmla="*/ 3992 h 853"/>
                <a:gd name="T60" fmla="*/ 375 w 648"/>
                <a:gd name="T61" fmla="*/ 4285 h 8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8"/>
                <a:gd name="T94" fmla="*/ 0 h 853"/>
                <a:gd name="T95" fmla="*/ 648 w 648"/>
                <a:gd name="T96" fmla="*/ 853 h 8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8" h="853">
                  <a:moveTo>
                    <a:pt x="131" y="811"/>
                  </a:moveTo>
                  <a:cubicBezTo>
                    <a:pt x="177" y="826"/>
                    <a:pt x="192" y="815"/>
                    <a:pt x="231" y="789"/>
                  </a:cubicBezTo>
                  <a:cubicBezTo>
                    <a:pt x="282" y="806"/>
                    <a:pt x="293" y="815"/>
                    <a:pt x="364" y="789"/>
                  </a:cubicBezTo>
                  <a:cubicBezTo>
                    <a:pt x="386" y="781"/>
                    <a:pt x="392" y="750"/>
                    <a:pt x="409" y="734"/>
                  </a:cubicBezTo>
                  <a:cubicBezTo>
                    <a:pt x="426" y="682"/>
                    <a:pt x="429" y="673"/>
                    <a:pt x="375" y="656"/>
                  </a:cubicBezTo>
                  <a:cubicBezTo>
                    <a:pt x="343" y="556"/>
                    <a:pt x="379" y="578"/>
                    <a:pt x="475" y="567"/>
                  </a:cubicBezTo>
                  <a:cubicBezTo>
                    <a:pt x="479" y="556"/>
                    <a:pt x="486" y="546"/>
                    <a:pt x="486" y="534"/>
                  </a:cubicBezTo>
                  <a:cubicBezTo>
                    <a:pt x="486" y="508"/>
                    <a:pt x="457" y="435"/>
                    <a:pt x="509" y="422"/>
                  </a:cubicBezTo>
                  <a:cubicBezTo>
                    <a:pt x="545" y="413"/>
                    <a:pt x="583" y="415"/>
                    <a:pt x="620" y="411"/>
                  </a:cubicBezTo>
                  <a:cubicBezTo>
                    <a:pt x="627" y="400"/>
                    <a:pt x="641" y="391"/>
                    <a:pt x="642" y="378"/>
                  </a:cubicBezTo>
                  <a:cubicBezTo>
                    <a:pt x="648" y="322"/>
                    <a:pt x="628" y="229"/>
                    <a:pt x="586" y="189"/>
                  </a:cubicBezTo>
                  <a:cubicBezTo>
                    <a:pt x="566" y="129"/>
                    <a:pt x="536" y="133"/>
                    <a:pt x="475" y="122"/>
                  </a:cubicBezTo>
                  <a:cubicBezTo>
                    <a:pt x="383" y="61"/>
                    <a:pt x="497" y="143"/>
                    <a:pt x="420" y="67"/>
                  </a:cubicBezTo>
                  <a:cubicBezTo>
                    <a:pt x="410" y="58"/>
                    <a:pt x="397" y="53"/>
                    <a:pt x="386" y="45"/>
                  </a:cubicBezTo>
                  <a:cubicBezTo>
                    <a:pt x="378" y="38"/>
                    <a:pt x="373" y="27"/>
                    <a:pt x="364" y="22"/>
                  </a:cubicBezTo>
                  <a:cubicBezTo>
                    <a:pt x="343" y="11"/>
                    <a:pt x="298" y="0"/>
                    <a:pt x="298" y="0"/>
                  </a:cubicBezTo>
                  <a:cubicBezTo>
                    <a:pt x="258" y="38"/>
                    <a:pt x="278" y="12"/>
                    <a:pt x="253" y="89"/>
                  </a:cubicBezTo>
                  <a:cubicBezTo>
                    <a:pt x="249" y="100"/>
                    <a:pt x="231" y="96"/>
                    <a:pt x="220" y="100"/>
                  </a:cubicBezTo>
                  <a:cubicBezTo>
                    <a:pt x="213" y="111"/>
                    <a:pt x="200" y="121"/>
                    <a:pt x="198" y="134"/>
                  </a:cubicBezTo>
                  <a:cubicBezTo>
                    <a:pt x="191" y="193"/>
                    <a:pt x="237" y="240"/>
                    <a:pt x="286" y="256"/>
                  </a:cubicBezTo>
                  <a:cubicBezTo>
                    <a:pt x="319" y="225"/>
                    <a:pt x="332" y="218"/>
                    <a:pt x="375" y="234"/>
                  </a:cubicBezTo>
                  <a:cubicBezTo>
                    <a:pt x="388" y="272"/>
                    <a:pt x="382" y="342"/>
                    <a:pt x="364" y="378"/>
                  </a:cubicBezTo>
                  <a:cubicBezTo>
                    <a:pt x="353" y="400"/>
                    <a:pt x="303" y="407"/>
                    <a:pt x="286" y="411"/>
                  </a:cubicBezTo>
                  <a:cubicBezTo>
                    <a:pt x="279" y="419"/>
                    <a:pt x="269" y="424"/>
                    <a:pt x="264" y="434"/>
                  </a:cubicBezTo>
                  <a:cubicBezTo>
                    <a:pt x="257" y="448"/>
                    <a:pt x="261" y="465"/>
                    <a:pt x="253" y="478"/>
                  </a:cubicBezTo>
                  <a:cubicBezTo>
                    <a:pt x="246" y="489"/>
                    <a:pt x="231" y="493"/>
                    <a:pt x="220" y="500"/>
                  </a:cubicBezTo>
                  <a:cubicBezTo>
                    <a:pt x="143" y="491"/>
                    <a:pt x="76" y="477"/>
                    <a:pt x="9" y="522"/>
                  </a:cubicBezTo>
                  <a:cubicBezTo>
                    <a:pt x="33" y="596"/>
                    <a:pt x="0" y="524"/>
                    <a:pt x="53" y="567"/>
                  </a:cubicBezTo>
                  <a:cubicBezTo>
                    <a:pt x="63" y="575"/>
                    <a:pt x="68" y="589"/>
                    <a:pt x="75" y="600"/>
                  </a:cubicBezTo>
                  <a:cubicBezTo>
                    <a:pt x="89" y="714"/>
                    <a:pt x="76" y="659"/>
                    <a:pt x="109" y="756"/>
                  </a:cubicBezTo>
                  <a:cubicBezTo>
                    <a:pt x="111" y="762"/>
                    <a:pt x="131" y="853"/>
                    <a:pt x="131" y="811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2529" y="6223"/>
              <a:ext cx="1451" cy="955"/>
            </a:xfrm>
            <a:custGeom>
              <a:avLst/>
              <a:gdLst>
                <a:gd name="T0" fmla="*/ 235 w 1066"/>
                <a:gd name="T1" fmla="*/ 866 h 684"/>
                <a:gd name="T2" fmla="*/ 48 w 1066"/>
                <a:gd name="T3" fmla="*/ 1565 h 684"/>
                <a:gd name="T4" fmla="*/ 909 w 1066"/>
                <a:gd name="T5" fmla="*/ 3175 h 684"/>
                <a:gd name="T6" fmla="*/ 1292 w 1066"/>
                <a:gd name="T7" fmla="*/ 4208 h 684"/>
                <a:gd name="T8" fmla="*/ 1579 w 1066"/>
                <a:gd name="T9" fmla="*/ 5008 h 684"/>
                <a:gd name="T10" fmla="*/ 2151 w 1066"/>
                <a:gd name="T11" fmla="*/ 5248 h 684"/>
                <a:gd name="T12" fmla="*/ 2540 w 1066"/>
                <a:gd name="T13" fmla="*/ 5812 h 684"/>
                <a:gd name="T14" fmla="*/ 3116 w 1066"/>
                <a:gd name="T15" fmla="*/ 5585 h 684"/>
                <a:gd name="T16" fmla="*/ 3697 w 1066"/>
                <a:gd name="T17" fmla="*/ 5928 h 684"/>
                <a:gd name="T18" fmla="*/ 4078 w 1066"/>
                <a:gd name="T19" fmla="*/ 6390 h 684"/>
                <a:gd name="T20" fmla="*/ 5049 w 1066"/>
                <a:gd name="T21" fmla="*/ 5812 h 684"/>
                <a:gd name="T22" fmla="*/ 5914 w 1066"/>
                <a:gd name="T23" fmla="*/ 6732 h 684"/>
                <a:gd name="T24" fmla="*/ 6299 w 1066"/>
                <a:gd name="T25" fmla="*/ 6619 h 684"/>
                <a:gd name="T26" fmla="*/ 7064 w 1066"/>
                <a:gd name="T27" fmla="*/ 7070 h 684"/>
                <a:gd name="T28" fmla="*/ 7255 w 1066"/>
                <a:gd name="T29" fmla="*/ 6732 h 684"/>
                <a:gd name="T30" fmla="*/ 7064 w 1066"/>
                <a:gd name="T31" fmla="*/ 6039 h 684"/>
                <a:gd name="T32" fmla="*/ 7353 w 1066"/>
                <a:gd name="T33" fmla="*/ 5812 h 684"/>
                <a:gd name="T34" fmla="*/ 7927 w 1066"/>
                <a:gd name="T35" fmla="*/ 5928 h 684"/>
                <a:gd name="T36" fmla="*/ 7838 w 1066"/>
                <a:gd name="T37" fmla="*/ 5585 h 684"/>
                <a:gd name="T38" fmla="*/ 7450 w 1066"/>
                <a:gd name="T39" fmla="*/ 5008 h 684"/>
                <a:gd name="T40" fmla="*/ 7541 w 1066"/>
                <a:gd name="T41" fmla="*/ 4670 h 684"/>
                <a:gd name="T42" fmla="*/ 8315 w 1066"/>
                <a:gd name="T43" fmla="*/ 4889 h 684"/>
                <a:gd name="T44" fmla="*/ 8510 w 1066"/>
                <a:gd name="T45" fmla="*/ 3739 h 684"/>
                <a:gd name="T46" fmla="*/ 8890 w 1066"/>
                <a:gd name="T47" fmla="*/ 3062 h 684"/>
                <a:gd name="T48" fmla="*/ 8793 w 1066"/>
                <a:gd name="T49" fmla="*/ 1794 h 684"/>
                <a:gd name="T50" fmla="*/ 8407 w 1066"/>
                <a:gd name="T51" fmla="*/ 866 h 684"/>
                <a:gd name="T52" fmla="*/ 8122 w 1066"/>
                <a:gd name="T53" fmla="*/ 990 h 684"/>
                <a:gd name="T54" fmla="*/ 7838 w 1066"/>
                <a:gd name="T55" fmla="*/ 1219 h 684"/>
                <a:gd name="T56" fmla="*/ 7541 w 1066"/>
                <a:gd name="T57" fmla="*/ 990 h 684"/>
                <a:gd name="T58" fmla="*/ 7450 w 1066"/>
                <a:gd name="T59" fmla="*/ 644 h 684"/>
                <a:gd name="T60" fmla="*/ 6873 w 1066"/>
                <a:gd name="T61" fmla="*/ 413 h 684"/>
                <a:gd name="T62" fmla="*/ 5049 w 1066"/>
                <a:gd name="T63" fmla="*/ 525 h 684"/>
                <a:gd name="T64" fmla="*/ 3314 w 1066"/>
                <a:gd name="T65" fmla="*/ 296 h 684"/>
                <a:gd name="T66" fmla="*/ 3116 w 1066"/>
                <a:gd name="T67" fmla="*/ 525 h 684"/>
                <a:gd name="T68" fmla="*/ 2151 w 1066"/>
                <a:gd name="T69" fmla="*/ 751 h 684"/>
                <a:gd name="T70" fmla="*/ 1681 w 1066"/>
                <a:gd name="T71" fmla="*/ 644 h 684"/>
                <a:gd name="T72" fmla="*/ 1775 w 1066"/>
                <a:gd name="T73" fmla="*/ 296 h 684"/>
                <a:gd name="T74" fmla="*/ 1481 w 1066"/>
                <a:gd name="T75" fmla="*/ 186 h 684"/>
                <a:gd name="T76" fmla="*/ 1195 w 1066"/>
                <a:gd name="T77" fmla="*/ 296 h 684"/>
                <a:gd name="T78" fmla="*/ 1006 w 1066"/>
                <a:gd name="T79" fmla="*/ 644 h 684"/>
                <a:gd name="T80" fmla="*/ 235 w 1066"/>
                <a:gd name="T81" fmla="*/ 866 h 6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684"/>
                <a:gd name="T125" fmla="*/ 1066 w 1066"/>
                <a:gd name="T126" fmla="*/ 684 h 6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684">
                  <a:moveTo>
                    <a:pt x="27" y="84"/>
                  </a:moveTo>
                  <a:cubicBezTo>
                    <a:pt x="20" y="106"/>
                    <a:pt x="0" y="128"/>
                    <a:pt x="5" y="151"/>
                  </a:cubicBezTo>
                  <a:cubicBezTo>
                    <a:pt x="19" y="221"/>
                    <a:pt x="31" y="283"/>
                    <a:pt x="105" y="307"/>
                  </a:cubicBezTo>
                  <a:cubicBezTo>
                    <a:pt x="134" y="351"/>
                    <a:pt x="133" y="342"/>
                    <a:pt x="149" y="407"/>
                  </a:cubicBezTo>
                  <a:cubicBezTo>
                    <a:pt x="154" y="428"/>
                    <a:pt x="159" y="470"/>
                    <a:pt x="182" y="484"/>
                  </a:cubicBezTo>
                  <a:cubicBezTo>
                    <a:pt x="202" y="497"/>
                    <a:pt x="249" y="507"/>
                    <a:pt x="249" y="507"/>
                  </a:cubicBezTo>
                  <a:cubicBezTo>
                    <a:pt x="251" y="510"/>
                    <a:pt x="282" y="562"/>
                    <a:pt x="294" y="562"/>
                  </a:cubicBezTo>
                  <a:cubicBezTo>
                    <a:pt x="317" y="562"/>
                    <a:pt x="360" y="540"/>
                    <a:pt x="360" y="540"/>
                  </a:cubicBezTo>
                  <a:cubicBezTo>
                    <a:pt x="382" y="547"/>
                    <a:pt x="411" y="553"/>
                    <a:pt x="427" y="573"/>
                  </a:cubicBezTo>
                  <a:cubicBezTo>
                    <a:pt x="470" y="627"/>
                    <a:pt x="399" y="594"/>
                    <a:pt x="471" y="618"/>
                  </a:cubicBezTo>
                  <a:cubicBezTo>
                    <a:pt x="507" y="584"/>
                    <a:pt x="547" y="596"/>
                    <a:pt x="583" y="562"/>
                  </a:cubicBezTo>
                  <a:cubicBezTo>
                    <a:pt x="639" y="581"/>
                    <a:pt x="643" y="613"/>
                    <a:pt x="683" y="651"/>
                  </a:cubicBezTo>
                  <a:cubicBezTo>
                    <a:pt x="698" y="647"/>
                    <a:pt x="712" y="640"/>
                    <a:pt x="727" y="640"/>
                  </a:cubicBezTo>
                  <a:cubicBezTo>
                    <a:pt x="754" y="640"/>
                    <a:pt x="784" y="673"/>
                    <a:pt x="816" y="684"/>
                  </a:cubicBezTo>
                  <a:cubicBezTo>
                    <a:pt x="823" y="673"/>
                    <a:pt x="838" y="664"/>
                    <a:pt x="838" y="651"/>
                  </a:cubicBezTo>
                  <a:cubicBezTo>
                    <a:pt x="838" y="627"/>
                    <a:pt x="816" y="584"/>
                    <a:pt x="816" y="584"/>
                  </a:cubicBezTo>
                  <a:cubicBezTo>
                    <a:pt x="827" y="577"/>
                    <a:pt x="836" y="563"/>
                    <a:pt x="849" y="562"/>
                  </a:cubicBezTo>
                  <a:cubicBezTo>
                    <a:pt x="871" y="560"/>
                    <a:pt x="895" y="581"/>
                    <a:pt x="916" y="573"/>
                  </a:cubicBezTo>
                  <a:cubicBezTo>
                    <a:pt x="927" y="569"/>
                    <a:pt x="910" y="550"/>
                    <a:pt x="905" y="540"/>
                  </a:cubicBezTo>
                  <a:cubicBezTo>
                    <a:pt x="891" y="512"/>
                    <a:pt x="881" y="505"/>
                    <a:pt x="860" y="484"/>
                  </a:cubicBezTo>
                  <a:cubicBezTo>
                    <a:pt x="864" y="473"/>
                    <a:pt x="860" y="455"/>
                    <a:pt x="871" y="451"/>
                  </a:cubicBezTo>
                  <a:cubicBezTo>
                    <a:pt x="885" y="446"/>
                    <a:pt x="942" y="467"/>
                    <a:pt x="960" y="473"/>
                  </a:cubicBezTo>
                  <a:cubicBezTo>
                    <a:pt x="972" y="437"/>
                    <a:pt x="969" y="397"/>
                    <a:pt x="983" y="362"/>
                  </a:cubicBezTo>
                  <a:cubicBezTo>
                    <a:pt x="993" y="337"/>
                    <a:pt x="1027" y="296"/>
                    <a:pt x="1027" y="296"/>
                  </a:cubicBezTo>
                  <a:cubicBezTo>
                    <a:pt x="1049" y="228"/>
                    <a:pt x="1066" y="226"/>
                    <a:pt x="1016" y="173"/>
                  </a:cubicBezTo>
                  <a:cubicBezTo>
                    <a:pt x="991" y="97"/>
                    <a:pt x="1010" y="123"/>
                    <a:pt x="971" y="84"/>
                  </a:cubicBezTo>
                  <a:cubicBezTo>
                    <a:pt x="960" y="88"/>
                    <a:pt x="948" y="91"/>
                    <a:pt x="938" y="96"/>
                  </a:cubicBezTo>
                  <a:cubicBezTo>
                    <a:pt x="926" y="102"/>
                    <a:pt x="918" y="118"/>
                    <a:pt x="905" y="118"/>
                  </a:cubicBezTo>
                  <a:cubicBezTo>
                    <a:pt x="892" y="118"/>
                    <a:pt x="882" y="103"/>
                    <a:pt x="871" y="96"/>
                  </a:cubicBezTo>
                  <a:cubicBezTo>
                    <a:pt x="867" y="85"/>
                    <a:pt x="870" y="69"/>
                    <a:pt x="860" y="62"/>
                  </a:cubicBezTo>
                  <a:cubicBezTo>
                    <a:pt x="841" y="48"/>
                    <a:pt x="794" y="40"/>
                    <a:pt x="794" y="40"/>
                  </a:cubicBezTo>
                  <a:cubicBezTo>
                    <a:pt x="702" y="51"/>
                    <a:pt x="675" y="62"/>
                    <a:pt x="583" y="51"/>
                  </a:cubicBezTo>
                  <a:cubicBezTo>
                    <a:pt x="529" y="0"/>
                    <a:pt x="450" y="7"/>
                    <a:pt x="383" y="29"/>
                  </a:cubicBezTo>
                  <a:cubicBezTo>
                    <a:pt x="375" y="36"/>
                    <a:pt x="370" y="48"/>
                    <a:pt x="360" y="51"/>
                  </a:cubicBezTo>
                  <a:cubicBezTo>
                    <a:pt x="324" y="63"/>
                    <a:pt x="249" y="73"/>
                    <a:pt x="249" y="73"/>
                  </a:cubicBezTo>
                  <a:cubicBezTo>
                    <a:pt x="231" y="69"/>
                    <a:pt x="207" y="75"/>
                    <a:pt x="194" y="62"/>
                  </a:cubicBezTo>
                  <a:cubicBezTo>
                    <a:pt x="186" y="54"/>
                    <a:pt x="210" y="39"/>
                    <a:pt x="205" y="29"/>
                  </a:cubicBezTo>
                  <a:cubicBezTo>
                    <a:pt x="199" y="18"/>
                    <a:pt x="182" y="22"/>
                    <a:pt x="171" y="18"/>
                  </a:cubicBezTo>
                  <a:cubicBezTo>
                    <a:pt x="160" y="22"/>
                    <a:pt x="147" y="22"/>
                    <a:pt x="138" y="29"/>
                  </a:cubicBezTo>
                  <a:cubicBezTo>
                    <a:pt x="128" y="37"/>
                    <a:pt x="127" y="55"/>
                    <a:pt x="116" y="62"/>
                  </a:cubicBezTo>
                  <a:cubicBezTo>
                    <a:pt x="77" y="86"/>
                    <a:pt x="62" y="84"/>
                    <a:pt x="27" y="84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Freeform 121"/>
            <p:cNvSpPr>
              <a:spLocks/>
            </p:cNvSpPr>
            <p:nvPr/>
          </p:nvSpPr>
          <p:spPr bwMode="auto">
            <a:xfrm>
              <a:off x="3653" y="6184"/>
              <a:ext cx="1459" cy="1638"/>
            </a:xfrm>
            <a:custGeom>
              <a:avLst/>
              <a:gdLst>
                <a:gd name="T0" fmla="*/ 1605 w 1072"/>
                <a:gd name="T1" fmla="*/ 1176 h 1166"/>
                <a:gd name="T2" fmla="*/ 2080 w 1072"/>
                <a:gd name="T3" fmla="*/ 2745 h 1166"/>
                <a:gd name="T4" fmla="*/ 1984 w 1072"/>
                <a:gd name="T5" fmla="*/ 3096 h 1166"/>
                <a:gd name="T6" fmla="*/ 1888 w 1072"/>
                <a:gd name="T7" fmla="*/ 3582 h 1166"/>
                <a:gd name="T8" fmla="*/ 1396 w 1072"/>
                <a:gd name="T9" fmla="*/ 4540 h 1166"/>
                <a:gd name="T10" fmla="*/ 739 w 1072"/>
                <a:gd name="T11" fmla="*/ 5144 h 1166"/>
                <a:gd name="T12" fmla="*/ 930 w 1072"/>
                <a:gd name="T13" fmla="*/ 5866 h 1166"/>
                <a:gd name="T14" fmla="*/ 1025 w 1072"/>
                <a:gd name="T15" fmla="*/ 6216 h 1166"/>
                <a:gd name="T16" fmla="*/ 440 w 1072"/>
                <a:gd name="T17" fmla="*/ 6341 h 1166"/>
                <a:gd name="T18" fmla="*/ 154 w 1072"/>
                <a:gd name="T19" fmla="*/ 6582 h 1166"/>
                <a:gd name="T20" fmla="*/ 739 w 1072"/>
                <a:gd name="T21" fmla="*/ 7902 h 1166"/>
                <a:gd name="T22" fmla="*/ 1396 w 1072"/>
                <a:gd name="T23" fmla="*/ 9100 h 1166"/>
                <a:gd name="T24" fmla="*/ 1888 w 1072"/>
                <a:gd name="T25" fmla="*/ 9224 h 1166"/>
                <a:gd name="T26" fmla="*/ 2172 w 1072"/>
                <a:gd name="T27" fmla="*/ 9459 h 1166"/>
                <a:gd name="T28" fmla="*/ 2468 w 1072"/>
                <a:gd name="T29" fmla="*/ 9341 h 1166"/>
                <a:gd name="T30" fmla="*/ 2559 w 1072"/>
                <a:gd name="T31" fmla="*/ 9700 h 1166"/>
                <a:gd name="T32" fmla="*/ 3039 w 1072"/>
                <a:gd name="T33" fmla="*/ 10179 h 1166"/>
                <a:gd name="T34" fmla="*/ 3226 w 1072"/>
                <a:gd name="T35" fmla="*/ 10891 h 1166"/>
                <a:gd name="T36" fmla="*/ 3329 w 1072"/>
                <a:gd name="T37" fmla="*/ 11383 h 1166"/>
                <a:gd name="T38" fmla="*/ 3612 w 1072"/>
                <a:gd name="T39" fmla="*/ 11622 h 1166"/>
                <a:gd name="T40" fmla="*/ 3999 w 1072"/>
                <a:gd name="T41" fmla="*/ 12220 h 1166"/>
                <a:gd name="T42" fmla="*/ 4294 w 1072"/>
                <a:gd name="T43" fmla="*/ 12094 h 1166"/>
                <a:gd name="T44" fmla="*/ 4670 w 1072"/>
                <a:gd name="T45" fmla="*/ 11977 h 1166"/>
                <a:gd name="T46" fmla="*/ 5345 w 1072"/>
                <a:gd name="T47" fmla="*/ 12220 h 1166"/>
                <a:gd name="T48" fmla="*/ 5829 w 1072"/>
                <a:gd name="T49" fmla="*/ 11622 h 1166"/>
                <a:gd name="T50" fmla="*/ 5922 w 1072"/>
                <a:gd name="T51" fmla="*/ 11977 h 1166"/>
                <a:gd name="T52" fmla="*/ 7359 w 1072"/>
                <a:gd name="T53" fmla="*/ 11852 h 1166"/>
                <a:gd name="T54" fmla="*/ 8133 w 1072"/>
                <a:gd name="T55" fmla="*/ 10891 h 1166"/>
                <a:gd name="T56" fmla="*/ 8716 w 1072"/>
                <a:gd name="T57" fmla="*/ 10061 h 1166"/>
                <a:gd name="T58" fmla="*/ 8318 w 1072"/>
                <a:gd name="T59" fmla="*/ 7541 h 1166"/>
                <a:gd name="T60" fmla="*/ 8031 w 1072"/>
                <a:gd name="T61" fmla="*/ 7302 h 1166"/>
                <a:gd name="T62" fmla="*/ 7452 w 1072"/>
                <a:gd name="T63" fmla="*/ 7063 h 1166"/>
                <a:gd name="T64" fmla="*/ 7167 w 1072"/>
                <a:gd name="T65" fmla="*/ 6341 h 1166"/>
                <a:gd name="T66" fmla="*/ 7075 w 1072"/>
                <a:gd name="T67" fmla="*/ 5493 h 1166"/>
                <a:gd name="T68" fmla="*/ 6789 w 1072"/>
                <a:gd name="T69" fmla="*/ 5378 h 1166"/>
                <a:gd name="T70" fmla="*/ 6587 w 1072"/>
                <a:gd name="T71" fmla="*/ 4665 h 1166"/>
                <a:gd name="T72" fmla="*/ 5727 w 1072"/>
                <a:gd name="T73" fmla="*/ 5144 h 1166"/>
                <a:gd name="T74" fmla="*/ 5249 w 1072"/>
                <a:gd name="T75" fmla="*/ 5015 h 1166"/>
                <a:gd name="T76" fmla="*/ 5158 w 1072"/>
                <a:gd name="T77" fmla="*/ 4418 h 1166"/>
                <a:gd name="T78" fmla="*/ 4863 w 1072"/>
                <a:gd name="T79" fmla="*/ 3338 h 1166"/>
                <a:gd name="T80" fmla="*/ 4099 w 1072"/>
                <a:gd name="T81" fmla="*/ 3338 h 1166"/>
                <a:gd name="T82" fmla="*/ 3714 w 1072"/>
                <a:gd name="T83" fmla="*/ 2745 h 1166"/>
                <a:gd name="T84" fmla="*/ 2940 w 1072"/>
                <a:gd name="T85" fmla="*/ 1541 h 1166"/>
                <a:gd name="T86" fmla="*/ 2654 w 1072"/>
                <a:gd name="T87" fmla="*/ 1308 h 1166"/>
                <a:gd name="T88" fmla="*/ 2269 w 1072"/>
                <a:gd name="T89" fmla="*/ 820 h 1166"/>
                <a:gd name="T90" fmla="*/ 2172 w 1072"/>
                <a:gd name="T91" fmla="*/ 459 h 1166"/>
                <a:gd name="T92" fmla="*/ 1605 w 1072"/>
                <a:gd name="T93" fmla="*/ 1176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2"/>
                <a:gd name="T142" fmla="*/ 0 h 1166"/>
                <a:gd name="T143" fmla="*/ 1072 w 1072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2" h="1166">
                  <a:moveTo>
                    <a:pt x="185" y="109"/>
                  </a:moveTo>
                  <a:cubicBezTo>
                    <a:pt x="223" y="149"/>
                    <a:pt x="223" y="203"/>
                    <a:pt x="240" y="254"/>
                  </a:cubicBezTo>
                  <a:cubicBezTo>
                    <a:pt x="236" y="265"/>
                    <a:pt x="236" y="278"/>
                    <a:pt x="229" y="287"/>
                  </a:cubicBezTo>
                  <a:cubicBezTo>
                    <a:pt x="198" y="326"/>
                    <a:pt x="178" y="291"/>
                    <a:pt x="218" y="332"/>
                  </a:cubicBezTo>
                  <a:cubicBezTo>
                    <a:pt x="197" y="364"/>
                    <a:pt x="189" y="394"/>
                    <a:pt x="162" y="421"/>
                  </a:cubicBezTo>
                  <a:cubicBezTo>
                    <a:pt x="149" y="488"/>
                    <a:pt x="153" y="499"/>
                    <a:pt x="85" y="476"/>
                  </a:cubicBezTo>
                  <a:cubicBezTo>
                    <a:pt x="43" y="516"/>
                    <a:pt x="59" y="527"/>
                    <a:pt x="107" y="543"/>
                  </a:cubicBezTo>
                  <a:cubicBezTo>
                    <a:pt x="111" y="554"/>
                    <a:pt x="122" y="565"/>
                    <a:pt x="118" y="576"/>
                  </a:cubicBezTo>
                  <a:cubicBezTo>
                    <a:pt x="103" y="614"/>
                    <a:pt x="72" y="594"/>
                    <a:pt x="51" y="587"/>
                  </a:cubicBezTo>
                  <a:cubicBezTo>
                    <a:pt x="40" y="594"/>
                    <a:pt x="21" y="596"/>
                    <a:pt x="18" y="609"/>
                  </a:cubicBezTo>
                  <a:cubicBezTo>
                    <a:pt x="0" y="689"/>
                    <a:pt x="44" y="691"/>
                    <a:pt x="85" y="732"/>
                  </a:cubicBezTo>
                  <a:cubicBezTo>
                    <a:pt x="101" y="781"/>
                    <a:pt x="107" y="823"/>
                    <a:pt x="162" y="843"/>
                  </a:cubicBezTo>
                  <a:cubicBezTo>
                    <a:pt x="180" y="850"/>
                    <a:pt x="199" y="850"/>
                    <a:pt x="218" y="854"/>
                  </a:cubicBezTo>
                  <a:cubicBezTo>
                    <a:pt x="229" y="861"/>
                    <a:pt x="238" y="874"/>
                    <a:pt x="251" y="876"/>
                  </a:cubicBezTo>
                  <a:cubicBezTo>
                    <a:pt x="263" y="878"/>
                    <a:pt x="274" y="860"/>
                    <a:pt x="285" y="865"/>
                  </a:cubicBezTo>
                  <a:cubicBezTo>
                    <a:pt x="295" y="870"/>
                    <a:pt x="290" y="888"/>
                    <a:pt x="296" y="898"/>
                  </a:cubicBezTo>
                  <a:cubicBezTo>
                    <a:pt x="307" y="917"/>
                    <a:pt x="334" y="931"/>
                    <a:pt x="351" y="943"/>
                  </a:cubicBezTo>
                  <a:cubicBezTo>
                    <a:pt x="358" y="965"/>
                    <a:pt x="367" y="987"/>
                    <a:pt x="373" y="1009"/>
                  </a:cubicBezTo>
                  <a:cubicBezTo>
                    <a:pt x="377" y="1024"/>
                    <a:pt x="376" y="1041"/>
                    <a:pt x="385" y="1054"/>
                  </a:cubicBezTo>
                  <a:cubicBezTo>
                    <a:pt x="392" y="1065"/>
                    <a:pt x="407" y="1069"/>
                    <a:pt x="418" y="1076"/>
                  </a:cubicBezTo>
                  <a:cubicBezTo>
                    <a:pt x="421" y="1080"/>
                    <a:pt x="451" y="1130"/>
                    <a:pt x="462" y="1132"/>
                  </a:cubicBezTo>
                  <a:cubicBezTo>
                    <a:pt x="474" y="1134"/>
                    <a:pt x="484" y="1123"/>
                    <a:pt x="496" y="1120"/>
                  </a:cubicBezTo>
                  <a:cubicBezTo>
                    <a:pt x="511" y="1116"/>
                    <a:pt x="525" y="1113"/>
                    <a:pt x="540" y="1109"/>
                  </a:cubicBezTo>
                  <a:cubicBezTo>
                    <a:pt x="594" y="1163"/>
                    <a:pt x="567" y="1166"/>
                    <a:pt x="618" y="1132"/>
                  </a:cubicBezTo>
                  <a:cubicBezTo>
                    <a:pt x="644" y="1054"/>
                    <a:pt x="618" y="1058"/>
                    <a:pt x="674" y="1076"/>
                  </a:cubicBezTo>
                  <a:cubicBezTo>
                    <a:pt x="678" y="1087"/>
                    <a:pt x="677" y="1101"/>
                    <a:pt x="685" y="1109"/>
                  </a:cubicBezTo>
                  <a:cubicBezTo>
                    <a:pt x="720" y="1144"/>
                    <a:pt x="810" y="1106"/>
                    <a:pt x="851" y="1098"/>
                  </a:cubicBezTo>
                  <a:cubicBezTo>
                    <a:pt x="866" y="1025"/>
                    <a:pt x="867" y="1024"/>
                    <a:pt x="940" y="1009"/>
                  </a:cubicBezTo>
                  <a:cubicBezTo>
                    <a:pt x="967" y="928"/>
                    <a:pt x="939" y="949"/>
                    <a:pt x="1007" y="932"/>
                  </a:cubicBezTo>
                  <a:cubicBezTo>
                    <a:pt x="1072" y="864"/>
                    <a:pt x="1053" y="727"/>
                    <a:pt x="962" y="698"/>
                  </a:cubicBezTo>
                  <a:cubicBezTo>
                    <a:pt x="951" y="691"/>
                    <a:pt x="941" y="681"/>
                    <a:pt x="929" y="676"/>
                  </a:cubicBezTo>
                  <a:cubicBezTo>
                    <a:pt x="907" y="667"/>
                    <a:pt x="862" y="654"/>
                    <a:pt x="862" y="654"/>
                  </a:cubicBezTo>
                  <a:cubicBezTo>
                    <a:pt x="843" y="625"/>
                    <a:pt x="836" y="621"/>
                    <a:pt x="829" y="587"/>
                  </a:cubicBezTo>
                  <a:cubicBezTo>
                    <a:pt x="824" y="561"/>
                    <a:pt x="830" y="533"/>
                    <a:pt x="818" y="509"/>
                  </a:cubicBezTo>
                  <a:cubicBezTo>
                    <a:pt x="813" y="499"/>
                    <a:pt x="796" y="502"/>
                    <a:pt x="785" y="498"/>
                  </a:cubicBezTo>
                  <a:cubicBezTo>
                    <a:pt x="777" y="476"/>
                    <a:pt x="784" y="425"/>
                    <a:pt x="762" y="432"/>
                  </a:cubicBezTo>
                  <a:cubicBezTo>
                    <a:pt x="726" y="444"/>
                    <a:pt x="698" y="464"/>
                    <a:pt x="662" y="476"/>
                  </a:cubicBezTo>
                  <a:cubicBezTo>
                    <a:pt x="644" y="472"/>
                    <a:pt x="620" y="478"/>
                    <a:pt x="607" y="465"/>
                  </a:cubicBezTo>
                  <a:cubicBezTo>
                    <a:pt x="594" y="451"/>
                    <a:pt x="599" y="428"/>
                    <a:pt x="596" y="409"/>
                  </a:cubicBezTo>
                  <a:cubicBezTo>
                    <a:pt x="581" y="319"/>
                    <a:pt x="604" y="351"/>
                    <a:pt x="562" y="309"/>
                  </a:cubicBezTo>
                  <a:cubicBezTo>
                    <a:pt x="486" y="335"/>
                    <a:pt x="512" y="349"/>
                    <a:pt x="474" y="309"/>
                  </a:cubicBezTo>
                  <a:cubicBezTo>
                    <a:pt x="450" y="244"/>
                    <a:pt x="480" y="305"/>
                    <a:pt x="429" y="254"/>
                  </a:cubicBezTo>
                  <a:cubicBezTo>
                    <a:pt x="397" y="222"/>
                    <a:pt x="372" y="175"/>
                    <a:pt x="340" y="143"/>
                  </a:cubicBezTo>
                  <a:cubicBezTo>
                    <a:pt x="331" y="134"/>
                    <a:pt x="317" y="130"/>
                    <a:pt x="307" y="121"/>
                  </a:cubicBezTo>
                  <a:cubicBezTo>
                    <a:pt x="291" y="107"/>
                    <a:pt x="262" y="76"/>
                    <a:pt x="262" y="76"/>
                  </a:cubicBezTo>
                  <a:cubicBezTo>
                    <a:pt x="258" y="65"/>
                    <a:pt x="259" y="51"/>
                    <a:pt x="251" y="43"/>
                  </a:cubicBezTo>
                  <a:cubicBezTo>
                    <a:pt x="208" y="0"/>
                    <a:pt x="185" y="81"/>
                    <a:pt x="185" y="109"/>
                  </a:cubicBezTo>
                  <a:close/>
                </a:path>
              </a:pathLst>
            </a:custGeom>
            <a:solidFill>
              <a:srgbClr val="C0000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7196" y="6379"/>
              <a:ext cx="1273" cy="1833"/>
            </a:xfrm>
            <a:custGeom>
              <a:avLst/>
              <a:gdLst>
                <a:gd name="T0" fmla="*/ 111 w 949"/>
                <a:gd name="T1" fmla="*/ 839 h 1303"/>
                <a:gd name="T2" fmla="*/ 178 w 949"/>
                <a:gd name="T3" fmla="*/ 961 h 1303"/>
                <a:gd name="T4" fmla="*/ 334 w 949"/>
                <a:gd name="T5" fmla="*/ 950 h 1303"/>
                <a:gd name="T6" fmla="*/ 323 w 949"/>
                <a:gd name="T7" fmla="*/ 1027 h 1303"/>
                <a:gd name="T8" fmla="*/ 200 w 949"/>
                <a:gd name="T9" fmla="*/ 1072 h 1303"/>
                <a:gd name="T10" fmla="*/ 134 w 949"/>
                <a:gd name="T11" fmla="*/ 1094 h 1303"/>
                <a:gd name="T12" fmla="*/ 100 w 949"/>
                <a:gd name="T13" fmla="*/ 1105 h 1303"/>
                <a:gd name="T14" fmla="*/ 67 w 949"/>
                <a:gd name="T15" fmla="*/ 1116 h 1303"/>
                <a:gd name="T16" fmla="*/ 0 w 949"/>
                <a:gd name="T17" fmla="*/ 1239 h 1303"/>
                <a:gd name="T18" fmla="*/ 11 w 949"/>
                <a:gd name="T19" fmla="*/ 1272 h 1303"/>
                <a:gd name="T20" fmla="*/ 111 w 949"/>
                <a:gd name="T21" fmla="*/ 1250 h 1303"/>
                <a:gd name="T22" fmla="*/ 167 w 949"/>
                <a:gd name="T23" fmla="*/ 1261 h 1303"/>
                <a:gd name="T24" fmla="*/ 234 w 949"/>
                <a:gd name="T25" fmla="*/ 1283 h 1303"/>
                <a:gd name="T26" fmla="*/ 356 w 949"/>
                <a:gd name="T27" fmla="*/ 1272 h 1303"/>
                <a:gd name="T28" fmla="*/ 478 w 949"/>
                <a:gd name="T29" fmla="*/ 1261 h 1303"/>
                <a:gd name="T30" fmla="*/ 600 w 949"/>
                <a:gd name="T31" fmla="*/ 1183 h 1303"/>
                <a:gd name="T32" fmla="*/ 723 w 949"/>
                <a:gd name="T33" fmla="*/ 1050 h 1303"/>
                <a:gd name="T34" fmla="*/ 834 w 949"/>
                <a:gd name="T35" fmla="*/ 994 h 1303"/>
                <a:gd name="T36" fmla="*/ 811 w 949"/>
                <a:gd name="T37" fmla="*/ 739 h 1303"/>
                <a:gd name="T38" fmla="*/ 789 w 949"/>
                <a:gd name="T39" fmla="*/ 639 h 1303"/>
                <a:gd name="T40" fmla="*/ 700 w 949"/>
                <a:gd name="T41" fmla="*/ 616 h 1303"/>
                <a:gd name="T42" fmla="*/ 700 w 949"/>
                <a:gd name="T43" fmla="*/ 550 h 1303"/>
                <a:gd name="T44" fmla="*/ 745 w 949"/>
                <a:gd name="T45" fmla="*/ 505 h 1303"/>
                <a:gd name="T46" fmla="*/ 734 w 949"/>
                <a:gd name="T47" fmla="*/ 361 h 1303"/>
                <a:gd name="T48" fmla="*/ 700 w 949"/>
                <a:gd name="T49" fmla="*/ 194 h 1303"/>
                <a:gd name="T50" fmla="*/ 711 w 949"/>
                <a:gd name="T51" fmla="*/ 161 h 1303"/>
                <a:gd name="T52" fmla="*/ 756 w 949"/>
                <a:gd name="T53" fmla="*/ 116 h 1303"/>
                <a:gd name="T54" fmla="*/ 689 w 949"/>
                <a:gd name="T55" fmla="*/ 39 h 1303"/>
                <a:gd name="T56" fmla="*/ 611 w 949"/>
                <a:gd name="T57" fmla="*/ 50 h 1303"/>
                <a:gd name="T58" fmla="*/ 534 w 949"/>
                <a:gd name="T59" fmla="*/ 116 h 1303"/>
                <a:gd name="T60" fmla="*/ 511 w 949"/>
                <a:gd name="T61" fmla="*/ 228 h 1303"/>
                <a:gd name="T62" fmla="*/ 411 w 949"/>
                <a:gd name="T63" fmla="*/ 272 h 1303"/>
                <a:gd name="T64" fmla="*/ 356 w 949"/>
                <a:gd name="T65" fmla="*/ 361 h 1303"/>
                <a:gd name="T66" fmla="*/ 345 w 949"/>
                <a:gd name="T67" fmla="*/ 394 h 1303"/>
                <a:gd name="T68" fmla="*/ 278 w 949"/>
                <a:gd name="T69" fmla="*/ 428 h 1303"/>
                <a:gd name="T70" fmla="*/ 267 w 949"/>
                <a:gd name="T71" fmla="*/ 550 h 1303"/>
                <a:gd name="T72" fmla="*/ 234 w 949"/>
                <a:gd name="T73" fmla="*/ 572 h 1303"/>
                <a:gd name="T74" fmla="*/ 189 w 949"/>
                <a:gd name="T75" fmla="*/ 628 h 1303"/>
                <a:gd name="T76" fmla="*/ 134 w 949"/>
                <a:gd name="T77" fmla="*/ 794 h 1303"/>
                <a:gd name="T78" fmla="*/ 111 w 949"/>
                <a:gd name="T79" fmla="*/ 839 h 13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49"/>
                <a:gd name="T121" fmla="*/ 0 h 1303"/>
                <a:gd name="T122" fmla="*/ 949 w 949"/>
                <a:gd name="T123" fmla="*/ 1303 h 13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49" h="1303">
                  <a:moveTo>
                    <a:pt x="111" y="839"/>
                  </a:moveTo>
                  <a:cubicBezTo>
                    <a:pt x="128" y="901"/>
                    <a:pt x="114" y="940"/>
                    <a:pt x="178" y="961"/>
                  </a:cubicBezTo>
                  <a:cubicBezTo>
                    <a:pt x="243" y="918"/>
                    <a:pt x="260" y="926"/>
                    <a:pt x="334" y="950"/>
                  </a:cubicBezTo>
                  <a:cubicBezTo>
                    <a:pt x="330" y="976"/>
                    <a:pt x="331" y="1002"/>
                    <a:pt x="323" y="1027"/>
                  </a:cubicBezTo>
                  <a:cubicBezTo>
                    <a:pt x="310" y="1066"/>
                    <a:pt x="225" y="1068"/>
                    <a:pt x="200" y="1072"/>
                  </a:cubicBezTo>
                  <a:cubicBezTo>
                    <a:pt x="178" y="1079"/>
                    <a:pt x="156" y="1087"/>
                    <a:pt x="134" y="1094"/>
                  </a:cubicBezTo>
                  <a:cubicBezTo>
                    <a:pt x="123" y="1098"/>
                    <a:pt x="111" y="1101"/>
                    <a:pt x="100" y="1105"/>
                  </a:cubicBezTo>
                  <a:cubicBezTo>
                    <a:pt x="89" y="1109"/>
                    <a:pt x="67" y="1116"/>
                    <a:pt x="67" y="1116"/>
                  </a:cubicBezTo>
                  <a:cubicBezTo>
                    <a:pt x="40" y="1199"/>
                    <a:pt x="43" y="1173"/>
                    <a:pt x="0" y="1239"/>
                  </a:cubicBezTo>
                  <a:cubicBezTo>
                    <a:pt x="4" y="1250"/>
                    <a:pt x="3" y="1264"/>
                    <a:pt x="11" y="1272"/>
                  </a:cubicBezTo>
                  <a:cubicBezTo>
                    <a:pt x="42" y="1303"/>
                    <a:pt x="86" y="1267"/>
                    <a:pt x="111" y="1250"/>
                  </a:cubicBezTo>
                  <a:cubicBezTo>
                    <a:pt x="130" y="1254"/>
                    <a:pt x="149" y="1256"/>
                    <a:pt x="167" y="1261"/>
                  </a:cubicBezTo>
                  <a:cubicBezTo>
                    <a:pt x="190" y="1267"/>
                    <a:pt x="234" y="1283"/>
                    <a:pt x="234" y="1283"/>
                  </a:cubicBezTo>
                  <a:cubicBezTo>
                    <a:pt x="291" y="1269"/>
                    <a:pt x="297" y="1258"/>
                    <a:pt x="356" y="1272"/>
                  </a:cubicBezTo>
                  <a:cubicBezTo>
                    <a:pt x="397" y="1268"/>
                    <a:pt x="438" y="1267"/>
                    <a:pt x="478" y="1261"/>
                  </a:cubicBezTo>
                  <a:cubicBezTo>
                    <a:pt x="517" y="1255"/>
                    <a:pt x="572" y="1201"/>
                    <a:pt x="600" y="1183"/>
                  </a:cubicBezTo>
                  <a:cubicBezTo>
                    <a:pt x="661" y="1142"/>
                    <a:pt x="650" y="1074"/>
                    <a:pt x="723" y="1050"/>
                  </a:cubicBezTo>
                  <a:cubicBezTo>
                    <a:pt x="742" y="991"/>
                    <a:pt x="771" y="1004"/>
                    <a:pt x="834" y="994"/>
                  </a:cubicBezTo>
                  <a:cubicBezTo>
                    <a:pt x="949" y="956"/>
                    <a:pt x="829" y="809"/>
                    <a:pt x="811" y="739"/>
                  </a:cubicBezTo>
                  <a:cubicBezTo>
                    <a:pt x="802" y="706"/>
                    <a:pt x="810" y="666"/>
                    <a:pt x="789" y="639"/>
                  </a:cubicBezTo>
                  <a:cubicBezTo>
                    <a:pt x="783" y="632"/>
                    <a:pt x="707" y="618"/>
                    <a:pt x="700" y="616"/>
                  </a:cubicBezTo>
                  <a:cubicBezTo>
                    <a:pt x="691" y="588"/>
                    <a:pt x="680" y="578"/>
                    <a:pt x="700" y="550"/>
                  </a:cubicBezTo>
                  <a:cubicBezTo>
                    <a:pt x="712" y="533"/>
                    <a:pt x="745" y="505"/>
                    <a:pt x="745" y="505"/>
                  </a:cubicBezTo>
                  <a:cubicBezTo>
                    <a:pt x="762" y="455"/>
                    <a:pt x="750" y="410"/>
                    <a:pt x="734" y="361"/>
                  </a:cubicBezTo>
                  <a:cubicBezTo>
                    <a:pt x="726" y="289"/>
                    <a:pt x="720" y="256"/>
                    <a:pt x="700" y="194"/>
                  </a:cubicBezTo>
                  <a:cubicBezTo>
                    <a:pt x="704" y="183"/>
                    <a:pt x="704" y="170"/>
                    <a:pt x="711" y="161"/>
                  </a:cubicBezTo>
                  <a:cubicBezTo>
                    <a:pt x="723" y="144"/>
                    <a:pt x="756" y="116"/>
                    <a:pt x="756" y="116"/>
                  </a:cubicBezTo>
                  <a:cubicBezTo>
                    <a:pt x="741" y="72"/>
                    <a:pt x="734" y="54"/>
                    <a:pt x="689" y="39"/>
                  </a:cubicBezTo>
                  <a:cubicBezTo>
                    <a:pt x="652" y="0"/>
                    <a:pt x="645" y="17"/>
                    <a:pt x="611" y="50"/>
                  </a:cubicBezTo>
                  <a:cubicBezTo>
                    <a:pt x="594" y="100"/>
                    <a:pt x="577" y="87"/>
                    <a:pt x="534" y="116"/>
                  </a:cubicBezTo>
                  <a:cubicBezTo>
                    <a:pt x="534" y="119"/>
                    <a:pt x="526" y="209"/>
                    <a:pt x="511" y="228"/>
                  </a:cubicBezTo>
                  <a:cubicBezTo>
                    <a:pt x="488" y="256"/>
                    <a:pt x="411" y="272"/>
                    <a:pt x="411" y="272"/>
                  </a:cubicBezTo>
                  <a:cubicBezTo>
                    <a:pt x="358" y="307"/>
                    <a:pt x="382" y="281"/>
                    <a:pt x="356" y="361"/>
                  </a:cubicBezTo>
                  <a:cubicBezTo>
                    <a:pt x="352" y="372"/>
                    <a:pt x="355" y="388"/>
                    <a:pt x="345" y="394"/>
                  </a:cubicBezTo>
                  <a:cubicBezTo>
                    <a:pt x="301" y="422"/>
                    <a:pt x="324" y="411"/>
                    <a:pt x="278" y="428"/>
                  </a:cubicBezTo>
                  <a:cubicBezTo>
                    <a:pt x="259" y="485"/>
                    <a:pt x="297" y="496"/>
                    <a:pt x="267" y="550"/>
                  </a:cubicBezTo>
                  <a:cubicBezTo>
                    <a:pt x="261" y="562"/>
                    <a:pt x="244" y="564"/>
                    <a:pt x="234" y="572"/>
                  </a:cubicBezTo>
                  <a:cubicBezTo>
                    <a:pt x="209" y="592"/>
                    <a:pt x="207" y="600"/>
                    <a:pt x="189" y="628"/>
                  </a:cubicBezTo>
                  <a:cubicBezTo>
                    <a:pt x="213" y="699"/>
                    <a:pt x="171" y="739"/>
                    <a:pt x="134" y="794"/>
                  </a:cubicBezTo>
                  <a:cubicBezTo>
                    <a:pt x="109" y="831"/>
                    <a:pt x="111" y="814"/>
                    <a:pt x="111" y="83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19"/>
            <p:cNvSpPr>
              <a:spLocks/>
            </p:cNvSpPr>
            <p:nvPr/>
          </p:nvSpPr>
          <p:spPr bwMode="auto">
            <a:xfrm>
              <a:off x="8042" y="6637"/>
              <a:ext cx="1004" cy="106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73" y="44"/>
                </a:cxn>
                <a:cxn ang="0">
                  <a:pos x="206" y="55"/>
                </a:cxn>
                <a:cxn ang="0">
                  <a:pos x="251" y="100"/>
                </a:cxn>
                <a:cxn ang="0">
                  <a:pos x="284" y="166"/>
                </a:cxn>
                <a:cxn ang="0">
                  <a:pos x="317" y="155"/>
                </a:cxn>
                <a:cxn ang="0">
                  <a:pos x="406" y="122"/>
                </a:cxn>
                <a:cxn ang="0">
                  <a:pos x="440" y="178"/>
                </a:cxn>
                <a:cxn ang="0">
                  <a:pos x="462" y="155"/>
                </a:cxn>
                <a:cxn ang="0">
                  <a:pos x="584" y="78"/>
                </a:cxn>
                <a:cxn ang="0">
                  <a:pos x="617" y="89"/>
                </a:cxn>
                <a:cxn ang="0">
                  <a:pos x="640" y="155"/>
                </a:cxn>
                <a:cxn ang="0">
                  <a:pos x="740" y="189"/>
                </a:cxn>
                <a:cxn ang="0">
                  <a:pos x="728" y="278"/>
                </a:cxn>
                <a:cxn ang="0">
                  <a:pos x="695" y="344"/>
                </a:cxn>
                <a:cxn ang="0">
                  <a:pos x="640" y="478"/>
                </a:cxn>
                <a:cxn ang="0">
                  <a:pos x="573" y="500"/>
                </a:cxn>
                <a:cxn ang="0">
                  <a:pos x="540" y="522"/>
                </a:cxn>
                <a:cxn ang="0">
                  <a:pos x="484" y="611"/>
                </a:cxn>
                <a:cxn ang="0">
                  <a:pos x="462" y="677"/>
                </a:cxn>
                <a:cxn ang="0">
                  <a:pos x="328" y="733"/>
                </a:cxn>
                <a:cxn ang="0">
                  <a:pos x="295" y="744"/>
                </a:cxn>
                <a:cxn ang="0">
                  <a:pos x="262" y="755"/>
                </a:cxn>
                <a:cxn ang="0">
                  <a:pos x="217" y="677"/>
                </a:cxn>
                <a:cxn ang="0">
                  <a:pos x="206" y="611"/>
                </a:cxn>
                <a:cxn ang="0">
                  <a:pos x="173" y="589"/>
                </a:cxn>
                <a:cxn ang="0">
                  <a:pos x="128" y="500"/>
                </a:cxn>
                <a:cxn ang="0">
                  <a:pos x="117" y="400"/>
                </a:cxn>
                <a:cxn ang="0">
                  <a:pos x="51" y="378"/>
                </a:cxn>
                <a:cxn ang="0">
                  <a:pos x="17" y="366"/>
                </a:cxn>
                <a:cxn ang="0">
                  <a:pos x="51" y="278"/>
                </a:cxn>
                <a:cxn ang="0">
                  <a:pos x="73" y="211"/>
                </a:cxn>
                <a:cxn ang="0">
                  <a:pos x="51" y="144"/>
                </a:cxn>
                <a:cxn ang="0">
                  <a:pos x="39" y="0"/>
                </a:cxn>
              </a:cxnLst>
              <a:rect l="0" t="0" r="r" b="b"/>
              <a:pathLst>
                <a:path w="740" h="755">
                  <a:moveTo>
                    <a:pt x="39" y="0"/>
                  </a:moveTo>
                  <a:cubicBezTo>
                    <a:pt x="80" y="39"/>
                    <a:pt x="114" y="36"/>
                    <a:pt x="173" y="44"/>
                  </a:cubicBezTo>
                  <a:cubicBezTo>
                    <a:pt x="184" y="48"/>
                    <a:pt x="197" y="48"/>
                    <a:pt x="206" y="55"/>
                  </a:cubicBezTo>
                  <a:cubicBezTo>
                    <a:pt x="223" y="67"/>
                    <a:pt x="251" y="100"/>
                    <a:pt x="251" y="100"/>
                  </a:cubicBezTo>
                  <a:cubicBezTo>
                    <a:pt x="256" y="114"/>
                    <a:pt x="268" y="159"/>
                    <a:pt x="284" y="166"/>
                  </a:cubicBezTo>
                  <a:cubicBezTo>
                    <a:pt x="295" y="170"/>
                    <a:pt x="306" y="159"/>
                    <a:pt x="317" y="155"/>
                  </a:cubicBezTo>
                  <a:cubicBezTo>
                    <a:pt x="354" y="120"/>
                    <a:pt x="355" y="105"/>
                    <a:pt x="406" y="122"/>
                  </a:cubicBezTo>
                  <a:cubicBezTo>
                    <a:pt x="409" y="132"/>
                    <a:pt x="419" y="178"/>
                    <a:pt x="440" y="178"/>
                  </a:cubicBezTo>
                  <a:cubicBezTo>
                    <a:pt x="451" y="178"/>
                    <a:pt x="454" y="161"/>
                    <a:pt x="462" y="155"/>
                  </a:cubicBezTo>
                  <a:cubicBezTo>
                    <a:pt x="494" y="131"/>
                    <a:pt x="545" y="91"/>
                    <a:pt x="584" y="78"/>
                  </a:cubicBezTo>
                  <a:cubicBezTo>
                    <a:pt x="595" y="82"/>
                    <a:pt x="610" y="80"/>
                    <a:pt x="617" y="89"/>
                  </a:cubicBezTo>
                  <a:cubicBezTo>
                    <a:pt x="631" y="108"/>
                    <a:pt x="640" y="155"/>
                    <a:pt x="640" y="155"/>
                  </a:cubicBezTo>
                  <a:cubicBezTo>
                    <a:pt x="701" y="143"/>
                    <a:pt x="718" y="126"/>
                    <a:pt x="740" y="189"/>
                  </a:cubicBezTo>
                  <a:cubicBezTo>
                    <a:pt x="695" y="232"/>
                    <a:pt x="728" y="188"/>
                    <a:pt x="728" y="278"/>
                  </a:cubicBezTo>
                  <a:cubicBezTo>
                    <a:pt x="728" y="301"/>
                    <a:pt x="706" y="327"/>
                    <a:pt x="695" y="344"/>
                  </a:cubicBezTo>
                  <a:cubicBezTo>
                    <a:pt x="683" y="381"/>
                    <a:pt x="680" y="458"/>
                    <a:pt x="640" y="478"/>
                  </a:cubicBezTo>
                  <a:cubicBezTo>
                    <a:pt x="619" y="489"/>
                    <a:pt x="593" y="487"/>
                    <a:pt x="573" y="500"/>
                  </a:cubicBezTo>
                  <a:cubicBezTo>
                    <a:pt x="562" y="507"/>
                    <a:pt x="551" y="515"/>
                    <a:pt x="540" y="522"/>
                  </a:cubicBezTo>
                  <a:cubicBezTo>
                    <a:pt x="522" y="571"/>
                    <a:pt x="529" y="581"/>
                    <a:pt x="484" y="611"/>
                  </a:cubicBezTo>
                  <a:cubicBezTo>
                    <a:pt x="477" y="633"/>
                    <a:pt x="484" y="669"/>
                    <a:pt x="462" y="677"/>
                  </a:cubicBezTo>
                  <a:cubicBezTo>
                    <a:pt x="414" y="694"/>
                    <a:pt x="378" y="717"/>
                    <a:pt x="328" y="733"/>
                  </a:cubicBezTo>
                  <a:cubicBezTo>
                    <a:pt x="317" y="737"/>
                    <a:pt x="306" y="740"/>
                    <a:pt x="295" y="744"/>
                  </a:cubicBezTo>
                  <a:cubicBezTo>
                    <a:pt x="284" y="748"/>
                    <a:pt x="262" y="755"/>
                    <a:pt x="262" y="755"/>
                  </a:cubicBezTo>
                  <a:cubicBezTo>
                    <a:pt x="193" y="741"/>
                    <a:pt x="175" y="742"/>
                    <a:pt x="217" y="677"/>
                  </a:cubicBezTo>
                  <a:cubicBezTo>
                    <a:pt x="213" y="655"/>
                    <a:pt x="216" y="631"/>
                    <a:pt x="206" y="611"/>
                  </a:cubicBezTo>
                  <a:cubicBezTo>
                    <a:pt x="200" y="599"/>
                    <a:pt x="180" y="600"/>
                    <a:pt x="173" y="589"/>
                  </a:cubicBezTo>
                  <a:cubicBezTo>
                    <a:pt x="93" y="460"/>
                    <a:pt x="193" y="562"/>
                    <a:pt x="128" y="500"/>
                  </a:cubicBezTo>
                  <a:cubicBezTo>
                    <a:pt x="124" y="467"/>
                    <a:pt x="135" y="428"/>
                    <a:pt x="117" y="400"/>
                  </a:cubicBezTo>
                  <a:cubicBezTo>
                    <a:pt x="105" y="380"/>
                    <a:pt x="73" y="385"/>
                    <a:pt x="51" y="378"/>
                  </a:cubicBezTo>
                  <a:cubicBezTo>
                    <a:pt x="40" y="374"/>
                    <a:pt x="17" y="366"/>
                    <a:pt x="17" y="366"/>
                  </a:cubicBezTo>
                  <a:cubicBezTo>
                    <a:pt x="0" y="315"/>
                    <a:pt x="14" y="313"/>
                    <a:pt x="51" y="278"/>
                  </a:cubicBezTo>
                  <a:cubicBezTo>
                    <a:pt x="58" y="256"/>
                    <a:pt x="66" y="233"/>
                    <a:pt x="73" y="211"/>
                  </a:cubicBezTo>
                  <a:cubicBezTo>
                    <a:pt x="80" y="189"/>
                    <a:pt x="53" y="167"/>
                    <a:pt x="51" y="144"/>
                  </a:cubicBezTo>
                  <a:cubicBezTo>
                    <a:pt x="47" y="96"/>
                    <a:pt x="43" y="48"/>
                    <a:pt x="39" y="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18"/>
            <p:cNvSpPr>
              <a:spLocks/>
            </p:cNvSpPr>
            <p:nvPr/>
          </p:nvSpPr>
          <p:spPr bwMode="auto">
            <a:xfrm>
              <a:off x="8103" y="6067"/>
              <a:ext cx="969" cy="877"/>
            </a:xfrm>
            <a:custGeom>
              <a:avLst/>
              <a:gdLst>
                <a:gd name="T0" fmla="*/ 92 w 713"/>
                <a:gd name="T1" fmla="*/ 2707 h 622"/>
                <a:gd name="T2" fmla="*/ 855 w 713"/>
                <a:gd name="T3" fmla="*/ 2091 h 622"/>
                <a:gd name="T4" fmla="*/ 1718 w 713"/>
                <a:gd name="T5" fmla="*/ 1110 h 622"/>
                <a:gd name="T6" fmla="*/ 2476 w 713"/>
                <a:gd name="T7" fmla="*/ 493 h 622"/>
                <a:gd name="T8" fmla="*/ 2664 w 713"/>
                <a:gd name="T9" fmla="*/ 1232 h 622"/>
                <a:gd name="T10" fmla="*/ 2955 w 713"/>
                <a:gd name="T11" fmla="*/ 1356 h 622"/>
                <a:gd name="T12" fmla="*/ 3620 w 713"/>
                <a:gd name="T13" fmla="*/ 1605 h 622"/>
                <a:gd name="T14" fmla="*/ 4479 w 713"/>
                <a:gd name="T15" fmla="*/ 1844 h 622"/>
                <a:gd name="T16" fmla="*/ 4671 w 713"/>
                <a:gd name="T17" fmla="*/ 1110 h 622"/>
                <a:gd name="T18" fmla="*/ 5228 w 713"/>
                <a:gd name="T19" fmla="*/ 867 h 622"/>
                <a:gd name="T20" fmla="*/ 5900 w 713"/>
                <a:gd name="T21" fmla="*/ 0 h 622"/>
                <a:gd name="T22" fmla="*/ 6087 w 713"/>
                <a:gd name="T23" fmla="*/ 378 h 622"/>
                <a:gd name="T24" fmla="*/ 5989 w 713"/>
                <a:gd name="T25" fmla="*/ 743 h 622"/>
                <a:gd name="T26" fmla="*/ 5529 w 713"/>
                <a:gd name="T27" fmla="*/ 2952 h 622"/>
                <a:gd name="T28" fmla="*/ 5228 w 713"/>
                <a:gd name="T29" fmla="*/ 5292 h 622"/>
                <a:gd name="T30" fmla="*/ 5139 w 713"/>
                <a:gd name="T31" fmla="*/ 5916 h 622"/>
                <a:gd name="T32" fmla="*/ 4479 w 713"/>
                <a:gd name="T33" fmla="*/ 6036 h 622"/>
                <a:gd name="T34" fmla="*/ 3524 w 713"/>
                <a:gd name="T35" fmla="*/ 6892 h 622"/>
                <a:gd name="T36" fmla="*/ 3334 w 713"/>
                <a:gd name="T37" fmla="*/ 6521 h 622"/>
                <a:gd name="T38" fmla="*/ 2767 w 713"/>
                <a:gd name="T39" fmla="*/ 6279 h 622"/>
                <a:gd name="T40" fmla="*/ 2102 w 713"/>
                <a:gd name="T41" fmla="*/ 6648 h 622"/>
                <a:gd name="T42" fmla="*/ 1434 w 713"/>
                <a:gd name="T43" fmla="*/ 5543 h 622"/>
                <a:gd name="T44" fmla="*/ 855 w 713"/>
                <a:gd name="T45" fmla="*/ 5410 h 622"/>
                <a:gd name="T46" fmla="*/ 190 w 713"/>
                <a:gd name="T47" fmla="*/ 5169 h 622"/>
                <a:gd name="T48" fmla="*/ 0 w 713"/>
                <a:gd name="T49" fmla="*/ 4432 h 622"/>
                <a:gd name="T50" fmla="*/ 386 w 713"/>
                <a:gd name="T51" fmla="*/ 3700 h 622"/>
                <a:gd name="T52" fmla="*/ 294 w 713"/>
                <a:gd name="T53" fmla="*/ 2952 h 622"/>
                <a:gd name="T54" fmla="*/ 92 w 713"/>
                <a:gd name="T55" fmla="*/ 2707 h 6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13"/>
                <a:gd name="T85" fmla="*/ 0 h 622"/>
                <a:gd name="T86" fmla="*/ 713 w 713"/>
                <a:gd name="T87" fmla="*/ 622 h 6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13" h="622">
                  <a:moveTo>
                    <a:pt x="11" y="245"/>
                  </a:moveTo>
                  <a:cubicBezTo>
                    <a:pt x="50" y="233"/>
                    <a:pt x="66" y="211"/>
                    <a:pt x="100" y="189"/>
                  </a:cubicBezTo>
                  <a:cubicBezTo>
                    <a:pt x="122" y="122"/>
                    <a:pt x="150" y="139"/>
                    <a:pt x="200" y="100"/>
                  </a:cubicBezTo>
                  <a:cubicBezTo>
                    <a:pt x="231" y="76"/>
                    <a:pt x="251" y="58"/>
                    <a:pt x="289" y="45"/>
                  </a:cubicBezTo>
                  <a:cubicBezTo>
                    <a:pt x="296" y="67"/>
                    <a:pt x="304" y="89"/>
                    <a:pt x="311" y="111"/>
                  </a:cubicBezTo>
                  <a:cubicBezTo>
                    <a:pt x="315" y="122"/>
                    <a:pt x="334" y="118"/>
                    <a:pt x="345" y="122"/>
                  </a:cubicBezTo>
                  <a:cubicBezTo>
                    <a:pt x="402" y="142"/>
                    <a:pt x="354" y="128"/>
                    <a:pt x="423" y="145"/>
                  </a:cubicBezTo>
                  <a:cubicBezTo>
                    <a:pt x="463" y="172"/>
                    <a:pt x="477" y="182"/>
                    <a:pt x="523" y="167"/>
                  </a:cubicBezTo>
                  <a:cubicBezTo>
                    <a:pt x="530" y="145"/>
                    <a:pt x="538" y="122"/>
                    <a:pt x="545" y="100"/>
                  </a:cubicBezTo>
                  <a:cubicBezTo>
                    <a:pt x="552" y="78"/>
                    <a:pt x="611" y="78"/>
                    <a:pt x="611" y="78"/>
                  </a:cubicBezTo>
                  <a:cubicBezTo>
                    <a:pt x="640" y="50"/>
                    <a:pt x="655" y="23"/>
                    <a:pt x="689" y="0"/>
                  </a:cubicBezTo>
                  <a:cubicBezTo>
                    <a:pt x="696" y="11"/>
                    <a:pt x="709" y="21"/>
                    <a:pt x="711" y="34"/>
                  </a:cubicBezTo>
                  <a:cubicBezTo>
                    <a:pt x="713" y="45"/>
                    <a:pt x="702" y="56"/>
                    <a:pt x="700" y="67"/>
                  </a:cubicBezTo>
                  <a:cubicBezTo>
                    <a:pt x="687" y="144"/>
                    <a:pt x="688" y="202"/>
                    <a:pt x="645" y="267"/>
                  </a:cubicBezTo>
                  <a:cubicBezTo>
                    <a:pt x="663" y="356"/>
                    <a:pt x="632" y="397"/>
                    <a:pt x="611" y="478"/>
                  </a:cubicBezTo>
                  <a:cubicBezTo>
                    <a:pt x="606" y="496"/>
                    <a:pt x="615" y="522"/>
                    <a:pt x="600" y="534"/>
                  </a:cubicBezTo>
                  <a:cubicBezTo>
                    <a:pt x="579" y="550"/>
                    <a:pt x="549" y="541"/>
                    <a:pt x="523" y="545"/>
                  </a:cubicBezTo>
                  <a:cubicBezTo>
                    <a:pt x="489" y="577"/>
                    <a:pt x="446" y="588"/>
                    <a:pt x="411" y="622"/>
                  </a:cubicBezTo>
                  <a:cubicBezTo>
                    <a:pt x="404" y="611"/>
                    <a:pt x="400" y="596"/>
                    <a:pt x="389" y="589"/>
                  </a:cubicBezTo>
                  <a:cubicBezTo>
                    <a:pt x="369" y="577"/>
                    <a:pt x="323" y="567"/>
                    <a:pt x="323" y="567"/>
                  </a:cubicBezTo>
                  <a:cubicBezTo>
                    <a:pt x="304" y="619"/>
                    <a:pt x="296" y="617"/>
                    <a:pt x="245" y="600"/>
                  </a:cubicBezTo>
                  <a:cubicBezTo>
                    <a:pt x="227" y="546"/>
                    <a:pt x="227" y="513"/>
                    <a:pt x="167" y="500"/>
                  </a:cubicBezTo>
                  <a:cubicBezTo>
                    <a:pt x="145" y="495"/>
                    <a:pt x="122" y="493"/>
                    <a:pt x="100" y="489"/>
                  </a:cubicBezTo>
                  <a:cubicBezTo>
                    <a:pt x="74" y="480"/>
                    <a:pt x="40" y="487"/>
                    <a:pt x="22" y="467"/>
                  </a:cubicBezTo>
                  <a:cubicBezTo>
                    <a:pt x="7" y="449"/>
                    <a:pt x="0" y="400"/>
                    <a:pt x="0" y="400"/>
                  </a:cubicBezTo>
                  <a:cubicBezTo>
                    <a:pt x="21" y="380"/>
                    <a:pt x="45" y="366"/>
                    <a:pt x="45" y="334"/>
                  </a:cubicBezTo>
                  <a:cubicBezTo>
                    <a:pt x="45" y="311"/>
                    <a:pt x="42" y="288"/>
                    <a:pt x="34" y="267"/>
                  </a:cubicBezTo>
                  <a:cubicBezTo>
                    <a:pt x="30" y="257"/>
                    <a:pt x="11" y="245"/>
                    <a:pt x="11" y="245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Freeform 117"/>
            <p:cNvSpPr>
              <a:spLocks/>
            </p:cNvSpPr>
            <p:nvPr/>
          </p:nvSpPr>
          <p:spPr bwMode="auto">
            <a:xfrm>
              <a:off x="8492" y="5774"/>
              <a:ext cx="644" cy="566"/>
            </a:xfrm>
            <a:custGeom>
              <a:avLst/>
              <a:gdLst>
                <a:gd name="T0" fmla="*/ 0 w 475"/>
                <a:gd name="T1" fmla="*/ 3231 h 401"/>
                <a:gd name="T2" fmla="*/ 563 w 475"/>
                <a:gd name="T3" fmla="*/ 2364 h 401"/>
                <a:gd name="T4" fmla="*/ 2249 w 475"/>
                <a:gd name="T5" fmla="*/ 2247 h 401"/>
                <a:gd name="T6" fmla="*/ 2621 w 475"/>
                <a:gd name="T7" fmla="*/ 1620 h 401"/>
                <a:gd name="T8" fmla="*/ 3094 w 475"/>
                <a:gd name="T9" fmla="*/ 628 h 401"/>
                <a:gd name="T10" fmla="*/ 3654 w 475"/>
                <a:gd name="T11" fmla="*/ 383 h 401"/>
                <a:gd name="T12" fmla="*/ 3930 w 475"/>
                <a:gd name="T13" fmla="*/ 136 h 401"/>
                <a:gd name="T14" fmla="*/ 3747 w 475"/>
                <a:gd name="T15" fmla="*/ 1251 h 401"/>
                <a:gd name="T16" fmla="*/ 3554 w 475"/>
                <a:gd name="T17" fmla="*/ 2247 h 401"/>
                <a:gd name="T18" fmla="*/ 3094 w 475"/>
                <a:gd name="T19" fmla="*/ 2735 h 401"/>
                <a:gd name="T20" fmla="*/ 2908 w 475"/>
                <a:gd name="T21" fmla="*/ 2992 h 401"/>
                <a:gd name="T22" fmla="*/ 2811 w 475"/>
                <a:gd name="T23" fmla="*/ 3364 h 401"/>
                <a:gd name="T24" fmla="*/ 2249 w 475"/>
                <a:gd name="T25" fmla="*/ 3481 h 401"/>
                <a:gd name="T26" fmla="*/ 1870 w 475"/>
                <a:gd name="T27" fmla="*/ 4477 h 401"/>
                <a:gd name="T28" fmla="*/ 563 w 475"/>
                <a:gd name="T29" fmla="*/ 4107 h 401"/>
                <a:gd name="T30" fmla="*/ 0 w 475"/>
                <a:gd name="T31" fmla="*/ 3364 h 401"/>
                <a:gd name="T32" fmla="*/ 0 w 475"/>
                <a:gd name="T33" fmla="*/ 3231 h 4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5"/>
                <a:gd name="T52" fmla="*/ 0 h 401"/>
                <a:gd name="T53" fmla="*/ 475 w 475"/>
                <a:gd name="T54" fmla="*/ 401 h 4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5" h="401">
                  <a:moveTo>
                    <a:pt x="0" y="290"/>
                  </a:moveTo>
                  <a:cubicBezTo>
                    <a:pt x="14" y="246"/>
                    <a:pt x="29" y="237"/>
                    <a:pt x="67" y="212"/>
                  </a:cubicBezTo>
                  <a:cubicBezTo>
                    <a:pt x="142" y="221"/>
                    <a:pt x="195" y="225"/>
                    <a:pt x="267" y="201"/>
                  </a:cubicBezTo>
                  <a:cubicBezTo>
                    <a:pt x="280" y="181"/>
                    <a:pt x="301" y="166"/>
                    <a:pt x="311" y="145"/>
                  </a:cubicBezTo>
                  <a:cubicBezTo>
                    <a:pt x="330" y="106"/>
                    <a:pt x="307" y="76"/>
                    <a:pt x="367" y="56"/>
                  </a:cubicBezTo>
                  <a:cubicBezTo>
                    <a:pt x="389" y="49"/>
                    <a:pt x="434" y="34"/>
                    <a:pt x="434" y="34"/>
                  </a:cubicBezTo>
                  <a:cubicBezTo>
                    <a:pt x="445" y="27"/>
                    <a:pt x="461" y="0"/>
                    <a:pt x="467" y="12"/>
                  </a:cubicBezTo>
                  <a:cubicBezTo>
                    <a:pt x="475" y="28"/>
                    <a:pt x="453" y="89"/>
                    <a:pt x="445" y="112"/>
                  </a:cubicBezTo>
                  <a:cubicBezTo>
                    <a:pt x="461" y="159"/>
                    <a:pt x="451" y="166"/>
                    <a:pt x="422" y="201"/>
                  </a:cubicBezTo>
                  <a:cubicBezTo>
                    <a:pt x="385" y="247"/>
                    <a:pt x="420" y="227"/>
                    <a:pt x="367" y="245"/>
                  </a:cubicBezTo>
                  <a:cubicBezTo>
                    <a:pt x="360" y="253"/>
                    <a:pt x="350" y="259"/>
                    <a:pt x="345" y="268"/>
                  </a:cubicBezTo>
                  <a:cubicBezTo>
                    <a:pt x="339" y="278"/>
                    <a:pt x="344" y="295"/>
                    <a:pt x="334" y="301"/>
                  </a:cubicBezTo>
                  <a:cubicBezTo>
                    <a:pt x="314" y="312"/>
                    <a:pt x="289" y="308"/>
                    <a:pt x="267" y="312"/>
                  </a:cubicBezTo>
                  <a:cubicBezTo>
                    <a:pt x="242" y="389"/>
                    <a:pt x="262" y="363"/>
                    <a:pt x="222" y="401"/>
                  </a:cubicBezTo>
                  <a:cubicBezTo>
                    <a:pt x="169" y="390"/>
                    <a:pt x="120" y="377"/>
                    <a:pt x="67" y="368"/>
                  </a:cubicBezTo>
                  <a:cubicBezTo>
                    <a:pt x="25" y="353"/>
                    <a:pt x="14" y="344"/>
                    <a:pt x="0" y="301"/>
                  </a:cubicBezTo>
                  <a:cubicBezTo>
                    <a:pt x="14" y="260"/>
                    <a:pt x="16" y="258"/>
                    <a:pt x="0" y="29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Freeform 116"/>
            <p:cNvSpPr>
              <a:spLocks/>
            </p:cNvSpPr>
            <p:nvPr/>
          </p:nvSpPr>
          <p:spPr bwMode="auto">
            <a:xfrm>
              <a:off x="8882" y="5677"/>
              <a:ext cx="762" cy="1365"/>
            </a:xfrm>
            <a:custGeom>
              <a:avLst/>
              <a:gdLst>
                <a:gd name="T0" fmla="*/ 1435 w 564"/>
                <a:gd name="T1" fmla="*/ 409 h 964"/>
                <a:gd name="T2" fmla="*/ 1709 w 564"/>
                <a:gd name="T3" fmla="*/ 286 h 964"/>
                <a:gd name="T4" fmla="*/ 1990 w 564"/>
                <a:gd name="T5" fmla="*/ 33 h 964"/>
                <a:gd name="T6" fmla="*/ 2079 w 564"/>
                <a:gd name="T7" fmla="*/ 409 h 964"/>
                <a:gd name="T8" fmla="*/ 2170 w 564"/>
                <a:gd name="T9" fmla="*/ 1051 h 964"/>
                <a:gd name="T10" fmla="*/ 2716 w 564"/>
                <a:gd name="T11" fmla="*/ 1427 h 964"/>
                <a:gd name="T12" fmla="*/ 3349 w 564"/>
                <a:gd name="T13" fmla="*/ 541 h 964"/>
                <a:gd name="T14" fmla="*/ 3722 w 564"/>
                <a:gd name="T15" fmla="*/ 1051 h 964"/>
                <a:gd name="T16" fmla="*/ 4263 w 564"/>
                <a:gd name="T17" fmla="*/ 1427 h 964"/>
                <a:gd name="T18" fmla="*/ 4638 w 564"/>
                <a:gd name="T19" fmla="*/ 2573 h 964"/>
                <a:gd name="T20" fmla="*/ 3901 w 564"/>
                <a:gd name="T21" fmla="*/ 3329 h 964"/>
                <a:gd name="T22" fmla="*/ 3349 w 564"/>
                <a:gd name="T23" fmla="*/ 3836 h 964"/>
                <a:gd name="T24" fmla="*/ 2170 w 564"/>
                <a:gd name="T25" fmla="*/ 4088 h 964"/>
                <a:gd name="T26" fmla="*/ 2267 w 564"/>
                <a:gd name="T27" fmla="*/ 4724 h 964"/>
                <a:gd name="T28" fmla="*/ 2347 w 564"/>
                <a:gd name="T29" fmla="*/ 5103 h 964"/>
                <a:gd name="T30" fmla="*/ 3259 w 564"/>
                <a:gd name="T31" fmla="*/ 5481 h 964"/>
                <a:gd name="T32" fmla="*/ 3171 w 564"/>
                <a:gd name="T33" fmla="*/ 6882 h 964"/>
                <a:gd name="T34" fmla="*/ 2809 w 564"/>
                <a:gd name="T35" fmla="*/ 8020 h 964"/>
                <a:gd name="T36" fmla="*/ 2170 w 564"/>
                <a:gd name="T37" fmla="*/ 8776 h 964"/>
                <a:gd name="T38" fmla="*/ 1525 w 564"/>
                <a:gd name="T39" fmla="*/ 9916 h 964"/>
                <a:gd name="T40" fmla="*/ 1166 w 564"/>
                <a:gd name="T41" fmla="*/ 10041 h 964"/>
                <a:gd name="T42" fmla="*/ 349 w 564"/>
                <a:gd name="T43" fmla="*/ 9916 h 964"/>
                <a:gd name="T44" fmla="*/ 436 w 564"/>
                <a:gd name="T45" fmla="*/ 8526 h 964"/>
                <a:gd name="T46" fmla="*/ 522 w 564"/>
                <a:gd name="T47" fmla="*/ 7003 h 964"/>
                <a:gd name="T48" fmla="*/ 796 w 564"/>
                <a:gd name="T49" fmla="*/ 5103 h 964"/>
                <a:gd name="T50" fmla="*/ 885 w 564"/>
                <a:gd name="T51" fmla="*/ 4724 h 964"/>
                <a:gd name="T52" fmla="*/ 984 w 564"/>
                <a:gd name="T53" fmla="*/ 4339 h 964"/>
                <a:gd name="T54" fmla="*/ 1073 w 564"/>
                <a:gd name="T55" fmla="*/ 3953 h 964"/>
                <a:gd name="T56" fmla="*/ 984 w 564"/>
                <a:gd name="T57" fmla="*/ 3329 h 964"/>
                <a:gd name="T58" fmla="*/ 885 w 564"/>
                <a:gd name="T59" fmla="*/ 2941 h 964"/>
                <a:gd name="T60" fmla="*/ 1166 w 564"/>
                <a:gd name="T61" fmla="*/ 2695 h 964"/>
                <a:gd name="T62" fmla="*/ 1435 w 564"/>
                <a:gd name="T63" fmla="*/ 1180 h 964"/>
                <a:gd name="T64" fmla="*/ 1435 w 564"/>
                <a:gd name="T65" fmla="*/ 409 h 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4"/>
                <a:gd name="T100" fmla="*/ 0 h 964"/>
                <a:gd name="T101" fmla="*/ 564 w 564"/>
                <a:gd name="T102" fmla="*/ 964 h 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4" h="964">
                  <a:moveTo>
                    <a:pt x="175" y="36"/>
                  </a:moveTo>
                  <a:cubicBezTo>
                    <a:pt x="186" y="32"/>
                    <a:pt x="198" y="30"/>
                    <a:pt x="208" y="25"/>
                  </a:cubicBezTo>
                  <a:cubicBezTo>
                    <a:pt x="220" y="19"/>
                    <a:pt x="229" y="0"/>
                    <a:pt x="242" y="3"/>
                  </a:cubicBezTo>
                  <a:cubicBezTo>
                    <a:pt x="253" y="6"/>
                    <a:pt x="250" y="25"/>
                    <a:pt x="253" y="36"/>
                  </a:cubicBezTo>
                  <a:cubicBezTo>
                    <a:pt x="258" y="54"/>
                    <a:pt x="255" y="75"/>
                    <a:pt x="264" y="92"/>
                  </a:cubicBezTo>
                  <a:cubicBezTo>
                    <a:pt x="274" y="110"/>
                    <a:pt x="313" y="119"/>
                    <a:pt x="330" y="125"/>
                  </a:cubicBezTo>
                  <a:cubicBezTo>
                    <a:pt x="392" y="110"/>
                    <a:pt x="389" y="105"/>
                    <a:pt x="408" y="47"/>
                  </a:cubicBezTo>
                  <a:cubicBezTo>
                    <a:pt x="481" y="71"/>
                    <a:pt x="410" y="38"/>
                    <a:pt x="453" y="92"/>
                  </a:cubicBezTo>
                  <a:cubicBezTo>
                    <a:pt x="468" y="111"/>
                    <a:pt x="498" y="118"/>
                    <a:pt x="519" y="125"/>
                  </a:cubicBezTo>
                  <a:cubicBezTo>
                    <a:pt x="551" y="156"/>
                    <a:pt x="553" y="182"/>
                    <a:pt x="564" y="225"/>
                  </a:cubicBezTo>
                  <a:cubicBezTo>
                    <a:pt x="550" y="310"/>
                    <a:pt x="558" y="313"/>
                    <a:pt x="475" y="292"/>
                  </a:cubicBezTo>
                  <a:cubicBezTo>
                    <a:pt x="372" y="317"/>
                    <a:pt x="477" y="281"/>
                    <a:pt x="408" y="336"/>
                  </a:cubicBezTo>
                  <a:cubicBezTo>
                    <a:pt x="370" y="366"/>
                    <a:pt x="312" y="353"/>
                    <a:pt x="264" y="358"/>
                  </a:cubicBezTo>
                  <a:cubicBezTo>
                    <a:pt x="225" y="418"/>
                    <a:pt x="240" y="370"/>
                    <a:pt x="275" y="414"/>
                  </a:cubicBezTo>
                  <a:cubicBezTo>
                    <a:pt x="282" y="423"/>
                    <a:pt x="278" y="439"/>
                    <a:pt x="286" y="447"/>
                  </a:cubicBezTo>
                  <a:cubicBezTo>
                    <a:pt x="299" y="460"/>
                    <a:pt x="375" y="473"/>
                    <a:pt x="397" y="480"/>
                  </a:cubicBezTo>
                  <a:cubicBezTo>
                    <a:pt x="419" y="548"/>
                    <a:pt x="436" y="550"/>
                    <a:pt x="386" y="603"/>
                  </a:cubicBezTo>
                  <a:cubicBezTo>
                    <a:pt x="373" y="642"/>
                    <a:pt x="371" y="673"/>
                    <a:pt x="342" y="703"/>
                  </a:cubicBezTo>
                  <a:cubicBezTo>
                    <a:pt x="324" y="753"/>
                    <a:pt x="307" y="740"/>
                    <a:pt x="264" y="769"/>
                  </a:cubicBezTo>
                  <a:cubicBezTo>
                    <a:pt x="242" y="837"/>
                    <a:pt x="253" y="847"/>
                    <a:pt x="186" y="869"/>
                  </a:cubicBezTo>
                  <a:cubicBezTo>
                    <a:pt x="168" y="888"/>
                    <a:pt x="112" y="964"/>
                    <a:pt x="142" y="880"/>
                  </a:cubicBezTo>
                  <a:cubicBezTo>
                    <a:pt x="64" y="854"/>
                    <a:pt x="97" y="851"/>
                    <a:pt x="42" y="869"/>
                  </a:cubicBezTo>
                  <a:cubicBezTo>
                    <a:pt x="19" y="803"/>
                    <a:pt x="0" y="797"/>
                    <a:pt x="53" y="747"/>
                  </a:cubicBezTo>
                  <a:cubicBezTo>
                    <a:pt x="37" y="699"/>
                    <a:pt x="57" y="666"/>
                    <a:pt x="64" y="614"/>
                  </a:cubicBezTo>
                  <a:cubicBezTo>
                    <a:pt x="82" y="478"/>
                    <a:pt x="61" y="555"/>
                    <a:pt x="97" y="447"/>
                  </a:cubicBezTo>
                  <a:cubicBezTo>
                    <a:pt x="101" y="436"/>
                    <a:pt x="104" y="425"/>
                    <a:pt x="108" y="414"/>
                  </a:cubicBezTo>
                  <a:cubicBezTo>
                    <a:pt x="112" y="403"/>
                    <a:pt x="115" y="391"/>
                    <a:pt x="119" y="380"/>
                  </a:cubicBezTo>
                  <a:cubicBezTo>
                    <a:pt x="123" y="369"/>
                    <a:pt x="130" y="347"/>
                    <a:pt x="130" y="347"/>
                  </a:cubicBezTo>
                  <a:cubicBezTo>
                    <a:pt x="126" y="329"/>
                    <a:pt x="123" y="310"/>
                    <a:pt x="119" y="292"/>
                  </a:cubicBezTo>
                  <a:cubicBezTo>
                    <a:pt x="116" y="280"/>
                    <a:pt x="103" y="269"/>
                    <a:pt x="108" y="258"/>
                  </a:cubicBezTo>
                  <a:cubicBezTo>
                    <a:pt x="113" y="246"/>
                    <a:pt x="131" y="243"/>
                    <a:pt x="142" y="236"/>
                  </a:cubicBezTo>
                  <a:cubicBezTo>
                    <a:pt x="157" y="192"/>
                    <a:pt x="163" y="148"/>
                    <a:pt x="175" y="103"/>
                  </a:cubicBezTo>
                  <a:cubicBezTo>
                    <a:pt x="195" y="29"/>
                    <a:pt x="222" y="36"/>
                    <a:pt x="175" y="36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9190" y="4984"/>
              <a:ext cx="997" cy="1443"/>
            </a:xfrm>
            <a:custGeom>
              <a:avLst/>
              <a:gdLst>
                <a:gd name="T0" fmla="*/ 0 w 732"/>
                <a:gd name="T1" fmla="*/ 5464 h 1022"/>
                <a:gd name="T2" fmla="*/ 1061 w 732"/>
                <a:gd name="T3" fmla="*/ 5083 h 1022"/>
                <a:gd name="T4" fmla="*/ 1254 w 732"/>
                <a:gd name="T5" fmla="*/ 4727 h 1022"/>
                <a:gd name="T6" fmla="*/ 1538 w 732"/>
                <a:gd name="T7" fmla="*/ 4477 h 1022"/>
                <a:gd name="T8" fmla="*/ 1732 w 732"/>
                <a:gd name="T9" fmla="*/ 3476 h 1022"/>
                <a:gd name="T10" fmla="*/ 3090 w 732"/>
                <a:gd name="T11" fmla="*/ 3116 h 1022"/>
                <a:gd name="T12" fmla="*/ 2994 w 732"/>
                <a:gd name="T13" fmla="*/ 2612 h 1022"/>
                <a:gd name="T14" fmla="*/ 2802 w 732"/>
                <a:gd name="T15" fmla="*/ 2235 h 1022"/>
                <a:gd name="T16" fmla="*/ 2897 w 732"/>
                <a:gd name="T17" fmla="*/ 1611 h 1022"/>
                <a:gd name="T18" fmla="*/ 4726 w 732"/>
                <a:gd name="T19" fmla="*/ 493 h 1022"/>
                <a:gd name="T20" fmla="*/ 5503 w 732"/>
                <a:gd name="T21" fmla="*/ 0 h 1022"/>
                <a:gd name="T22" fmla="*/ 5888 w 732"/>
                <a:gd name="T23" fmla="*/ 127 h 1022"/>
                <a:gd name="T24" fmla="*/ 5695 w 732"/>
                <a:gd name="T25" fmla="*/ 1487 h 1022"/>
                <a:gd name="T26" fmla="*/ 5990 w 732"/>
                <a:gd name="T27" fmla="*/ 2612 h 1022"/>
                <a:gd name="T28" fmla="*/ 5695 w 732"/>
                <a:gd name="T29" fmla="*/ 3726 h 1022"/>
                <a:gd name="T30" fmla="*/ 5597 w 732"/>
                <a:gd name="T31" fmla="*/ 4099 h 1022"/>
                <a:gd name="T32" fmla="*/ 5597 w 732"/>
                <a:gd name="T33" fmla="*/ 5464 h 1022"/>
                <a:gd name="T34" fmla="*/ 5695 w 732"/>
                <a:gd name="T35" fmla="*/ 6592 h 1022"/>
                <a:gd name="T36" fmla="*/ 5311 w 732"/>
                <a:gd name="T37" fmla="*/ 8445 h 1022"/>
                <a:gd name="T38" fmla="*/ 4442 w 732"/>
                <a:gd name="T39" fmla="*/ 9562 h 1022"/>
                <a:gd name="T40" fmla="*/ 3669 w 732"/>
                <a:gd name="T41" fmla="*/ 10189 h 1022"/>
                <a:gd name="T42" fmla="*/ 3575 w 732"/>
                <a:gd name="T43" fmla="*/ 10561 h 1022"/>
                <a:gd name="T44" fmla="*/ 2407 w 732"/>
                <a:gd name="T45" fmla="*/ 10924 h 1022"/>
                <a:gd name="T46" fmla="*/ 1634 w 732"/>
                <a:gd name="T47" fmla="*/ 11431 h 1022"/>
                <a:gd name="T48" fmla="*/ 477 w 732"/>
                <a:gd name="T49" fmla="*/ 10561 h 1022"/>
                <a:gd name="T50" fmla="*/ 193 w 732"/>
                <a:gd name="T51" fmla="*/ 9562 h 1022"/>
                <a:gd name="T52" fmla="*/ 1538 w 732"/>
                <a:gd name="T53" fmla="*/ 9317 h 1022"/>
                <a:gd name="T54" fmla="*/ 1927 w 732"/>
                <a:gd name="T55" fmla="*/ 8827 h 1022"/>
                <a:gd name="T56" fmla="*/ 2517 w 732"/>
                <a:gd name="T57" fmla="*/ 9073 h 1022"/>
                <a:gd name="T58" fmla="*/ 2706 w 732"/>
                <a:gd name="T59" fmla="*/ 7831 h 1022"/>
                <a:gd name="T60" fmla="*/ 2802 w 732"/>
                <a:gd name="T61" fmla="*/ 7448 h 1022"/>
                <a:gd name="T62" fmla="*/ 2517 w 732"/>
                <a:gd name="T63" fmla="*/ 7201 h 1022"/>
                <a:gd name="T64" fmla="*/ 1732 w 732"/>
                <a:gd name="T65" fmla="*/ 6592 h 1022"/>
                <a:gd name="T66" fmla="*/ 1347 w 732"/>
                <a:gd name="T67" fmla="*/ 6330 h 1022"/>
                <a:gd name="T68" fmla="*/ 1254 w 732"/>
                <a:gd name="T69" fmla="*/ 6712 h 1022"/>
                <a:gd name="T70" fmla="*/ 968 w 732"/>
                <a:gd name="T71" fmla="*/ 6839 h 1022"/>
                <a:gd name="T72" fmla="*/ 385 w 732"/>
                <a:gd name="T73" fmla="*/ 6712 h 1022"/>
                <a:gd name="T74" fmla="*/ 0 w 732"/>
                <a:gd name="T75" fmla="*/ 5464 h 10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2"/>
                <a:gd name="T115" fmla="*/ 0 h 1022"/>
                <a:gd name="T116" fmla="*/ 732 w 732"/>
                <a:gd name="T117" fmla="*/ 1022 h 10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2" h="1022">
                  <a:moveTo>
                    <a:pt x="0" y="489"/>
                  </a:moveTo>
                  <a:cubicBezTo>
                    <a:pt x="43" y="480"/>
                    <a:pt x="80" y="468"/>
                    <a:pt x="122" y="455"/>
                  </a:cubicBezTo>
                  <a:cubicBezTo>
                    <a:pt x="129" y="444"/>
                    <a:pt x="135" y="431"/>
                    <a:pt x="144" y="422"/>
                  </a:cubicBezTo>
                  <a:cubicBezTo>
                    <a:pt x="153" y="413"/>
                    <a:pt x="169" y="410"/>
                    <a:pt x="177" y="400"/>
                  </a:cubicBezTo>
                  <a:cubicBezTo>
                    <a:pt x="185" y="390"/>
                    <a:pt x="200" y="311"/>
                    <a:pt x="200" y="311"/>
                  </a:cubicBezTo>
                  <a:cubicBezTo>
                    <a:pt x="224" y="270"/>
                    <a:pt x="353" y="278"/>
                    <a:pt x="355" y="278"/>
                  </a:cubicBezTo>
                  <a:cubicBezTo>
                    <a:pt x="351" y="263"/>
                    <a:pt x="350" y="247"/>
                    <a:pt x="344" y="233"/>
                  </a:cubicBezTo>
                  <a:cubicBezTo>
                    <a:pt x="339" y="221"/>
                    <a:pt x="324" y="213"/>
                    <a:pt x="322" y="200"/>
                  </a:cubicBezTo>
                  <a:cubicBezTo>
                    <a:pt x="320" y="181"/>
                    <a:pt x="325" y="161"/>
                    <a:pt x="333" y="144"/>
                  </a:cubicBezTo>
                  <a:cubicBezTo>
                    <a:pt x="382" y="36"/>
                    <a:pt x="420" y="53"/>
                    <a:pt x="544" y="44"/>
                  </a:cubicBezTo>
                  <a:cubicBezTo>
                    <a:pt x="580" y="32"/>
                    <a:pt x="597" y="12"/>
                    <a:pt x="633" y="0"/>
                  </a:cubicBezTo>
                  <a:cubicBezTo>
                    <a:pt x="648" y="4"/>
                    <a:pt x="663" y="4"/>
                    <a:pt x="677" y="11"/>
                  </a:cubicBezTo>
                  <a:cubicBezTo>
                    <a:pt x="732" y="38"/>
                    <a:pt x="677" y="101"/>
                    <a:pt x="655" y="133"/>
                  </a:cubicBezTo>
                  <a:cubicBezTo>
                    <a:pt x="681" y="211"/>
                    <a:pt x="669" y="178"/>
                    <a:pt x="689" y="233"/>
                  </a:cubicBezTo>
                  <a:cubicBezTo>
                    <a:pt x="668" y="290"/>
                    <a:pt x="682" y="251"/>
                    <a:pt x="655" y="333"/>
                  </a:cubicBezTo>
                  <a:cubicBezTo>
                    <a:pt x="651" y="344"/>
                    <a:pt x="644" y="366"/>
                    <a:pt x="644" y="366"/>
                  </a:cubicBezTo>
                  <a:cubicBezTo>
                    <a:pt x="669" y="444"/>
                    <a:pt x="644" y="350"/>
                    <a:pt x="644" y="489"/>
                  </a:cubicBezTo>
                  <a:cubicBezTo>
                    <a:pt x="644" y="523"/>
                    <a:pt x="651" y="556"/>
                    <a:pt x="655" y="589"/>
                  </a:cubicBezTo>
                  <a:cubicBezTo>
                    <a:pt x="646" y="667"/>
                    <a:pt x="650" y="696"/>
                    <a:pt x="611" y="755"/>
                  </a:cubicBezTo>
                  <a:cubicBezTo>
                    <a:pt x="593" y="829"/>
                    <a:pt x="574" y="824"/>
                    <a:pt x="511" y="855"/>
                  </a:cubicBezTo>
                  <a:cubicBezTo>
                    <a:pt x="474" y="873"/>
                    <a:pt x="461" y="898"/>
                    <a:pt x="422" y="911"/>
                  </a:cubicBezTo>
                  <a:cubicBezTo>
                    <a:pt x="418" y="922"/>
                    <a:pt x="420" y="937"/>
                    <a:pt x="411" y="944"/>
                  </a:cubicBezTo>
                  <a:cubicBezTo>
                    <a:pt x="384" y="963"/>
                    <a:pt x="308" y="972"/>
                    <a:pt x="277" y="977"/>
                  </a:cubicBezTo>
                  <a:cubicBezTo>
                    <a:pt x="201" y="1003"/>
                    <a:pt x="228" y="984"/>
                    <a:pt x="188" y="1022"/>
                  </a:cubicBezTo>
                  <a:cubicBezTo>
                    <a:pt x="149" y="963"/>
                    <a:pt x="125" y="958"/>
                    <a:pt x="55" y="944"/>
                  </a:cubicBezTo>
                  <a:cubicBezTo>
                    <a:pt x="12" y="916"/>
                    <a:pt x="6" y="904"/>
                    <a:pt x="22" y="855"/>
                  </a:cubicBezTo>
                  <a:cubicBezTo>
                    <a:pt x="79" y="874"/>
                    <a:pt x="128" y="866"/>
                    <a:pt x="177" y="833"/>
                  </a:cubicBezTo>
                  <a:cubicBezTo>
                    <a:pt x="186" y="807"/>
                    <a:pt x="183" y="785"/>
                    <a:pt x="222" y="789"/>
                  </a:cubicBezTo>
                  <a:cubicBezTo>
                    <a:pt x="245" y="792"/>
                    <a:pt x="289" y="811"/>
                    <a:pt x="289" y="811"/>
                  </a:cubicBezTo>
                  <a:cubicBezTo>
                    <a:pt x="319" y="765"/>
                    <a:pt x="324" y="754"/>
                    <a:pt x="311" y="700"/>
                  </a:cubicBezTo>
                  <a:cubicBezTo>
                    <a:pt x="315" y="689"/>
                    <a:pt x="326" y="677"/>
                    <a:pt x="322" y="666"/>
                  </a:cubicBezTo>
                  <a:cubicBezTo>
                    <a:pt x="317" y="654"/>
                    <a:pt x="299" y="652"/>
                    <a:pt x="289" y="644"/>
                  </a:cubicBezTo>
                  <a:cubicBezTo>
                    <a:pt x="258" y="620"/>
                    <a:pt x="238" y="602"/>
                    <a:pt x="200" y="589"/>
                  </a:cubicBezTo>
                  <a:cubicBezTo>
                    <a:pt x="192" y="567"/>
                    <a:pt x="191" y="529"/>
                    <a:pt x="155" y="566"/>
                  </a:cubicBezTo>
                  <a:cubicBezTo>
                    <a:pt x="147" y="575"/>
                    <a:pt x="152" y="591"/>
                    <a:pt x="144" y="600"/>
                  </a:cubicBezTo>
                  <a:cubicBezTo>
                    <a:pt x="136" y="608"/>
                    <a:pt x="122" y="607"/>
                    <a:pt x="111" y="611"/>
                  </a:cubicBezTo>
                  <a:cubicBezTo>
                    <a:pt x="89" y="607"/>
                    <a:pt x="65" y="608"/>
                    <a:pt x="44" y="600"/>
                  </a:cubicBezTo>
                  <a:cubicBezTo>
                    <a:pt x="7" y="586"/>
                    <a:pt x="11" y="521"/>
                    <a:pt x="0" y="489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Freeform 114"/>
            <p:cNvSpPr>
              <a:spLocks/>
            </p:cNvSpPr>
            <p:nvPr/>
          </p:nvSpPr>
          <p:spPr bwMode="auto">
            <a:xfrm>
              <a:off x="8184" y="4419"/>
              <a:ext cx="698" cy="556"/>
            </a:xfrm>
            <a:custGeom>
              <a:avLst/>
              <a:gdLst>
                <a:gd name="T0" fmla="*/ 694 w 511"/>
                <a:gd name="T1" fmla="*/ 383 h 395"/>
                <a:gd name="T2" fmla="*/ 96 w 511"/>
                <a:gd name="T3" fmla="*/ 1357 h 395"/>
                <a:gd name="T4" fmla="*/ 1673 w 511"/>
                <a:gd name="T5" fmla="*/ 1965 h 395"/>
                <a:gd name="T6" fmla="*/ 794 w 511"/>
                <a:gd name="T7" fmla="*/ 2573 h 395"/>
                <a:gd name="T8" fmla="*/ 0 w 511"/>
                <a:gd name="T9" fmla="*/ 3305 h 395"/>
                <a:gd name="T10" fmla="*/ 1276 w 511"/>
                <a:gd name="T11" fmla="*/ 3430 h 395"/>
                <a:gd name="T12" fmla="*/ 2375 w 511"/>
                <a:gd name="T13" fmla="*/ 4161 h 395"/>
                <a:gd name="T14" fmla="*/ 2765 w 511"/>
                <a:gd name="T15" fmla="*/ 3547 h 395"/>
                <a:gd name="T16" fmla="*/ 3157 w 511"/>
                <a:gd name="T17" fmla="*/ 2449 h 395"/>
                <a:gd name="T18" fmla="*/ 3642 w 511"/>
                <a:gd name="T19" fmla="*/ 1477 h 395"/>
                <a:gd name="T20" fmla="*/ 4142 w 511"/>
                <a:gd name="T21" fmla="*/ 1357 h 395"/>
                <a:gd name="T22" fmla="*/ 4338 w 511"/>
                <a:gd name="T23" fmla="*/ 992 h 395"/>
                <a:gd name="T24" fmla="*/ 4532 w 511"/>
                <a:gd name="T25" fmla="*/ 745 h 395"/>
                <a:gd name="T26" fmla="*/ 4338 w 511"/>
                <a:gd name="T27" fmla="*/ 383 h 395"/>
                <a:gd name="T28" fmla="*/ 3446 w 511"/>
                <a:gd name="T29" fmla="*/ 878 h 395"/>
                <a:gd name="T30" fmla="*/ 3157 w 511"/>
                <a:gd name="T31" fmla="*/ 745 h 395"/>
                <a:gd name="T32" fmla="*/ 3053 w 511"/>
                <a:gd name="T33" fmla="*/ 383 h 395"/>
                <a:gd name="T34" fmla="*/ 2856 w 511"/>
                <a:gd name="T35" fmla="*/ 745 h 395"/>
                <a:gd name="T36" fmla="*/ 2467 w 511"/>
                <a:gd name="T37" fmla="*/ 878 h 395"/>
                <a:gd name="T38" fmla="*/ 2375 w 511"/>
                <a:gd name="T39" fmla="*/ 1236 h 395"/>
                <a:gd name="T40" fmla="*/ 1770 w 511"/>
                <a:gd name="T41" fmla="*/ 878 h 395"/>
                <a:gd name="T42" fmla="*/ 1673 w 511"/>
                <a:gd name="T43" fmla="*/ 501 h 395"/>
                <a:gd name="T44" fmla="*/ 1673 w 511"/>
                <a:gd name="T45" fmla="*/ 21 h 395"/>
                <a:gd name="T46" fmla="*/ 694 w 511"/>
                <a:gd name="T47" fmla="*/ 383 h 3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1"/>
                <a:gd name="T73" fmla="*/ 0 h 395"/>
                <a:gd name="T74" fmla="*/ 511 w 511"/>
                <a:gd name="T75" fmla="*/ 395 h 3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1" h="395">
                  <a:moveTo>
                    <a:pt x="78" y="35"/>
                  </a:moveTo>
                  <a:cubicBezTo>
                    <a:pt x="32" y="65"/>
                    <a:pt x="41" y="80"/>
                    <a:pt x="11" y="124"/>
                  </a:cubicBezTo>
                  <a:cubicBezTo>
                    <a:pt x="85" y="149"/>
                    <a:pt x="142" y="107"/>
                    <a:pt x="189" y="180"/>
                  </a:cubicBezTo>
                  <a:cubicBezTo>
                    <a:pt x="156" y="202"/>
                    <a:pt x="122" y="213"/>
                    <a:pt x="89" y="235"/>
                  </a:cubicBezTo>
                  <a:cubicBezTo>
                    <a:pt x="60" y="279"/>
                    <a:pt x="43" y="273"/>
                    <a:pt x="0" y="302"/>
                  </a:cubicBezTo>
                  <a:cubicBezTo>
                    <a:pt x="26" y="380"/>
                    <a:pt x="85" y="333"/>
                    <a:pt x="144" y="313"/>
                  </a:cubicBezTo>
                  <a:cubicBezTo>
                    <a:pt x="202" y="332"/>
                    <a:pt x="225" y="338"/>
                    <a:pt x="267" y="380"/>
                  </a:cubicBezTo>
                  <a:cubicBezTo>
                    <a:pt x="294" y="296"/>
                    <a:pt x="254" y="395"/>
                    <a:pt x="311" y="324"/>
                  </a:cubicBezTo>
                  <a:cubicBezTo>
                    <a:pt x="336" y="293"/>
                    <a:pt x="315" y="263"/>
                    <a:pt x="356" y="224"/>
                  </a:cubicBezTo>
                  <a:cubicBezTo>
                    <a:pt x="362" y="206"/>
                    <a:pt x="395" y="144"/>
                    <a:pt x="411" y="135"/>
                  </a:cubicBezTo>
                  <a:cubicBezTo>
                    <a:pt x="428" y="126"/>
                    <a:pt x="448" y="128"/>
                    <a:pt x="467" y="124"/>
                  </a:cubicBezTo>
                  <a:cubicBezTo>
                    <a:pt x="474" y="113"/>
                    <a:pt x="481" y="101"/>
                    <a:pt x="489" y="91"/>
                  </a:cubicBezTo>
                  <a:cubicBezTo>
                    <a:pt x="496" y="83"/>
                    <a:pt x="511" y="79"/>
                    <a:pt x="511" y="68"/>
                  </a:cubicBezTo>
                  <a:cubicBezTo>
                    <a:pt x="511" y="55"/>
                    <a:pt x="496" y="46"/>
                    <a:pt x="489" y="35"/>
                  </a:cubicBezTo>
                  <a:cubicBezTo>
                    <a:pt x="446" y="46"/>
                    <a:pt x="420" y="48"/>
                    <a:pt x="389" y="80"/>
                  </a:cubicBezTo>
                  <a:cubicBezTo>
                    <a:pt x="378" y="76"/>
                    <a:pt x="364" y="76"/>
                    <a:pt x="356" y="68"/>
                  </a:cubicBezTo>
                  <a:cubicBezTo>
                    <a:pt x="348" y="60"/>
                    <a:pt x="356" y="35"/>
                    <a:pt x="344" y="35"/>
                  </a:cubicBezTo>
                  <a:cubicBezTo>
                    <a:pt x="331" y="35"/>
                    <a:pt x="333" y="61"/>
                    <a:pt x="322" y="68"/>
                  </a:cubicBezTo>
                  <a:cubicBezTo>
                    <a:pt x="309" y="77"/>
                    <a:pt x="293" y="76"/>
                    <a:pt x="278" y="80"/>
                  </a:cubicBezTo>
                  <a:cubicBezTo>
                    <a:pt x="274" y="91"/>
                    <a:pt x="277" y="108"/>
                    <a:pt x="267" y="113"/>
                  </a:cubicBezTo>
                  <a:cubicBezTo>
                    <a:pt x="253" y="120"/>
                    <a:pt x="207" y="84"/>
                    <a:pt x="200" y="80"/>
                  </a:cubicBezTo>
                  <a:cubicBezTo>
                    <a:pt x="196" y="69"/>
                    <a:pt x="185" y="57"/>
                    <a:pt x="189" y="46"/>
                  </a:cubicBezTo>
                  <a:cubicBezTo>
                    <a:pt x="207" y="0"/>
                    <a:pt x="259" y="48"/>
                    <a:pt x="189" y="2"/>
                  </a:cubicBezTo>
                  <a:cubicBezTo>
                    <a:pt x="148" y="29"/>
                    <a:pt x="128" y="35"/>
                    <a:pt x="78" y="3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Freeform 113"/>
            <p:cNvSpPr>
              <a:spLocks/>
            </p:cNvSpPr>
            <p:nvPr/>
          </p:nvSpPr>
          <p:spPr bwMode="auto">
            <a:xfrm>
              <a:off x="9136" y="4370"/>
              <a:ext cx="897" cy="439"/>
            </a:xfrm>
            <a:custGeom>
              <a:avLst/>
              <a:gdLst>
                <a:gd name="T0" fmla="*/ 998 w 660"/>
                <a:gd name="T1" fmla="*/ 232 h 309"/>
                <a:gd name="T2" fmla="*/ 700 w 660"/>
                <a:gd name="T3" fmla="*/ 493 h 309"/>
                <a:gd name="T4" fmla="*/ 1461 w 660"/>
                <a:gd name="T5" fmla="*/ 1527 h 309"/>
                <a:gd name="T6" fmla="*/ 1369 w 660"/>
                <a:gd name="T7" fmla="*/ 1915 h 309"/>
                <a:gd name="T8" fmla="*/ 806 w 660"/>
                <a:gd name="T9" fmla="*/ 1664 h 309"/>
                <a:gd name="T10" fmla="*/ 425 w 660"/>
                <a:gd name="T11" fmla="*/ 2576 h 309"/>
                <a:gd name="T12" fmla="*/ 328 w 660"/>
                <a:gd name="T13" fmla="*/ 3613 h 309"/>
                <a:gd name="T14" fmla="*/ 1559 w 660"/>
                <a:gd name="T15" fmla="*/ 3469 h 309"/>
                <a:gd name="T16" fmla="*/ 2036 w 660"/>
                <a:gd name="T17" fmla="*/ 3340 h 309"/>
                <a:gd name="T18" fmla="*/ 2320 w 660"/>
                <a:gd name="T19" fmla="*/ 3211 h 309"/>
                <a:gd name="T20" fmla="*/ 2521 w 660"/>
                <a:gd name="T21" fmla="*/ 3469 h 309"/>
                <a:gd name="T22" fmla="*/ 3085 w 660"/>
                <a:gd name="T23" fmla="*/ 3082 h 309"/>
                <a:gd name="T24" fmla="*/ 4130 w 660"/>
                <a:gd name="T25" fmla="*/ 2830 h 309"/>
                <a:gd name="T26" fmla="*/ 5654 w 660"/>
                <a:gd name="T27" fmla="*/ 2954 h 309"/>
                <a:gd name="T28" fmla="*/ 5560 w 660"/>
                <a:gd name="T29" fmla="*/ 1784 h 309"/>
                <a:gd name="T30" fmla="*/ 4893 w 660"/>
                <a:gd name="T31" fmla="*/ 744 h 309"/>
                <a:gd name="T32" fmla="*/ 3564 w 660"/>
                <a:gd name="T33" fmla="*/ 619 h 309"/>
                <a:gd name="T34" fmla="*/ 1665 w 660"/>
                <a:gd name="T35" fmla="*/ 744 h 309"/>
                <a:gd name="T36" fmla="*/ 1559 w 660"/>
                <a:gd name="T37" fmla="*/ 368 h 309"/>
                <a:gd name="T38" fmla="*/ 998 w 660"/>
                <a:gd name="T39" fmla="*/ 232 h 3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0"/>
                <a:gd name="T61" fmla="*/ 0 h 309"/>
                <a:gd name="T62" fmla="*/ 660 w 660"/>
                <a:gd name="T63" fmla="*/ 309 h 3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0" h="309">
                  <a:moveTo>
                    <a:pt x="116" y="20"/>
                  </a:moveTo>
                  <a:cubicBezTo>
                    <a:pt x="105" y="27"/>
                    <a:pt x="92" y="33"/>
                    <a:pt x="82" y="42"/>
                  </a:cubicBezTo>
                  <a:cubicBezTo>
                    <a:pt x="14" y="109"/>
                    <a:pt x="130" y="117"/>
                    <a:pt x="171" y="131"/>
                  </a:cubicBezTo>
                  <a:cubicBezTo>
                    <a:pt x="167" y="142"/>
                    <a:pt x="171" y="162"/>
                    <a:pt x="160" y="164"/>
                  </a:cubicBezTo>
                  <a:cubicBezTo>
                    <a:pt x="137" y="167"/>
                    <a:pt x="94" y="142"/>
                    <a:pt x="94" y="142"/>
                  </a:cubicBezTo>
                  <a:cubicBezTo>
                    <a:pt x="41" y="159"/>
                    <a:pt x="31" y="165"/>
                    <a:pt x="49" y="220"/>
                  </a:cubicBezTo>
                  <a:cubicBezTo>
                    <a:pt x="21" y="261"/>
                    <a:pt x="0" y="270"/>
                    <a:pt x="38" y="309"/>
                  </a:cubicBezTo>
                  <a:cubicBezTo>
                    <a:pt x="90" y="301"/>
                    <a:pt x="134" y="281"/>
                    <a:pt x="182" y="297"/>
                  </a:cubicBezTo>
                  <a:cubicBezTo>
                    <a:pt x="201" y="293"/>
                    <a:pt x="220" y="291"/>
                    <a:pt x="238" y="286"/>
                  </a:cubicBezTo>
                  <a:cubicBezTo>
                    <a:pt x="249" y="283"/>
                    <a:pt x="260" y="273"/>
                    <a:pt x="271" y="275"/>
                  </a:cubicBezTo>
                  <a:cubicBezTo>
                    <a:pt x="281" y="277"/>
                    <a:pt x="286" y="290"/>
                    <a:pt x="294" y="297"/>
                  </a:cubicBezTo>
                  <a:cubicBezTo>
                    <a:pt x="380" y="268"/>
                    <a:pt x="271" y="308"/>
                    <a:pt x="360" y="264"/>
                  </a:cubicBezTo>
                  <a:cubicBezTo>
                    <a:pt x="394" y="247"/>
                    <a:pt x="453" y="246"/>
                    <a:pt x="482" y="242"/>
                  </a:cubicBezTo>
                  <a:cubicBezTo>
                    <a:pt x="569" y="256"/>
                    <a:pt x="569" y="266"/>
                    <a:pt x="660" y="253"/>
                  </a:cubicBezTo>
                  <a:cubicBezTo>
                    <a:pt x="634" y="175"/>
                    <a:pt x="631" y="208"/>
                    <a:pt x="649" y="153"/>
                  </a:cubicBezTo>
                  <a:cubicBezTo>
                    <a:pt x="635" y="81"/>
                    <a:pt x="638" y="86"/>
                    <a:pt x="571" y="64"/>
                  </a:cubicBezTo>
                  <a:cubicBezTo>
                    <a:pt x="493" y="80"/>
                    <a:pt x="485" y="99"/>
                    <a:pt x="416" y="53"/>
                  </a:cubicBezTo>
                  <a:cubicBezTo>
                    <a:pt x="341" y="64"/>
                    <a:pt x="268" y="83"/>
                    <a:pt x="194" y="64"/>
                  </a:cubicBezTo>
                  <a:cubicBezTo>
                    <a:pt x="190" y="53"/>
                    <a:pt x="190" y="39"/>
                    <a:pt x="182" y="31"/>
                  </a:cubicBezTo>
                  <a:cubicBezTo>
                    <a:pt x="150" y="0"/>
                    <a:pt x="116" y="51"/>
                    <a:pt x="116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Freeform 112"/>
            <p:cNvSpPr>
              <a:spLocks/>
            </p:cNvSpPr>
            <p:nvPr/>
          </p:nvSpPr>
          <p:spPr bwMode="auto">
            <a:xfrm>
              <a:off x="8665" y="4507"/>
              <a:ext cx="471" cy="487"/>
            </a:xfrm>
            <a:custGeom>
              <a:avLst/>
              <a:gdLst>
                <a:gd name="T0" fmla="*/ 840 w 393"/>
                <a:gd name="T1" fmla="*/ 195 h 439"/>
                <a:gd name="T2" fmla="*/ 645 w 393"/>
                <a:gd name="T3" fmla="*/ 308 h 439"/>
                <a:gd name="T4" fmla="*/ 523 w 393"/>
                <a:gd name="T5" fmla="*/ 540 h 439"/>
                <a:gd name="T6" fmla="*/ 407 w 393"/>
                <a:gd name="T7" fmla="*/ 495 h 439"/>
                <a:gd name="T8" fmla="*/ 53 w 393"/>
                <a:gd name="T9" fmla="*/ 565 h 439"/>
                <a:gd name="T10" fmla="*/ 14 w 393"/>
                <a:gd name="T11" fmla="*/ 632 h 439"/>
                <a:gd name="T12" fmla="*/ 289 w 393"/>
                <a:gd name="T13" fmla="*/ 701 h 439"/>
                <a:gd name="T14" fmla="*/ 645 w 393"/>
                <a:gd name="T15" fmla="*/ 907 h 439"/>
                <a:gd name="T16" fmla="*/ 762 w 393"/>
                <a:gd name="T17" fmla="*/ 863 h 439"/>
                <a:gd name="T18" fmla="*/ 920 w 393"/>
                <a:gd name="T19" fmla="*/ 772 h 439"/>
                <a:gd name="T20" fmla="*/ 964 w 393"/>
                <a:gd name="T21" fmla="*/ 632 h 439"/>
                <a:gd name="T22" fmla="*/ 1196 w 393"/>
                <a:gd name="T23" fmla="*/ 427 h 439"/>
                <a:gd name="T24" fmla="*/ 1395 w 393"/>
                <a:gd name="T25" fmla="*/ 125 h 439"/>
                <a:gd name="T26" fmla="*/ 1196 w 393"/>
                <a:gd name="T27" fmla="*/ 80 h 439"/>
                <a:gd name="T28" fmla="*/ 1160 w 393"/>
                <a:gd name="T29" fmla="*/ 172 h 439"/>
                <a:gd name="T30" fmla="*/ 920 w 393"/>
                <a:gd name="T31" fmla="*/ 221 h 439"/>
                <a:gd name="T32" fmla="*/ 840 w 393"/>
                <a:gd name="T33" fmla="*/ 195 h 4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3"/>
                <a:gd name="T52" fmla="*/ 0 h 439"/>
                <a:gd name="T53" fmla="*/ 393 w 393"/>
                <a:gd name="T54" fmla="*/ 439 h 4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3" h="439">
                  <a:moveTo>
                    <a:pt x="237" y="95"/>
                  </a:moveTo>
                  <a:cubicBezTo>
                    <a:pt x="214" y="110"/>
                    <a:pt x="190" y="120"/>
                    <a:pt x="182" y="150"/>
                  </a:cubicBezTo>
                  <a:cubicBezTo>
                    <a:pt x="150" y="268"/>
                    <a:pt x="200" y="212"/>
                    <a:pt x="148" y="261"/>
                  </a:cubicBezTo>
                  <a:cubicBezTo>
                    <a:pt x="137" y="254"/>
                    <a:pt x="128" y="239"/>
                    <a:pt x="115" y="239"/>
                  </a:cubicBezTo>
                  <a:cubicBezTo>
                    <a:pt x="107" y="239"/>
                    <a:pt x="35" y="266"/>
                    <a:pt x="15" y="273"/>
                  </a:cubicBezTo>
                  <a:cubicBezTo>
                    <a:pt x="11" y="284"/>
                    <a:pt x="0" y="295"/>
                    <a:pt x="4" y="306"/>
                  </a:cubicBezTo>
                  <a:cubicBezTo>
                    <a:pt x="13" y="327"/>
                    <a:pt x="68" y="336"/>
                    <a:pt x="82" y="339"/>
                  </a:cubicBezTo>
                  <a:cubicBezTo>
                    <a:pt x="101" y="396"/>
                    <a:pt x="125" y="420"/>
                    <a:pt x="182" y="439"/>
                  </a:cubicBezTo>
                  <a:cubicBezTo>
                    <a:pt x="193" y="432"/>
                    <a:pt x="207" y="427"/>
                    <a:pt x="215" y="417"/>
                  </a:cubicBezTo>
                  <a:cubicBezTo>
                    <a:pt x="258" y="364"/>
                    <a:pt x="187" y="397"/>
                    <a:pt x="259" y="373"/>
                  </a:cubicBezTo>
                  <a:cubicBezTo>
                    <a:pt x="302" y="330"/>
                    <a:pt x="271" y="374"/>
                    <a:pt x="271" y="306"/>
                  </a:cubicBezTo>
                  <a:cubicBezTo>
                    <a:pt x="271" y="252"/>
                    <a:pt x="289" y="222"/>
                    <a:pt x="337" y="206"/>
                  </a:cubicBezTo>
                  <a:cubicBezTo>
                    <a:pt x="367" y="161"/>
                    <a:pt x="380" y="113"/>
                    <a:pt x="393" y="61"/>
                  </a:cubicBezTo>
                  <a:cubicBezTo>
                    <a:pt x="382" y="44"/>
                    <a:pt x="368" y="0"/>
                    <a:pt x="337" y="39"/>
                  </a:cubicBezTo>
                  <a:cubicBezTo>
                    <a:pt x="327" y="51"/>
                    <a:pt x="338" y="74"/>
                    <a:pt x="326" y="84"/>
                  </a:cubicBezTo>
                  <a:cubicBezTo>
                    <a:pt x="308" y="99"/>
                    <a:pt x="281" y="99"/>
                    <a:pt x="259" y="106"/>
                  </a:cubicBezTo>
                  <a:cubicBezTo>
                    <a:pt x="218" y="119"/>
                    <a:pt x="221" y="127"/>
                    <a:pt x="237" y="9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auto">
            <a:xfrm>
              <a:off x="7767" y="4507"/>
              <a:ext cx="390" cy="234"/>
            </a:xfrm>
            <a:custGeom>
              <a:avLst/>
              <a:gdLst>
                <a:gd name="T0" fmla="*/ 11 w 377"/>
                <a:gd name="T1" fmla="*/ 254 h 208"/>
                <a:gd name="T2" fmla="*/ 127 w 377"/>
                <a:gd name="T3" fmla="*/ 150 h 208"/>
                <a:gd name="T4" fmla="*/ 224 w 377"/>
                <a:gd name="T5" fmla="*/ 0 h 208"/>
                <a:gd name="T6" fmla="*/ 352 w 377"/>
                <a:gd name="T7" fmla="*/ 26 h 208"/>
                <a:gd name="T8" fmla="*/ 422 w 377"/>
                <a:gd name="T9" fmla="*/ 50 h 208"/>
                <a:gd name="T10" fmla="*/ 422 w 377"/>
                <a:gd name="T11" fmla="*/ 277 h 208"/>
                <a:gd name="T12" fmla="*/ 408 w 377"/>
                <a:gd name="T13" fmla="*/ 377 h 208"/>
                <a:gd name="T14" fmla="*/ 366 w 377"/>
                <a:gd name="T15" fmla="*/ 406 h 208"/>
                <a:gd name="T16" fmla="*/ 240 w 377"/>
                <a:gd name="T17" fmla="*/ 354 h 208"/>
                <a:gd name="T18" fmla="*/ 224 w 377"/>
                <a:gd name="T19" fmla="*/ 433 h 208"/>
                <a:gd name="T20" fmla="*/ 141 w 377"/>
                <a:gd name="T21" fmla="*/ 330 h 208"/>
                <a:gd name="T22" fmla="*/ 0 w 377"/>
                <a:gd name="T23" fmla="*/ 254 h 208"/>
                <a:gd name="T24" fmla="*/ 11 w 377"/>
                <a:gd name="T25" fmla="*/ 254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7"/>
                <a:gd name="T40" fmla="*/ 0 h 208"/>
                <a:gd name="T41" fmla="*/ 377 w 377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7" h="208">
                  <a:moveTo>
                    <a:pt x="11" y="111"/>
                  </a:moveTo>
                  <a:cubicBezTo>
                    <a:pt x="87" y="86"/>
                    <a:pt x="61" y="105"/>
                    <a:pt x="100" y="66"/>
                  </a:cubicBezTo>
                  <a:cubicBezTo>
                    <a:pt x="115" y="22"/>
                    <a:pt x="134" y="14"/>
                    <a:pt x="177" y="0"/>
                  </a:cubicBezTo>
                  <a:cubicBezTo>
                    <a:pt x="255" y="26"/>
                    <a:pt x="222" y="29"/>
                    <a:pt x="277" y="11"/>
                  </a:cubicBezTo>
                  <a:cubicBezTo>
                    <a:pt x="296" y="15"/>
                    <a:pt x="316" y="13"/>
                    <a:pt x="333" y="22"/>
                  </a:cubicBezTo>
                  <a:cubicBezTo>
                    <a:pt x="377" y="47"/>
                    <a:pt x="343" y="92"/>
                    <a:pt x="333" y="122"/>
                  </a:cubicBezTo>
                  <a:cubicBezTo>
                    <a:pt x="328" y="136"/>
                    <a:pt x="331" y="154"/>
                    <a:pt x="322" y="166"/>
                  </a:cubicBezTo>
                  <a:cubicBezTo>
                    <a:pt x="315" y="175"/>
                    <a:pt x="300" y="174"/>
                    <a:pt x="289" y="178"/>
                  </a:cubicBezTo>
                  <a:cubicBezTo>
                    <a:pt x="240" y="161"/>
                    <a:pt x="240" y="138"/>
                    <a:pt x="189" y="155"/>
                  </a:cubicBezTo>
                  <a:cubicBezTo>
                    <a:pt x="185" y="166"/>
                    <a:pt x="188" y="185"/>
                    <a:pt x="177" y="189"/>
                  </a:cubicBezTo>
                  <a:cubicBezTo>
                    <a:pt x="121" y="208"/>
                    <a:pt x="121" y="175"/>
                    <a:pt x="111" y="144"/>
                  </a:cubicBezTo>
                  <a:cubicBezTo>
                    <a:pt x="53" y="155"/>
                    <a:pt x="22" y="176"/>
                    <a:pt x="0" y="111"/>
                  </a:cubicBezTo>
                  <a:cubicBezTo>
                    <a:pt x="41" y="97"/>
                    <a:pt x="43" y="95"/>
                    <a:pt x="11" y="11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Freeform 110"/>
            <p:cNvSpPr>
              <a:spLocks/>
            </p:cNvSpPr>
            <p:nvPr/>
          </p:nvSpPr>
          <p:spPr bwMode="auto">
            <a:xfrm>
              <a:off x="7577" y="4711"/>
              <a:ext cx="517" cy="381"/>
            </a:xfrm>
            <a:custGeom>
              <a:avLst/>
              <a:gdLst>
                <a:gd name="T0" fmla="*/ 125 w 381"/>
                <a:gd name="T1" fmla="*/ 2094 h 268"/>
                <a:gd name="T2" fmla="*/ 593 w 381"/>
                <a:gd name="T3" fmla="*/ 1198 h 268"/>
                <a:gd name="T4" fmla="*/ 685 w 381"/>
                <a:gd name="T5" fmla="*/ 802 h 268"/>
                <a:gd name="T6" fmla="*/ 978 w 381"/>
                <a:gd name="T7" fmla="*/ 667 h 268"/>
                <a:gd name="T8" fmla="*/ 1717 w 381"/>
                <a:gd name="T9" fmla="*/ 152 h 268"/>
                <a:gd name="T10" fmla="*/ 2567 w 381"/>
                <a:gd name="T11" fmla="*/ 279 h 268"/>
                <a:gd name="T12" fmla="*/ 3040 w 381"/>
                <a:gd name="T13" fmla="*/ 921 h 268"/>
                <a:gd name="T14" fmla="*/ 2191 w 381"/>
                <a:gd name="T15" fmla="*/ 802 h 268"/>
                <a:gd name="T16" fmla="*/ 1441 w 381"/>
                <a:gd name="T17" fmla="*/ 1198 h 268"/>
                <a:gd name="T18" fmla="*/ 1350 w 381"/>
                <a:gd name="T19" fmla="*/ 1587 h 268"/>
                <a:gd name="T20" fmla="*/ 1067 w 381"/>
                <a:gd name="T21" fmla="*/ 2371 h 268"/>
                <a:gd name="T22" fmla="*/ 783 w 381"/>
                <a:gd name="T23" fmla="*/ 3149 h 268"/>
                <a:gd name="T24" fmla="*/ 217 w 381"/>
                <a:gd name="T25" fmla="*/ 2894 h 268"/>
                <a:gd name="T26" fmla="*/ 22 w 381"/>
                <a:gd name="T27" fmla="*/ 2626 h 268"/>
                <a:gd name="T28" fmla="*/ 125 w 381"/>
                <a:gd name="T29" fmla="*/ 1975 h 268"/>
                <a:gd name="T30" fmla="*/ 125 w 381"/>
                <a:gd name="T31" fmla="*/ 2094 h 2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1"/>
                <a:gd name="T49" fmla="*/ 0 h 268"/>
                <a:gd name="T50" fmla="*/ 381 w 381"/>
                <a:gd name="T51" fmla="*/ 268 h 2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1" h="268">
                  <a:moveTo>
                    <a:pt x="15" y="179"/>
                  </a:moveTo>
                  <a:cubicBezTo>
                    <a:pt x="70" y="161"/>
                    <a:pt x="45" y="179"/>
                    <a:pt x="70" y="102"/>
                  </a:cubicBezTo>
                  <a:cubicBezTo>
                    <a:pt x="74" y="91"/>
                    <a:pt x="70" y="72"/>
                    <a:pt x="81" y="68"/>
                  </a:cubicBezTo>
                  <a:cubicBezTo>
                    <a:pt x="92" y="64"/>
                    <a:pt x="104" y="61"/>
                    <a:pt x="115" y="57"/>
                  </a:cubicBezTo>
                  <a:cubicBezTo>
                    <a:pt x="153" y="0"/>
                    <a:pt x="142" y="3"/>
                    <a:pt x="203" y="13"/>
                  </a:cubicBezTo>
                  <a:cubicBezTo>
                    <a:pt x="236" y="18"/>
                    <a:pt x="270" y="20"/>
                    <a:pt x="303" y="24"/>
                  </a:cubicBezTo>
                  <a:cubicBezTo>
                    <a:pt x="381" y="50"/>
                    <a:pt x="377" y="24"/>
                    <a:pt x="359" y="79"/>
                  </a:cubicBezTo>
                  <a:cubicBezTo>
                    <a:pt x="281" y="53"/>
                    <a:pt x="314" y="50"/>
                    <a:pt x="259" y="68"/>
                  </a:cubicBezTo>
                  <a:cubicBezTo>
                    <a:pt x="191" y="139"/>
                    <a:pt x="312" y="22"/>
                    <a:pt x="170" y="102"/>
                  </a:cubicBezTo>
                  <a:cubicBezTo>
                    <a:pt x="160" y="108"/>
                    <a:pt x="162" y="124"/>
                    <a:pt x="159" y="135"/>
                  </a:cubicBezTo>
                  <a:cubicBezTo>
                    <a:pt x="143" y="192"/>
                    <a:pt x="160" y="166"/>
                    <a:pt x="126" y="202"/>
                  </a:cubicBezTo>
                  <a:cubicBezTo>
                    <a:pt x="124" y="210"/>
                    <a:pt x="118" y="268"/>
                    <a:pt x="92" y="268"/>
                  </a:cubicBezTo>
                  <a:cubicBezTo>
                    <a:pt x="69" y="268"/>
                    <a:pt x="26" y="246"/>
                    <a:pt x="26" y="246"/>
                  </a:cubicBezTo>
                  <a:cubicBezTo>
                    <a:pt x="18" y="239"/>
                    <a:pt x="4" y="235"/>
                    <a:pt x="3" y="224"/>
                  </a:cubicBezTo>
                  <a:cubicBezTo>
                    <a:pt x="0" y="205"/>
                    <a:pt x="10" y="186"/>
                    <a:pt x="15" y="168"/>
                  </a:cubicBezTo>
                  <a:cubicBezTo>
                    <a:pt x="16" y="164"/>
                    <a:pt x="15" y="175"/>
                    <a:pt x="15" y="179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6399" y="4711"/>
              <a:ext cx="181" cy="205"/>
            </a:xfrm>
            <a:custGeom>
              <a:avLst/>
              <a:gdLst>
                <a:gd name="T0" fmla="*/ 41 w 178"/>
                <a:gd name="T1" fmla="*/ 64 h 194"/>
                <a:gd name="T2" fmla="*/ 11 w 178"/>
                <a:gd name="T3" fmla="*/ 163 h 194"/>
                <a:gd name="T4" fmla="*/ 114 w 178"/>
                <a:gd name="T5" fmla="*/ 228 h 194"/>
                <a:gd name="T6" fmla="*/ 188 w 178"/>
                <a:gd name="T7" fmla="*/ 195 h 194"/>
                <a:gd name="T8" fmla="*/ 177 w 178"/>
                <a:gd name="T9" fmla="*/ 147 h 194"/>
                <a:gd name="T10" fmla="*/ 199 w 178"/>
                <a:gd name="T11" fmla="*/ 48 h 194"/>
                <a:gd name="T12" fmla="*/ 164 w 178"/>
                <a:gd name="T13" fmla="*/ 31 h 194"/>
                <a:gd name="T14" fmla="*/ 125 w 178"/>
                <a:gd name="T15" fmla="*/ 48 h 194"/>
                <a:gd name="T16" fmla="*/ 103 w 178"/>
                <a:gd name="T17" fmla="*/ 0 h 194"/>
                <a:gd name="T18" fmla="*/ 63 w 178"/>
                <a:gd name="T19" fmla="*/ 18 h 194"/>
                <a:gd name="T20" fmla="*/ 41 w 178"/>
                <a:gd name="T21" fmla="*/ 6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6599" y="4848"/>
              <a:ext cx="108" cy="136"/>
            </a:xfrm>
            <a:custGeom>
              <a:avLst/>
              <a:gdLst>
                <a:gd name="T0" fmla="*/ 1 w 178"/>
                <a:gd name="T1" fmla="*/ 4 h 194"/>
                <a:gd name="T2" fmla="*/ 1 w 178"/>
                <a:gd name="T3" fmla="*/ 9 h 194"/>
                <a:gd name="T4" fmla="*/ 3 w 178"/>
                <a:gd name="T5" fmla="*/ 13 h 194"/>
                <a:gd name="T6" fmla="*/ 5 w 178"/>
                <a:gd name="T7" fmla="*/ 11 h 194"/>
                <a:gd name="T8" fmla="*/ 5 w 178"/>
                <a:gd name="T9" fmla="*/ 8 h 194"/>
                <a:gd name="T10" fmla="*/ 5 w 178"/>
                <a:gd name="T11" fmla="*/ 3 h 194"/>
                <a:gd name="T12" fmla="*/ 4 w 178"/>
                <a:gd name="T13" fmla="*/ 2 h 194"/>
                <a:gd name="T14" fmla="*/ 3 w 178"/>
                <a:gd name="T15" fmla="*/ 3 h 194"/>
                <a:gd name="T16" fmla="*/ 2 w 178"/>
                <a:gd name="T17" fmla="*/ 0 h 194"/>
                <a:gd name="T18" fmla="*/ 2 w 178"/>
                <a:gd name="T19" fmla="*/ 1 h 194"/>
                <a:gd name="T20" fmla="*/ 1 w 178"/>
                <a:gd name="T21" fmla="*/ 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Freeform 107"/>
            <p:cNvSpPr>
              <a:spLocks/>
            </p:cNvSpPr>
            <p:nvPr/>
          </p:nvSpPr>
          <p:spPr bwMode="auto">
            <a:xfrm>
              <a:off x="5620" y="4585"/>
              <a:ext cx="281" cy="263"/>
            </a:xfrm>
            <a:custGeom>
              <a:avLst/>
              <a:gdLst>
                <a:gd name="T0" fmla="*/ 824 w 211"/>
                <a:gd name="T1" fmla="*/ 352 h 193"/>
                <a:gd name="T2" fmla="*/ 164 w 211"/>
                <a:gd name="T3" fmla="*/ 352 h 193"/>
                <a:gd name="T4" fmla="*/ 0 w 211"/>
                <a:gd name="T5" fmla="*/ 635 h 193"/>
                <a:gd name="T6" fmla="*/ 85 w 211"/>
                <a:gd name="T7" fmla="*/ 1027 h 193"/>
                <a:gd name="T8" fmla="*/ 582 w 211"/>
                <a:gd name="T9" fmla="*/ 1320 h 193"/>
                <a:gd name="T10" fmla="*/ 1075 w 211"/>
                <a:gd name="T11" fmla="*/ 1607 h 193"/>
                <a:gd name="T12" fmla="*/ 1481 w 211"/>
                <a:gd name="T13" fmla="*/ 933 h 193"/>
                <a:gd name="T14" fmla="*/ 1566 w 211"/>
                <a:gd name="T15" fmla="*/ 635 h 193"/>
                <a:gd name="T16" fmla="*/ 1240 w 211"/>
                <a:gd name="T17" fmla="*/ 159 h 193"/>
                <a:gd name="T18" fmla="*/ 742 w 211"/>
                <a:gd name="T19" fmla="*/ 440 h 193"/>
                <a:gd name="T20" fmla="*/ 824 w 211"/>
                <a:gd name="T21" fmla="*/ 352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193"/>
                <a:gd name="T35" fmla="*/ 211 w 211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193">
                  <a:moveTo>
                    <a:pt x="111" y="40"/>
                  </a:moveTo>
                  <a:cubicBezTo>
                    <a:pt x="50" y="20"/>
                    <a:pt x="55" y="0"/>
                    <a:pt x="22" y="40"/>
                  </a:cubicBezTo>
                  <a:cubicBezTo>
                    <a:pt x="14" y="50"/>
                    <a:pt x="7" y="62"/>
                    <a:pt x="0" y="73"/>
                  </a:cubicBezTo>
                  <a:cubicBezTo>
                    <a:pt x="4" y="88"/>
                    <a:pt x="2" y="105"/>
                    <a:pt x="11" y="118"/>
                  </a:cubicBezTo>
                  <a:cubicBezTo>
                    <a:pt x="26" y="141"/>
                    <a:pt x="56" y="140"/>
                    <a:pt x="78" y="151"/>
                  </a:cubicBezTo>
                  <a:cubicBezTo>
                    <a:pt x="161" y="193"/>
                    <a:pt x="62" y="157"/>
                    <a:pt x="145" y="184"/>
                  </a:cubicBezTo>
                  <a:cubicBezTo>
                    <a:pt x="200" y="166"/>
                    <a:pt x="175" y="184"/>
                    <a:pt x="200" y="107"/>
                  </a:cubicBezTo>
                  <a:cubicBezTo>
                    <a:pt x="204" y="96"/>
                    <a:pt x="211" y="73"/>
                    <a:pt x="211" y="73"/>
                  </a:cubicBezTo>
                  <a:cubicBezTo>
                    <a:pt x="204" y="52"/>
                    <a:pt x="200" y="18"/>
                    <a:pt x="167" y="18"/>
                  </a:cubicBezTo>
                  <a:cubicBezTo>
                    <a:pt x="142" y="18"/>
                    <a:pt x="125" y="51"/>
                    <a:pt x="100" y="51"/>
                  </a:cubicBezTo>
                  <a:cubicBezTo>
                    <a:pt x="95" y="51"/>
                    <a:pt x="107" y="44"/>
                    <a:pt x="111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 rot="-1277055">
              <a:off x="2919" y="5131"/>
              <a:ext cx="481" cy="546"/>
            </a:xfrm>
            <a:custGeom>
              <a:avLst/>
              <a:gdLst>
                <a:gd name="T0" fmla="*/ 1220 w 350"/>
                <a:gd name="T1" fmla="*/ 356 h 388"/>
                <a:gd name="T2" fmla="*/ 716 w 350"/>
                <a:gd name="T3" fmla="*/ 1337 h 388"/>
                <a:gd name="T4" fmla="*/ 812 w 350"/>
                <a:gd name="T5" fmla="*/ 1696 h 388"/>
                <a:gd name="T6" fmla="*/ 716 w 350"/>
                <a:gd name="T7" fmla="*/ 2178 h 388"/>
                <a:gd name="T8" fmla="*/ 499 w 350"/>
                <a:gd name="T9" fmla="*/ 2423 h 388"/>
                <a:gd name="T10" fmla="*/ 92 w 350"/>
                <a:gd name="T11" fmla="*/ 3400 h 388"/>
                <a:gd name="T12" fmla="*/ 599 w 350"/>
                <a:gd name="T13" fmla="*/ 3998 h 388"/>
                <a:gd name="T14" fmla="*/ 716 w 350"/>
                <a:gd name="T15" fmla="*/ 3642 h 388"/>
                <a:gd name="T16" fmla="*/ 1220 w 350"/>
                <a:gd name="T17" fmla="*/ 3887 h 388"/>
                <a:gd name="T18" fmla="*/ 1532 w 350"/>
                <a:gd name="T19" fmla="*/ 3998 h 388"/>
                <a:gd name="T20" fmla="*/ 1428 w 350"/>
                <a:gd name="T21" fmla="*/ 2902 h 388"/>
                <a:gd name="T22" fmla="*/ 1741 w 350"/>
                <a:gd name="T23" fmla="*/ 2791 h 388"/>
                <a:gd name="T24" fmla="*/ 1837 w 350"/>
                <a:gd name="T25" fmla="*/ 2178 h 388"/>
                <a:gd name="T26" fmla="*/ 2449 w 350"/>
                <a:gd name="T27" fmla="*/ 2423 h 388"/>
                <a:gd name="T28" fmla="*/ 2766 w 350"/>
                <a:gd name="T29" fmla="*/ 2305 h 388"/>
                <a:gd name="T30" fmla="*/ 2449 w 350"/>
                <a:gd name="T31" fmla="*/ 1337 h 388"/>
                <a:gd name="T32" fmla="*/ 2567 w 350"/>
                <a:gd name="T33" fmla="*/ 840 h 388"/>
                <a:gd name="T34" fmla="*/ 2669 w 350"/>
                <a:gd name="T35" fmla="*/ 480 h 388"/>
                <a:gd name="T36" fmla="*/ 2973 w 350"/>
                <a:gd name="T37" fmla="*/ 597 h 388"/>
                <a:gd name="T38" fmla="*/ 3077 w 350"/>
                <a:gd name="T39" fmla="*/ 242 h 388"/>
                <a:gd name="T40" fmla="*/ 2766 w 350"/>
                <a:gd name="T41" fmla="*/ 0 h 388"/>
                <a:gd name="T42" fmla="*/ 1947 w 350"/>
                <a:gd name="T43" fmla="*/ 242 h 388"/>
                <a:gd name="T44" fmla="*/ 1837 w 350"/>
                <a:gd name="T45" fmla="*/ 720 h 388"/>
                <a:gd name="T46" fmla="*/ 1428 w 350"/>
                <a:gd name="T47" fmla="*/ 117 h 388"/>
                <a:gd name="T48" fmla="*/ 1116 w 350"/>
                <a:gd name="T49" fmla="*/ 356 h 388"/>
                <a:gd name="T50" fmla="*/ 1220 w 350"/>
                <a:gd name="T51" fmla="*/ 356 h 3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0"/>
                <a:gd name="T79" fmla="*/ 0 h 388"/>
                <a:gd name="T80" fmla="*/ 350 w 350"/>
                <a:gd name="T81" fmla="*/ 388 h 3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0" h="388">
                  <a:moveTo>
                    <a:pt x="132" y="33"/>
                  </a:moveTo>
                  <a:cubicBezTo>
                    <a:pt x="55" y="84"/>
                    <a:pt x="56" y="52"/>
                    <a:pt x="77" y="122"/>
                  </a:cubicBezTo>
                  <a:cubicBezTo>
                    <a:pt x="80" y="133"/>
                    <a:pt x="84" y="144"/>
                    <a:pt x="88" y="155"/>
                  </a:cubicBezTo>
                  <a:cubicBezTo>
                    <a:pt x="84" y="170"/>
                    <a:pt x="84" y="186"/>
                    <a:pt x="77" y="200"/>
                  </a:cubicBezTo>
                  <a:cubicBezTo>
                    <a:pt x="72" y="209"/>
                    <a:pt x="59" y="213"/>
                    <a:pt x="54" y="222"/>
                  </a:cubicBezTo>
                  <a:cubicBezTo>
                    <a:pt x="0" y="328"/>
                    <a:pt x="61" y="257"/>
                    <a:pt x="10" y="311"/>
                  </a:cubicBezTo>
                  <a:cubicBezTo>
                    <a:pt x="36" y="388"/>
                    <a:pt x="10" y="384"/>
                    <a:pt x="65" y="366"/>
                  </a:cubicBezTo>
                  <a:cubicBezTo>
                    <a:pt x="69" y="355"/>
                    <a:pt x="69" y="341"/>
                    <a:pt x="77" y="333"/>
                  </a:cubicBezTo>
                  <a:cubicBezTo>
                    <a:pt x="116" y="295"/>
                    <a:pt x="111" y="338"/>
                    <a:pt x="132" y="355"/>
                  </a:cubicBezTo>
                  <a:cubicBezTo>
                    <a:pt x="141" y="362"/>
                    <a:pt x="154" y="362"/>
                    <a:pt x="165" y="366"/>
                  </a:cubicBezTo>
                  <a:cubicBezTo>
                    <a:pt x="182" y="319"/>
                    <a:pt x="169" y="312"/>
                    <a:pt x="154" y="266"/>
                  </a:cubicBezTo>
                  <a:cubicBezTo>
                    <a:pt x="165" y="262"/>
                    <a:pt x="181" y="265"/>
                    <a:pt x="188" y="255"/>
                  </a:cubicBezTo>
                  <a:cubicBezTo>
                    <a:pt x="199" y="240"/>
                    <a:pt x="182" y="207"/>
                    <a:pt x="199" y="200"/>
                  </a:cubicBezTo>
                  <a:cubicBezTo>
                    <a:pt x="220" y="191"/>
                    <a:pt x="265" y="222"/>
                    <a:pt x="265" y="222"/>
                  </a:cubicBezTo>
                  <a:cubicBezTo>
                    <a:pt x="276" y="218"/>
                    <a:pt x="291" y="219"/>
                    <a:pt x="299" y="211"/>
                  </a:cubicBezTo>
                  <a:cubicBezTo>
                    <a:pt x="336" y="174"/>
                    <a:pt x="291" y="139"/>
                    <a:pt x="265" y="122"/>
                  </a:cubicBezTo>
                  <a:cubicBezTo>
                    <a:pt x="269" y="107"/>
                    <a:pt x="273" y="92"/>
                    <a:pt x="277" y="77"/>
                  </a:cubicBezTo>
                  <a:cubicBezTo>
                    <a:pt x="280" y="66"/>
                    <a:pt x="278" y="49"/>
                    <a:pt x="288" y="44"/>
                  </a:cubicBezTo>
                  <a:cubicBezTo>
                    <a:pt x="298" y="39"/>
                    <a:pt x="310" y="51"/>
                    <a:pt x="321" y="55"/>
                  </a:cubicBezTo>
                  <a:cubicBezTo>
                    <a:pt x="350" y="143"/>
                    <a:pt x="344" y="37"/>
                    <a:pt x="332" y="22"/>
                  </a:cubicBezTo>
                  <a:cubicBezTo>
                    <a:pt x="324" y="12"/>
                    <a:pt x="310" y="7"/>
                    <a:pt x="299" y="0"/>
                  </a:cubicBezTo>
                  <a:cubicBezTo>
                    <a:pt x="270" y="9"/>
                    <a:pt x="233" y="2"/>
                    <a:pt x="210" y="22"/>
                  </a:cubicBezTo>
                  <a:cubicBezTo>
                    <a:pt x="198" y="32"/>
                    <a:pt x="203" y="51"/>
                    <a:pt x="199" y="66"/>
                  </a:cubicBezTo>
                  <a:cubicBezTo>
                    <a:pt x="197" y="63"/>
                    <a:pt x="166" y="11"/>
                    <a:pt x="154" y="11"/>
                  </a:cubicBezTo>
                  <a:cubicBezTo>
                    <a:pt x="141" y="11"/>
                    <a:pt x="130" y="24"/>
                    <a:pt x="121" y="33"/>
                  </a:cubicBezTo>
                  <a:cubicBezTo>
                    <a:pt x="118" y="36"/>
                    <a:pt x="128" y="33"/>
                    <a:pt x="132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2873" y="5326"/>
              <a:ext cx="354" cy="273"/>
            </a:xfrm>
            <a:custGeom>
              <a:avLst/>
              <a:gdLst>
                <a:gd name="T0" fmla="*/ 24 w 354"/>
                <a:gd name="T1" fmla="*/ 15 h 292"/>
                <a:gd name="T2" fmla="*/ 90 w 354"/>
                <a:gd name="T3" fmla="*/ 97 h 292"/>
                <a:gd name="T4" fmla="*/ 68 w 354"/>
                <a:gd name="T5" fmla="*/ 158 h 292"/>
                <a:gd name="T6" fmla="*/ 90 w 354"/>
                <a:gd name="T7" fmla="*/ 173 h 292"/>
                <a:gd name="T8" fmla="*/ 190 w 354"/>
                <a:gd name="T9" fmla="*/ 118 h 292"/>
                <a:gd name="T10" fmla="*/ 257 w 354"/>
                <a:gd name="T11" fmla="*/ 104 h 292"/>
                <a:gd name="T12" fmla="*/ 312 w 354"/>
                <a:gd name="T13" fmla="*/ 56 h 292"/>
                <a:gd name="T14" fmla="*/ 290 w 354"/>
                <a:gd name="T15" fmla="*/ 7 h 292"/>
                <a:gd name="T16" fmla="*/ 201 w 354"/>
                <a:gd name="T17" fmla="*/ 49 h 292"/>
                <a:gd name="T18" fmla="*/ 101 w 354"/>
                <a:gd name="T19" fmla="*/ 34 h 292"/>
                <a:gd name="T20" fmla="*/ 90 w 354"/>
                <a:gd name="T21" fmla="*/ 15 h 292"/>
                <a:gd name="T22" fmla="*/ 57 w 354"/>
                <a:gd name="T23" fmla="*/ 0 h 292"/>
                <a:gd name="T24" fmla="*/ 24 w 354"/>
                <a:gd name="T25" fmla="*/ 15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4"/>
                <a:gd name="T40" fmla="*/ 0 h 292"/>
                <a:gd name="T41" fmla="*/ 354 w 354"/>
                <a:gd name="T42" fmla="*/ 292 h 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4" h="292">
                  <a:moveTo>
                    <a:pt x="24" y="22"/>
                  </a:moveTo>
                  <a:cubicBezTo>
                    <a:pt x="0" y="88"/>
                    <a:pt x="25" y="133"/>
                    <a:pt x="90" y="155"/>
                  </a:cubicBezTo>
                  <a:cubicBezTo>
                    <a:pt x="107" y="208"/>
                    <a:pt x="85" y="205"/>
                    <a:pt x="68" y="255"/>
                  </a:cubicBezTo>
                  <a:cubicBezTo>
                    <a:pt x="75" y="263"/>
                    <a:pt x="79" y="277"/>
                    <a:pt x="90" y="278"/>
                  </a:cubicBezTo>
                  <a:cubicBezTo>
                    <a:pt x="220" y="292"/>
                    <a:pt x="146" y="243"/>
                    <a:pt x="190" y="189"/>
                  </a:cubicBezTo>
                  <a:cubicBezTo>
                    <a:pt x="205" y="171"/>
                    <a:pt x="235" y="174"/>
                    <a:pt x="257" y="166"/>
                  </a:cubicBezTo>
                  <a:cubicBezTo>
                    <a:pt x="283" y="89"/>
                    <a:pt x="257" y="107"/>
                    <a:pt x="312" y="89"/>
                  </a:cubicBezTo>
                  <a:cubicBezTo>
                    <a:pt x="354" y="47"/>
                    <a:pt x="343" y="28"/>
                    <a:pt x="290" y="11"/>
                  </a:cubicBezTo>
                  <a:cubicBezTo>
                    <a:pt x="253" y="66"/>
                    <a:pt x="244" y="35"/>
                    <a:pt x="201" y="78"/>
                  </a:cubicBezTo>
                  <a:cubicBezTo>
                    <a:pt x="169" y="66"/>
                    <a:pt x="131" y="72"/>
                    <a:pt x="101" y="55"/>
                  </a:cubicBezTo>
                  <a:cubicBezTo>
                    <a:pt x="91" y="49"/>
                    <a:pt x="97" y="31"/>
                    <a:pt x="90" y="22"/>
                  </a:cubicBezTo>
                  <a:cubicBezTo>
                    <a:pt x="82" y="12"/>
                    <a:pt x="68" y="7"/>
                    <a:pt x="57" y="0"/>
                  </a:cubicBezTo>
                  <a:cubicBezTo>
                    <a:pt x="7" y="12"/>
                    <a:pt x="1" y="1"/>
                    <a:pt x="24" y="22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3073" y="4780"/>
              <a:ext cx="109" cy="136"/>
            </a:xfrm>
            <a:custGeom>
              <a:avLst/>
              <a:gdLst>
                <a:gd name="T0" fmla="*/ 1 w 178"/>
                <a:gd name="T1" fmla="*/ 4 h 194"/>
                <a:gd name="T2" fmla="*/ 1 w 178"/>
                <a:gd name="T3" fmla="*/ 9 h 194"/>
                <a:gd name="T4" fmla="*/ 4 w 178"/>
                <a:gd name="T5" fmla="*/ 13 h 194"/>
                <a:gd name="T6" fmla="*/ 6 w 178"/>
                <a:gd name="T7" fmla="*/ 11 h 194"/>
                <a:gd name="T8" fmla="*/ 5 w 178"/>
                <a:gd name="T9" fmla="*/ 8 h 194"/>
                <a:gd name="T10" fmla="*/ 6 w 178"/>
                <a:gd name="T11" fmla="*/ 3 h 194"/>
                <a:gd name="T12" fmla="*/ 5 w 178"/>
                <a:gd name="T13" fmla="*/ 2 h 194"/>
                <a:gd name="T14" fmla="*/ 4 w 178"/>
                <a:gd name="T15" fmla="*/ 3 h 194"/>
                <a:gd name="T16" fmla="*/ 3 w 178"/>
                <a:gd name="T17" fmla="*/ 0 h 194"/>
                <a:gd name="T18" fmla="*/ 2 w 178"/>
                <a:gd name="T19" fmla="*/ 1 h 194"/>
                <a:gd name="T20" fmla="*/ 1 w 178"/>
                <a:gd name="T21" fmla="*/ 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Freeform 103"/>
            <p:cNvSpPr>
              <a:spLocks/>
            </p:cNvSpPr>
            <p:nvPr/>
          </p:nvSpPr>
          <p:spPr bwMode="auto">
            <a:xfrm>
              <a:off x="2937" y="5053"/>
              <a:ext cx="118" cy="136"/>
            </a:xfrm>
            <a:custGeom>
              <a:avLst/>
              <a:gdLst>
                <a:gd name="T0" fmla="*/ 2 w 178"/>
                <a:gd name="T1" fmla="*/ 4 h 194"/>
                <a:gd name="T2" fmla="*/ 1 w 178"/>
                <a:gd name="T3" fmla="*/ 9 h 194"/>
                <a:gd name="T4" fmla="*/ 6 w 178"/>
                <a:gd name="T5" fmla="*/ 13 h 194"/>
                <a:gd name="T6" fmla="*/ 9 w 178"/>
                <a:gd name="T7" fmla="*/ 11 h 194"/>
                <a:gd name="T8" fmla="*/ 9 w 178"/>
                <a:gd name="T9" fmla="*/ 8 h 194"/>
                <a:gd name="T10" fmla="*/ 10 w 178"/>
                <a:gd name="T11" fmla="*/ 3 h 194"/>
                <a:gd name="T12" fmla="*/ 9 w 178"/>
                <a:gd name="T13" fmla="*/ 2 h 194"/>
                <a:gd name="T14" fmla="*/ 6 w 178"/>
                <a:gd name="T15" fmla="*/ 3 h 194"/>
                <a:gd name="T16" fmla="*/ 5 w 178"/>
                <a:gd name="T17" fmla="*/ 0 h 194"/>
                <a:gd name="T18" fmla="*/ 3 w 178"/>
                <a:gd name="T19" fmla="*/ 1 h 194"/>
                <a:gd name="T20" fmla="*/ 2 w 178"/>
                <a:gd name="T21" fmla="*/ 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>
              <a:off x="3073" y="5121"/>
              <a:ext cx="109" cy="136"/>
            </a:xfrm>
            <a:custGeom>
              <a:avLst/>
              <a:gdLst>
                <a:gd name="T0" fmla="*/ 1 w 178"/>
                <a:gd name="T1" fmla="*/ 4 h 194"/>
                <a:gd name="T2" fmla="*/ 1 w 178"/>
                <a:gd name="T3" fmla="*/ 9 h 194"/>
                <a:gd name="T4" fmla="*/ 4 w 178"/>
                <a:gd name="T5" fmla="*/ 13 h 194"/>
                <a:gd name="T6" fmla="*/ 6 w 178"/>
                <a:gd name="T7" fmla="*/ 11 h 194"/>
                <a:gd name="T8" fmla="*/ 5 w 178"/>
                <a:gd name="T9" fmla="*/ 8 h 194"/>
                <a:gd name="T10" fmla="*/ 6 w 178"/>
                <a:gd name="T11" fmla="*/ 3 h 194"/>
                <a:gd name="T12" fmla="*/ 5 w 178"/>
                <a:gd name="T13" fmla="*/ 2 h 194"/>
                <a:gd name="T14" fmla="*/ 4 w 178"/>
                <a:gd name="T15" fmla="*/ 3 h 194"/>
                <a:gd name="T16" fmla="*/ 3 w 178"/>
                <a:gd name="T17" fmla="*/ 0 h 194"/>
                <a:gd name="T18" fmla="*/ 2 w 178"/>
                <a:gd name="T19" fmla="*/ 1 h 194"/>
                <a:gd name="T20" fmla="*/ 1 w 178"/>
                <a:gd name="T21" fmla="*/ 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Freeform 101"/>
            <p:cNvSpPr>
              <a:spLocks/>
            </p:cNvSpPr>
            <p:nvPr/>
          </p:nvSpPr>
          <p:spPr bwMode="auto">
            <a:xfrm>
              <a:off x="6888" y="7685"/>
              <a:ext cx="426" cy="361"/>
            </a:xfrm>
            <a:custGeom>
              <a:avLst/>
              <a:gdLst>
                <a:gd name="T0" fmla="*/ 299 w 311"/>
                <a:gd name="T1" fmla="*/ 1263 h 255"/>
                <a:gd name="T2" fmla="*/ 1514 w 311"/>
                <a:gd name="T3" fmla="*/ 0 h 255"/>
                <a:gd name="T4" fmla="*/ 2416 w 311"/>
                <a:gd name="T5" fmla="*/ 251 h 255"/>
                <a:gd name="T6" fmla="*/ 2516 w 311"/>
                <a:gd name="T7" fmla="*/ 627 h 255"/>
                <a:gd name="T8" fmla="*/ 2816 w 311"/>
                <a:gd name="T9" fmla="*/ 876 h 255"/>
                <a:gd name="T10" fmla="*/ 2008 w 311"/>
                <a:gd name="T11" fmla="*/ 1144 h 255"/>
                <a:gd name="T12" fmla="*/ 1612 w 311"/>
                <a:gd name="T13" fmla="*/ 2906 h 255"/>
                <a:gd name="T14" fmla="*/ 1315 w 311"/>
                <a:gd name="T15" fmla="*/ 2776 h 255"/>
                <a:gd name="T16" fmla="*/ 1105 w 311"/>
                <a:gd name="T17" fmla="*/ 2531 h 255"/>
                <a:gd name="T18" fmla="*/ 507 w 311"/>
                <a:gd name="T19" fmla="*/ 2407 h 255"/>
                <a:gd name="T20" fmla="*/ 197 w 311"/>
                <a:gd name="T21" fmla="*/ 2271 h 255"/>
                <a:gd name="T22" fmla="*/ 0 w 311"/>
                <a:gd name="T23" fmla="*/ 1515 h 255"/>
                <a:gd name="T24" fmla="*/ 299 w 311"/>
                <a:gd name="T25" fmla="*/ 1263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255"/>
                <a:gd name="T41" fmla="*/ 311 w 311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255">
                  <a:moveTo>
                    <a:pt x="33" y="111"/>
                  </a:moveTo>
                  <a:cubicBezTo>
                    <a:pt x="114" y="85"/>
                    <a:pt x="89" y="25"/>
                    <a:pt x="167" y="0"/>
                  </a:cubicBezTo>
                  <a:cubicBezTo>
                    <a:pt x="199" y="11"/>
                    <a:pt x="237" y="5"/>
                    <a:pt x="267" y="22"/>
                  </a:cubicBezTo>
                  <a:cubicBezTo>
                    <a:pt x="277" y="28"/>
                    <a:pt x="271" y="46"/>
                    <a:pt x="278" y="55"/>
                  </a:cubicBezTo>
                  <a:cubicBezTo>
                    <a:pt x="286" y="65"/>
                    <a:pt x="300" y="70"/>
                    <a:pt x="311" y="77"/>
                  </a:cubicBezTo>
                  <a:cubicBezTo>
                    <a:pt x="279" y="110"/>
                    <a:pt x="266" y="114"/>
                    <a:pt x="222" y="100"/>
                  </a:cubicBezTo>
                  <a:cubicBezTo>
                    <a:pt x="210" y="159"/>
                    <a:pt x="188" y="194"/>
                    <a:pt x="178" y="255"/>
                  </a:cubicBezTo>
                  <a:cubicBezTo>
                    <a:pt x="167" y="251"/>
                    <a:pt x="155" y="250"/>
                    <a:pt x="145" y="244"/>
                  </a:cubicBezTo>
                  <a:cubicBezTo>
                    <a:pt x="136" y="239"/>
                    <a:pt x="132" y="226"/>
                    <a:pt x="122" y="222"/>
                  </a:cubicBezTo>
                  <a:cubicBezTo>
                    <a:pt x="101" y="214"/>
                    <a:pt x="78" y="215"/>
                    <a:pt x="56" y="211"/>
                  </a:cubicBezTo>
                  <a:cubicBezTo>
                    <a:pt x="45" y="207"/>
                    <a:pt x="29" y="209"/>
                    <a:pt x="22" y="199"/>
                  </a:cubicBezTo>
                  <a:cubicBezTo>
                    <a:pt x="8" y="180"/>
                    <a:pt x="0" y="133"/>
                    <a:pt x="0" y="133"/>
                  </a:cubicBezTo>
                  <a:cubicBezTo>
                    <a:pt x="36" y="121"/>
                    <a:pt x="33" y="134"/>
                    <a:pt x="33" y="11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6073" y="8241"/>
              <a:ext cx="798" cy="595"/>
            </a:xfrm>
            <a:custGeom>
              <a:avLst/>
              <a:gdLst>
                <a:gd name="T0" fmla="*/ 78 w 589"/>
                <a:gd name="T1" fmla="*/ 216 h 428"/>
                <a:gd name="T2" fmla="*/ 0 w 589"/>
                <a:gd name="T3" fmla="*/ 283 h 428"/>
                <a:gd name="T4" fmla="*/ 55 w 589"/>
                <a:gd name="T5" fmla="*/ 372 h 428"/>
                <a:gd name="T6" fmla="*/ 66 w 589"/>
                <a:gd name="T7" fmla="*/ 405 h 428"/>
                <a:gd name="T8" fmla="*/ 133 w 589"/>
                <a:gd name="T9" fmla="*/ 428 h 428"/>
                <a:gd name="T10" fmla="*/ 211 w 589"/>
                <a:gd name="T11" fmla="*/ 416 h 428"/>
                <a:gd name="T12" fmla="*/ 244 w 589"/>
                <a:gd name="T13" fmla="*/ 405 h 428"/>
                <a:gd name="T14" fmla="*/ 278 w 589"/>
                <a:gd name="T15" fmla="*/ 350 h 428"/>
                <a:gd name="T16" fmla="*/ 311 w 589"/>
                <a:gd name="T17" fmla="*/ 328 h 428"/>
                <a:gd name="T18" fmla="*/ 422 w 589"/>
                <a:gd name="T19" fmla="*/ 361 h 428"/>
                <a:gd name="T20" fmla="*/ 411 w 589"/>
                <a:gd name="T21" fmla="*/ 316 h 428"/>
                <a:gd name="T22" fmla="*/ 433 w 589"/>
                <a:gd name="T23" fmla="*/ 283 h 428"/>
                <a:gd name="T24" fmla="*/ 389 w 589"/>
                <a:gd name="T25" fmla="*/ 239 h 428"/>
                <a:gd name="T26" fmla="*/ 411 w 589"/>
                <a:gd name="T27" fmla="*/ 216 h 428"/>
                <a:gd name="T28" fmla="*/ 478 w 589"/>
                <a:gd name="T29" fmla="*/ 194 h 428"/>
                <a:gd name="T30" fmla="*/ 511 w 589"/>
                <a:gd name="T31" fmla="*/ 216 h 428"/>
                <a:gd name="T32" fmla="*/ 566 w 589"/>
                <a:gd name="T33" fmla="*/ 161 h 428"/>
                <a:gd name="T34" fmla="*/ 533 w 589"/>
                <a:gd name="T35" fmla="*/ 150 h 428"/>
                <a:gd name="T36" fmla="*/ 578 w 589"/>
                <a:gd name="T37" fmla="*/ 72 h 428"/>
                <a:gd name="T38" fmla="*/ 589 w 589"/>
                <a:gd name="T39" fmla="*/ 39 h 428"/>
                <a:gd name="T40" fmla="*/ 578 w 589"/>
                <a:gd name="T41" fmla="*/ 5 h 428"/>
                <a:gd name="T42" fmla="*/ 544 w 589"/>
                <a:gd name="T43" fmla="*/ 16 h 428"/>
                <a:gd name="T44" fmla="*/ 444 w 589"/>
                <a:gd name="T45" fmla="*/ 61 h 428"/>
                <a:gd name="T46" fmla="*/ 411 w 589"/>
                <a:gd name="T47" fmla="*/ 83 h 428"/>
                <a:gd name="T48" fmla="*/ 444 w 589"/>
                <a:gd name="T49" fmla="*/ 105 h 428"/>
                <a:gd name="T50" fmla="*/ 378 w 589"/>
                <a:gd name="T51" fmla="*/ 128 h 428"/>
                <a:gd name="T52" fmla="*/ 344 w 589"/>
                <a:gd name="T53" fmla="*/ 116 h 428"/>
                <a:gd name="T54" fmla="*/ 311 w 589"/>
                <a:gd name="T55" fmla="*/ 172 h 428"/>
                <a:gd name="T56" fmla="*/ 278 w 589"/>
                <a:gd name="T57" fmla="*/ 183 h 428"/>
                <a:gd name="T58" fmla="*/ 222 w 589"/>
                <a:gd name="T59" fmla="*/ 216 h 428"/>
                <a:gd name="T60" fmla="*/ 166 w 589"/>
                <a:gd name="T61" fmla="*/ 250 h 428"/>
                <a:gd name="T62" fmla="*/ 78 w 589"/>
                <a:gd name="T63" fmla="*/ 216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9"/>
                <a:gd name="T97" fmla="*/ 0 h 428"/>
                <a:gd name="T98" fmla="*/ 589 w 589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9" h="428">
                  <a:moveTo>
                    <a:pt x="78" y="216"/>
                  </a:moveTo>
                  <a:cubicBezTo>
                    <a:pt x="35" y="231"/>
                    <a:pt x="15" y="238"/>
                    <a:pt x="0" y="283"/>
                  </a:cubicBezTo>
                  <a:cubicBezTo>
                    <a:pt x="53" y="318"/>
                    <a:pt x="29" y="292"/>
                    <a:pt x="55" y="372"/>
                  </a:cubicBezTo>
                  <a:cubicBezTo>
                    <a:pt x="59" y="383"/>
                    <a:pt x="55" y="401"/>
                    <a:pt x="66" y="405"/>
                  </a:cubicBezTo>
                  <a:cubicBezTo>
                    <a:pt x="111" y="420"/>
                    <a:pt x="89" y="412"/>
                    <a:pt x="133" y="428"/>
                  </a:cubicBezTo>
                  <a:cubicBezTo>
                    <a:pt x="175" y="384"/>
                    <a:pt x="132" y="416"/>
                    <a:pt x="211" y="416"/>
                  </a:cubicBezTo>
                  <a:cubicBezTo>
                    <a:pt x="223" y="416"/>
                    <a:pt x="233" y="409"/>
                    <a:pt x="244" y="405"/>
                  </a:cubicBezTo>
                  <a:cubicBezTo>
                    <a:pt x="216" y="321"/>
                    <a:pt x="199" y="335"/>
                    <a:pt x="278" y="350"/>
                  </a:cubicBezTo>
                  <a:cubicBezTo>
                    <a:pt x="289" y="343"/>
                    <a:pt x="298" y="330"/>
                    <a:pt x="311" y="328"/>
                  </a:cubicBezTo>
                  <a:cubicBezTo>
                    <a:pt x="326" y="326"/>
                    <a:pt x="403" y="355"/>
                    <a:pt x="422" y="361"/>
                  </a:cubicBezTo>
                  <a:cubicBezTo>
                    <a:pt x="418" y="346"/>
                    <a:pt x="409" y="331"/>
                    <a:pt x="411" y="316"/>
                  </a:cubicBezTo>
                  <a:cubicBezTo>
                    <a:pt x="413" y="303"/>
                    <a:pt x="431" y="296"/>
                    <a:pt x="433" y="283"/>
                  </a:cubicBezTo>
                  <a:cubicBezTo>
                    <a:pt x="439" y="246"/>
                    <a:pt x="412" y="247"/>
                    <a:pt x="389" y="239"/>
                  </a:cubicBezTo>
                  <a:cubicBezTo>
                    <a:pt x="396" y="231"/>
                    <a:pt x="402" y="221"/>
                    <a:pt x="411" y="216"/>
                  </a:cubicBezTo>
                  <a:cubicBezTo>
                    <a:pt x="432" y="205"/>
                    <a:pt x="478" y="194"/>
                    <a:pt x="478" y="194"/>
                  </a:cubicBezTo>
                  <a:cubicBezTo>
                    <a:pt x="489" y="201"/>
                    <a:pt x="498" y="216"/>
                    <a:pt x="511" y="216"/>
                  </a:cubicBezTo>
                  <a:cubicBezTo>
                    <a:pt x="535" y="216"/>
                    <a:pt x="556" y="176"/>
                    <a:pt x="566" y="161"/>
                  </a:cubicBezTo>
                  <a:cubicBezTo>
                    <a:pt x="555" y="157"/>
                    <a:pt x="541" y="158"/>
                    <a:pt x="533" y="150"/>
                  </a:cubicBezTo>
                  <a:cubicBezTo>
                    <a:pt x="496" y="112"/>
                    <a:pt x="556" y="93"/>
                    <a:pt x="578" y="72"/>
                  </a:cubicBezTo>
                  <a:cubicBezTo>
                    <a:pt x="582" y="61"/>
                    <a:pt x="589" y="51"/>
                    <a:pt x="589" y="39"/>
                  </a:cubicBezTo>
                  <a:cubicBezTo>
                    <a:pt x="589" y="27"/>
                    <a:pt x="589" y="10"/>
                    <a:pt x="578" y="5"/>
                  </a:cubicBezTo>
                  <a:cubicBezTo>
                    <a:pt x="567" y="0"/>
                    <a:pt x="555" y="12"/>
                    <a:pt x="544" y="16"/>
                  </a:cubicBezTo>
                  <a:cubicBezTo>
                    <a:pt x="508" y="28"/>
                    <a:pt x="480" y="49"/>
                    <a:pt x="444" y="61"/>
                  </a:cubicBezTo>
                  <a:cubicBezTo>
                    <a:pt x="433" y="68"/>
                    <a:pt x="411" y="70"/>
                    <a:pt x="411" y="83"/>
                  </a:cubicBezTo>
                  <a:cubicBezTo>
                    <a:pt x="411" y="96"/>
                    <a:pt x="436" y="95"/>
                    <a:pt x="444" y="105"/>
                  </a:cubicBezTo>
                  <a:cubicBezTo>
                    <a:pt x="494" y="168"/>
                    <a:pt x="400" y="131"/>
                    <a:pt x="378" y="128"/>
                  </a:cubicBezTo>
                  <a:cubicBezTo>
                    <a:pt x="367" y="124"/>
                    <a:pt x="356" y="114"/>
                    <a:pt x="344" y="116"/>
                  </a:cubicBezTo>
                  <a:cubicBezTo>
                    <a:pt x="313" y="122"/>
                    <a:pt x="326" y="157"/>
                    <a:pt x="311" y="172"/>
                  </a:cubicBezTo>
                  <a:cubicBezTo>
                    <a:pt x="303" y="180"/>
                    <a:pt x="289" y="179"/>
                    <a:pt x="278" y="183"/>
                  </a:cubicBezTo>
                  <a:cubicBezTo>
                    <a:pt x="213" y="245"/>
                    <a:pt x="301" y="167"/>
                    <a:pt x="222" y="216"/>
                  </a:cubicBezTo>
                  <a:cubicBezTo>
                    <a:pt x="148" y="262"/>
                    <a:pt x="259" y="220"/>
                    <a:pt x="166" y="250"/>
                  </a:cubicBezTo>
                  <a:cubicBezTo>
                    <a:pt x="92" y="225"/>
                    <a:pt x="120" y="239"/>
                    <a:pt x="78" y="216"/>
                  </a:cubicBez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5484" y="7753"/>
              <a:ext cx="389" cy="342"/>
            </a:xfrm>
            <a:custGeom>
              <a:avLst/>
              <a:gdLst>
                <a:gd name="T0" fmla="*/ 825 w 292"/>
                <a:gd name="T1" fmla="*/ 388 h 240"/>
                <a:gd name="T2" fmla="*/ 667 w 292"/>
                <a:gd name="T3" fmla="*/ 1438 h 240"/>
                <a:gd name="T4" fmla="*/ 577 w 292"/>
                <a:gd name="T5" fmla="*/ 1988 h 240"/>
                <a:gd name="T6" fmla="*/ 0 w 292"/>
                <a:gd name="T7" fmla="*/ 2242 h 240"/>
                <a:gd name="T8" fmla="*/ 577 w 292"/>
                <a:gd name="T9" fmla="*/ 2641 h 240"/>
                <a:gd name="T10" fmla="*/ 988 w 292"/>
                <a:gd name="T11" fmla="*/ 2776 h 240"/>
                <a:gd name="T12" fmla="*/ 1316 w 292"/>
                <a:gd name="T13" fmla="*/ 2242 h 240"/>
                <a:gd name="T14" fmla="*/ 1652 w 292"/>
                <a:gd name="T15" fmla="*/ 1710 h 240"/>
                <a:gd name="T16" fmla="*/ 1898 w 292"/>
                <a:gd name="T17" fmla="*/ 1573 h 240"/>
                <a:gd name="T18" fmla="*/ 2151 w 292"/>
                <a:gd name="T19" fmla="*/ 1315 h 240"/>
                <a:gd name="T20" fmla="*/ 2064 w 292"/>
                <a:gd name="T21" fmla="*/ 118 h 240"/>
                <a:gd name="T22" fmla="*/ 1817 w 292"/>
                <a:gd name="T23" fmla="*/ 252 h 240"/>
                <a:gd name="T24" fmla="*/ 1652 w 292"/>
                <a:gd name="T25" fmla="*/ 648 h 240"/>
                <a:gd name="T26" fmla="*/ 825 w 292"/>
                <a:gd name="T27" fmla="*/ 388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240"/>
                <a:gd name="T44" fmla="*/ 292 w 292"/>
                <a:gd name="T45" fmla="*/ 240 h 2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240">
                  <a:moveTo>
                    <a:pt x="111" y="32"/>
                  </a:moveTo>
                  <a:cubicBezTo>
                    <a:pt x="46" y="53"/>
                    <a:pt x="37" y="72"/>
                    <a:pt x="89" y="121"/>
                  </a:cubicBezTo>
                  <a:cubicBezTo>
                    <a:pt x="85" y="136"/>
                    <a:pt x="88" y="155"/>
                    <a:pt x="77" y="166"/>
                  </a:cubicBezTo>
                  <a:cubicBezTo>
                    <a:pt x="58" y="185"/>
                    <a:pt x="25" y="180"/>
                    <a:pt x="0" y="188"/>
                  </a:cubicBezTo>
                  <a:cubicBezTo>
                    <a:pt x="17" y="240"/>
                    <a:pt x="27" y="238"/>
                    <a:pt x="77" y="221"/>
                  </a:cubicBezTo>
                  <a:cubicBezTo>
                    <a:pt x="96" y="225"/>
                    <a:pt x="114" y="232"/>
                    <a:pt x="133" y="232"/>
                  </a:cubicBezTo>
                  <a:cubicBezTo>
                    <a:pt x="183" y="232"/>
                    <a:pt x="156" y="217"/>
                    <a:pt x="177" y="188"/>
                  </a:cubicBezTo>
                  <a:cubicBezTo>
                    <a:pt x="189" y="171"/>
                    <a:pt x="207" y="158"/>
                    <a:pt x="222" y="143"/>
                  </a:cubicBezTo>
                  <a:cubicBezTo>
                    <a:pt x="230" y="135"/>
                    <a:pt x="245" y="137"/>
                    <a:pt x="255" y="132"/>
                  </a:cubicBezTo>
                  <a:cubicBezTo>
                    <a:pt x="267" y="126"/>
                    <a:pt x="278" y="117"/>
                    <a:pt x="289" y="110"/>
                  </a:cubicBezTo>
                  <a:cubicBezTo>
                    <a:pt x="285" y="77"/>
                    <a:pt x="292" y="40"/>
                    <a:pt x="277" y="10"/>
                  </a:cubicBezTo>
                  <a:cubicBezTo>
                    <a:pt x="272" y="0"/>
                    <a:pt x="253" y="14"/>
                    <a:pt x="244" y="21"/>
                  </a:cubicBezTo>
                  <a:cubicBezTo>
                    <a:pt x="234" y="29"/>
                    <a:pt x="229" y="43"/>
                    <a:pt x="222" y="54"/>
                  </a:cubicBezTo>
                  <a:cubicBezTo>
                    <a:pt x="140" y="41"/>
                    <a:pt x="177" y="48"/>
                    <a:pt x="111" y="3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Freeform 98"/>
            <p:cNvSpPr>
              <a:spLocks/>
            </p:cNvSpPr>
            <p:nvPr/>
          </p:nvSpPr>
          <p:spPr bwMode="auto">
            <a:xfrm>
              <a:off x="5312" y="8026"/>
              <a:ext cx="108" cy="137"/>
            </a:xfrm>
            <a:custGeom>
              <a:avLst/>
              <a:gdLst>
                <a:gd name="T0" fmla="*/ 1 w 178"/>
                <a:gd name="T1" fmla="*/ 4 h 194"/>
                <a:gd name="T2" fmla="*/ 1 w 178"/>
                <a:gd name="T3" fmla="*/ 10 h 194"/>
                <a:gd name="T4" fmla="*/ 3 w 178"/>
                <a:gd name="T5" fmla="*/ 13 h 194"/>
                <a:gd name="T6" fmla="*/ 5 w 178"/>
                <a:gd name="T7" fmla="*/ 11 h 194"/>
                <a:gd name="T8" fmla="*/ 5 w 178"/>
                <a:gd name="T9" fmla="*/ 9 h 194"/>
                <a:gd name="T10" fmla="*/ 5 w 178"/>
                <a:gd name="T11" fmla="*/ 3 h 194"/>
                <a:gd name="T12" fmla="*/ 4 w 178"/>
                <a:gd name="T13" fmla="*/ 2 h 194"/>
                <a:gd name="T14" fmla="*/ 3 w 178"/>
                <a:gd name="T15" fmla="*/ 3 h 194"/>
                <a:gd name="T16" fmla="*/ 2 w 178"/>
                <a:gd name="T17" fmla="*/ 0 h 194"/>
                <a:gd name="T18" fmla="*/ 2 w 178"/>
                <a:gd name="T19" fmla="*/ 1 h 194"/>
                <a:gd name="T20" fmla="*/ 1 w 178"/>
                <a:gd name="T21" fmla="*/ 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94"/>
                <a:gd name="T35" fmla="*/ 178 w 178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94">
                  <a:moveTo>
                    <a:pt x="34" y="44"/>
                  </a:moveTo>
                  <a:cubicBezTo>
                    <a:pt x="26" y="66"/>
                    <a:pt x="19" y="89"/>
                    <a:pt x="11" y="111"/>
                  </a:cubicBezTo>
                  <a:cubicBezTo>
                    <a:pt x="0" y="142"/>
                    <a:pt x="100" y="155"/>
                    <a:pt x="100" y="155"/>
                  </a:cubicBezTo>
                  <a:cubicBezTo>
                    <a:pt x="141" y="194"/>
                    <a:pt x="151" y="181"/>
                    <a:pt x="167" y="133"/>
                  </a:cubicBezTo>
                  <a:cubicBezTo>
                    <a:pt x="163" y="122"/>
                    <a:pt x="155" y="112"/>
                    <a:pt x="156" y="100"/>
                  </a:cubicBezTo>
                  <a:cubicBezTo>
                    <a:pt x="159" y="77"/>
                    <a:pt x="178" y="33"/>
                    <a:pt x="178" y="33"/>
                  </a:cubicBezTo>
                  <a:cubicBezTo>
                    <a:pt x="167" y="29"/>
                    <a:pt x="157" y="22"/>
                    <a:pt x="145" y="22"/>
                  </a:cubicBezTo>
                  <a:cubicBezTo>
                    <a:pt x="133" y="22"/>
                    <a:pt x="122" y="37"/>
                    <a:pt x="111" y="33"/>
                  </a:cubicBezTo>
                  <a:cubicBezTo>
                    <a:pt x="99" y="28"/>
                    <a:pt x="96" y="11"/>
                    <a:pt x="89" y="0"/>
                  </a:cubicBezTo>
                  <a:cubicBezTo>
                    <a:pt x="78" y="4"/>
                    <a:pt x="65" y="4"/>
                    <a:pt x="56" y="11"/>
                  </a:cubicBezTo>
                  <a:cubicBezTo>
                    <a:pt x="46" y="19"/>
                    <a:pt x="34" y="44"/>
                    <a:pt x="34" y="4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Text Box 97"/>
            <p:cNvSpPr txBox="1">
              <a:spLocks noChangeArrowheads="1"/>
            </p:cNvSpPr>
            <p:nvPr/>
          </p:nvSpPr>
          <p:spPr bwMode="auto">
            <a:xfrm>
              <a:off x="9462" y="5623"/>
              <a:ext cx="5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DILLI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7" name="Oval 96"/>
            <p:cNvSpPr>
              <a:spLocks noChangeArrowheads="1"/>
            </p:cNvSpPr>
            <p:nvPr/>
          </p:nvSpPr>
          <p:spPr bwMode="auto">
            <a:xfrm>
              <a:off x="9725" y="5462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95"/>
            <p:cNvSpPr>
              <a:spLocks noChangeArrowheads="1"/>
            </p:cNvSpPr>
            <p:nvPr/>
          </p:nvSpPr>
          <p:spPr bwMode="auto">
            <a:xfrm>
              <a:off x="9209" y="5862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94"/>
            <p:cNvSpPr>
              <a:spLocks noChangeArrowheads="1"/>
            </p:cNvSpPr>
            <p:nvPr/>
          </p:nvSpPr>
          <p:spPr bwMode="auto">
            <a:xfrm>
              <a:off x="8357" y="7217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93"/>
            <p:cNvSpPr>
              <a:spLocks noChangeArrowheads="1"/>
            </p:cNvSpPr>
            <p:nvPr/>
          </p:nvSpPr>
          <p:spPr bwMode="auto">
            <a:xfrm>
              <a:off x="7505" y="7890"/>
              <a:ext cx="7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92"/>
            <p:cNvSpPr>
              <a:spLocks noChangeArrowheads="1"/>
            </p:cNvSpPr>
            <p:nvPr/>
          </p:nvSpPr>
          <p:spPr bwMode="auto">
            <a:xfrm>
              <a:off x="4505" y="6944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91"/>
            <p:cNvSpPr>
              <a:spLocks noChangeArrowheads="1"/>
            </p:cNvSpPr>
            <p:nvPr/>
          </p:nvSpPr>
          <p:spPr bwMode="auto">
            <a:xfrm>
              <a:off x="3200" y="6808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90"/>
            <p:cNvSpPr>
              <a:spLocks noChangeArrowheads="1"/>
            </p:cNvSpPr>
            <p:nvPr/>
          </p:nvSpPr>
          <p:spPr bwMode="auto">
            <a:xfrm>
              <a:off x="3725" y="5257"/>
              <a:ext cx="64" cy="6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89"/>
            <p:cNvSpPr>
              <a:spLocks noChangeArrowheads="1"/>
            </p:cNvSpPr>
            <p:nvPr/>
          </p:nvSpPr>
          <p:spPr bwMode="auto">
            <a:xfrm>
              <a:off x="4505" y="5326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87"/>
            <p:cNvSpPr>
              <a:spLocks noChangeArrowheads="1"/>
            </p:cNvSpPr>
            <p:nvPr/>
          </p:nvSpPr>
          <p:spPr bwMode="auto">
            <a:xfrm>
              <a:off x="6462" y="5121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86"/>
            <p:cNvSpPr>
              <a:spLocks noChangeArrowheads="1"/>
            </p:cNvSpPr>
            <p:nvPr/>
          </p:nvSpPr>
          <p:spPr bwMode="auto">
            <a:xfrm>
              <a:off x="7623" y="4399"/>
              <a:ext cx="63" cy="5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81"/>
            <p:cNvSpPr>
              <a:spLocks noChangeArrowheads="1"/>
            </p:cNvSpPr>
            <p:nvPr/>
          </p:nvSpPr>
          <p:spPr bwMode="auto">
            <a:xfrm>
              <a:off x="8420" y="4643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80"/>
            <p:cNvSpPr>
              <a:spLocks noChangeArrowheads="1"/>
            </p:cNvSpPr>
            <p:nvPr/>
          </p:nvSpPr>
          <p:spPr bwMode="auto">
            <a:xfrm>
              <a:off x="9399" y="4585"/>
              <a:ext cx="63" cy="5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WordArt 71"/>
            <p:cNvSpPr>
              <a:spLocks noChangeArrowheads="1" noChangeShapeType="1" noTextEdit="1"/>
            </p:cNvSpPr>
            <p:nvPr/>
          </p:nvSpPr>
          <p:spPr bwMode="auto">
            <a:xfrm rot="-2245937">
              <a:off x="8629" y="8124"/>
              <a:ext cx="1459" cy="21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 A U T  </a:t>
              </a:r>
              <a:r>
                <a:rPr lang="en-US" sz="1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I M O R</a:t>
              </a:r>
            </a:p>
          </p:txBody>
        </p:sp>
        <p:sp>
          <p:nvSpPr>
            <p:cNvPr id="50" name="Text Box 70"/>
            <p:cNvSpPr txBox="1">
              <a:spLocks noChangeArrowheads="1"/>
            </p:cNvSpPr>
            <p:nvPr/>
          </p:nvSpPr>
          <p:spPr bwMode="auto">
            <a:xfrm>
              <a:off x="5439" y="6999"/>
              <a:ext cx="175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L  A  U  T     S  A  W  U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5008" y="3724"/>
              <a:ext cx="23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L   A   U   T     F   L  O  R   E   S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462" y="8504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Text Box 66"/>
            <p:cNvSpPr txBox="1">
              <a:spLocks noChangeArrowheads="1"/>
            </p:cNvSpPr>
            <p:nvPr/>
          </p:nvSpPr>
          <p:spPr bwMode="auto">
            <a:xfrm>
              <a:off x="5946" y="8323"/>
              <a:ext cx="736" cy="30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P. ROTE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5393" y="7607"/>
              <a:ext cx="78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P. SAWU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372" y="6003"/>
              <a:ext cx="165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S E L A T   S U M B A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6" name="Text Box 63"/>
            <p:cNvSpPr txBox="1">
              <a:spLocks noChangeArrowheads="1"/>
            </p:cNvSpPr>
            <p:nvPr/>
          </p:nvSpPr>
          <p:spPr bwMode="auto">
            <a:xfrm rot="-806982">
              <a:off x="8428" y="4895"/>
              <a:ext cx="160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S E L A T   O M B A I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7649" y="4895"/>
              <a:ext cx="8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P. SOLOR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8" name="Text Box 61"/>
            <p:cNvSpPr txBox="1">
              <a:spLocks noChangeArrowheads="1"/>
            </p:cNvSpPr>
            <p:nvPr/>
          </p:nvSpPr>
          <p:spPr bwMode="auto">
            <a:xfrm>
              <a:off x="7714" y="4331"/>
              <a:ext cx="103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 dirty="0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P.ADONARA</a:t>
              </a:r>
              <a:endParaRPr lang="id-ID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 rot="1403243">
              <a:off x="6549" y="8230"/>
              <a:ext cx="142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638" tIns="26319" rIns="52638" bIns="26319">
              <a:spAutoFit/>
            </a:bodyPr>
            <a:lstStyle/>
            <a:p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S E L A T   R O T I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442" y="7822"/>
              <a:ext cx="199" cy="204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WordArt 58"/>
            <p:cNvSpPr>
              <a:spLocks noChangeArrowheads="1" noChangeShapeType="1" noTextEdit="1"/>
            </p:cNvSpPr>
            <p:nvPr/>
          </p:nvSpPr>
          <p:spPr bwMode="auto">
            <a:xfrm rot="2130130">
              <a:off x="2747" y="7822"/>
              <a:ext cx="1459" cy="20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pl-PL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 A U T  S U M B A</a:t>
              </a:r>
              <a:endPara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H="1">
              <a:off x="3336" y="5326"/>
              <a:ext cx="389" cy="263"/>
            </a:xfrm>
            <a:prstGeom prst="line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7840" y="7724"/>
              <a:ext cx="326" cy="166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>
              <a:off x="9462" y="4585"/>
              <a:ext cx="0" cy="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54"/>
            <p:cNvSpPr>
              <a:spLocks noChangeArrowheads="1"/>
            </p:cNvSpPr>
            <p:nvPr/>
          </p:nvSpPr>
          <p:spPr bwMode="auto">
            <a:xfrm>
              <a:off x="9911" y="8095"/>
              <a:ext cx="327" cy="341"/>
            </a:xfrm>
            <a:prstGeom prst="triangle">
              <a:avLst>
                <a:gd name="adj" fmla="val 48148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53"/>
            <p:cNvSpPr>
              <a:spLocks noChangeArrowheads="1"/>
            </p:cNvSpPr>
            <p:nvPr/>
          </p:nvSpPr>
          <p:spPr bwMode="auto">
            <a:xfrm>
              <a:off x="9911" y="8496"/>
              <a:ext cx="315" cy="412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lIns="52638" tIns="26319" rIns="52638" bIns="26319" anchor="ctr"/>
            <a:lstStyle/>
            <a:p>
              <a:pPr algn="ctr"/>
              <a:r>
                <a:rPr lang="id-ID" sz="800" b="1">
                  <a:solidFill>
                    <a:srgbClr val="000000"/>
                  </a:solidFill>
                  <a:latin typeface="Arial Narrow" pitchFamily="34" charset="0"/>
                  <a:ea typeface="Times New Roman" pitchFamily="18" charset="0"/>
                  <a:cs typeface="Arial" charset="0"/>
                </a:rPr>
                <a:t>U</a:t>
              </a:r>
              <a:endParaRPr lang="id-ID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7741" y="7636"/>
              <a:ext cx="274" cy="205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lIns="59436" tIns="29718" rIns="59436" bIns="29718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7813" y="7685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 flipH="1">
              <a:off x="2795" y="6847"/>
              <a:ext cx="414" cy="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2420" y="8904"/>
              <a:ext cx="508" cy="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3581" y="4682"/>
              <a:ext cx="869" cy="1066"/>
            </a:xfrm>
            <a:custGeom>
              <a:avLst/>
              <a:gdLst>
                <a:gd name="T0" fmla="*/ 6367 w 544"/>
                <a:gd name="T1" fmla="*/ 2155 h 656"/>
                <a:gd name="T2" fmla="*/ 5099 w 544"/>
                <a:gd name="T3" fmla="*/ 5031 h 656"/>
                <a:gd name="T4" fmla="*/ 0 w 544"/>
                <a:gd name="T5" fmla="*/ 15083 h 656"/>
                <a:gd name="T6" fmla="*/ 5099 w 544"/>
                <a:gd name="T7" fmla="*/ 15083 h 656"/>
                <a:gd name="T8" fmla="*/ 10182 w 544"/>
                <a:gd name="T9" fmla="*/ 19381 h 656"/>
                <a:gd name="T10" fmla="*/ 11457 w 544"/>
                <a:gd name="T11" fmla="*/ 16520 h 656"/>
                <a:gd name="T12" fmla="*/ 12744 w 544"/>
                <a:gd name="T13" fmla="*/ 12202 h 656"/>
                <a:gd name="T14" fmla="*/ 12744 w 544"/>
                <a:gd name="T15" fmla="*/ 6459 h 656"/>
                <a:gd name="T16" fmla="*/ 14014 w 544"/>
                <a:gd name="T17" fmla="*/ 713 h 656"/>
                <a:gd name="T18" fmla="*/ 10182 w 544"/>
                <a:gd name="T19" fmla="*/ 2155 h 656"/>
                <a:gd name="T20" fmla="*/ 6367 w 544"/>
                <a:gd name="T21" fmla="*/ 2155 h 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656"/>
                <a:gd name="T35" fmla="*/ 544 w 544"/>
                <a:gd name="T36" fmla="*/ 656 h 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656">
                  <a:moveTo>
                    <a:pt x="240" y="72"/>
                  </a:moveTo>
                  <a:cubicBezTo>
                    <a:pt x="208" y="88"/>
                    <a:pt x="232" y="96"/>
                    <a:pt x="192" y="168"/>
                  </a:cubicBezTo>
                  <a:cubicBezTo>
                    <a:pt x="152" y="240"/>
                    <a:pt x="0" y="448"/>
                    <a:pt x="0" y="504"/>
                  </a:cubicBezTo>
                  <a:cubicBezTo>
                    <a:pt x="0" y="560"/>
                    <a:pt x="128" y="480"/>
                    <a:pt x="192" y="504"/>
                  </a:cubicBezTo>
                  <a:cubicBezTo>
                    <a:pt x="256" y="528"/>
                    <a:pt x="344" y="640"/>
                    <a:pt x="384" y="648"/>
                  </a:cubicBezTo>
                  <a:cubicBezTo>
                    <a:pt x="424" y="656"/>
                    <a:pt x="416" y="592"/>
                    <a:pt x="432" y="552"/>
                  </a:cubicBezTo>
                  <a:cubicBezTo>
                    <a:pt x="448" y="512"/>
                    <a:pt x="472" y="464"/>
                    <a:pt x="480" y="408"/>
                  </a:cubicBezTo>
                  <a:cubicBezTo>
                    <a:pt x="488" y="352"/>
                    <a:pt x="472" y="280"/>
                    <a:pt x="480" y="216"/>
                  </a:cubicBezTo>
                  <a:cubicBezTo>
                    <a:pt x="488" y="152"/>
                    <a:pt x="544" y="48"/>
                    <a:pt x="528" y="24"/>
                  </a:cubicBezTo>
                  <a:cubicBezTo>
                    <a:pt x="512" y="0"/>
                    <a:pt x="424" y="72"/>
                    <a:pt x="384" y="72"/>
                  </a:cubicBezTo>
                  <a:cubicBezTo>
                    <a:pt x="344" y="72"/>
                    <a:pt x="272" y="56"/>
                    <a:pt x="240" y="72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3065" y="8631"/>
              <a:ext cx="154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1" tIns="29715" rIns="59431" bIns="29715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 </a:t>
              </a:r>
              <a:endParaRPr lang="en-US" sz="4000">
                <a:cs typeface="Arial" charset="0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3458" y="6281"/>
              <a:ext cx="544" cy="884"/>
            </a:xfrm>
            <a:custGeom>
              <a:avLst/>
              <a:gdLst>
                <a:gd name="T0" fmla="*/ 2885 w 360"/>
                <a:gd name="T1" fmla="*/ 0 h 544"/>
                <a:gd name="T2" fmla="*/ 2007 w 360"/>
                <a:gd name="T3" fmla="*/ 2865 h 544"/>
                <a:gd name="T4" fmla="*/ 1156 w 360"/>
                <a:gd name="T5" fmla="*/ 4305 h 544"/>
                <a:gd name="T6" fmla="*/ 283 w 360"/>
                <a:gd name="T7" fmla="*/ 8611 h 544"/>
                <a:gd name="T8" fmla="*/ 1156 w 360"/>
                <a:gd name="T9" fmla="*/ 12928 h 544"/>
                <a:gd name="T10" fmla="*/ 283 w 360"/>
                <a:gd name="T11" fmla="*/ 15797 h 544"/>
                <a:gd name="T12" fmla="*/ 2885 w 360"/>
                <a:gd name="T13" fmla="*/ 15797 h 544"/>
                <a:gd name="T14" fmla="*/ 3734 w 360"/>
                <a:gd name="T15" fmla="*/ 12928 h 544"/>
                <a:gd name="T16" fmla="*/ 2885 w 360"/>
                <a:gd name="T17" fmla="*/ 10051 h 544"/>
                <a:gd name="T18" fmla="*/ 4610 w 360"/>
                <a:gd name="T19" fmla="*/ 10051 h 544"/>
                <a:gd name="T20" fmla="*/ 6335 w 360"/>
                <a:gd name="T21" fmla="*/ 4305 h 544"/>
                <a:gd name="T22" fmla="*/ 5469 w 360"/>
                <a:gd name="T23" fmla="*/ 1436 h 544"/>
                <a:gd name="T24" fmla="*/ 4610 w 360"/>
                <a:gd name="T25" fmla="*/ 2865 h 544"/>
                <a:gd name="T26" fmla="*/ 2885 w 360"/>
                <a:gd name="T27" fmla="*/ 0 h 5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0"/>
                <a:gd name="T43" fmla="*/ 0 h 544"/>
                <a:gd name="T44" fmla="*/ 360 w 360"/>
                <a:gd name="T45" fmla="*/ 544 h 5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0" h="544">
                  <a:moveTo>
                    <a:pt x="160" y="0"/>
                  </a:moveTo>
                  <a:cubicBezTo>
                    <a:pt x="136" y="0"/>
                    <a:pt x="128" y="72"/>
                    <a:pt x="112" y="96"/>
                  </a:cubicBezTo>
                  <a:cubicBezTo>
                    <a:pt x="96" y="120"/>
                    <a:pt x="80" y="112"/>
                    <a:pt x="64" y="144"/>
                  </a:cubicBezTo>
                  <a:cubicBezTo>
                    <a:pt x="48" y="176"/>
                    <a:pt x="16" y="240"/>
                    <a:pt x="16" y="288"/>
                  </a:cubicBezTo>
                  <a:cubicBezTo>
                    <a:pt x="16" y="336"/>
                    <a:pt x="64" y="392"/>
                    <a:pt x="64" y="432"/>
                  </a:cubicBezTo>
                  <a:cubicBezTo>
                    <a:pt x="64" y="472"/>
                    <a:pt x="0" y="512"/>
                    <a:pt x="16" y="528"/>
                  </a:cubicBezTo>
                  <a:cubicBezTo>
                    <a:pt x="32" y="544"/>
                    <a:pt x="128" y="544"/>
                    <a:pt x="160" y="528"/>
                  </a:cubicBezTo>
                  <a:cubicBezTo>
                    <a:pt x="192" y="512"/>
                    <a:pt x="208" y="464"/>
                    <a:pt x="208" y="432"/>
                  </a:cubicBezTo>
                  <a:cubicBezTo>
                    <a:pt x="208" y="400"/>
                    <a:pt x="152" y="352"/>
                    <a:pt x="160" y="336"/>
                  </a:cubicBezTo>
                  <a:cubicBezTo>
                    <a:pt x="168" y="320"/>
                    <a:pt x="224" y="368"/>
                    <a:pt x="256" y="336"/>
                  </a:cubicBezTo>
                  <a:cubicBezTo>
                    <a:pt x="288" y="304"/>
                    <a:pt x="344" y="192"/>
                    <a:pt x="352" y="144"/>
                  </a:cubicBezTo>
                  <a:cubicBezTo>
                    <a:pt x="360" y="96"/>
                    <a:pt x="320" y="56"/>
                    <a:pt x="304" y="48"/>
                  </a:cubicBezTo>
                  <a:cubicBezTo>
                    <a:pt x="288" y="40"/>
                    <a:pt x="280" y="96"/>
                    <a:pt x="256" y="96"/>
                  </a:cubicBezTo>
                  <a:cubicBezTo>
                    <a:pt x="232" y="96"/>
                    <a:pt x="184" y="0"/>
                    <a:pt x="16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2439" y="6190"/>
              <a:ext cx="736" cy="975"/>
            </a:xfrm>
            <a:custGeom>
              <a:avLst/>
              <a:gdLst>
                <a:gd name="T0" fmla="*/ 5111 w 488"/>
                <a:gd name="T1" fmla="*/ 3117 h 600"/>
                <a:gd name="T2" fmla="*/ 6813 w 488"/>
                <a:gd name="T3" fmla="*/ 3117 h 600"/>
                <a:gd name="T4" fmla="*/ 8521 w 488"/>
                <a:gd name="T5" fmla="*/ 5982 h 600"/>
                <a:gd name="T6" fmla="*/ 7675 w 488"/>
                <a:gd name="T7" fmla="*/ 8861 h 600"/>
                <a:gd name="T8" fmla="*/ 7675 w 488"/>
                <a:gd name="T9" fmla="*/ 11728 h 600"/>
                <a:gd name="T10" fmla="*/ 8521 w 488"/>
                <a:gd name="T11" fmla="*/ 17474 h 600"/>
                <a:gd name="T12" fmla="*/ 6813 w 488"/>
                <a:gd name="T13" fmla="*/ 14606 h 600"/>
                <a:gd name="T14" fmla="*/ 5111 w 488"/>
                <a:gd name="T15" fmla="*/ 14606 h 600"/>
                <a:gd name="T16" fmla="*/ 3410 w 488"/>
                <a:gd name="T17" fmla="*/ 13164 h 600"/>
                <a:gd name="T18" fmla="*/ 2552 w 488"/>
                <a:gd name="T19" fmla="*/ 10285 h 600"/>
                <a:gd name="T20" fmla="*/ 1709 w 488"/>
                <a:gd name="T21" fmla="*/ 8861 h 600"/>
                <a:gd name="T22" fmla="*/ 0 w 488"/>
                <a:gd name="T23" fmla="*/ 4545 h 600"/>
                <a:gd name="T24" fmla="*/ 1709 w 488"/>
                <a:gd name="T25" fmla="*/ 1682 h 600"/>
                <a:gd name="T26" fmla="*/ 2552 w 488"/>
                <a:gd name="T27" fmla="*/ 236 h 600"/>
                <a:gd name="T28" fmla="*/ 5111 w 488"/>
                <a:gd name="T29" fmla="*/ 3117 h 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600"/>
                <a:gd name="T47" fmla="*/ 488 w 488"/>
                <a:gd name="T48" fmla="*/ 600 h 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600">
                  <a:moveTo>
                    <a:pt x="288" y="104"/>
                  </a:moveTo>
                  <a:cubicBezTo>
                    <a:pt x="328" y="120"/>
                    <a:pt x="352" y="88"/>
                    <a:pt x="384" y="104"/>
                  </a:cubicBezTo>
                  <a:cubicBezTo>
                    <a:pt x="416" y="120"/>
                    <a:pt x="472" y="168"/>
                    <a:pt x="480" y="200"/>
                  </a:cubicBezTo>
                  <a:cubicBezTo>
                    <a:pt x="488" y="232"/>
                    <a:pt x="440" y="264"/>
                    <a:pt x="432" y="296"/>
                  </a:cubicBezTo>
                  <a:cubicBezTo>
                    <a:pt x="424" y="328"/>
                    <a:pt x="424" y="344"/>
                    <a:pt x="432" y="392"/>
                  </a:cubicBezTo>
                  <a:cubicBezTo>
                    <a:pt x="440" y="440"/>
                    <a:pt x="488" y="568"/>
                    <a:pt x="480" y="584"/>
                  </a:cubicBezTo>
                  <a:cubicBezTo>
                    <a:pt x="472" y="600"/>
                    <a:pt x="416" y="504"/>
                    <a:pt x="384" y="488"/>
                  </a:cubicBezTo>
                  <a:cubicBezTo>
                    <a:pt x="352" y="472"/>
                    <a:pt x="320" y="496"/>
                    <a:pt x="288" y="488"/>
                  </a:cubicBezTo>
                  <a:cubicBezTo>
                    <a:pt x="256" y="480"/>
                    <a:pt x="216" y="464"/>
                    <a:pt x="192" y="440"/>
                  </a:cubicBezTo>
                  <a:cubicBezTo>
                    <a:pt x="168" y="416"/>
                    <a:pt x="160" y="368"/>
                    <a:pt x="144" y="344"/>
                  </a:cubicBezTo>
                  <a:cubicBezTo>
                    <a:pt x="128" y="320"/>
                    <a:pt x="120" y="328"/>
                    <a:pt x="96" y="296"/>
                  </a:cubicBezTo>
                  <a:cubicBezTo>
                    <a:pt x="72" y="264"/>
                    <a:pt x="0" y="192"/>
                    <a:pt x="0" y="152"/>
                  </a:cubicBezTo>
                  <a:cubicBezTo>
                    <a:pt x="0" y="112"/>
                    <a:pt x="72" y="80"/>
                    <a:pt x="96" y="56"/>
                  </a:cubicBezTo>
                  <a:cubicBezTo>
                    <a:pt x="120" y="32"/>
                    <a:pt x="112" y="0"/>
                    <a:pt x="144" y="8"/>
                  </a:cubicBezTo>
                  <a:cubicBezTo>
                    <a:pt x="176" y="16"/>
                    <a:pt x="248" y="88"/>
                    <a:pt x="288" y="104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H="1" flipV="1">
              <a:off x="2417" y="5997"/>
              <a:ext cx="366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V="1">
              <a:off x="3725" y="6359"/>
              <a:ext cx="653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"/>
            <p:cNvSpPr>
              <a:spLocks/>
            </p:cNvSpPr>
            <p:nvPr/>
          </p:nvSpPr>
          <p:spPr bwMode="auto">
            <a:xfrm>
              <a:off x="7593" y="6437"/>
              <a:ext cx="918" cy="1482"/>
            </a:xfrm>
            <a:custGeom>
              <a:avLst/>
              <a:gdLst>
                <a:gd name="T0" fmla="*/ 16 w 608"/>
                <a:gd name="T1" fmla="*/ 480 h 912"/>
                <a:gd name="T2" fmla="*/ 64 w 608"/>
                <a:gd name="T3" fmla="*/ 528 h 912"/>
                <a:gd name="T4" fmla="*/ 64 w 608"/>
                <a:gd name="T5" fmla="*/ 672 h 912"/>
                <a:gd name="T6" fmla="*/ 112 w 608"/>
                <a:gd name="T7" fmla="*/ 864 h 912"/>
                <a:gd name="T8" fmla="*/ 304 w 608"/>
                <a:gd name="T9" fmla="*/ 912 h 912"/>
                <a:gd name="T10" fmla="*/ 448 w 608"/>
                <a:gd name="T11" fmla="*/ 864 h 912"/>
                <a:gd name="T12" fmla="*/ 592 w 608"/>
                <a:gd name="T13" fmla="*/ 816 h 912"/>
                <a:gd name="T14" fmla="*/ 544 w 608"/>
                <a:gd name="T15" fmla="*/ 720 h 912"/>
                <a:gd name="T16" fmla="*/ 448 w 608"/>
                <a:gd name="T17" fmla="*/ 624 h 912"/>
                <a:gd name="T18" fmla="*/ 448 w 608"/>
                <a:gd name="T19" fmla="*/ 528 h 912"/>
                <a:gd name="T20" fmla="*/ 304 w 608"/>
                <a:gd name="T21" fmla="*/ 432 h 912"/>
                <a:gd name="T22" fmla="*/ 400 w 608"/>
                <a:gd name="T23" fmla="*/ 336 h 912"/>
                <a:gd name="T24" fmla="*/ 400 w 608"/>
                <a:gd name="T25" fmla="*/ 192 h 912"/>
                <a:gd name="T26" fmla="*/ 400 w 608"/>
                <a:gd name="T27" fmla="*/ 48 h 912"/>
                <a:gd name="T28" fmla="*/ 352 w 608"/>
                <a:gd name="T29" fmla="*/ 0 h 912"/>
                <a:gd name="T30" fmla="*/ 256 w 608"/>
                <a:gd name="T31" fmla="*/ 48 h 912"/>
                <a:gd name="T32" fmla="*/ 208 w 608"/>
                <a:gd name="T33" fmla="*/ 144 h 912"/>
                <a:gd name="T34" fmla="*/ 160 w 608"/>
                <a:gd name="T35" fmla="*/ 192 h 912"/>
                <a:gd name="T36" fmla="*/ 112 w 608"/>
                <a:gd name="T37" fmla="*/ 240 h 912"/>
                <a:gd name="T38" fmla="*/ 16 w 608"/>
                <a:gd name="T39" fmla="*/ 336 h 912"/>
                <a:gd name="T40" fmla="*/ 16 w 608"/>
                <a:gd name="T41" fmla="*/ 480 h 9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8"/>
                <a:gd name="T64" fmla="*/ 0 h 912"/>
                <a:gd name="T65" fmla="*/ 608 w 608"/>
                <a:gd name="T66" fmla="*/ 912 h 9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8" h="912">
                  <a:moveTo>
                    <a:pt x="16" y="480"/>
                  </a:moveTo>
                  <a:cubicBezTo>
                    <a:pt x="24" y="512"/>
                    <a:pt x="56" y="496"/>
                    <a:pt x="64" y="528"/>
                  </a:cubicBezTo>
                  <a:cubicBezTo>
                    <a:pt x="72" y="560"/>
                    <a:pt x="56" y="616"/>
                    <a:pt x="64" y="672"/>
                  </a:cubicBezTo>
                  <a:cubicBezTo>
                    <a:pt x="72" y="728"/>
                    <a:pt x="72" y="824"/>
                    <a:pt x="112" y="864"/>
                  </a:cubicBezTo>
                  <a:cubicBezTo>
                    <a:pt x="152" y="904"/>
                    <a:pt x="248" y="912"/>
                    <a:pt x="304" y="912"/>
                  </a:cubicBezTo>
                  <a:cubicBezTo>
                    <a:pt x="360" y="912"/>
                    <a:pt x="400" y="880"/>
                    <a:pt x="448" y="864"/>
                  </a:cubicBezTo>
                  <a:cubicBezTo>
                    <a:pt x="496" y="848"/>
                    <a:pt x="576" y="840"/>
                    <a:pt x="592" y="816"/>
                  </a:cubicBezTo>
                  <a:cubicBezTo>
                    <a:pt x="608" y="792"/>
                    <a:pt x="568" y="752"/>
                    <a:pt x="544" y="720"/>
                  </a:cubicBezTo>
                  <a:cubicBezTo>
                    <a:pt x="520" y="688"/>
                    <a:pt x="464" y="656"/>
                    <a:pt x="448" y="624"/>
                  </a:cubicBezTo>
                  <a:cubicBezTo>
                    <a:pt x="432" y="592"/>
                    <a:pt x="472" y="560"/>
                    <a:pt x="448" y="528"/>
                  </a:cubicBezTo>
                  <a:cubicBezTo>
                    <a:pt x="424" y="496"/>
                    <a:pt x="312" y="464"/>
                    <a:pt x="304" y="432"/>
                  </a:cubicBezTo>
                  <a:cubicBezTo>
                    <a:pt x="296" y="400"/>
                    <a:pt x="384" y="376"/>
                    <a:pt x="400" y="336"/>
                  </a:cubicBezTo>
                  <a:cubicBezTo>
                    <a:pt x="416" y="296"/>
                    <a:pt x="400" y="240"/>
                    <a:pt x="400" y="192"/>
                  </a:cubicBezTo>
                  <a:cubicBezTo>
                    <a:pt x="400" y="144"/>
                    <a:pt x="408" y="80"/>
                    <a:pt x="400" y="48"/>
                  </a:cubicBezTo>
                  <a:cubicBezTo>
                    <a:pt x="392" y="16"/>
                    <a:pt x="376" y="0"/>
                    <a:pt x="352" y="0"/>
                  </a:cubicBezTo>
                  <a:cubicBezTo>
                    <a:pt x="328" y="0"/>
                    <a:pt x="280" y="24"/>
                    <a:pt x="256" y="48"/>
                  </a:cubicBezTo>
                  <a:cubicBezTo>
                    <a:pt x="232" y="72"/>
                    <a:pt x="224" y="120"/>
                    <a:pt x="208" y="144"/>
                  </a:cubicBezTo>
                  <a:cubicBezTo>
                    <a:pt x="192" y="168"/>
                    <a:pt x="176" y="176"/>
                    <a:pt x="160" y="192"/>
                  </a:cubicBezTo>
                  <a:cubicBezTo>
                    <a:pt x="144" y="208"/>
                    <a:pt x="136" y="216"/>
                    <a:pt x="112" y="240"/>
                  </a:cubicBezTo>
                  <a:cubicBezTo>
                    <a:pt x="88" y="264"/>
                    <a:pt x="32" y="304"/>
                    <a:pt x="16" y="336"/>
                  </a:cubicBezTo>
                  <a:cubicBezTo>
                    <a:pt x="0" y="368"/>
                    <a:pt x="8" y="448"/>
                    <a:pt x="16" y="480"/>
                  </a:cubicBez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34"/>
            <p:cNvSpPr>
              <a:spLocks noChangeArrowheads="1"/>
            </p:cNvSpPr>
            <p:nvPr/>
          </p:nvSpPr>
          <p:spPr bwMode="auto">
            <a:xfrm>
              <a:off x="7858" y="7373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>
              <a:off x="7858" y="7373"/>
              <a:ext cx="508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3931" y="4695"/>
              <a:ext cx="532" cy="1053"/>
            </a:xfrm>
            <a:custGeom>
              <a:avLst/>
              <a:gdLst>
                <a:gd name="T0" fmla="*/ 3593 w 352"/>
                <a:gd name="T1" fmla="*/ 1918 h 648"/>
                <a:gd name="T2" fmla="*/ 2746 w 352"/>
                <a:gd name="T3" fmla="*/ 3356 h 648"/>
                <a:gd name="T4" fmla="*/ 1868 w 352"/>
                <a:gd name="T5" fmla="*/ 6219 h 648"/>
                <a:gd name="T6" fmla="*/ 142 w 352"/>
                <a:gd name="T7" fmla="*/ 11962 h 648"/>
                <a:gd name="T8" fmla="*/ 1008 w 352"/>
                <a:gd name="T9" fmla="*/ 16266 h 648"/>
                <a:gd name="T10" fmla="*/ 3593 w 352"/>
                <a:gd name="T11" fmla="*/ 19147 h 648"/>
                <a:gd name="T12" fmla="*/ 4471 w 352"/>
                <a:gd name="T13" fmla="*/ 17712 h 648"/>
                <a:gd name="T14" fmla="*/ 5334 w 352"/>
                <a:gd name="T15" fmla="*/ 10533 h 648"/>
                <a:gd name="T16" fmla="*/ 5334 w 352"/>
                <a:gd name="T17" fmla="*/ 7655 h 648"/>
                <a:gd name="T18" fmla="*/ 5334 w 352"/>
                <a:gd name="T19" fmla="*/ 3356 h 648"/>
                <a:gd name="T20" fmla="*/ 6200 w 352"/>
                <a:gd name="T21" fmla="*/ 475 h 648"/>
                <a:gd name="T22" fmla="*/ 4471 w 352"/>
                <a:gd name="T23" fmla="*/ 475 h 648"/>
                <a:gd name="T24" fmla="*/ 3593 w 352"/>
                <a:gd name="T25" fmla="*/ 1918 h 6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648"/>
                <a:gd name="T41" fmla="*/ 352 w 352"/>
                <a:gd name="T42" fmla="*/ 648 h 6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648">
                  <a:moveTo>
                    <a:pt x="200" y="64"/>
                  </a:moveTo>
                  <a:cubicBezTo>
                    <a:pt x="184" y="80"/>
                    <a:pt x="168" y="88"/>
                    <a:pt x="152" y="112"/>
                  </a:cubicBezTo>
                  <a:cubicBezTo>
                    <a:pt x="136" y="136"/>
                    <a:pt x="128" y="160"/>
                    <a:pt x="104" y="208"/>
                  </a:cubicBezTo>
                  <a:cubicBezTo>
                    <a:pt x="80" y="256"/>
                    <a:pt x="16" y="344"/>
                    <a:pt x="8" y="400"/>
                  </a:cubicBezTo>
                  <a:cubicBezTo>
                    <a:pt x="0" y="456"/>
                    <a:pt x="24" y="504"/>
                    <a:pt x="56" y="544"/>
                  </a:cubicBezTo>
                  <a:cubicBezTo>
                    <a:pt x="88" y="584"/>
                    <a:pt x="168" y="632"/>
                    <a:pt x="200" y="640"/>
                  </a:cubicBezTo>
                  <a:cubicBezTo>
                    <a:pt x="232" y="648"/>
                    <a:pt x="232" y="640"/>
                    <a:pt x="248" y="592"/>
                  </a:cubicBezTo>
                  <a:cubicBezTo>
                    <a:pt x="264" y="544"/>
                    <a:pt x="288" y="408"/>
                    <a:pt x="296" y="352"/>
                  </a:cubicBezTo>
                  <a:cubicBezTo>
                    <a:pt x="304" y="296"/>
                    <a:pt x="296" y="296"/>
                    <a:pt x="296" y="256"/>
                  </a:cubicBezTo>
                  <a:cubicBezTo>
                    <a:pt x="296" y="216"/>
                    <a:pt x="288" y="152"/>
                    <a:pt x="296" y="112"/>
                  </a:cubicBezTo>
                  <a:cubicBezTo>
                    <a:pt x="304" y="72"/>
                    <a:pt x="352" y="32"/>
                    <a:pt x="344" y="16"/>
                  </a:cubicBezTo>
                  <a:cubicBezTo>
                    <a:pt x="336" y="0"/>
                    <a:pt x="272" y="8"/>
                    <a:pt x="248" y="16"/>
                  </a:cubicBezTo>
                  <a:cubicBezTo>
                    <a:pt x="224" y="24"/>
                    <a:pt x="216" y="48"/>
                    <a:pt x="200" y="64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3943" y="4565"/>
              <a:ext cx="0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>
              <a:off x="7556" y="7895"/>
              <a:ext cx="140" cy="665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2849" y="4611"/>
              <a:ext cx="653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/>
          </p:nvSpPr>
          <p:spPr bwMode="auto">
            <a:xfrm flipH="1">
              <a:off x="4362" y="6976"/>
              <a:ext cx="190" cy="9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 flipV="1">
              <a:off x="4252" y="4576"/>
              <a:ext cx="18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3"/>
            <p:cNvSpPr>
              <a:spLocks noChangeShapeType="1"/>
            </p:cNvSpPr>
            <p:nvPr/>
          </p:nvSpPr>
          <p:spPr bwMode="auto">
            <a:xfrm>
              <a:off x="6536" y="5224"/>
              <a:ext cx="27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2"/>
            <p:cNvSpPr>
              <a:spLocks noChangeShapeType="1"/>
            </p:cNvSpPr>
            <p:nvPr/>
          </p:nvSpPr>
          <p:spPr bwMode="auto">
            <a:xfrm flipV="1">
              <a:off x="7696" y="4077"/>
              <a:ext cx="341" cy="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V="1">
              <a:off x="9448" y="4084"/>
              <a:ext cx="264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 flipV="1">
              <a:off x="8541" y="4298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8428" y="7264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17"/>
            <p:cNvSpPr>
              <a:spLocks noChangeArrowheads="1"/>
            </p:cNvSpPr>
            <p:nvPr/>
          </p:nvSpPr>
          <p:spPr bwMode="auto">
            <a:xfrm>
              <a:off x="8597" y="6536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7965" y="5997"/>
              <a:ext cx="649" cy="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6536" y="8584"/>
              <a:ext cx="238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14"/>
            <p:cNvSpPr>
              <a:spLocks noChangeArrowheads="1"/>
            </p:cNvSpPr>
            <p:nvPr/>
          </p:nvSpPr>
          <p:spPr bwMode="auto">
            <a:xfrm>
              <a:off x="5979" y="5344"/>
              <a:ext cx="48" cy="12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644" y="7864"/>
              <a:ext cx="63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Oval 12"/>
            <p:cNvSpPr>
              <a:spLocks noChangeArrowheads="1"/>
            </p:cNvSpPr>
            <p:nvPr/>
          </p:nvSpPr>
          <p:spPr bwMode="auto">
            <a:xfrm>
              <a:off x="3652" y="6500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>
              <a:off x="2764" y="6520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3481" y="5168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Oval 9"/>
            <p:cNvSpPr>
              <a:spLocks noChangeArrowheads="1"/>
            </p:cNvSpPr>
            <p:nvPr/>
          </p:nvSpPr>
          <p:spPr bwMode="auto">
            <a:xfrm>
              <a:off x="3901" y="5104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" name="Oval 8"/>
            <p:cNvSpPr>
              <a:spLocks noChangeArrowheads="1"/>
            </p:cNvSpPr>
            <p:nvPr/>
          </p:nvSpPr>
          <p:spPr bwMode="auto">
            <a:xfrm>
              <a:off x="4201" y="4948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" name="Oval 7"/>
            <p:cNvSpPr>
              <a:spLocks noChangeArrowheads="1"/>
            </p:cNvSpPr>
            <p:nvPr/>
          </p:nvSpPr>
          <p:spPr bwMode="auto">
            <a:xfrm>
              <a:off x="8520" y="4600"/>
              <a:ext cx="64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Line 6"/>
            <p:cNvSpPr>
              <a:spLocks noChangeShapeType="1"/>
            </p:cNvSpPr>
            <p:nvPr/>
          </p:nvSpPr>
          <p:spPr bwMode="auto">
            <a:xfrm flipV="1">
              <a:off x="4569" y="4611"/>
              <a:ext cx="586" cy="7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4828" y="4984"/>
              <a:ext cx="420" cy="750"/>
            </a:xfrm>
            <a:custGeom>
              <a:avLst/>
              <a:gdLst>
                <a:gd name="T0" fmla="*/ 21 w 570"/>
                <a:gd name="T1" fmla="*/ 40 h 840"/>
                <a:gd name="T2" fmla="*/ 0 w 570"/>
                <a:gd name="T3" fmla="*/ 286 h 840"/>
                <a:gd name="T4" fmla="*/ 21 w 570"/>
                <a:gd name="T5" fmla="*/ 367 h 840"/>
                <a:gd name="T6" fmla="*/ 42 w 570"/>
                <a:gd name="T7" fmla="*/ 367 h 840"/>
                <a:gd name="T8" fmla="*/ 63 w 570"/>
                <a:gd name="T9" fmla="*/ 367 h 840"/>
                <a:gd name="T10" fmla="*/ 63 w 570"/>
                <a:gd name="T11" fmla="*/ 286 h 840"/>
                <a:gd name="T12" fmla="*/ 63 w 570"/>
                <a:gd name="T13" fmla="*/ 204 h 840"/>
                <a:gd name="T14" fmla="*/ 63 w 570"/>
                <a:gd name="T15" fmla="*/ 122 h 840"/>
                <a:gd name="T16" fmla="*/ 63 w 570"/>
                <a:gd name="T17" fmla="*/ 40 h 840"/>
                <a:gd name="T18" fmla="*/ 42 w 570"/>
                <a:gd name="T19" fmla="*/ 122 h 840"/>
                <a:gd name="T20" fmla="*/ 42 w 570"/>
                <a:gd name="T21" fmla="*/ 40 h 840"/>
                <a:gd name="T22" fmla="*/ 21 w 570"/>
                <a:gd name="T23" fmla="*/ 40 h 8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0"/>
                <a:gd name="T37" fmla="*/ 0 h 840"/>
                <a:gd name="T38" fmla="*/ 570 w 570"/>
                <a:gd name="T39" fmla="*/ 840 h 8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0" h="840">
                  <a:moveTo>
                    <a:pt x="180" y="90"/>
                  </a:moveTo>
                  <a:cubicBezTo>
                    <a:pt x="120" y="180"/>
                    <a:pt x="0" y="510"/>
                    <a:pt x="0" y="630"/>
                  </a:cubicBezTo>
                  <a:cubicBezTo>
                    <a:pt x="0" y="750"/>
                    <a:pt x="120" y="780"/>
                    <a:pt x="180" y="810"/>
                  </a:cubicBezTo>
                  <a:cubicBezTo>
                    <a:pt x="240" y="840"/>
                    <a:pt x="300" y="810"/>
                    <a:pt x="360" y="810"/>
                  </a:cubicBezTo>
                  <a:cubicBezTo>
                    <a:pt x="420" y="810"/>
                    <a:pt x="510" y="840"/>
                    <a:pt x="540" y="810"/>
                  </a:cubicBezTo>
                  <a:cubicBezTo>
                    <a:pt x="570" y="780"/>
                    <a:pt x="540" y="690"/>
                    <a:pt x="540" y="630"/>
                  </a:cubicBezTo>
                  <a:cubicBezTo>
                    <a:pt x="540" y="570"/>
                    <a:pt x="540" y="510"/>
                    <a:pt x="540" y="450"/>
                  </a:cubicBezTo>
                  <a:cubicBezTo>
                    <a:pt x="540" y="390"/>
                    <a:pt x="540" y="330"/>
                    <a:pt x="540" y="270"/>
                  </a:cubicBezTo>
                  <a:cubicBezTo>
                    <a:pt x="540" y="210"/>
                    <a:pt x="570" y="90"/>
                    <a:pt x="540" y="90"/>
                  </a:cubicBezTo>
                  <a:cubicBezTo>
                    <a:pt x="510" y="90"/>
                    <a:pt x="390" y="270"/>
                    <a:pt x="360" y="270"/>
                  </a:cubicBezTo>
                  <a:cubicBezTo>
                    <a:pt x="330" y="270"/>
                    <a:pt x="390" y="120"/>
                    <a:pt x="360" y="90"/>
                  </a:cubicBezTo>
                  <a:cubicBezTo>
                    <a:pt x="330" y="60"/>
                    <a:pt x="240" y="0"/>
                    <a:pt x="180" y="90"/>
                  </a:cubicBez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" name="Oval 3"/>
            <p:cNvSpPr>
              <a:spLocks noChangeArrowheads="1"/>
            </p:cNvSpPr>
            <p:nvPr/>
          </p:nvSpPr>
          <p:spPr bwMode="auto">
            <a:xfrm>
              <a:off x="5008" y="5344"/>
              <a:ext cx="63" cy="68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" name="Line 2"/>
            <p:cNvSpPr>
              <a:spLocks noChangeShapeType="1"/>
            </p:cNvSpPr>
            <p:nvPr/>
          </p:nvSpPr>
          <p:spPr bwMode="auto">
            <a:xfrm>
              <a:off x="5008" y="5344"/>
              <a:ext cx="5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7" name="Straight Arrow Connector 106"/>
          <p:cNvCxnSpPr>
            <a:endCxn id="9" idx="30"/>
          </p:cNvCxnSpPr>
          <p:nvPr/>
        </p:nvCxnSpPr>
        <p:spPr>
          <a:xfrm rot="5400000" flipH="1" flipV="1">
            <a:off x="5559860" y="2239526"/>
            <a:ext cx="3330169" cy="8122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208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Malaria Best Practice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10348"/>
              </p:ext>
            </p:extLst>
          </p:nvPr>
        </p:nvGraphicFramePr>
        <p:xfrm>
          <a:off x="728871" y="794318"/>
          <a:ext cx="4161179" cy="463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ontent Placeholder 3" descr="IMG-20170314-WA0076.jpg"/>
          <p:cNvPicPr>
            <a:picLocks noChangeAspect="1"/>
          </p:cNvPicPr>
          <p:nvPr/>
        </p:nvPicPr>
        <p:blipFill>
          <a:blip r:embed="rId4"/>
          <a:srcRect t="26201" b="35917"/>
          <a:stretch>
            <a:fillRect/>
          </a:stretch>
        </p:blipFill>
        <p:spPr>
          <a:xfrm rot="20964897">
            <a:off x="5011947" y="318207"/>
            <a:ext cx="3749322" cy="307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24939" y="3535790"/>
            <a:ext cx="309970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Malaria Cases 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</a:p>
          <a:p>
            <a:pPr algn="ctr"/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 to 75%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Sikka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2015-2016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-24"/>
            <a:ext cx="4900677" cy="325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166930"/>
            <a:ext cx="4923965" cy="369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133" y="0"/>
            <a:ext cx="435186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7"/>
          <a:stretch/>
        </p:blipFill>
        <p:spPr bwMode="auto">
          <a:xfrm>
            <a:off x="0" y="3286125"/>
            <a:ext cx="4220357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2" y="2849217"/>
            <a:ext cx="91440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“</a:t>
            </a:r>
            <a:r>
              <a:rPr lang="id-ID" sz="4000" dirty="0" smtClean="0"/>
              <a:t>LASKAR-LASKAR  JENTIK</a:t>
            </a:r>
            <a:r>
              <a:rPr lang="en-US" sz="4000" dirty="0" smtClean="0"/>
              <a:t>” </a:t>
            </a:r>
          </a:p>
          <a:p>
            <a:pPr algn="ctr">
              <a:defRPr/>
            </a:pPr>
            <a:r>
              <a:rPr lang="en-US" sz="4000" dirty="0" smtClean="0"/>
              <a:t>(1000 student trained for Larvae Control)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8969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615" r="428" b="11539"/>
          <a:stretch/>
        </p:blipFill>
        <p:spPr>
          <a:xfrm>
            <a:off x="28201" y="0"/>
            <a:ext cx="3084767" cy="35295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295" r="7692"/>
          <a:stretch/>
        </p:blipFill>
        <p:spPr>
          <a:xfrm>
            <a:off x="3112968" y="0"/>
            <a:ext cx="2357188" cy="352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3874" y="446439"/>
            <a:ext cx="3571516" cy="2678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/>
          <a:stretch/>
        </p:blipFill>
        <p:spPr>
          <a:xfrm>
            <a:off x="5070391" y="3571516"/>
            <a:ext cx="4088560" cy="3232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3943435"/>
            <a:ext cx="438549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 Training 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25 </a:t>
            </a:r>
            <a:r>
              <a:rPr lang="en-US" sz="28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keyperson</a:t>
            </a:r>
            <a:r>
              <a:rPr lang="en-US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Village</a:t>
            </a:r>
          </a:p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FIGHT MALARIA</a:t>
            </a:r>
            <a:endParaRPr lang="en-US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03" y="2821661"/>
            <a:ext cx="308610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 Mapping Malaria </a:t>
            </a:r>
          </a:p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Malaka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April 2018)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4122" y="2925185"/>
            <a:ext cx="3901075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Transect Walk to mapping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Breeding Places around Village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(Sumba, April 2018)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5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74" y="205039"/>
            <a:ext cx="7329268" cy="82692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and eliminating malaria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974" y="1254034"/>
            <a:ext cx="7329268" cy="4585063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pPr marL="396875" indent="-396875">
              <a:buBlip>
                <a:blip r:embed="rId3"/>
              </a:buBlip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indigenous malaria cases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endemic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island/ district/ village by 2020</a:t>
            </a:r>
          </a:p>
          <a:p>
            <a:pPr marL="396875" indent="-396875">
              <a:buBlip>
                <a:blip r:embed="rId3"/>
              </a:buBlip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empowerment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vector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health seeking + prevention behavior  </a:t>
            </a:r>
          </a:p>
          <a:p>
            <a:pPr marL="396875" indent="-396875">
              <a:buBlip>
                <a:blip r:embed="rId3"/>
              </a:buBlip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quality assurance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diagnosis and treatment of non-trained worker in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>
              <a:buBlip>
                <a:blip r:embed="rId3"/>
              </a:buBlip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Border-cross malaria control Indonesia – RDTL 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implementation </a:t>
            </a: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>
              <a:buBlip>
                <a:blip r:embed="rId3"/>
              </a:buBlip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Awarness of local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goverment to support accelaration of malaria elimination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6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86" y="274638"/>
            <a:ext cx="7103165" cy="92714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Recommendation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CROSS-BORDER WORK WITH TIMOR LESTE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486" y="1088309"/>
            <a:ext cx="7160557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Early diagnose and treatment of malaria, follow up theray of malaria, community empowerment by PLA Trainning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Improve Resources, Technical assistant, capacity building, revitaliza</a:t>
            </a:r>
            <a:r>
              <a:rPr lang="en-US" b="1" dirty="0"/>
              <a:t>t</a:t>
            </a:r>
            <a:r>
              <a:rPr lang="id-ID" b="1" dirty="0" smtClean="0"/>
              <a:t>i</a:t>
            </a:r>
            <a:r>
              <a:rPr lang="en-US" b="1" dirty="0" smtClean="0"/>
              <a:t>on of</a:t>
            </a:r>
            <a:r>
              <a:rPr lang="id-ID" b="1" dirty="0" smtClean="0"/>
              <a:t> POSMALDES, survaillance migration, set</a:t>
            </a:r>
            <a:r>
              <a:rPr lang="en-US" b="1" dirty="0" smtClean="0"/>
              <a:t>-</a:t>
            </a:r>
            <a:r>
              <a:rPr lang="id-ID" b="1" dirty="0" smtClean="0"/>
              <a:t>up public privat mix, revitaliza</a:t>
            </a:r>
            <a:r>
              <a:rPr lang="en-US" b="1" dirty="0" err="1" smtClean="0"/>
              <a:t>tion</a:t>
            </a:r>
            <a:r>
              <a:rPr lang="en-US" b="1" dirty="0" smtClean="0"/>
              <a:t> of</a:t>
            </a:r>
            <a:r>
              <a:rPr lang="id-ID" b="1" dirty="0" smtClean="0"/>
              <a:t> referral syst</a:t>
            </a:r>
            <a:r>
              <a:rPr lang="en-US" b="1" dirty="0" smtClean="0"/>
              <a:t>e</a:t>
            </a:r>
            <a:r>
              <a:rPr lang="id-ID" b="1" dirty="0" smtClean="0"/>
              <a:t>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0659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8097"/>
          </a:xfrm>
        </p:spPr>
        <p:txBody>
          <a:bodyPr/>
          <a:lstStyle/>
          <a:p>
            <a:pPr algn="ctr"/>
            <a:r>
              <a:rPr lang="id-ID" b="1" dirty="0" smtClean="0">
                <a:latin typeface="Aharoni" pitchFamily="2" charset="-79"/>
                <a:cs typeface="Aharoni" pitchFamily="2" charset="-79"/>
              </a:rPr>
              <a:t>Conclusion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5362"/>
            <a:ext cx="7886700" cy="4351338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NTT Province has 2nd highest malaria cases in Indonesia  2017</a:t>
            </a:r>
          </a:p>
          <a:p>
            <a:pPr marL="514350" indent="-514350">
              <a:buAutoNum type="arabicPeriod"/>
            </a:pPr>
            <a:r>
              <a:rPr lang="id-ID" dirty="0" smtClean="0"/>
              <a:t>Malaria strategy in NTT is  malaria elimination per island through coordination between districs  </a:t>
            </a:r>
          </a:p>
          <a:p>
            <a:pPr marL="514350" indent="-514350">
              <a:buAutoNum type="arabicPeriod"/>
            </a:pPr>
            <a:r>
              <a:rPr lang="id-ID" dirty="0" smtClean="0"/>
              <a:t>Malaria is  endemic in NTT (low,moderate, high)</a:t>
            </a:r>
          </a:p>
          <a:p>
            <a:pPr marL="514350" indent="-514350">
              <a:buAutoNum type="arabicPeriod"/>
            </a:pPr>
            <a:r>
              <a:rPr lang="id-ID" dirty="0" smtClean="0"/>
              <a:t>NTT Province border areas with RDTL need specific intervention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  <p:pic>
        <p:nvPicPr>
          <p:cNvPr id="4" name="Picture 3" descr="selimut-rote.jpg"/>
          <p:cNvPicPr>
            <a:picLocks noChangeAspect="1"/>
          </p:cNvPicPr>
          <p:nvPr/>
        </p:nvPicPr>
        <p:blipFill>
          <a:blip r:embed="rId2" cstate="print"/>
          <a:srcRect r="61667" b="87778"/>
          <a:stretch>
            <a:fillRect/>
          </a:stretch>
        </p:blipFill>
        <p:spPr>
          <a:xfrm>
            <a:off x="0" y="6019800"/>
            <a:ext cx="3505200" cy="838200"/>
          </a:xfrm>
          <a:prstGeom prst="rect">
            <a:avLst/>
          </a:prstGeom>
        </p:spPr>
      </p:pic>
      <p:pic>
        <p:nvPicPr>
          <p:cNvPr id="5" name="Picture 4" descr="selimut-rote.jpg"/>
          <p:cNvPicPr>
            <a:picLocks noChangeAspect="1"/>
          </p:cNvPicPr>
          <p:nvPr/>
        </p:nvPicPr>
        <p:blipFill>
          <a:blip r:embed="rId2" cstate="print"/>
          <a:srcRect r="26667" b="87778"/>
          <a:stretch>
            <a:fillRect/>
          </a:stretch>
        </p:blipFill>
        <p:spPr>
          <a:xfrm>
            <a:off x="2438400" y="6034314"/>
            <a:ext cx="67056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97388"/>
              </p:ext>
            </p:extLst>
          </p:nvPr>
        </p:nvGraphicFramePr>
        <p:xfrm>
          <a:off x="1292011" y="0"/>
          <a:ext cx="7368209" cy="503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Isosceles Triangle 40"/>
          <p:cNvSpPr/>
          <p:nvPr/>
        </p:nvSpPr>
        <p:spPr>
          <a:xfrm rot="13421444">
            <a:off x="909356" y="3575102"/>
            <a:ext cx="295924" cy="2415522"/>
          </a:xfrm>
          <a:prstGeom prst="triangle">
            <a:avLst>
              <a:gd name="adj" fmla="val 35393"/>
            </a:avLst>
          </a:prstGeom>
          <a:solidFill>
            <a:srgbClr val="9D6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021130" y="1409643"/>
            <a:ext cx="7895030" cy="4453425"/>
            <a:chOff x="964365" y="2429052"/>
            <a:chExt cx="7895030" cy="4453425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1026380" y="6297702"/>
              <a:ext cx="1753800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anose="020F0502020204030204" pitchFamily="34" charset="0"/>
                </a:rPr>
                <a:t>265</a:t>
              </a:r>
              <a:r>
                <a:rPr lang="en-US" altLang="en-US" sz="1400" b="1" dirty="0">
                  <a:latin typeface="Calibri" panose="020F0502020204030204" pitchFamily="34" charset="0"/>
                </a:rPr>
                <a:t> </a:t>
              </a:r>
              <a:r>
                <a:rPr lang="en-US" altLang="en-US" sz="1400" dirty="0" err="1" smtClean="0">
                  <a:latin typeface="Calibri" panose="020F0502020204030204" pitchFamily="34" charset="0"/>
                </a:rPr>
                <a:t>distric</a:t>
              </a:r>
              <a:r>
                <a:rPr lang="en-US" altLang="en-US" sz="1400" dirty="0" smtClean="0">
                  <a:latin typeface="Calibri" panose="020F0502020204030204" pitchFamily="34" charset="0"/>
                </a:rPr>
                <a:t> achieve</a:t>
              </a:r>
              <a:r>
                <a:rPr lang="id-ID" altLang="en-US" sz="1400" dirty="0" smtClean="0">
                  <a:latin typeface="Calibri" panose="020F0502020204030204" pitchFamily="34" charset="0"/>
                </a:rPr>
                <a:t>d</a:t>
              </a:r>
              <a:r>
                <a:rPr lang="en-US" altLang="en-US" sz="1400" dirty="0" smtClean="0">
                  <a:latin typeface="Calibri" panose="020F0502020204030204" pitchFamily="34" charset="0"/>
                </a:rPr>
                <a:t> malaria elimination</a:t>
              </a:r>
              <a:endParaRPr lang="en-US" alt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1850370" y="5658975"/>
              <a:ext cx="2043325" cy="553998"/>
            </a:xfrm>
            <a:prstGeom prst="rect">
              <a:avLst/>
            </a:prstGeom>
            <a:solidFill>
              <a:srgbClr val="FFD44B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1600" b="1" dirty="0"/>
                <a:t>285</a:t>
              </a:r>
              <a:r>
                <a:rPr lang="id-ID" altLang="en-US" sz="1300" b="1" dirty="0"/>
                <a:t> </a:t>
              </a:r>
              <a:r>
                <a:rPr lang="en-US" altLang="en-US" sz="1400" dirty="0" err="1"/>
                <a:t>distric</a:t>
              </a:r>
              <a:r>
                <a:rPr lang="en-US" altLang="en-US" sz="1400" dirty="0"/>
                <a:t> </a:t>
              </a:r>
              <a:r>
                <a:rPr lang="en-US" altLang="en-US" sz="1400" dirty="0" smtClean="0"/>
                <a:t>achieve</a:t>
              </a:r>
              <a:r>
                <a:rPr lang="id-ID" altLang="en-US" sz="1400" dirty="0" smtClean="0"/>
                <a:t>d</a:t>
              </a:r>
              <a:r>
                <a:rPr lang="en-US" altLang="en-US" sz="1400" dirty="0" smtClean="0"/>
                <a:t> </a:t>
              </a:r>
              <a:r>
                <a:rPr lang="en-US" altLang="en-US" sz="1400" dirty="0"/>
                <a:t>malaria elimination</a:t>
              </a: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2966537" y="4161812"/>
              <a:ext cx="2046547" cy="584775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1600" b="1" dirty="0"/>
                <a:t>300</a:t>
              </a:r>
              <a:r>
                <a:rPr lang="en-US" altLang="en-US" sz="1400" b="1" dirty="0"/>
                <a:t> </a:t>
              </a:r>
              <a:r>
                <a:rPr lang="en-US" altLang="en-US" sz="1600" dirty="0" err="1"/>
                <a:t>distric</a:t>
              </a:r>
              <a:r>
                <a:rPr lang="en-US" altLang="en-US" sz="1600" dirty="0"/>
                <a:t> </a:t>
              </a:r>
              <a:r>
                <a:rPr lang="en-US" altLang="en-US" sz="1600" dirty="0" smtClean="0"/>
                <a:t>achieve</a:t>
              </a:r>
              <a:r>
                <a:rPr lang="id-ID" altLang="en-US" sz="1600" dirty="0" smtClean="0"/>
                <a:t>d</a:t>
              </a:r>
              <a:r>
                <a:rPr lang="en-US" altLang="en-US" sz="1600" dirty="0" smtClean="0"/>
                <a:t> </a:t>
              </a:r>
              <a:r>
                <a:rPr lang="en-US" altLang="en-US" sz="1600" dirty="0"/>
                <a:t>malaria elimination</a:t>
              </a: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4000563" y="3486174"/>
              <a:ext cx="2205993" cy="5539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1600" b="1" dirty="0" smtClean="0">
                  <a:solidFill>
                    <a:schemeClr val="bg1"/>
                  </a:solidFill>
                </a:rPr>
                <a:t>100% </a:t>
              </a:r>
              <a:r>
                <a:rPr lang="en-US" altLang="en-US" sz="1600" b="1" dirty="0" err="1" smtClean="0">
                  <a:solidFill>
                    <a:schemeClr val="bg1"/>
                  </a:solidFill>
                </a:rPr>
                <a:t>distric</a:t>
              </a:r>
              <a:r>
                <a:rPr lang="en-US" alt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achieve </a:t>
              </a: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malaria elimination</a:t>
              </a: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5295044" y="2997803"/>
              <a:ext cx="2407528" cy="5539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1600" b="1" dirty="0" smtClean="0">
                  <a:solidFill>
                    <a:schemeClr val="bg1"/>
                  </a:solidFill>
                </a:rPr>
                <a:t>100% Province </a:t>
              </a:r>
              <a:r>
                <a:rPr lang="en-US" alt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achieve </a:t>
              </a: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malaria elimination</a:t>
              </a: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7118070" y="2656221"/>
              <a:ext cx="1741325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Indonesia 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achieve Malaria Elimination</a:t>
              </a:r>
              <a:endPara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441090" y="5210738"/>
              <a:ext cx="870751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id-ID" alt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73359" y="4970609"/>
              <a:ext cx="2008188" cy="597510"/>
            </a:xfrm>
            <a:prstGeom prst="rect">
              <a:avLst/>
            </a:prstGeom>
            <a:solidFill>
              <a:srgbClr val="FFF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d-ID" altLang="en-US" sz="1600" b="1" dirty="0"/>
                <a:t>266</a:t>
              </a:r>
              <a:r>
                <a:rPr lang="id-ID" altLang="en-US" sz="1400" b="1" dirty="0"/>
                <a:t> </a:t>
              </a:r>
              <a:r>
                <a:rPr lang="en-US" altLang="en-US" sz="1400" dirty="0" err="1" smtClean="0"/>
                <a:t>distric</a:t>
              </a:r>
              <a:r>
                <a:rPr lang="en-US" altLang="en-US" sz="1400" dirty="0" smtClean="0"/>
                <a:t> achieve </a:t>
              </a:r>
              <a:r>
                <a:rPr lang="en-US" altLang="en-US" sz="1400" dirty="0"/>
                <a:t>malaria elimination</a:t>
              </a: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1291035" y="2429052"/>
              <a:ext cx="2144712" cy="5847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2020 </a:t>
              </a:r>
              <a:r>
                <a:rPr lang="en-US" alt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: no high malaria  endemic district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964365" y="5727898"/>
              <a:ext cx="870751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id-ID" altLang="en-US" sz="24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80660" y="5749263"/>
              <a:ext cx="91440" cy="91440"/>
            </a:xfrm>
            <a:prstGeom prst="ellipse">
              <a:avLst/>
            </a:prstGeom>
            <a:solidFill>
              <a:srgbClr val="EF8868"/>
            </a:solidFill>
            <a:ln>
              <a:solidFill>
                <a:srgbClr val="EF8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358344" y="5371581"/>
              <a:ext cx="91440" cy="91440"/>
            </a:xfrm>
            <a:prstGeom prst="ellipse">
              <a:avLst/>
            </a:prstGeom>
            <a:solidFill>
              <a:srgbClr val="EF8868"/>
            </a:solidFill>
            <a:ln>
              <a:solidFill>
                <a:srgbClr val="EF8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flipV="1">
              <a:off x="3263503" y="2798021"/>
              <a:ext cx="344487" cy="732063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2966537" y="4201001"/>
              <a:ext cx="2046547" cy="584775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1600" b="1" dirty="0"/>
                <a:t>300</a:t>
              </a:r>
              <a:r>
                <a:rPr lang="en-US" altLang="en-US" sz="1400" b="1" dirty="0"/>
                <a:t> </a:t>
              </a:r>
              <a:r>
                <a:rPr lang="en-US" altLang="en-US" sz="1600" dirty="0" err="1"/>
                <a:t>distric</a:t>
              </a:r>
              <a:r>
                <a:rPr lang="en-US" altLang="en-US" sz="1600" dirty="0"/>
                <a:t> </a:t>
              </a:r>
              <a:r>
                <a:rPr lang="en-US" altLang="en-US" sz="1600" dirty="0" smtClean="0"/>
                <a:t>achieve </a:t>
              </a:r>
              <a:r>
                <a:rPr lang="en-US" altLang="en-US" sz="1600" dirty="0"/>
                <a:t>malaria elimination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76" y="3621786"/>
            <a:ext cx="4549218" cy="1325563"/>
          </a:xfrm>
        </p:spPr>
        <p:txBody>
          <a:bodyPr>
            <a:noAutofit/>
          </a:bodyPr>
          <a:lstStyle/>
          <a:p>
            <a:pPr algn="r"/>
            <a:r>
              <a:rPr lang="en-US" altLang="en-US" sz="3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br>
              <a:rPr lang="en-US" altLang="en-US" sz="3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ELIMINATION </a:t>
            </a:r>
            <a:br>
              <a:rPr lang="en-US" altLang="en-US" sz="3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ROAD MAP </a:t>
            </a:r>
            <a:r>
              <a:rPr lang="en-US" altLang="en-U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 INDONESIA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55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5473" y="248194"/>
            <a:ext cx="7628710" cy="2370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 National   malaria cases in 2016:                     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id-ID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218.450</a:t>
            </a:r>
          </a:p>
          <a:p>
            <a:pPr>
              <a:buFont typeface="Wingdings" pitchFamily="2" charset="2"/>
              <a:buChar char="ü"/>
            </a:pPr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malaria cases in 2017: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id-ID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195.597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83872" y="3326873"/>
            <a:ext cx="6204858" cy="24231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248 Districts</a:t>
            </a:r>
            <a:r>
              <a:rPr lang="id-ID" sz="3200" b="1" dirty="0" smtClean="0"/>
              <a:t> in Indonesia </a:t>
            </a:r>
            <a:r>
              <a:rPr lang="en-US" sz="3200" b="1" dirty="0" smtClean="0"/>
              <a:t> endemic</a:t>
            </a:r>
            <a:r>
              <a:rPr lang="en-US" sz="3200" dirty="0" smtClean="0"/>
              <a:t> for malaria</a:t>
            </a:r>
            <a:r>
              <a:rPr lang="id-ID" sz="3200" dirty="0" smtClean="0"/>
              <a:t> (48%)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MoH</a:t>
            </a:r>
            <a:r>
              <a:rPr lang="en-US" sz="2000" dirty="0" smtClean="0"/>
              <a:t> 2017)</a:t>
            </a:r>
            <a:endParaRPr lang="id-ID" sz="20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id-ID" b="1" dirty="0" smtClean="0">
                <a:solidFill>
                  <a:srgbClr val="FF0000"/>
                </a:solidFill>
              </a:rPr>
              <a:t>95. 597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Malaria</a:t>
            </a:r>
            <a:r>
              <a:rPr lang="id-ID" dirty="0" smtClean="0"/>
              <a:t> in Indonesia</a:t>
            </a:r>
            <a:r>
              <a:rPr lang="en-US" dirty="0" smtClean="0"/>
              <a:t> cases per 1,000</a:t>
            </a:r>
            <a:r>
              <a:rPr lang="id-ID" dirty="0" smtClean="0"/>
              <a:t> in 2017 (</a:t>
            </a:r>
            <a:r>
              <a:rPr lang="id-ID" b="1" dirty="0" smtClean="0">
                <a:solidFill>
                  <a:srgbClr val="FF0000"/>
                </a:solidFill>
              </a:rPr>
              <a:t>15% from NTT</a:t>
            </a:r>
            <a:r>
              <a:rPr lang="id-ID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MoH</a:t>
            </a:r>
            <a:r>
              <a:rPr lang="en-US" sz="1800" dirty="0">
                <a:solidFill>
                  <a:srgbClr val="FF0000"/>
                </a:solidFill>
              </a:rPr>
              <a:t> 2017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r>
              <a:rPr lang="id-ID" sz="18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85309" y="2313709"/>
            <a:ext cx="163483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49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85121" y="1311369"/>
            <a:ext cx="5890392" cy="11013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MALARIA IN </a:t>
            </a:r>
            <a:endParaRPr lang="en-US" sz="6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0268" y="2431500"/>
            <a:ext cx="5890392" cy="1101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 w="6600">
                  <a:solidFill>
                    <a:sysClr val="windowText" lastClr="000000"/>
                  </a:solidFill>
                  <a:prstDash val="solid"/>
                </a:ln>
                <a:latin typeface="Aharoni" pitchFamily="2" charset="-79"/>
                <a:cs typeface="Aharoni" pitchFamily="2" charset="-79"/>
              </a:rPr>
              <a:t>NUSA TENGGARA TIMUR PROVINCE </a:t>
            </a:r>
          </a:p>
        </p:txBody>
      </p:sp>
    </p:spTree>
    <p:extLst>
      <p:ext uri="{BB962C8B-B14F-4D97-AF65-F5344CB8AC3E}">
        <p14:creationId xmlns:p14="http://schemas.microsoft.com/office/powerpoint/2010/main" val="1145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2" y="256931"/>
            <a:ext cx="4758267" cy="3568700"/>
          </a:xfrm>
          <a:prstGeom prst="rect">
            <a:avLst/>
          </a:prstGeom>
        </p:spPr>
      </p:pic>
      <p:sp>
        <p:nvSpPr>
          <p:cNvPr id="5" name="Content Placeholder 18"/>
          <p:cNvSpPr txBox="1">
            <a:spLocks/>
          </p:cNvSpPr>
          <p:nvPr/>
        </p:nvSpPr>
        <p:spPr>
          <a:xfrm>
            <a:off x="4385732" y="3825631"/>
            <a:ext cx="4758268" cy="1711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Geographical: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SL and 118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-125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</a:t>
            </a:r>
            <a:endParaRPr lang="id-ID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months dry  &amp;  4 months wet  </a:t>
            </a:r>
            <a:endParaRPr lang="id-ID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± 49.852,14 km2 Land  ±  200.000 km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Ocean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id-ID" sz="2000" b="1" dirty="0" smtClean="0">
                <a:ea typeface="ＭＳ Ｐゴシック" charset="0"/>
              </a:rPr>
              <a:t>5</a:t>
            </a:r>
            <a:r>
              <a:rPr lang="en-US" sz="2000" b="1" dirty="0" smtClean="0">
                <a:ea typeface="ＭＳ Ｐゴシック" charset="0"/>
              </a:rPr>
              <a:t>.</a:t>
            </a:r>
            <a:r>
              <a:rPr lang="id-ID" sz="2000" b="1" dirty="0" smtClean="0">
                <a:ea typeface="ＭＳ Ｐゴシック" charset="0"/>
              </a:rPr>
              <a:t>318</a:t>
            </a:r>
            <a:r>
              <a:rPr lang="en-US" sz="2000" b="1" dirty="0" smtClean="0">
                <a:ea typeface="ＭＳ Ｐゴシック" charset="0"/>
              </a:rPr>
              <a:t>.</a:t>
            </a:r>
            <a:r>
              <a:rPr lang="id-ID" sz="2000" b="1" dirty="0" smtClean="0">
                <a:ea typeface="ＭＳ Ｐゴシック" charset="0"/>
              </a:rPr>
              <a:t>543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(BPS NTT 201</a:t>
            </a:r>
            <a:r>
              <a:rPr lang="id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id-ID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id-ID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99862"/>
              </p:ext>
            </p:extLst>
          </p:nvPr>
        </p:nvGraphicFramePr>
        <p:xfrm>
          <a:off x="774400" y="0"/>
          <a:ext cx="3340400" cy="434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339"/>
                <a:gridCol w="1185061"/>
              </a:tblGrid>
              <a:tr h="6188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/Town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d-ID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491825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Districs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village</a:t>
                      </a:r>
                      <a:endParaRPr lang="en-US" sz="2400" b="1" i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85"/>
                    </a:solidFill>
                  </a:tcPr>
                </a:tc>
              </a:tr>
              <a:tr h="385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B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B7FF"/>
                    </a:solidFill>
                  </a:tcPr>
                </a:tc>
              </a:tr>
              <a:tr h="1012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Health center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(Location on</a:t>
                      </a:r>
                      <a:r>
                        <a:rPr lang="id-ID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Sub-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Districts/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PUSTU  (IN VILLAGE)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0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id-ID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Effort with he community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 </a:t>
                      </a:r>
                      <a:r>
                        <a:rPr lang="en-US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Poskesdes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Polindes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4222944"/>
            <a:ext cx="2616200" cy="266037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876903" y="3579223"/>
            <a:ext cx="535577" cy="130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35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-14514"/>
            <a:ext cx="9144000" cy="80185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d-ID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PROGRESS OF NTT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MALARIA</a:t>
            </a:r>
            <a:r>
              <a:rPr lang="id-ID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ELIMINATION  </a:t>
            </a:r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2010 – 2017 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4244522" y="1359452"/>
            <a:ext cx="1269841" cy="129645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API NTT 2017 no labels.jpeg"/>
          <p:cNvPicPr>
            <a:picLocks noChangeAspect="1"/>
          </p:cNvPicPr>
          <p:nvPr/>
        </p:nvPicPr>
        <p:blipFill>
          <a:blip r:embed="rId3" cstate="print"/>
          <a:srcRect t="13469" b="13469"/>
          <a:stretch>
            <a:fillRect/>
          </a:stretch>
        </p:blipFill>
        <p:spPr>
          <a:xfrm>
            <a:off x="5514363" y="932487"/>
            <a:ext cx="3486449" cy="240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" name="Rectangle 76"/>
          <p:cNvSpPr/>
          <p:nvPr/>
        </p:nvSpPr>
        <p:spPr>
          <a:xfrm>
            <a:off x="1153551" y="3516458"/>
            <a:ext cx="7582485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./Kota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Endemis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Malaria &amp;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Populasi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22607"/>
              </p:ext>
            </p:extLst>
          </p:nvPr>
        </p:nvGraphicFramePr>
        <p:xfrm>
          <a:off x="1941341" y="4417152"/>
          <a:ext cx="6133513" cy="298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8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2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6808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Stratifi</a:t>
                      </a:r>
                      <a:r>
                        <a:rPr lang="id-ID" sz="2000" b="1" kern="1200" dirty="0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2000" b="1" kern="1200" dirty="0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id-ID" sz="2000" b="1" baseline="0" dirty="0" smtClean="0">
                          <a:solidFill>
                            <a:schemeClr val="bg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 Of Distric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r>
                        <a:rPr lang="id-ID" sz="20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 malaria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r>
                        <a:rPr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id-ID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Endemi</a:t>
                      </a:r>
                      <a:r>
                        <a:rPr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gency FB" pitchFamily="34" charset="0"/>
                        </a:rPr>
                        <a:t>2,329,745 (42%)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gency FB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1" dirty="0"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r>
                        <a:rPr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MODERATE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Endemis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gency FB" pitchFamily="34" charset="0"/>
                        </a:rPr>
                        <a:t>1,930,801 (34%)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gency FB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1" dirty="0"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r>
                        <a:rPr lang="id-ID" sz="2000" b="1" kern="1200" dirty="0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Endemis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gency FB" pitchFamily="34" charset="0"/>
                        </a:rPr>
                        <a:t>1,348,729 (24%)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gency FB" pitchFamily="34" charset="0"/>
                        </a:rPr>
                        <a:t>5,609,275 (100%)</a:t>
                      </a:r>
                    </a:p>
                  </a:txBody>
                  <a:tcPr marL="7144" marR="7144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gency FB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gency FB" pitchFamily="34" charset="0"/>
                        <a:cs typeface="Arial" panose="020B0604020202020204" pitchFamily="34" charset="0"/>
                      </a:endParaRPr>
                    </a:p>
                  </a:txBody>
                  <a:tcPr marL="38578" marR="38578" marT="34301" marB="343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2778"/>
          <a:stretch/>
        </p:blipFill>
        <p:spPr>
          <a:xfrm>
            <a:off x="684071" y="932487"/>
            <a:ext cx="3560451" cy="23406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84071" y="932487"/>
            <a:ext cx="793607" cy="25321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40812" y="4016419"/>
            <a:ext cx="700979" cy="531362"/>
          </a:xfrm>
          <a:prstGeom prst="downArrow">
            <a:avLst/>
          </a:prstGeom>
          <a:solidFill>
            <a:srgbClr val="6600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857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661" y="3436621"/>
            <a:ext cx="4611757" cy="608606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1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Trend of Malaria Cases in NTT</a:t>
            </a:r>
            <a:r>
              <a:rPr lang="id-ID" sz="1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2010-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2017</a:t>
            </a:r>
            <a:endParaRPr lang="en-US" sz="1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68586" y="0"/>
            <a:ext cx="0" cy="343662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0" y="485888"/>
          <a:ext cx="4572000" cy="295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-20661" y="13251"/>
            <a:ext cx="4632418" cy="689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Trend of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nnual  </a:t>
            </a: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aracite </a:t>
            </a: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ncidence</a:t>
            </a:r>
            <a:r>
              <a:rPr lang="en-US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Malaria NTT</a:t>
            </a:r>
            <a:r>
              <a:rPr lang="id-ID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2010 - 2017</a:t>
            </a:r>
            <a:endParaRPr lang="en-US" sz="1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611757" y="132522"/>
          <a:ext cx="4532243" cy="330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4611756" y="1805"/>
            <a:ext cx="4532243" cy="7005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Trend of Deaths From Malaria Cases</a:t>
            </a:r>
            <a:endParaRPr lang="id-ID" sz="16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 NTT</a:t>
            </a:r>
            <a:r>
              <a:rPr lang="id-ID" sz="1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2010 - 2017</a:t>
            </a:r>
            <a:endParaRPr lang="en-US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0" y="40130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027306" y="4393570"/>
            <a:ext cx="3962400" cy="190563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 Black" pitchFamily="34" charset="0"/>
              </a:rPr>
              <a:t>3 Deaths From MALARIA in 2017</a:t>
            </a:r>
          </a:p>
          <a:p>
            <a:pPr algn="ctr"/>
            <a:r>
              <a:rPr lang="en-US" sz="2800" b="1" dirty="0">
                <a:latin typeface="Arial Black" pitchFamily="34" charset="0"/>
              </a:rPr>
              <a:t>i</a:t>
            </a:r>
            <a:r>
              <a:rPr lang="en-US" sz="2800" b="1" dirty="0" smtClean="0">
                <a:latin typeface="Arial Black" pitchFamily="34" charset="0"/>
              </a:rPr>
              <a:t>n </a:t>
            </a:r>
            <a:r>
              <a:rPr lang="en-US" sz="2800" b="1" dirty="0" err="1" smtClean="0">
                <a:latin typeface="Arial Black" pitchFamily="34" charset="0"/>
              </a:rPr>
              <a:t>Alor</a:t>
            </a:r>
            <a:r>
              <a:rPr lang="en-US" sz="2800" b="1" dirty="0" smtClean="0">
                <a:latin typeface="Arial Black" pitchFamily="34" charset="0"/>
              </a:rPr>
              <a:t> and TTS</a:t>
            </a:r>
            <a:endParaRPr lang="en-US" sz="3200" dirty="0"/>
          </a:p>
        </p:txBody>
      </p:sp>
      <p:sp>
        <p:nvSpPr>
          <p:cNvPr id="2" name="Down Arrow 1"/>
          <p:cNvSpPr/>
          <p:nvPr/>
        </p:nvSpPr>
        <p:spPr>
          <a:xfrm>
            <a:off x="6485991" y="3461886"/>
            <a:ext cx="783771" cy="9316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74605"/>
              </p:ext>
            </p:extLst>
          </p:nvPr>
        </p:nvGraphicFramePr>
        <p:xfrm>
          <a:off x="5094513" y="228520"/>
          <a:ext cx="3861057" cy="47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976949" y="2514882"/>
            <a:ext cx="426221" cy="2283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10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990011" y="2724484"/>
            <a:ext cx="457199" cy="2538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8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3074" y="2965269"/>
            <a:ext cx="435558" cy="2612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4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8714" y="1116357"/>
            <a:ext cx="742950" cy="5165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district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1778" y="1613500"/>
            <a:ext cx="742950" cy="47478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8 district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9280" y="2063384"/>
            <a:ext cx="757646" cy="4967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ysClr val="windowText" lastClr="000000"/>
                </a:solidFill>
              </a:rPr>
              <a:t>4 </a:t>
            </a:r>
            <a:r>
              <a:rPr lang="en-US" sz="1400" b="1" dirty="0">
                <a:solidFill>
                  <a:schemeClr val="tx1"/>
                </a:solidFill>
              </a:rPr>
              <a:t>district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6798" y="1192986"/>
            <a:ext cx="742950" cy="4967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district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4307" y="1698171"/>
            <a:ext cx="705395" cy="467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ysClr val="windowText" lastClr="000000"/>
                </a:solidFill>
              </a:rPr>
              <a:t>12 </a:t>
            </a:r>
            <a:r>
              <a:rPr lang="en-US" sz="1400" b="1" dirty="0">
                <a:solidFill>
                  <a:schemeClr val="tx1"/>
                </a:solidFill>
              </a:rPr>
              <a:t>district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07084" y="1162594"/>
            <a:ext cx="757647" cy="6385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ysClr val="windowText" lastClr="000000"/>
                </a:solidFill>
              </a:rPr>
              <a:t>22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district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72588"/>
              </p:ext>
            </p:extLst>
          </p:nvPr>
        </p:nvGraphicFramePr>
        <p:xfrm>
          <a:off x="5120640" y="3931920"/>
          <a:ext cx="3830152" cy="2663952"/>
        </p:xfrm>
        <a:graphic>
          <a:graphicData uri="http://schemas.openxmlformats.org/drawingml/2006/table">
            <a:tbl>
              <a:tblPr/>
              <a:tblGrid>
                <a:gridCol w="1123313"/>
                <a:gridCol w="2706839"/>
              </a:tblGrid>
              <a:tr h="775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Acceleration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stage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district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Lembata,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Timur,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Barat Daya, Sumba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Tengah,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Sumba Barat, </a:t>
                      </a:r>
                      <a:r>
                        <a:rPr lang="id-ID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Belu (2022/2023)</a:t>
                      </a:r>
                      <a:r>
                        <a:rPr lang="id-ID" sz="12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Alor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,Ende, Sabu Raijua dan </a:t>
                      </a:r>
                      <a:r>
                        <a:rPr lang="id-ID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Malaka</a:t>
                      </a:r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(2022/2023)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5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Intensifikation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district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Timor Tengah Selatan, Flores Timur, Manggarai Barat, Kab. Kupang, Nagekeo, Sikka, Rote Ndao, dan Ngada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2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Elimina</a:t>
                      </a:r>
                      <a:r>
                        <a:rPr lang="en-US" sz="12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tion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district</a:t>
                      </a:r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id-ID" sz="12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Kota Kupang, Manggarai, Manggarai Timur dan </a:t>
                      </a:r>
                      <a:r>
                        <a:rPr lang="id-ID" sz="14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Timur Tengah </a:t>
                      </a:r>
                      <a:r>
                        <a:rPr lang="id-ID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Utara (2019), 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2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Maintenance</a:t>
                      </a:r>
                      <a:r>
                        <a:rPr lang="en-US" sz="12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Stage</a:t>
                      </a:r>
                      <a:r>
                        <a:rPr lang="en-US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id-ID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id-ID" sz="12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16583" y="0"/>
            <a:ext cx="382741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>
              <a:defRPr/>
            </a:pPr>
            <a:r>
              <a:rPr lang="en-US" sz="24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NTT</a:t>
            </a:r>
            <a:r>
              <a:rPr lang="en-US" sz="20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ELIMINATION </a:t>
            </a:r>
            <a:r>
              <a:rPr lang="en-US" sz="20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r>
              <a:rPr lang="en-US" sz="20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MAP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200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2037806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br>
              <a:rPr lang="en-US" altLang="en-US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ELIMINATION </a:t>
            </a:r>
            <a:br>
              <a:rPr lang="en-US" altLang="en-US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ROAD MAP </a:t>
            </a:r>
            <a:r>
              <a:rPr lang="en-US" altLang="en-US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 INDONESIA</a:t>
            </a:r>
            <a:endParaRPr lang="id-ID" sz="1400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97388"/>
              </p:ext>
            </p:extLst>
          </p:nvPr>
        </p:nvGraphicFramePr>
        <p:xfrm>
          <a:off x="0" y="0"/>
          <a:ext cx="4795279" cy="65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Down Arrow 19"/>
          <p:cNvSpPr/>
          <p:nvPr/>
        </p:nvSpPr>
        <p:spPr>
          <a:xfrm flipV="1">
            <a:off x="955890" y="2653822"/>
            <a:ext cx="344487" cy="7320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-1" y="1762340"/>
            <a:ext cx="1476103" cy="92333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2020</a:t>
            </a:r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no high </a:t>
            </a:r>
            <a:r>
              <a:rPr lang="en-US" altLang="en-US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malaria  endemic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district</a:t>
            </a:r>
            <a:endParaRPr lang="en-US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888895" y="3433416"/>
            <a:ext cx="1298443" cy="92333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100% </a:t>
            </a:r>
            <a:r>
              <a:rPr lang="en-US" altLang="en-US" sz="1600" b="1" dirty="0" err="1" smtClean="0">
                <a:solidFill>
                  <a:schemeClr val="bg1"/>
                </a:solidFill>
              </a:rPr>
              <a:t>distric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achieve </a:t>
            </a:r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malaria elimination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2073033" y="1521196"/>
            <a:ext cx="1062054" cy="109260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100% Province </a:t>
            </a:r>
            <a:r>
              <a:rPr lang="en-US" altLang="en-US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achieve </a:t>
            </a:r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malaria elimination</a:t>
            </a: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3151474" y="1466995"/>
            <a:ext cx="1289897" cy="92333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Indonesia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achieve Malaria Elimination</a:t>
            </a:r>
            <a:endParaRPr lang="en-US" altLang="en-US" sz="12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-215536" y="3272246"/>
            <a:ext cx="3252651" cy="2037805"/>
          </a:xfrm>
          <a:prstGeom prst="straightConnector1">
            <a:avLst/>
          </a:prstGeom>
          <a:ln w="38100">
            <a:solidFill>
              <a:srgbClr val="2626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90503" y="2664823"/>
            <a:ext cx="3644537" cy="32134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2155371" y="3200400"/>
            <a:ext cx="313509" cy="19594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9" name="Picture 28" descr="API NTT 2017 no labels.jpeg"/>
          <p:cNvPicPr>
            <a:picLocks noChangeAspect="1"/>
          </p:cNvPicPr>
          <p:nvPr/>
        </p:nvPicPr>
        <p:blipFill>
          <a:blip r:embed="rId12" cstate="print"/>
          <a:srcRect t="13469" b="13469"/>
          <a:stretch>
            <a:fillRect/>
          </a:stretch>
        </p:blipFill>
        <p:spPr>
          <a:xfrm>
            <a:off x="432912" y="4691356"/>
            <a:ext cx="3486449" cy="2009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4532812" y="3905795"/>
            <a:ext cx="561703" cy="27823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endParaRPr lang="id-ID" sz="1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2015</a:t>
            </a:r>
            <a:endParaRPr lang="id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7752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1991</Words>
  <Application>Microsoft Macintosh PowerPoint</Application>
  <PresentationFormat>On-screen Show (4:3)</PresentationFormat>
  <Paragraphs>638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Malaria Endemicity Maps of Indonesia  2012 - 2017</vt:lpstr>
      <vt:lpstr>MALARIA  ELIMINATION  ROAD MAP  IN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Paracite Incidence &amp; Slide Positive Rate  Malaria  Situation in NTT Before And After  Mass Bed Net Distribution in 15 Districs  2014</vt:lpstr>
      <vt:lpstr>PowerPoint Presentation</vt:lpstr>
      <vt:lpstr>Common Malaria Vectors in NTT</vt:lpstr>
      <vt:lpstr>Malaria Network in NTT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SUCCESSES:  Controlling malaria </vt:lpstr>
      <vt:lpstr>PowerPoint Presentation</vt:lpstr>
      <vt:lpstr>PowerPoint Presentation</vt:lpstr>
      <vt:lpstr>PowerPoint Presentation</vt:lpstr>
      <vt:lpstr>CHALLENGES:  Controlling and eliminating malaria </vt:lpstr>
      <vt:lpstr> Recommendation CROSS-BORDER WORK WITH TIMOR LESTE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dece mery</dc:creator>
  <cp:lastModifiedBy>Dr. Jenny Kerrison</cp:lastModifiedBy>
  <cp:revision>121</cp:revision>
  <dcterms:created xsi:type="dcterms:W3CDTF">2018-08-22T08:07:05Z</dcterms:created>
  <dcterms:modified xsi:type="dcterms:W3CDTF">2018-09-23T12:54:05Z</dcterms:modified>
</cp:coreProperties>
</file>