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46" r:id="rId12"/>
    <p:sldId id="311" r:id="rId13"/>
    <p:sldId id="347" r:id="rId14"/>
    <p:sldId id="352" r:id="rId15"/>
    <p:sldId id="353" r:id="rId16"/>
    <p:sldId id="348" r:id="rId17"/>
    <p:sldId id="349" r:id="rId18"/>
    <p:sldId id="360" r:id="rId19"/>
    <p:sldId id="363" r:id="rId20"/>
    <p:sldId id="362" r:id="rId21"/>
    <p:sldId id="361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4541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manelyapabandara\Documents\No%20of%20malaria%20cases%20per%20month%20from%202006%20to%202017%20final%20vers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manelyapabandara\Documents\No%20of%20malaria%20cases%20per%20month%20from%202006%20to%202017%20final%20vers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Users\manelyapabandara\Documents\No%20of%20malaria%20cases%20per%20month%20from%202006%20to%202017%20final%20ver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70181444711"/>
          <c:y val="9.56214719735375E-2"/>
          <c:w val="0.85948410671216902"/>
          <c:h val="0.7616761853266189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'malaria cases per years &amp; month'!$B$5:$B$148</c:f>
              <c:strCache>
                <c:ptCount val="144"/>
                <c:pt idx="0">
                  <c:v>Ja  2006</c:v>
                </c:pt>
                <c:pt idx="1">
                  <c:v>Fe 2006</c:v>
                </c:pt>
                <c:pt idx="2">
                  <c:v>Ma 2006</c:v>
                </c:pt>
                <c:pt idx="3">
                  <c:v>Ap 2006</c:v>
                </c:pt>
                <c:pt idx="4">
                  <c:v>Ma  2006</c:v>
                </c:pt>
                <c:pt idx="5">
                  <c:v>Ju  2006</c:v>
                </c:pt>
                <c:pt idx="6">
                  <c:v>Jul  2006</c:v>
                </c:pt>
                <c:pt idx="7">
                  <c:v>Au 2006</c:v>
                </c:pt>
                <c:pt idx="8">
                  <c:v>Se  2006</c:v>
                </c:pt>
                <c:pt idx="9">
                  <c:v>Oc 2006</c:v>
                </c:pt>
                <c:pt idx="10">
                  <c:v>No 2006</c:v>
                </c:pt>
                <c:pt idx="11">
                  <c:v>De 2006</c:v>
                </c:pt>
                <c:pt idx="12">
                  <c:v>Ja 2007</c:v>
                </c:pt>
                <c:pt idx="13">
                  <c:v>Fe 2007</c:v>
                </c:pt>
                <c:pt idx="14">
                  <c:v>Ma 2007</c:v>
                </c:pt>
                <c:pt idx="15">
                  <c:v>Ap 2007</c:v>
                </c:pt>
                <c:pt idx="16">
                  <c:v>Ma 2007</c:v>
                </c:pt>
                <c:pt idx="17">
                  <c:v>Ju 2007</c:v>
                </c:pt>
                <c:pt idx="18">
                  <c:v>July 2007</c:v>
                </c:pt>
                <c:pt idx="19">
                  <c:v>Au 2007</c:v>
                </c:pt>
                <c:pt idx="20">
                  <c:v>Se 2007</c:v>
                </c:pt>
                <c:pt idx="21">
                  <c:v>Oc 2007</c:v>
                </c:pt>
                <c:pt idx="22">
                  <c:v>No 2007</c:v>
                </c:pt>
                <c:pt idx="23">
                  <c:v>De 2007</c:v>
                </c:pt>
                <c:pt idx="24">
                  <c:v>Ja 2008</c:v>
                </c:pt>
                <c:pt idx="25">
                  <c:v>Fe 2008</c:v>
                </c:pt>
                <c:pt idx="26">
                  <c:v>Ma 2008</c:v>
                </c:pt>
                <c:pt idx="27">
                  <c:v>Ap 2008</c:v>
                </c:pt>
                <c:pt idx="28">
                  <c:v>Ma 2008</c:v>
                </c:pt>
                <c:pt idx="29">
                  <c:v>Ju 2008</c:v>
                </c:pt>
                <c:pt idx="30">
                  <c:v>Jul 2008</c:v>
                </c:pt>
                <c:pt idx="31">
                  <c:v>Au 2008</c:v>
                </c:pt>
                <c:pt idx="32">
                  <c:v>Se 2008</c:v>
                </c:pt>
                <c:pt idx="33">
                  <c:v>Oc 2008</c:v>
                </c:pt>
                <c:pt idx="34">
                  <c:v>No 2008</c:v>
                </c:pt>
                <c:pt idx="35">
                  <c:v>De 2008</c:v>
                </c:pt>
                <c:pt idx="36">
                  <c:v>Ja 2009</c:v>
                </c:pt>
                <c:pt idx="37">
                  <c:v>Fe 2009</c:v>
                </c:pt>
                <c:pt idx="38">
                  <c:v>Ma 2009</c:v>
                </c:pt>
                <c:pt idx="39">
                  <c:v>Ap 2009</c:v>
                </c:pt>
                <c:pt idx="40">
                  <c:v>Ma 2009</c:v>
                </c:pt>
                <c:pt idx="41">
                  <c:v>Ju 2009</c:v>
                </c:pt>
                <c:pt idx="42">
                  <c:v>Jul 2009</c:v>
                </c:pt>
                <c:pt idx="43">
                  <c:v>Au 2009</c:v>
                </c:pt>
                <c:pt idx="44">
                  <c:v>Se 2009</c:v>
                </c:pt>
                <c:pt idx="45">
                  <c:v>Oc 2009</c:v>
                </c:pt>
                <c:pt idx="46">
                  <c:v>No 2009</c:v>
                </c:pt>
                <c:pt idx="47">
                  <c:v>De 2009</c:v>
                </c:pt>
                <c:pt idx="48">
                  <c:v>Ja 2010</c:v>
                </c:pt>
                <c:pt idx="49">
                  <c:v>Fe 2010</c:v>
                </c:pt>
                <c:pt idx="50">
                  <c:v>Ma 2010</c:v>
                </c:pt>
                <c:pt idx="51">
                  <c:v>Ap 2010</c:v>
                </c:pt>
                <c:pt idx="52">
                  <c:v>Ma 2010</c:v>
                </c:pt>
                <c:pt idx="53">
                  <c:v>Ju 2010</c:v>
                </c:pt>
                <c:pt idx="54">
                  <c:v>Jul 2010</c:v>
                </c:pt>
                <c:pt idx="55">
                  <c:v>Au 2010</c:v>
                </c:pt>
                <c:pt idx="56">
                  <c:v>Se 2010</c:v>
                </c:pt>
                <c:pt idx="57">
                  <c:v>Oc 2010</c:v>
                </c:pt>
                <c:pt idx="58">
                  <c:v>No 2010</c:v>
                </c:pt>
                <c:pt idx="59">
                  <c:v>De 2010</c:v>
                </c:pt>
                <c:pt idx="60">
                  <c:v>Ja 2011</c:v>
                </c:pt>
                <c:pt idx="61">
                  <c:v>Fe 2011</c:v>
                </c:pt>
                <c:pt idx="62">
                  <c:v>Ma 2011</c:v>
                </c:pt>
                <c:pt idx="63">
                  <c:v>Ap 2011</c:v>
                </c:pt>
                <c:pt idx="64">
                  <c:v>Ma 2011</c:v>
                </c:pt>
                <c:pt idx="65">
                  <c:v>Ju 2011</c:v>
                </c:pt>
                <c:pt idx="66">
                  <c:v>Jul 2011</c:v>
                </c:pt>
                <c:pt idx="67">
                  <c:v>Au 2011</c:v>
                </c:pt>
                <c:pt idx="68">
                  <c:v>Se 2011</c:v>
                </c:pt>
                <c:pt idx="69">
                  <c:v>Oc 2011</c:v>
                </c:pt>
                <c:pt idx="70">
                  <c:v>No 2011</c:v>
                </c:pt>
                <c:pt idx="71">
                  <c:v>De 2011</c:v>
                </c:pt>
                <c:pt idx="72">
                  <c:v>Ja 2012</c:v>
                </c:pt>
                <c:pt idx="73">
                  <c:v>Fe 2012</c:v>
                </c:pt>
                <c:pt idx="74">
                  <c:v>Ma 2012</c:v>
                </c:pt>
                <c:pt idx="75">
                  <c:v>Ap 2012</c:v>
                </c:pt>
                <c:pt idx="76">
                  <c:v>Ma 2012</c:v>
                </c:pt>
                <c:pt idx="77">
                  <c:v>Ju 2012</c:v>
                </c:pt>
                <c:pt idx="78">
                  <c:v>Jul 2012</c:v>
                </c:pt>
                <c:pt idx="79">
                  <c:v>Au 2012</c:v>
                </c:pt>
                <c:pt idx="80">
                  <c:v>Se 2012</c:v>
                </c:pt>
                <c:pt idx="81">
                  <c:v>Oc 2012</c:v>
                </c:pt>
                <c:pt idx="82">
                  <c:v>No 2012</c:v>
                </c:pt>
                <c:pt idx="83">
                  <c:v>De 2012</c:v>
                </c:pt>
                <c:pt idx="84">
                  <c:v>Ja 2013</c:v>
                </c:pt>
                <c:pt idx="85">
                  <c:v>Fe 2013</c:v>
                </c:pt>
                <c:pt idx="86">
                  <c:v>Ma 2013</c:v>
                </c:pt>
                <c:pt idx="87">
                  <c:v>Ap 2013</c:v>
                </c:pt>
                <c:pt idx="88">
                  <c:v>Ma 2013</c:v>
                </c:pt>
                <c:pt idx="89">
                  <c:v>Ju 2013</c:v>
                </c:pt>
                <c:pt idx="90">
                  <c:v>Jul 2013</c:v>
                </c:pt>
                <c:pt idx="91">
                  <c:v>Au 2013</c:v>
                </c:pt>
                <c:pt idx="92">
                  <c:v>Se 2013</c:v>
                </c:pt>
                <c:pt idx="93">
                  <c:v>Oc 2013</c:v>
                </c:pt>
                <c:pt idx="94">
                  <c:v>No 2013</c:v>
                </c:pt>
                <c:pt idx="95">
                  <c:v>De 2013</c:v>
                </c:pt>
                <c:pt idx="96">
                  <c:v>Ja 2014</c:v>
                </c:pt>
                <c:pt idx="97">
                  <c:v>Fe 2014</c:v>
                </c:pt>
                <c:pt idx="98">
                  <c:v>Ma 2014</c:v>
                </c:pt>
                <c:pt idx="99">
                  <c:v>Ap 2014</c:v>
                </c:pt>
                <c:pt idx="100">
                  <c:v>Ma 2014</c:v>
                </c:pt>
                <c:pt idx="101">
                  <c:v>Ju 2014</c:v>
                </c:pt>
                <c:pt idx="102">
                  <c:v>Jul 2014</c:v>
                </c:pt>
                <c:pt idx="103">
                  <c:v>Au 2014</c:v>
                </c:pt>
                <c:pt idx="104">
                  <c:v>Se 2014</c:v>
                </c:pt>
                <c:pt idx="105">
                  <c:v>Oc 2014</c:v>
                </c:pt>
                <c:pt idx="106">
                  <c:v>No 2014</c:v>
                </c:pt>
                <c:pt idx="107">
                  <c:v>De 2014</c:v>
                </c:pt>
                <c:pt idx="108">
                  <c:v>Ja 2015</c:v>
                </c:pt>
                <c:pt idx="109">
                  <c:v>Fe 2015</c:v>
                </c:pt>
                <c:pt idx="110">
                  <c:v>Ma 2015</c:v>
                </c:pt>
                <c:pt idx="111">
                  <c:v>Ap 2015</c:v>
                </c:pt>
                <c:pt idx="112">
                  <c:v>Ma 2015</c:v>
                </c:pt>
                <c:pt idx="113">
                  <c:v>Ju 2015</c:v>
                </c:pt>
                <c:pt idx="114">
                  <c:v>Jul 2015</c:v>
                </c:pt>
                <c:pt idx="115">
                  <c:v>Au 2015</c:v>
                </c:pt>
                <c:pt idx="116">
                  <c:v>Se 2015</c:v>
                </c:pt>
                <c:pt idx="117">
                  <c:v>Oc 2015</c:v>
                </c:pt>
                <c:pt idx="118">
                  <c:v>No 2015</c:v>
                </c:pt>
                <c:pt idx="119">
                  <c:v>De 2015</c:v>
                </c:pt>
                <c:pt idx="120">
                  <c:v>Ja 2016</c:v>
                </c:pt>
                <c:pt idx="121">
                  <c:v>Fe 2016</c:v>
                </c:pt>
                <c:pt idx="122">
                  <c:v>Ma 2016</c:v>
                </c:pt>
                <c:pt idx="123">
                  <c:v>Ap 2016</c:v>
                </c:pt>
                <c:pt idx="124">
                  <c:v>Ma 2016</c:v>
                </c:pt>
                <c:pt idx="125">
                  <c:v>Ju 2016</c:v>
                </c:pt>
                <c:pt idx="126">
                  <c:v>Jul 2016</c:v>
                </c:pt>
                <c:pt idx="127">
                  <c:v>Au 2016</c:v>
                </c:pt>
                <c:pt idx="128">
                  <c:v>Se 2016</c:v>
                </c:pt>
                <c:pt idx="129">
                  <c:v>Oc 2016</c:v>
                </c:pt>
                <c:pt idx="130">
                  <c:v>No 2016</c:v>
                </c:pt>
                <c:pt idx="131">
                  <c:v>De 2016</c:v>
                </c:pt>
                <c:pt idx="132">
                  <c:v>Ja 2017</c:v>
                </c:pt>
                <c:pt idx="133">
                  <c:v>Fe 2017</c:v>
                </c:pt>
                <c:pt idx="134">
                  <c:v>Ma 2017</c:v>
                </c:pt>
                <c:pt idx="135">
                  <c:v>Ap 2017</c:v>
                </c:pt>
                <c:pt idx="136">
                  <c:v>Ma 2017</c:v>
                </c:pt>
                <c:pt idx="137">
                  <c:v>Ju 2017</c:v>
                </c:pt>
                <c:pt idx="138">
                  <c:v>Jul 2017</c:v>
                </c:pt>
                <c:pt idx="139">
                  <c:v>Au 2017</c:v>
                </c:pt>
                <c:pt idx="140">
                  <c:v>Se 2017</c:v>
                </c:pt>
                <c:pt idx="141">
                  <c:v>Oc 2017</c:v>
                </c:pt>
                <c:pt idx="142">
                  <c:v>No 2017</c:v>
                </c:pt>
                <c:pt idx="143">
                  <c:v>De 2017</c:v>
                </c:pt>
              </c:strCache>
            </c:strRef>
          </c:cat>
          <c:val>
            <c:numRef>
              <c:f>'malaria cases per years &amp; month'!$C$5:$C$148</c:f>
              <c:numCache>
                <c:formatCode>#,##0</c:formatCode>
                <c:ptCount val="144"/>
                <c:pt idx="0">
                  <c:v>24051</c:v>
                </c:pt>
                <c:pt idx="1">
                  <c:v>27017</c:v>
                </c:pt>
                <c:pt idx="2">
                  <c:v>30842</c:v>
                </c:pt>
                <c:pt idx="3">
                  <c:v>23381</c:v>
                </c:pt>
                <c:pt idx="4">
                  <c:v>17260</c:v>
                </c:pt>
                <c:pt idx="5">
                  <c:v>15709</c:v>
                </c:pt>
                <c:pt idx="6">
                  <c:v>15523</c:v>
                </c:pt>
                <c:pt idx="7">
                  <c:v>13748</c:v>
                </c:pt>
                <c:pt idx="8">
                  <c:v>14077</c:v>
                </c:pt>
                <c:pt idx="9">
                  <c:v>12912</c:v>
                </c:pt>
                <c:pt idx="10">
                  <c:v>13410</c:v>
                </c:pt>
                <c:pt idx="11">
                  <c:v>15072</c:v>
                </c:pt>
                <c:pt idx="12">
                  <c:v>23726</c:v>
                </c:pt>
                <c:pt idx="13">
                  <c:v>28470</c:v>
                </c:pt>
                <c:pt idx="14">
                  <c:v>22826</c:v>
                </c:pt>
                <c:pt idx="15">
                  <c:v>22050</c:v>
                </c:pt>
                <c:pt idx="16">
                  <c:v>15601</c:v>
                </c:pt>
                <c:pt idx="17">
                  <c:v>14679</c:v>
                </c:pt>
                <c:pt idx="18">
                  <c:v>17639</c:v>
                </c:pt>
                <c:pt idx="19">
                  <c:v>13276</c:v>
                </c:pt>
                <c:pt idx="20">
                  <c:v>15426</c:v>
                </c:pt>
                <c:pt idx="21">
                  <c:v>14470</c:v>
                </c:pt>
                <c:pt idx="22">
                  <c:v>13450</c:v>
                </c:pt>
                <c:pt idx="23">
                  <c:v>13789</c:v>
                </c:pt>
                <c:pt idx="24">
                  <c:v>18007</c:v>
                </c:pt>
                <c:pt idx="25">
                  <c:v>15397</c:v>
                </c:pt>
                <c:pt idx="26">
                  <c:v>11374</c:v>
                </c:pt>
                <c:pt idx="27">
                  <c:v>14621</c:v>
                </c:pt>
                <c:pt idx="28">
                  <c:v>11695</c:v>
                </c:pt>
                <c:pt idx="29">
                  <c:v>14752</c:v>
                </c:pt>
                <c:pt idx="30">
                  <c:v>11568</c:v>
                </c:pt>
                <c:pt idx="31">
                  <c:v>7884</c:v>
                </c:pt>
                <c:pt idx="32">
                  <c:v>8553</c:v>
                </c:pt>
                <c:pt idx="33">
                  <c:v>8749</c:v>
                </c:pt>
                <c:pt idx="34">
                  <c:v>9219</c:v>
                </c:pt>
                <c:pt idx="35">
                  <c:v>11775</c:v>
                </c:pt>
                <c:pt idx="36">
                  <c:v>21873</c:v>
                </c:pt>
                <c:pt idx="37">
                  <c:v>15122</c:v>
                </c:pt>
                <c:pt idx="38">
                  <c:v>14316</c:v>
                </c:pt>
                <c:pt idx="39">
                  <c:v>14147</c:v>
                </c:pt>
                <c:pt idx="40">
                  <c:v>9288</c:v>
                </c:pt>
                <c:pt idx="41">
                  <c:v>8574</c:v>
                </c:pt>
                <c:pt idx="42">
                  <c:v>7074</c:v>
                </c:pt>
                <c:pt idx="43">
                  <c:v>8147</c:v>
                </c:pt>
                <c:pt idx="44">
                  <c:v>9173</c:v>
                </c:pt>
                <c:pt idx="45">
                  <c:v>11385</c:v>
                </c:pt>
                <c:pt idx="46">
                  <c:v>7446</c:v>
                </c:pt>
                <c:pt idx="47">
                  <c:v>6584</c:v>
                </c:pt>
                <c:pt idx="48">
                  <c:v>11200</c:v>
                </c:pt>
                <c:pt idx="49">
                  <c:v>13413</c:v>
                </c:pt>
                <c:pt idx="50">
                  <c:v>15265</c:v>
                </c:pt>
                <c:pt idx="51">
                  <c:v>9522</c:v>
                </c:pt>
                <c:pt idx="52">
                  <c:v>10564</c:v>
                </c:pt>
                <c:pt idx="53">
                  <c:v>9732</c:v>
                </c:pt>
                <c:pt idx="54">
                  <c:v>8271</c:v>
                </c:pt>
                <c:pt idx="55">
                  <c:v>7085</c:v>
                </c:pt>
                <c:pt idx="56">
                  <c:v>7043</c:v>
                </c:pt>
                <c:pt idx="57">
                  <c:v>10767</c:v>
                </c:pt>
                <c:pt idx="58">
                  <c:v>11463</c:v>
                </c:pt>
                <c:pt idx="59">
                  <c:v>5133</c:v>
                </c:pt>
                <c:pt idx="60">
                  <c:v>6586</c:v>
                </c:pt>
                <c:pt idx="61">
                  <c:v>5783</c:v>
                </c:pt>
                <c:pt idx="62">
                  <c:v>4790</c:v>
                </c:pt>
                <c:pt idx="63">
                  <c:v>4104</c:v>
                </c:pt>
                <c:pt idx="64">
                  <c:v>4675</c:v>
                </c:pt>
                <c:pt idx="65">
                  <c:v>3004</c:v>
                </c:pt>
                <c:pt idx="66">
                  <c:v>2061</c:v>
                </c:pt>
                <c:pt idx="67">
                  <c:v>1472</c:v>
                </c:pt>
                <c:pt idx="68">
                  <c:v>1220</c:v>
                </c:pt>
                <c:pt idx="69">
                  <c:v>1092</c:v>
                </c:pt>
                <c:pt idx="70" formatCode="General">
                  <c:v>760</c:v>
                </c:pt>
                <c:pt idx="71" formatCode="General">
                  <c:v>572</c:v>
                </c:pt>
                <c:pt idx="72" formatCode="General">
                  <c:v>969</c:v>
                </c:pt>
                <c:pt idx="73" formatCode="General">
                  <c:v>948</c:v>
                </c:pt>
                <c:pt idx="74" formatCode="General">
                  <c:v>787</c:v>
                </c:pt>
                <c:pt idx="75" formatCode="General">
                  <c:v>504</c:v>
                </c:pt>
                <c:pt idx="76" formatCode="General">
                  <c:v>455</c:v>
                </c:pt>
                <c:pt idx="77" formatCode="General">
                  <c:v>594</c:v>
                </c:pt>
                <c:pt idx="78" formatCode="General">
                  <c:v>340</c:v>
                </c:pt>
                <c:pt idx="79" formatCode="General">
                  <c:v>531</c:v>
                </c:pt>
                <c:pt idx="80" formatCode="General">
                  <c:v>370</c:v>
                </c:pt>
                <c:pt idx="81" formatCode="General">
                  <c:v>330</c:v>
                </c:pt>
                <c:pt idx="82" formatCode="General">
                  <c:v>201</c:v>
                </c:pt>
                <c:pt idx="83" formatCode="General">
                  <c:v>119</c:v>
                </c:pt>
                <c:pt idx="84" formatCode="General">
                  <c:v>227</c:v>
                </c:pt>
                <c:pt idx="85" formatCode="General">
                  <c:v>184</c:v>
                </c:pt>
                <c:pt idx="86" formatCode="General">
                  <c:v>143</c:v>
                </c:pt>
                <c:pt idx="87" formatCode="General">
                  <c:v>65</c:v>
                </c:pt>
                <c:pt idx="88" formatCode="General">
                  <c:v>65</c:v>
                </c:pt>
                <c:pt idx="89" formatCode="General">
                  <c:v>76</c:v>
                </c:pt>
                <c:pt idx="90" formatCode="General">
                  <c:v>71</c:v>
                </c:pt>
                <c:pt idx="91" formatCode="General">
                  <c:v>53</c:v>
                </c:pt>
                <c:pt idx="92" formatCode="General">
                  <c:v>50</c:v>
                </c:pt>
                <c:pt idx="93" formatCode="General">
                  <c:v>56</c:v>
                </c:pt>
                <c:pt idx="94" formatCode="General">
                  <c:v>19</c:v>
                </c:pt>
                <c:pt idx="95" formatCode="General">
                  <c:v>33</c:v>
                </c:pt>
                <c:pt idx="96" formatCode="General">
                  <c:v>51</c:v>
                </c:pt>
                <c:pt idx="97" formatCode="General">
                  <c:v>42</c:v>
                </c:pt>
                <c:pt idx="98" formatCode="General">
                  <c:v>42</c:v>
                </c:pt>
                <c:pt idx="99" formatCode="General">
                  <c:v>30</c:v>
                </c:pt>
                <c:pt idx="100" formatCode="General">
                  <c:v>42</c:v>
                </c:pt>
                <c:pt idx="101" formatCode="General">
                  <c:v>29</c:v>
                </c:pt>
                <c:pt idx="102" formatCode="General">
                  <c:v>30</c:v>
                </c:pt>
                <c:pt idx="103" formatCode="General">
                  <c:v>51</c:v>
                </c:pt>
                <c:pt idx="104" formatCode="General">
                  <c:v>8</c:v>
                </c:pt>
                <c:pt idx="105" formatCode="General">
                  <c:v>11</c:v>
                </c:pt>
                <c:pt idx="106" formatCode="General">
                  <c:v>6</c:v>
                </c:pt>
                <c:pt idx="107" formatCode="General">
                  <c:v>5</c:v>
                </c:pt>
                <c:pt idx="108" formatCode="General">
                  <c:v>15</c:v>
                </c:pt>
                <c:pt idx="109" formatCode="General">
                  <c:v>18</c:v>
                </c:pt>
                <c:pt idx="110" formatCode="General">
                  <c:v>6</c:v>
                </c:pt>
                <c:pt idx="111" formatCode="General">
                  <c:v>13</c:v>
                </c:pt>
                <c:pt idx="112" formatCode="General">
                  <c:v>7</c:v>
                </c:pt>
                <c:pt idx="113" formatCode="General">
                  <c:v>8</c:v>
                </c:pt>
                <c:pt idx="114" formatCode="General">
                  <c:v>5</c:v>
                </c:pt>
                <c:pt idx="115" formatCode="General">
                  <c:v>3</c:v>
                </c:pt>
                <c:pt idx="116" formatCode="General">
                  <c:v>2</c:v>
                </c:pt>
                <c:pt idx="117" formatCode="General">
                  <c:v>0</c:v>
                </c:pt>
                <c:pt idx="118" formatCode="General">
                  <c:v>1</c:v>
                </c:pt>
                <c:pt idx="119" formatCode="General">
                  <c:v>2</c:v>
                </c:pt>
                <c:pt idx="120" formatCode="General">
                  <c:v>11</c:v>
                </c:pt>
                <c:pt idx="121" formatCode="General">
                  <c:v>5</c:v>
                </c:pt>
                <c:pt idx="122" formatCode="General">
                  <c:v>14</c:v>
                </c:pt>
                <c:pt idx="123" formatCode="General">
                  <c:v>10</c:v>
                </c:pt>
                <c:pt idx="124" formatCode="General">
                  <c:v>14</c:v>
                </c:pt>
                <c:pt idx="125" formatCode="General">
                  <c:v>15</c:v>
                </c:pt>
                <c:pt idx="126" formatCode="General">
                  <c:v>3</c:v>
                </c:pt>
                <c:pt idx="127" formatCode="General">
                  <c:v>2</c:v>
                </c:pt>
                <c:pt idx="128" formatCode="General">
                  <c:v>5</c:v>
                </c:pt>
                <c:pt idx="129" formatCode="General">
                  <c:v>5</c:v>
                </c:pt>
                <c:pt idx="130" formatCode="General">
                  <c:v>4</c:v>
                </c:pt>
                <c:pt idx="131" formatCode="General">
                  <c:v>7</c:v>
                </c:pt>
                <c:pt idx="132" formatCode="General">
                  <c:v>8</c:v>
                </c:pt>
                <c:pt idx="133" formatCode="General">
                  <c:v>12</c:v>
                </c:pt>
                <c:pt idx="134" formatCode="General">
                  <c:v>1</c:v>
                </c:pt>
                <c:pt idx="135" formatCode="General">
                  <c:v>2</c:v>
                </c:pt>
                <c:pt idx="136" formatCode="General">
                  <c:v>3</c:v>
                </c:pt>
                <c:pt idx="137" formatCode="General">
                  <c:v>2</c:v>
                </c:pt>
                <c:pt idx="138" formatCode="General">
                  <c:v>1</c:v>
                </c:pt>
                <c:pt idx="139" formatCode="General">
                  <c:v>0</c:v>
                </c:pt>
                <c:pt idx="140" formatCode="General">
                  <c:v>0</c:v>
                </c:pt>
                <c:pt idx="141" formatCode="General">
                  <c:v>1</c:v>
                </c:pt>
                <c:pt idx="142" formatCode="General">
                  <c:v>0</c:v>
                </c:pt>
                <c:pt idx="143" formatCode="General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410752"/>
        <c:axId val="515410360"/>
      </c:lineChart>
      <c:catAx>
        <c:axId val="51541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per 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515410360"/>
        <c:crosses val="autoZero"/>
        <c:auto val="1"/>
        <c:lblAlgn val="ctr"/>
        <c:lblOffset val="100"/>
        <c:noMultiLvlLbl val="0"/>
      </c:catAx>
      <c:valAx>
        <c:axId val="5154103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 of malaria cases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51541075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70181444711"/>
          <c:y val="9.56214719735375E-2"/>
          <c:w val="0.85948410671216902"/>
          <c:h val="0.7616761853266189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'malaria cases per years &amp; month'!$B$5:$B$148</c:f>
              <c:strCache>
                <c:ptCount val="144"/>
                <c:pt idx="0">
                  <c:v>Ja  2006</c:v>
                </c:pt>
                <c:pt idx="1">
                  <c:v>Fe 2006</c:v>
                </c:pt>
                <c:pt idx="2">
                  <c:v>Ma 2006</c:v>
                </c:pt>
                <c:pt idx="3">
                  <c:v>Ap 2006</c:v>
                </c:pt>
                <c:pt idx="4">
                  <c:v>Ma  2006</c:v>
                </c:pt>
                <c:pt idx="5">
                  <c:v>Ju  2006</c:v>
                </c:pt>
                <c:pt idx="6">
                  <c:v>Jul  2006</c:v>
                </c:pt>
                <c:pt idx="7">
                  <c:v>Au 2006</c:v>
                </c:pt>
                <c:pt idx="8">
                  <c:v>Se  2006</c:v>
                </c:pt>
                <c:pt idx="9">
                  <c:v>Oc 2006</c:v>
                </c:pt>
                <c:pt idx="10">
                  <c:v>No 2006</c:v>
                </c:pt>
                <c:pt idx="11">
                  <c:v>De 2006</c:v>
                </c:pt>
                <c:pt idx="12">
                  <c:v>Ja 2007</c:v>
                </c:pt>
                <c:pt idx="13">
                  <c:v>Fe 2007</c:v>
                </c:pt>
                <c:pt idx="14">
                  <c:v>Ma 2007</c:v>
                </c:pt>
                <c:pt idx="15">
                  <c:v>Ap 2007</c:v>
                </c:pt>
                <c:pt idx="16">
                  <c:v>Ma 2007</c:v>
                </c:pt>
                <c:pt idx="17">
                  <c:v>Ju 2007</c:v>
                </c:pt>
                <c:pt idx="18">
                  <c:v>July 2007</c:v>
                </c:pt>
                <c:pt idx="19">
                  <c:v>Au 2007</c:v>
                </c:pt>
                <c:pt idx="20">
                  <c:v>Se 2007</c:v>
                </c:pt>
                <c:pt idx="21">
                  <c:v>Oc 2007</c:v>
                </c:pt>
                <c:pt idx="22">
                  <c:v>No 2007</c:v>
                </c:pt>
                <c:pt idx="23">
                  <c:v>De 2007</c:v>
                </c:pt>
                <c:pt idx="24">
                  <c:v>Ja 2008</c:v>
                </c:pt>
                <c:pt idx="25">
                  <c:v>Fe 2008</c:v>
                </c:pt>
                <c:pt idx="26">
                  <c:v>Ma 2008</c:v>
                </c:pt>
                <c:pt idx="27">
                  <c:v>Ap 2008</c:v>
                </c:pt>
                <c:pt idx="28">
                  <c:v>Ma 2008</c:v>
                </c:pt>
                <c:pt idx="29">
                  <c:v>Ju 2008</c:v>
                </c:pt>
                <c:pt idx="30">
                  <c:v>Jul 2008</c:v>
                </c:pt>
                <c:pt idx="31">
                  <c:v>Au 2008</c:v>
                </c:pt>
                <c:pt idx="32">
                  <c:v>Se 2008</c:v>
                </c:pt>
                <c:pt idx="33">
                  <c:v>Oc 2008</c:v>
                </c:pt>
                <c:pt idx="34">
                  <c:v>No 2008</c:v>
                </c:pt>
                <c:pt idx="35">
                  <c:v>De 2008</c:v>
                </c:pt>
                <c:pt idx="36">
                  <c:v>Ja 2009</c:v>
                </c:pt>
                <c:pt idx="37">
                  <c:v>Fe 2009</c:v>
                </c:pt>
                <c:pt idx="38">
                  <c:v>Ma 2009</c:v>
                </c:pt>
                <c:pt idx="39">
                  <c:v>Ap 2009</c:v>
                </c:pt>
                <c:pt idx="40">
                  <c:v>Ma 2009</c:v>
                </c:pt>
                <c:pt idx="41">
                  <c:v>Ju 2009</c:v>
                </c:pt>
                <c:pt idx="42">
                  <c:v>Jul 2009</c:v>
                </c:pt>
                <c:pt idx="43">
                  <c:v>Au 2009</c:v>
                </c:pt>
                <c:pt idx="44">
                  <c:v>Se 2009</c:v>
                </c:pt>
                <c:pt idx="45">
                  <c:v>Oc 2009</c:v>
                </c:pt>
                <c:pt idx="46">
                  <c:v>No 2009</c:v>
                </c:pt>
                <c:pt idx="47">
                  <c:v>De 2009</c:v>
                </c:pt>
                <c:pt idx="48">
                  <c:v>Ja 2010</c:v>
                </c:pt>
                <c:pt idx="49">
                  <c:v>Fe 2010</c:v>
                </c:pt>
                <c:pt idx="50">
                  <c:v>Ma 2010</c:v>
                </c:pt>
                <c:pt idx="51">
                  <c:v>Ap 2010</c:v>
                </c:pt>
                <c:pt idx="52">
                  <c:v>Ma 2010</c:v>
                </c:pt>
                <c:pt idx="53">
                  <c:v>Ju 2010</c:v>
                </c:pt>
                <c:pt idx="54">
                  <c:v>Jul 2010</c:v>
                </c:pt>
                <c:pt idx="55">
                  <c:v>Au 2010</c:v>
                </c:pt>
                <c:pt idx="56">
                  <c:v>Se 2010</c:v>
                </c:pt>
                <c:pt idx="57">
                  <c:v>Oc 2010</c:v>
                </c:pt>
                <c:pt idx="58">
                  <c:v>No 2010</c:v>
                </c:pt>
                <c:pt idx="59">
                  <c:v>De 2010</c:v>
                </c:pt>
                <c:pt idx="60">
                  <c:v>Ja 2011</c:v>
                </c:pt>
                <c:pt idx="61">
                  <c:v>Fe 2011</c:v>
                </c:pt>
                <c:pt idx="62">
                  <c:v>Ma 2011</c:v>
                </c:pt>
                <c:pt idx="63">
                  <c:v>Ap 2011</c:v>
                </c:pt>
                <c:pt idx="64">
                  <c:v>Ma 2011</c:v>
                </c:pt>
                <c:pt idx="65">
                  <c:v>Ju 2011</c:v>
                </c:pt>
                <c:pt idx="66">
                  <c:v>Jul 2011</c:v>
                </c:pt>
                <c:pt idx="67">
                  <c:v>Au 2011</c:v>
                </c:pt>
                <c:pt idx="68">
                  <c:v>Se 2011</c:v>
                </c:pt>
                <c:pt idx="69">
                  <c:v>Oc 2011</c:v>
                </c:pt>
                <c:pt idx="70">
                  <c:v>No 2011</c:v>
                </c:pt>
                <c:pt idx="71">
                  <c:v>De 2011</c:v>
                </c:pt>
                <c:pt idx="72">
                  <c:v>Ja 2012</c:v>
                </c:pt>
                <c:pt idx="73">
                  <c:v>Fe 2012</c:v>
                </c:pt>
                <c:pt idx="74">
                  <c:v>Ma 2012</c:v>
                </c:pt>
                <c:pt idx="75">
                  <c:v>Ap 2012</c:v>
                </c:pt>
                <c:pt idx="76">
                  <c:v>Ma 2012</c:v>
                </c:pt>
                <c:pt idx="77">
                  <c:v>Ju 2012</c:v>
                </c:pt>
                <c:pt idx="78">
                  <c:v>Jul 2012</c:v>
                </c:pt>
                <c:pt idx="79">
                  <c:v>Au 2012</c:v>
                </c:pt>
                <c:pt idx="80">
                  <c:v>Se 2012</c:v>
                </c:pt>
                <c:pt idx="81">
                  <c:v>Oc 2012</c:v>
                </c:pt>
                <c:pt idx="82">
                  <c:v>No 2012</c:v>
                </c:pt>
                <c:pt idx="83">
                  <c:v>De 2012</c:v>
                </c:pt>
                <c:pt idx="84">
                  <c:v>Ja 2013</c:v>
                </c:pt>
                <c:pt idx="85">
                  <c:v>Fe 2013</c:v>
                </c:pt>
                <c:pt idx="86">
                  <c:v>Ma 2013</c:v>
                </c:pt>
                <c:pt idx="87">
                  <c:v>Ap 2013</c:v>
                </c:pt>
                <c:pt idx="88">
                  <c:v>Ma 2013</c:v>
                </c:pt>
                <c:pt idx="89">
                  <c:v>Ju 2013</c:v>
                </c:pt>
                <c:pt idx="90">
                  <c:v>Jul 2013</c:v>
                </c:pt>
                <c:pt idx="91">
                  <c:v>Au 2013</c:v>
                </c:pt>
                <c:pt idx="92">
                  <c:v>Se 2013</c:v>
                </c:pt>
                <c:pt idx="93">
                  <c:v>Oc 2013</c:v>
                </c:pt>
                <c:pt idx="94">
                  <c:v>No 2013</c:v>
                </c:pt>
                <c:pt idx="95">
                  <c:v>De 2013</c:v>
                </c:pt>
                <c:pt idx="96">
                  <c:v>Ja 2014</c:v>
                </c:pt>
                <c:pt idx="97">
                  <c:v>Fe 2014</c:v>
                </c:pt>
                <c:pt idx="98">
                  <c:v>Ma 2014</c:v>
                </c:pt>
                <c:pt idx="99">
                  <c:v>Ap 2014</c:v>
                </c:pt>
                <c:pt idx="100">
                  <c:v>Ma 2014</c:v>
                </c:pt>
                <c:pt idx="101">
                  <c:v>Ju 2014</c:v>
                </c:pt>
                <c:pt idx="102">
                  <c:v>Jul 2014</c:v>
                </c:pt>
                <c:pt idx="103">
                  <c:v>Au 2014</c:v>
                </c:pt>
                <c:pt idx="104">
                  <c:v>Se 2014</c:v>
                </c:pt>
                <c:pt idx="105">
                  <c:v>Oc 2014</c:v>
                </c:pt>
                <c:pt idx="106">
                  <c:v>No 2014</c:v>
                </c:pt>
                <c:pt idx="107">
                  <c:v>De 2014</c:v>
                </c:pt>
                <c:pt idx="108">
                  <c:v>Ja 2015</c:v>
                </c:pt>
                <c:pt idx="109">
                  <c:v>Fe 2015</c:v>
                </c:pt>
                <c:pt idx="110">
                  <c:v>Ma 2015</c:v>
                </c:pt>
                <c:pt idx="111">
                  <c:v>Ap 2015</c:v>
                </c:pt>
                <c:pt idx="112">
                  <c:v>Ma 2015</c:v>
                </c:pt>
                <c:pt idx="113">
                  <c:v>Ju 2015</c:v>
                </c:pt>
                <c:pt idx="114">
                  <c:v>Jul 2015</c:v>
                </c:pt>
                <c:pt idx="115">
                  <c:v>Au 2015</c:v>
                </c:pt>
                <c:pt idx="116">
                  <c:v>Se 2015</c:v>
                </c:pt>
                <c:pt idx="117">
                  <c:v>Oc 2015</c:v>
                </c:pt>
                <c:pt idx="118">
                  <c:v>No 2015</c:v>
                </c:pt>
                <c:pt idx="119">
                  <c:v>De 2015</c:v>
                </c:pt>
                <c:pt idx="120">
                  <c:v>Ja 2016</c:v>
                </c:pt>
                <c:pt idx="121">
                  <c:v>Fe 2016</c:v>
                </c:pt>
                <c:pt idx="122">
                  <c:v>Ma 2016</c:v>
                </c:pt>
                <c:pt idx="123">
                  <c:v>Ap 2016</c:v>
                </c:pt>
                <c:pt idx="124">
                  <c:v>Ma 2016</c:v>
                </c:pt>
                <c:pt idx="125">
                  <c:v>Ju 2016</c:v>
                </c:pt>
                <c:pt idx="126">
                  <c:v>Jul 2016</c:v>
                </c:pt>
                <c:pt idx="127">
                  <c:v>Au 2016</c:v>
                </c:pt>
                <c:pt idx="128">
                  <c:v>Se 2016</c:v>
                </c:pt>
                <c:pt idx="129">
                  <c:v>Oc 2016</c:v>
                </c:pt>
                <c:pt idx="130">
                  <c:v>No 2016</c:v>
                </c:pt>
                <c:pt idx="131">
                  <c:v>De 2016</c:v>
                </c:pt>
                <c:pt idx="132">
                  <c:v>Ja 2017</c:v>
                </c:pt>
                <c:pt idx="133">
                  <c:v>Fe 2017</c:v>
                </c:pt>
                <c:pt idx="134">
                  <c:v>Ma 2017</c:v>
                </c:pt>
                <c:pt idx="135">
                  <c:v>Ap 2017</c:v>
                </c:pt>
                <c:pt idx="136">
                  <c:v>Ma 2017</c:v>
                </c:pt>
                <c:pt idx="137">
                  <c:v>Ju 2017</c:v>
                </c:pt>
                <c:pt idx="138">
                  <c:v>Jul 2017</c:v>
                </c:pt>
                <c:pt idx="139">
                  <c:v>Au 2017</c:v>
                </c:pt>
                <c:pt idx="140">
                  <c:v>Se 2017</c:v>
                </c:pt>
                <c:pt idx="141">
                  <c:v>Oc 2017</c:v>
                </c:pt>
                <c:pt idx="142">
                  <c:v>No 2017</c:v>
                </c:pt>
                <c:pt idx="143">
                  <c:v>De 2017</c:v>
                </c:pt>
              </c:strCache>
            </c:strRef>
          </c:cat>
          <c:val>
            <c:numRef>
              <c:f>'malaria cases per years &amp; month'!$C$5:$C$148</c:f>
              <c:numCache>
                <c:formatCode>#,##0</c:formatCode>
                <c:ptCount val="144"/>
                <c:pt idx="0">
                  <c:v>24051</c:v>
                </c:pt>
                <c:pt idx="1">
                  <c:v>27017</c:v>
                </c:pt>
                <c:pt idx="2">
                  <c:v>30842</c:v>
                </c:pt>
                <c:pt idx="3">
                  <c:v>23381</c:v>
                </c:pt>
                <c:pt idx="4">
                  <c:v>17260</c:v>
                </c:pt>
                <c:pt idx="5">
                  <c:v>15709</c:v>
                </c:pt>
                <c:pt idx="6">
                  <c:v>15523</c:v>
                </c:pt>
                <c:pt idx="7">
                  <c:v>13748</c:v>
                </c:pt>
                <c:pt idx="8">
                  <c:v>14077</c:v>
                </c:pt>
                <c:pt idx="9">
                  <c:v>12912</c:v>
                </c:pt>
                <c:pt idx="10">
                  <c:v>13410</c:v>
                </c:pt>
                <c:pt idx="11">
                  <c:v>15072</c:v>
                </c:pt>
                <c:pt idx="12">
                  <c:v>23726</c:v>
                </c:pt>
                <c:pt idx="13">
                  <c:v>28470</c:v>
                </c:pt>
                <c:pt idx="14">
                  <c:v>22826</c:v>
                </c:pt>
                <c:pt idx="15">
                  <c:v>22050</c:v>
                </c:pt>
                <c:pt idx="16">
                  <c:v>15601</c:v>
                </c:pt>
                <c:pt idx="17">
                  <c:v>14679</c:v>
                </c:pt>
                <c:pt idx="18">
                  <c:v>17639</c:v>
                </c:pt>
                <c:pt idx="19">
                  <c:v>13276</c:v>
                </c:pt>
                <c:pt idx="20">
                  <c:v>15426</c:v>
                </c:pt>
                <c:pt idx="21">
                  <c:v>14470</c:v>
                </c:pt>
                <c:pt idx="22">
                  <c:v>13450</c:v>
                </c:pt>
                <c:pt idx="23">
                  <c:v>13789</c:v>
                </c:pt>
                <c:pt idx="24">
                  <c:v>18007</c:v>
                </c:pt>
                <c:pt idx="25">
                  <c:v>15397</c:v>
                </c:pt>
                <c:pt idx="26">
                  <c:v>11374</c:v>
                </c:pt>
                <c:pt idx="27">
                  <c:v>14621</c:v>
                </c:pt>
                <c:pt idx="28">
                  <c:v>11695</c:v>
                </c:pt>
                <c:pt idx="29">
                  <c:v>14752</c:v>
                </c:pt>
                <c:pt idx="30">
                  <c:v>11568</c:v>
                </c:pt>
                <c:pt idx="31">
                  <c:v>7884</c:v>
                </c:pt>
                <c:pt idx="32">
                  <c:v>8553</c:v>
                </c:pt>
                <c:pt idx="33">
                  <c:v>8749</c:v>
                </c:pt>
                <c:pt idx="34">
                  <c:v>9219</c:v>
                </c:pt>
                <c:pt idx="35">
                  <c:v>11775</c:v>
                </c:pt>
                <c:pt idx="36">
                  <c:v>21873</c:v>
                </c:pt>
                <c:pt idx="37">
                  <c:v>15122</c:v>
                </c:pt>
                <c:pt idx="38">
                  <c:v>14316</c:v>
                </c:pt>
                <c:pt idx="39">
                  <c:v>14147</c:v>
                </c:pt>
                <c:pt idx="40">
                  <c:v>9288</c:v>
                </c:pt>
                <c:pt idx="41">
                  <c:v>8574</c:v>
                </c:pt>
                <c:pt idx="42">
                  <c:v>7074</c:v>
                </c:pt>
                <c:pt idx="43">
                  <c:v>8147</c:v>
                </c:pt>
                <c:pt idx="44">
                  <c:v>9173</c:v>
                </c:pt>
                <c:pt idx="45">
                  <c:v>11385</c:v>
                </c:pt>
                <c:pt idx="46">
                  <c:v>7446</c:v>
                </c:pt>
                <c:pt idx="47">
                  <c:v>6584</c:v>
                </c:pt>
                <c:pt idx="48">
                  <c:v>11200</c:v>
                </c:pt>
                <c:pt idx="49">
                  <c:v>13413</c:v>
                </c:pt>
                <c:pt idx="50">
                  <c:v>15265</c:v>
                </c:pt>
                <c:pt idx="51">
                  <c:v>9522</c:v>
                </c:pt>
                <c:pt idx="52">
                  <c:v>10564</c:v>
                </c:pt>
                <c:pt idx="53">
                  <c:v>9732</c:v>
                </c:pt>
                <c:pt idx="54">
                  <c:v>8271</c:v>
                </c:pt>
                <c:pt idx="55">
                  <c:v>7085</c:v>
                </c:pt>
                <c:pt idx="56">
                  <c:v>7043</c:v>
                </c:pt>
                <c:pt idx="57">
                  <c:v>10767</c:v>
                </c:pt>
                <c:pt idx="58">
                  <c:v>11463</c:v>
                </c:pt>
                <c:pt idx="59">
                  <c:v>5133</c:v>
                </c:pt>
                <c:pt idx="60">
                  <c:v>6586</c:v>
                </c:pt>
                <c:pt idx="61">
                  <c:v>5783</c:v>
                </c:pt>
                <c:pt idx="62">
                  <c:v>4790</c:v>
                </c:pt>
                <c:pt idx="63">
                  <c:v>4104</c:v>
                </c:pt>
                <c:pt idx="64">
                  <c:v>4675</c:v>
                </c:pt>
                <c:pt idx="65">
                  <c:v>3004</c:v>
                </c:pt>
                <c:pt idx="66">
                  <c:v>2061</c:v>
                </c:pt>
                <c:pt idx="67">
                  <c:v>1472</c:v>
                </c:pt>
                <c:pt idx="68">
                  <c:v>1220</c:v>
                </c:pt>
                <c:pt idx="69">
                  <c:v>1092</c:v>
                </c:pt>
                <c:pt idx="70" formatCode="General">
                  <c:v>760</c:v>
                </c:pt>
                <c:pt idx="71" formatCode="General">
                  <c:v>572</c:v>
                </c:pt>
                <c:pt idx="72" formatCode="General">
                  <c:v>969</c:v>
                </c:pt>
                <c:pt idx="73" formatCode="General">
                  <c:v>948</c:v>
                </c:pt>
                <c:pt idx="74" formatCode="General">
                  <c:v>787</c:v>
                </c:pt>
                <c:pt idx="75" formatCode="General">
                  <c:v>504</c:v>
                </c:pt>
                <c:pt idx="76" formatCode="General">
                  <c:v>455</c:v>
                </c:pt>
                <c:pt idx="77" formatCode="General">
                  <c:v>594</c:v>
                </c:pt>
                <c:pt idx="78" formatCode="General">
                  <c:v>340</c:v>
                </c:pt>
                <c:pt idx="79" formatCode="General">
                  <c:v>531</c:v>
                </c:pt>
                <c:pt idx="80" formatCode="General">
                  <c:v>370</c:v>
                </c:pt>
                <c:pt idx="81" formatCode="General">
                  <c:v>330</c:v>
                </c:pt>
                <c:pt idx="82" formatCode="General">
                  <c:v>201</c:v>
                </c:pt>
                <c:pt idx="83" formatCode="General">
                  <c:v>119</c:v>
                </c:pt>
                <c:pt idx="84" formatCode="General">
                  <c:v>227</c:v>
                </c:pt>
                <c:pt idx="85" formatCode="General">
                  <c:v>184</c:v>
                </c:pt>
                <c:pt idx="86" formatCode="General">
                  <c:v>143</c:v>
                </c:pt>
                <c:pt idx="87" formatCode="General">
                  <c:v>65</c:v>
                </c:pt>
                <c:pt idx="88" formatCode="General">
                  <c:v>65</c:v>
                </c:pt>
                <c:pt idx="89" formatCode="General">
                  <c:v>76</c:v>
                </c:pt>
                <c:pt idx="90" formatCode="General">
                  <c:v>71</c:v>
                </c:pt>
                <c:pt idx="91" formatCode="General">
                  <c:v>53</c:v>
                </c:pt>
                <c:pt idx="92" formatCode="General">
                  <c:v>50</c:v>
                </c:pt>
                <c:pt idx="93" formatCode="General">
                  <c:v>56</c:v>
                </c:pt>
                <c:pt idx="94" formatCode="General">
                  <c:v>19</c:v>
                </c:pt>
                <c:pt idx="95" formatCode="General">
                  <c:v>33</c:v>
                </c:pt>
                <c:pt idx="96" formatCode="General">
                  <c:v>51</c:v>
                </c:pt>
                <c:pt idx="97" formatCode="General">
                  <c:v>42</c:v>
                </c:pt>
                <c:pt idx="98" formatCode="General">
                  <c:v>42</c:v>
                </c:pt>
                <c:pt idx="99" formatCode="General">
                  <c:v>30</c:v>
                </c:pt>
                <c:pt idx="100" formatCode="General">
                  <c:v>42</c:v>
                </c:pt>
                <c:pt idx="101" formatCode="General">
                  <c:v>29</c:v>
                </c:pt>
                <c:pt idx="102" formatCode="General">
                  <c:v>30</c:v>
                </c:pt>
                <c:pt idx="103" formatCode="General">
                  <c:v>51</c:v>
                </c:pt>
                <c:pt idx="104" formatCode="General">
                  <c:v>8</c:v>
                </c:pt>
                <c:pt idx="105" formatCode="General">
                  <c:v>11</c:v>
                </c:pt>
                <c:pt idx="106" formatCode="General">
                  <c:v>6</c:v>
                </c:pt>
                <c:pt idx="107" formatCode="General">
                  <c:v>5</c:v>
                </c:pt>
                <c:pt idx="108" formatCode="General">
                  <c:v>15</c:v>
                </c:pt>
                <c:pt idx="109" formatCode="General">
                  <c:v>18</c:v>
                </c:pt>
                <c:pt idx="110" formatCode="General">
                  <c:v>6</c:v>
                </c:pt>
                <c:pt idx="111" formatCode="General">
                  <c:v>13</c:v>
                </c:pt>
                <c:pt idx="112" formatCode="General">
                  <c:v>7</c:v>
                </c:pt>
                <c:pt idx="113" formatCode="General">
                  <c:v>8</c:v>
                </c:pt>
                <c:pt idx="114" formatCode="General">
                  <c:v>5</c:v>
                </c:pt>
                <c:pt idx="115" formatCode="General">
                  <c:v>3</c:v>
                </c:pt>
                <c:pt idx="116" formatCode="General">
                  <c:v>2</c:v>
                </c:pt>
                <c:pt idx="117" formatCode="General">
                  <c:v>0</c:v>
                </c:pt>
                <c:pt idx="118" formatCode="General">
                  <c:v>1</c:v>
                </c:pt>
                <c:pt idx="119" formatCode="General">
                  <c:v>2</c:v>
                </c:pt>
                <c:pt idx="120" formatCode="General">
                  <c:v>11</c:v>
                </c:pt>
                <c:pt idx="121" formatCode="General">
                  <c:v>5</c:v>
                </c:pt>
                <c:pt idx="122" formatCode="General">
                  <c:v>14</c:v>
                </c:pt>
                <c:pt idx="123" formatCode="General">
                  <c:v>10</c:v>
                </c:pt>
                <c:pt idx="124" formatCode="General">
                  <c:v>14</c:v>
                </c:pt>
                <c:pt idx="125" formatCode="General">
                  <c:v>15</c:v>
                </c:pt>
                <c:pt idx="126" formatCode="General">
                  <c:v>3</c:v>
                </c:pt>
                <c:pt idx="127" formatCode="General">
                  <c:v>2</c:v>
                </c:pt>
                <c:pt idx="128" formatCode="General">
                  <c:v>5</c:v>
                </c:pt>
                <c:pt idx="129" formatCode="General">
                  <c:v>5</c:v>
                </c:pt>
                <c:pt idx="130" formatCode="General">
                  <c:v>4</c:v>
                </c:pt>
                <c:pt idx="131" formatCode="General">
                  <c:v>7</c:v>
                </c:pt>
                <c:pt idx="132" formatCode="General">
                  <c:v>8</c:v>
                </c:pt>
                <c:pt idx="133" formatCode="General">
                  <c:v>12</c:v>
                </c:pt>
                <c:pt idx="134" formatCode="General">
                  <c:v>1</c:v>
                </c:pt>
                <c:pt idx="135" formatCode="General">
                  <c:v>2</c:v>
                </c:pt>
                <c:pt idx="136" formatCode="General">
                  <c:v>3</c:v>
                </c:pt>
                <c:pt idx="137" formatCode="General">
                  <c:v>2</c:v>
                </c:pt>
                <c:pt idx="138" formatCode="General">
                  <c:v>1</c:v>
                </c:pt>
                <c:pt idx="139" formatCode="General">
                  <c:v>0</c:v>
                </c:pt>
                <c:pt idx="140" formatCode="General">
                  <c:v>0</c:v>
                </c:pt>
                <c:pt idx="141" formatCode="General">
                  <c:v>1</c:v>
                </c:pt>
                <c:pt idx="142" formatCode="General">
                  <c:v>0</c:v>
                </c:pt>
                <c:pt idx="143" formatCode="General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293640"/>
        <c:axId val="415287760"/>
      </c:lineChart>
      <c:catAx>
        <c:axId val="415293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per 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415287760"/>
        <c:crosses val="autoZero"/>
        <c:auto val="1"/>
        <c:lblAlgn val="ctr"/>
        <c:lblOffset val="100"/>
        <c:noMultiLvlLbl val="0"/>
      </c:catAx>
      <c:valAx>
        <c:axId val="415287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 of malaria cases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1529364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70181444711"/>
          <c:y val="8.8772156905044405E-2"/>
          <c:w val="0.85948410671216902"/>
          <c:h val="0.7616761853266189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'malaria cases per years &amp; month'!$B$5:$B$148</c:f>
              <c:strCache>
                <c:ptCount val="144"/>
                <c:pt idx="0">
                  <c:v>Ja  2006</c:v>
                </c:pt>
                <c:pt idx="1">
                  <c:v>Fe 2006</c:v>
                </c:pt>
                <c:pt idx="2">
                  <c:v>Ma 2006</c:v>
                </c:pt>
                <c:pt idx="3">
                  <c:v>Ap 2006</c:v>
                </c:pt>
                <c:pt idx="4">
                  <c:v>Ma  2006</c:v>
                </c:pt>
                <c:pt idx="5">
                  <c:v>Ju  2006</c:v>
                </c:pt>
                <c:pt idx="6">
                  <c:v>Jul  2006</c:v>
                </c:pt>
                <c:pt idx="7">
                  <c:v>Au 2006</c:v>
                </c:pt>
                <c:pt idx="8">
                  <c:v>Se  2006</c:v>
                </c:pt>
                <c:pt idx="9">
                  <c:v>Oc 2006</c:v>
                </c:pt>
                <c:pt idx="10">
                  <c:v>No 2006</c:v>
                </c:pt>
                <c:pt idx="11">
                  <c:v>De 2006</c:v>
                </c:pt>
                <c:pt idx="12">
                  <c:v>Ja 2007</c:v>
                </c:pt>
                <c:pt idx="13">
                  <c:v>Fe 2007</c:v>
                </c:pt>
                <c:pt idx="14">
                  <c:v>Ma 2007</c:v>
                </c:pt>
                <c:pt idx="15">
                  <c:v>Ap 2007</c:v>
                </c:pt>
                <c:pt idx="16">
                  <c:v>Ma 2007</c:v>
                </c:pt>
                <c:pt idx="17">
                  <c:v>Ju 2007</c:v>
                </c:pt>
                <c:pt idx="18">
                  <c:v>July 2007</c:v>
                </c:pt>
                <c:pt idx="19">
                  <c:v>Au 2007</c:v>
                </c:pt>
                <c:pt idx="20">
                  <c:v>Se 2007</c:v>
                </c:pt>
                <c:pt idx="21">
                  <c:v>Oc 2007</c:v>
                </c:pt>
                <c:pt idx="22">
                  <c:v>No 2007</c:v>
                </c:pt>
                <c:pt idx="23">
                  <c:v>De 2007</c:v>
                </c:pt>
                <c:pt idx="24">
                  <c:v>Ja 2008</c:v>
                </c:pt>
                <c:pt idx="25">
                  <c:v>Fe 2008</c:v>
                </c:pt>
                <c:pt idx="26">
                  <c:v>Ma 2008</c:v>
                </c:pt>
                <c:pt idx="27">
                  <c:v>Ap 2008</c:v>
                </c:pt>
                <c:pt idx="28">
                  <c:v>Ma 2008</c:v>
                </c:pt>
                <c:pt idx="29">
                  <c:v>Ju 2008</c:v>
                </c:pt>
                <c:pt idx="30">
                  <c:v>Jul 2008</c:v>
                </c:pt>
                <c:pt idx="31">
                  <c:v>Au 2008</c:v>
                </c:pt>
                <c:pt idx="32">
                  <c:v>Se 2008</c:v>
                </c:pt>
                <c:pt idx="33">
                  <c:v>Oc 2008</c:v>
                </c:pt>
                <c:pt idx="34">
                  <c:v>No 2008</c:v>
                </c:pt>
                <c:pt idx="35">
                  <c:v>De 2008</c:v>
                </c:pt>
                <c:pt idx="36">
                  <c:v>Ja 2009</c:v>
                </c:pt>
                <c:pt idx="37">
                  <c:v>Fe 2009</c:v>
                </c:pt>
                <c:pt idx="38">
                  <c:v>Ma 2009</c:v>
                </c:pt>
                <c:pt idx="39">
                  <c:v>Ap 2009</c:v>
                </c:pt>
                <c:pt idx="40">
                  <c:v>Ma 2009</c:v>
                </c:pt>
                <c:pt idx="41">
                  <c:v>Ju 2009</c:v>
                </c:pt>
                <c:pt idx="42">
                  <c:v>Jul 2009</c:v>
                </c:pt>
                <c:pt idx="43">
                  <c:v>Au 2009</c:v>
                </c:pt>
                <c:pt idx="44">
                  <c:v>Se 2009</c:v>
                </c:pt>
                <c:pt idx="45">
                  <c:v>Oc 2009</c:v>
                </c:pt>
                <c:pt idx="46">
                  <c:v>No 2009</c:v>
                </c:pt>
                <c:pt idx="47">
                  <c:v>De 2009</c:v>
                </c:pt>
                <c:pt idx="48">
                  <c:v>Ja 2010</c:v>
                </c:pt>
                <c:pt idx="49">
                  <c:v>Fe 2010</c:v>
                </c:pt>
                <c:pt idx="50">
                  <c:v>Ma 2010</c:v>
                </c:pt>
                <c:pt idx="51">
                  <c:v>Ap 2010</c:v>
                </c:pt>
                <c:pt idx="52">
                  <c:v>Ma 2010</c:v>
                </c:pt>
                <c:pt idx="53">
                  <c:v>Ju 2010</c:v>
                </c:pt>
                <c:pt idx="54">
                  <c:v>Jul 2010</c:v>
                </c:pt>
                <c:pt idx="55">
                  <c:v>Au 2010</c:v>
                </c:pt>
                <c:pt idx="56">
                  <c:v>Se 2010</c:v>
                </c:pt>
                <c:pt idx="57">
                  <c:v>Oc 2010</c:v>
                </c:pt>
                <c:pt idx="58">
                  <c:v>No 2010</c:v>
                </c:pt>
                <c:pt idx="59">
                  <c:v>De 2010</c:v>
                </c:pt>
                <c:pt idx="60">
                  <c:v>Ja 2011</c:v>
                </c:pt>
                <c:pt idx="61">
                  <c:v>Fe 2011</c:v>
                </c:pt>
                <c:pt idx="62">
                  <c:v>Ma 2011</c:v>
                </c:pt>
                <c:pt idx="63">
                  <c:v>Ap 2011</c:v>
                </c:pt>
                <c:pt idx="64">
                  <c:v>Ma 2011</c:v>
                </c:pt>
                <c:pt idx="65">
                  <c:v>Ju 2011</c:v>
                </c:pt>
                <c:pt idx="66">
                  <c:v>Jul 2011</c:v>
                </c:pt>
                <c:pt idx="67">
                  <c:v>Au 2011</c:v>
                </c:pt>
                <c:pt idx="68">
                  <c:v>Se 2011</c:v>
                </c:pt>
                <c:pt idx="69">
                  <c:v>Oc 2011</c:v>
                </c:pt>
                <c:pt idx="70">
                  <c:v>No 2011</c:v>
                </c:pt>
                <c:pt idx="71">
                  <c:v>De 2011</c:v>
                </c:pt>
                <c:pt idx="72">
                  <c:v>Ja 2012</c:v>
                </c:pt>
                <c:pt idx="73">
                  <c:v>Fe 2012</c:v>
                </c:pt>
                <c:pt idx="74">
                  <c:v>Ma 2012</c:v>
                </c:pt>
                <c:pt idx="75">
                  <c:v>Ap 2012</c:v>
                </c:pt>
                <c:pt idx="76">
                  <c:v>Ma 2012</c:v>
                </c:pt>
                <c:pt idx="77">
                  <c:v>Ju 2012</c:v>
                </c:pt>
                <c:pt idx="78">
                  <c:v>Jul 2012</c:v>
                </c:pt>
                <c:pt idx="79">
                  <c:v>Au 2012</c:v>
                </c:pt>
                <c:pt idx="80">
                  <c:v>Se 2012</c:v>
                </c:pt>
                <c:pt idx="81">
                  <c:v>Oc 2012</c:v>
                </c:pt>
                <c:pt idx="82">
                  <c:v>No 2012</c:v>
                </c:pt>
                <c:pt idx="83">
                  <c:v>De 2012</c:v>
                </c:pt>
                <c:pt idx="84">
                  <c:v>Ja 2013</c:v>
                </c:pt>
                <c:pt idx="85">
                  <c:v>Fe 2013</c:v>
                </c:pt>
                <c:pt idx="86">
                  <c:v>Ma 2013</c:v>
                </c:pt>
                <c:pt idx="87">
                  <c:v>Ap 2013</c:v>
                </c:pt>
                <c:pt idx="88">
                  <c:v>Ma 2013</c:v>
                </c:pt>
                <c:pt idx="89">
                  <c:v>Ju 2013</c:v>
                </c:pt>
                <c:pt idx="90">
                  <c:v>Jul 2013</c:v>
                </c:pt>
                <c:pt idx="91">
                  <c:v>Au 2013</c:v>
                </c:pt>
                <c:pt idx="92">
                  <c:v>Se 2013</c:v>
                </c:pt>
                <c:pt idx="93">
                  <c:v>Oc 2013</c:v>
                </c:pt>
                <c:pt idx="94">
                  <c:v>No 2013</c:v>
                </c:pt>
                <c:pt idx="95">
                  <c:v>De 2013</c:v>
                </c:pt>
                <c:pt idx="96">
                  <c:v>Ja 2014</c:v>
                </c:pt>
                <c:pt idx="97">
                  <c:v>Fe 2014</c:v>
                </c:pt>
                <c:pt idx="98">
                  <c:v>Ma 2014</c:v>
                </c:pt>
                <c:pt idx="99">
                  <c:v>Ap 2014</c:v>
                </c:pt>
                <c:pt idx="100">
                  <c:v>Ma 2014</c:v>
                </c:pt>
                <c:pt idx="101">
                  <c:v>Ju 2014</c:v>
                </c:pt>
                <c:pt idx="102">
                  <c:v>Jul 2014</c:v>
                </c:pt>
                <c:pt idx="103">
                  <c:v>Au 2014</c:v>
                </c:pt>
                <c:pt idx="104">
                  <c:v>Se 2014</c:v>
                </c:pt>
                <c:pt idx="105">
                  <c:v>Oc 2014</c:v>
                </c:pt>
                <c:pt idx="106">
                  <c:v>No 2014</c:v>
                </c:pt>
                <c:pt idx="107">
                  <c:v>De 2014</c:v>
                </c:pt>
                <c:pt idx="108">
                  <c:v>Ja 2015</c:v>
                </c:pt>
                <c:pt idx="109">
                  <c:v>Fe 2015</c:v>
                </c:pt>
                <c:pt idx="110">
                  <c:v>Ma 2015</c:v>
                </c:pt>
                <c:pt idx="111">
                  <c:v>Ap 2015</c:v>
                </c:pt>
                <c:pt idx="112">
                  <c:v>Ma 2015</c:v>
                </c:pt>
                <c:pt idx="113">
                  <c:v>Ju 2015</c:v>
                </c:pt>
                <c:pt idx="114">
                  <c:v>Jul 2015</c:v>
                </c:pt>
                <c:pt idx="115">
                  <c:v>Au 2015</c:v>
                </c:pt>
                <c:pt idx="116">
                  <c:v>Se 2015</c:v>
                </c:pt>
                <c:pt idx="117">
                  <c:v>Oc 2015</c:v>
                </c:pt>
                <c:pt idx="118">
                  <c:v>No 2015</c:v>
                </c:pt>
                <c:pt idx="119">
                  <c:v>De 2015</c:v>
                </c:pt>
                <c:pt idx="120">
                  <c:v>Ja 2016</c:v>
                </c:pt>
                <c:pt idx="121">
                  <c:v>Fe 2016</c:v>
                </c:pt>
                <c:pt idx="122">
                  <c:v>Ma 2016</c:v>
                </c:pt>
                <c:pt idx="123">
                  <c:v>Ap 2016</c:v>
                </c:pt>
                <c:pt idx="124">
                  <c:v>Ma 2016</c:v>
                </c:pt>
                <c:pt idx="125">
                  <c:v>Ju 2016</c:v>
                </c:pt>
                <c:pt idx="126">
                  <c:v>Jul 2016</c:v>
                </c:pt>
                <c:pt idx="127">
                  <c:v>Au 2016</c:v>
                </c:pt>
                <c:pt idx="128">
                  <c:v>Se 2016</c:v>
                </c:pt>
                <c:pt idx="129">
                  <c:v>Oc 2016</c:v>
                </c:pt>
                <c:pt idx="130">
                  <c:v>No 2016</c:v>
                </c:pt>
                <c:pt idx="131">
                  <c:v>De 2016</c:v>
                </c:pt>
                <c:pt idx="132">
                  <c:v>Ja 2017</c:v>
                </c:pt>
                <c:pt idx="133">
                  <c:v>Fe 2017</c:v>
                </c:pt>
                <c:pt idx="134">
                  <c:v>Ma 2017</c:v>
                </c:pt>
                <c:pt idx="135">
                  <c:v>Ap 2017</c:v>
                </c:pt>
                <c:pt idx="136">
                  <c:v>Ma 2017</c:v>
                </c:pt>
                <c:pt idx="137">
                  <c:v>Ju 2017</c:v>
                </c:pt>
                <c:pt idx="138">
                  <c:v>Jul 2017</c:v>
                </c:pt>
                <c:pt idx="139">
                  <c:v>Au 2017</c:v>
                </c:pt>
                <c:pt idx="140">
                  <c:v>Se 2017</c:v>
                </c:pt>
                <c:pt idx="141">
                  <c:v>Oc 2017</c:v>
                </c:pt>
                <c:pt idx="142">
                  <c:v>No 2017</c:v>
                </c:pt>
                <c:pt idx="143">
                  <c:v>De 2017</c:v>
                </c:pt>
              </c:strCache>
            </c:strRef>
          </c:cat>
          <c:val>
            <c:numRef>
              <c:f>'malaria cases per years &amp; month'!$C$5:$C$148</c:f>
              <c:numCache>
                <c:formatCode>#,##0</c:formatCode>
                <c:ptCount val="144"/>
                <c:pt idx="0">
                  <c:v>24051</c:v>
                </c:pt>
                <c:pt idx="1">
                  <c:v>27017</c:v>
                </c:pt>
                <c:pt idx="2">
                  <c:v>30842</c:v>
                </c:pt>
                <c:pt idx="3">
                  <c:v>23381</c:v>
                </c:pt>
                <c:pt idx="4">
                  <c:v>17260</c:v>
                </c:pt>
                <c:pt idx="5">
                  <c:v>15709</c:v>
                </c:pt>
                <c:pt idx="6">
                  <c:v>15523</c:v>
                </c:pt>
                <c:pt idx="7">
                  <c:v>13748</c:v>
                </c:pt>
                <c:pt idx="8">
                  <c:v>14077</c:v>
                </c:pt>
                <c:pt idx="9">
                  <c:v>12912</c:v>
                </c:pt>
                <c:pt idx="10">
                  <c:v>13410</c:v>
                </c:pt>
                <c:pt idx="11">
                  <c:v>15072</c:v>
                </c:pt>
                <c:pt idx="12">
                  <c:v>23726</c:v>
                </c:pt>
                <c:pt idx="13">
                  <c:v>28470</c:v>
                </c:pt>
                <c:pt idx="14">
                  <c:v>22826</c:v>
                </c:pt>
                <c:pt idx="15">
                  <c:v>22050</c:v>
                </c:pt>
                <c:pt idx="16">
                  <c:v>15601</c:v>
                </c:pt>
                <c:pt idx="17">
                  <c:v>14679</c:v>
                </c:pt>
                <c:pt idx="18">
                  <c:v>17639</c:v>
                </c:pt>
                <c:pt idx="19">
                  <c:v>13276</c:v>
                </c:pt>
                <c:pt idx="20">
                  <c:v>15426</c:v>
                </c:pt>
                <c:pt idx="21">
                  <c:v>14470</c:v>
                </c:pt>
                <c:pt idx="22">
                  <c:v>13450</c:v>
                </c:pt>
                <c:pt idx="23">
                  <c:v>13789</c:v>
                </c:pt>
                <c:pt idx="24">
                  <c:v>18007</c:v>
                </c:pt>
                <c:pt idx="25">
                  <c:v>15397</c:v>
                </c:pt>
                <c:pt idx="26">
                  <c:v>11374</c:v>
                </c:pt>
                <c:pt idx="27">
                  <c:v>14621</c:v>
                </c:pt>
                <c:pt idx="28">
                  <c:v>11695</c:v>
                </c:pt>
                <c:pt idx="29">
                  <c:v>14752</c:v>
                </c:pt>
                <c:pt idx="30">
                  <c:v>11568</c:v>
                </c:pt>
                <c:pt idx="31">
                  <c:v>7884</c:v>
                </c:pt>
                <c:pt idx="32">
                  <c:v>8553</c:v>
                </c:pt>
                <c:pt idx="33">
                  <c:v>8749</c:v>
                </c:pt>
                <c:pt idx="34">
                  <c:v>9219</c:v>
                </c:pt>
                <c:pt idx="35">
                  <c:v>11775</c:v>
                </c:pt>
                <c:pt idx="36">
                  <c:v>21873</c:v>
                </c:pt>
                <c:pt idx="37">
                  <c:v>15122</c:v>
                </c:pt>
                <c:pt idx="38">
                  <c:v>14316</c:v>
                </c:pt>
                <c:pt idx="39">
                  <c:v>14147</c:v>
                </c:pt>
                <c:pt idx="40">
                  <c:v>9288</c:v>
                </c:pt>
                <c:pt idx="41">
                  <c:v>8574</c:v>
                </c:pt>
                <c:pt idx="42">
                  <c:v>7074</c:v>
                </c:pt>
                <c:pt idx="43">
                  <c:v>8147</c:v>
                </c:pt>
                <c:pt idx="44">
                  <c:v>9173</c:v>
                </c:pt>
                <c:pt idx="45">
                  <c:v>11385</c:v>
                </c:pt>
                <c:pt idx="46">
                  <c:v>7446</c:v>
                </c:pt>
                <c:pt idx="47">
                  <c:v>6584</c:v>
                </c:pt>
                <c:pt idx="48">
                  <c:v>11200</c:v>
                </c:pt>
                <c:pt idx="49">
                  <c:v>13413</c:v>
                </c:pt>
                <c:pt idx="50">
                  <c:v>15265</c:v>
                </c:pt>
                <c:pt idx="51">
                  <c:v>9522</c:v>
                </c:pt>
                <c:pt idx="52">
                  <c:v>10564</c:v>
                </c:pt>
                <c:pt idx="53">
                  <c:v>9732</c:v>
                </c:pt>
                <c:pt idx="54">
                  <c:v>8271</c:v>
                </c:pt>
                <c:pt idx="55">
                  <c:v>7085</c:v>
                </c:pt>
                <c:pt idx="56">
                  <c:v>7043</c:v>
                </c:pt>
                <c:pt idx="57">
                  <c:v>10767</c:v>
                </c:pt>
                <c:pt idx="58">
                  <c:v>11463</c:v>
                </c:pt>
                <c:pt idx="59">
                  <c:v>5133</c:v>
                </c:pt>
                <c:pt idx="60">
                  <c:v>6586</c:v>
                </c:pt>
                <c:pt idx="61">
                  <c:v>5783</c:v>
                </c:pt>
                <c:pt idx="62">
                  <c:v>4790</c:v>
                </c:pt>
                <c:pt idx="63">
                  <c:v>4104</c:v>
                </c:pt>
                <c:pt idx="64">
                  <c:v>4675</c:v>
                </c:pt>
                <c:pt idx="65">
                  <c:v>3004</c:v>
                </c:pt>
                <c:pt idx="66">
                  <c:v>2061</c:v>
                </c:pt>
                <c:pt idx="67">
                  <c:v>1472</c:v>
                </c:pt>
                <c:pt idx="68">
                  <c:v>1220</c:v>
                </c:pt>
                <c:pt idx="69">
                  <c:v>1092</c:v>
                </c:pt>
                <c:pt idx="70" formatCode="General">
                  <c:v>760</c:v>
                </c:pt>
                <c:pt idx="71" formatCode="General">
                  <c:v>572</c:v>
                </c:pt>
                <c:pt idx="72" formatCode="General">
                  <c:v>969</c:v>
                </c:pt>
                <c:pt idx="73" formatCode="General">
                  <c:v>948</c:v>
                </c:pt>
                <c:pt idx="74" formatCode="General">
                  <c:v>787</c:v>
                </c:pt>
                <c:pt idx="75" formatCode="General">
                  <c:v>504</c:v>
                </c:pt>
                <c:pt idx="76" formatCode="General">
                  <c:v>455</c:v>
                </c:pt>
                <c:pt idx="77" formatCode="General">
                  <c:v>594</c:v>
                </c:pt>
                <c:pt idx="78" formatCode="General">
                  <c:v>340</c:v>
                </c:pt>
                <c:pt idx="79" formatCode="General">
                  <c:v>531</c:v>
                </c:pt>
                <c:pt idx="80" formatCode="General">
                  <c:v>370</c:v>
                </c:pt>
                <c:pt idx="81" formatCode="General">
                  <c:v>330</c:v>
                </c:pt>
                <c:pt idx="82" formatCode="General">
                  <c:v>201</c:v>
                </c:pt>
                <c:pt idx="83" formatCode="General">
                  <c:v>119</c:v>
                </c:pt>
                <c:pt idx="84" formatCode="General">
                  <c:v>227</c:v>
                </c:pt>
                <c:pt idx="85" formatCode="General">
                  <c:v>184</c:v>
                </c:pt>
                <c:pt idx="86" formatCode="General">
                  <c:v>143</c:v>
                </c:pt>
                <c:pt idx="87" formatCode="General">
                  <c:v>65</c:v>
                </c:pt>
                <c:pt idx="88" formatCode="General">
                  <c:v>65</c:v>
                </c:pt>
                <c:pt idx="89" formatCode="General">
                  <c:v>76</c:v>
                </c:pt>
                <c:pt idx="90" formatCode="General">
                  <c:v>71</c:v>
                </c:pt>
                <c:pt idx="91" formatCode="General">
                  <c:v>53</c:v>
                </c:pt>
                <c:pt idx="92" formatCode="General">
                  <c:v>50</c:v>
                </c:pt>
                <c:pt idx="93" formatCode="General">
                  <c:v>56</c:v>
                </c:pt>
                <c:pt idx="94" formatCode="General">
                  <c:v>19</c:v>
                </c:pt>
                <c:pt idx="95" formatCode="General">
                  <c:v>33</c:v>
                </c:pt>
                <c:pt idx="96" formatCode="General">
                  <c:v>51</c:v>
                </c:pt>
                <c:pt idx="97" formatCode="General">
                  <c:v>42</c:v>
                </c:pt>
                <c:pt idx="98" formatCode="General">
                  <c:v>42</c:v>
                </c:pt>
                <c:pt idx="99" formatCode="General">
                  <c:v>30</c:v>
                </c:pt>
                <c:pt idx="100" formatCode="General">
                  <c:v>42</c:v>
                </c:pt>
                <c:pt idx="101" formatCode="General">
                  <c:v>29</c:v>
                </c:pt>
                <c:pt idx="102" formatCode="General">
                  <c:v>30</c:v>
                </c:pt>
                <c:pt idx="103" formatCode="General">
                  <c:v>51</c:v>
                </c:pt>
                <c:pt idx="104" formatCode="General">
                  <c:v>8</c:v>
                </c:pt>
                <c:pt idx="105" formatCode="General">
                  <c:v>11</c:v>
                </c:pt>
                <c:pt idx="106" formatCode="General">
                  <c:v>6</c:v>
                </c:pt>
                <c:pt idx="107" formatCode="General">
                  <c:v>5</c:v>
                </c:pt>
                <c:pt idx="108" formatCode="General">
                  <c:v>15</c:v>
                </c:pt>
                <c:pt idx="109" formatCode="General">
                  <c:v>18</c:v>
                </c:pt>
                <c:pt idx="110" formatCode="General">
                  <c:v>6</c:v>
                </c:pt>
                <c:pt idx="111" formatCode="General">
                  <c:v>13</c:v>
                </c:pt>
                <c:pt idx="112" formatCode="General">
                  <c:v>7</c:v>
                </c:pt>
                <c:pt idx="113" formatCode="General">
                  <c:v>8</c:v>
                </c:pt>
                <c:pt idx="114" formatCode="General">
                  <c:v>5</c:v>
                </c:pt>
                <c:pt idx="115" formatCode="General">
                  <c:v>3</c:v>
                </c:pt>
                <c:pt idx="116" formatCode="General">
                  <c:v>2</c:v>
                </c:pt>
                <c:pt idx="117" formatCode="General">
                  <c:v>0</c:v>
                </c:pt>
                <c:pt idx="118" formatCode="General">
                  <c:v>1</c:v>
                </c:pt>
                <c:pt idx="119" formatCode="General">
                  <c:v>2</c:v>
                </c:pt>
                <c:pt idx="120" formatCode="General">
                  <c:v>11</c:v>
                </c:pt>
                <c:pt idx="121" formatCode="General">
                  <c:v>5</c:v>
                </c:pt>
                <c:pt idx="122" formatCode="General">
                  <c:v>14</c:v>
                </c:pt>
                <c:pt idx="123" formatCode="General">
                  <c:v>10</c:v>
                </c:pt>
                <c:pt idx="124" formatCode="General">
                  <c:v>14</c:v>
                </c:pt>
                <c:pt idx="125" formatCode="General">
                  <c:v>15</c:v>
                </c:pt>
                <c:pt idx="126" formatCode="General">
                  <c:v>3</c:v>
                </c:pt>
                <c:pt idx="127" formatCode="General">
                  <c:v>2</c:v>
                </c:pt>
                <c:pt idx="128" formatCode="General">
                  <c:v>5</c:v>
                </c:pt>
                <c:pt idx="129" formatCode="General">
                  <c:v>5</c:v>
                </c:pt>
                <c:pt idx="130" formatCode="General">
                  <c:v>4</c:v>
                </c:pt>
                <c:pt idx="131" formatCode="General">
                  <c:v>7</c:v>
                </c:pt>
                <c:pt idx="132" formatCode="General">
                  <c:v>8</c:v>
                </c:pt>
                <c:pt idx="133" formatCode="General">
                  <c:v>12</c:v>
                </c:pt>
                <c:pt idx="134" formatCode="General">
                  <c:v>1</c:v>
                </c:pt>
                <c:pt idx="135" formatCode="General">
                  <c:v>2</c:v>
                </c:pt>
                <c:pt idx="136" formatCode="General">
                  <c:v>3</c:v>
                </c:pt>
                <c:pt idx="137" formatCode="General">
                  <c:v>2</c:v>
                </c:pt>
                <c:pt idx="138" formatCode="General">
                  <c:v>1</c:v>
                </c:pt>
                <c:pt idx="139" formatCode="General">
                  <c:v>0</c:v>
                </c:pt>
                <c:pt idx="140" formatCode="General">
                  <c:v>0</c:v>
                </c:pt>
                <c:pt idx="141" formatCode="General">
                  <c:v>1</c:v>
                </c:pt>
                <c:pt idx="142" formatCode="General">
                  <c:v>0</c:v>
                </c:pt>
                <c:pt idx="143" formatCode="General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292072"/>
        <c:axId val="415296384"/>
      </c:lineChart>
      <c:catAx>
        <c:axId val="415292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per 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415296384"/>
        <c:crosses val="autoZero"/>
        <c:auto val="1"/>
        <c:lblAlgn val="ctr"/>
        <c:lblOffset val="100"/>
        <c:noMultiLvlLbl val="0"/>
      </c:catAx>
      <c:valAx>
        <c:axId val="415296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 of malaria cases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15292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0.0841</cdr:x>
      <cdr:y>0</cdr:y>
    </cdr:from>
    <cdr:to>
      <cdr:x>0.32505</cdr:x>
      <cdr:y>0.07034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8500" y="0"/>
          <a:ext cx="2001279" cy="3805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2003</a:t>
          </a:r>
          <a:r>
            <a:rPr lang="en-US" sz="800" b="1" baseline="0" dirty="0"/>
            <a:t> NMCP established. 2 staff)        2005-GF 2 2005-2008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0.05217</cdr:x>
      <cdr:y>0.06849</cdr:y>
    </cdr:from>
    <cdr:to>
      <cdr:x>0.05363</cdr:x>
      <cdr:y>0.11264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57200" y="381000"/>
          <a:ext cx="12756" cy="24557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0.17522</cdr:x>
      <cdr:y>0.13018</cdr:y>
    </cdr:from>
    <cdr:to>
      <cdr:x>0.42935</cdr:x>
      <cdr:y>0.21218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5420" y="724166"/>
          <a:ext cx="2227012" cy="45608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National Malaria treatment protocol-mono valent RDT andACT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0.0841</cdr:x>
      <cdr:y>0</cdr:y>
    </cdr:from>
    <cdr:to>
      <cdr:x>0.26087</cdr:x>
      <cdr:y>0.07034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6968" y="0"/>
          <a:ext cx="1549032" cy="3912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2003</a:t>
          </a:r>
          <a:r>
            <a:rPr lang="en-US" sz="800" b="1" baseline="0" dirty="0"/>
            <a:t> NMCP established. 2 staff)  </a:t>
          </a:r>
          <a:endParaRPr lang="en-US" sz="800" b="1" baseline="0" dirty="0" smtClean="0"/>
        </a:p>
        <a:p xmlns:a="http://schemas.openxmlformats.org/drawingml/2006/main">
          <a:r>
            <a:rPr lang="en-US" sz="800" b="1" baseline="0" dirty="0" smtClean="0"/>
            <a:t> </a:t>
          </a:r>
          <a:r>
            <a:rPr lang="en-US" sz="800" b="1" baseline="0" dirty="0"/>
            <a:t>2005-GF 2 2005-2008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0.05217</cdr:x>
      <cdr:y>0.0654</cdr:y>
    </cdr:from>
    <cdr:to>
      <cdr:x>0.05363</cdr:x>
      <cdr:y>0.10955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57200" y="363794"/>
          <a:ext cx="12794" cy="2455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0.17522</cdr:x>
      <cdr:y>0.13018</cdr:y>
    </cdr:from>
    <cdr:to>
      <cdr:x>0.33913</cdr:x>
      <cdr:y>0.21218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5453" y="724139"/>
          <a:ext cx="1436347" cy="45613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National Malaria treatment protocol-mono valent RDT </a:t>
          </a:r>
          <a:r>
            <a:rPr lang="en-US" sz="800" b="1" dirty="0" smtClean="0"/>
            <a:t>and ACT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0.38045</cdr:x>
      <cdr:y>0.35415</cdr:y>
    </cdr:from>
    <cdr:to>
      <cdr:x>0.48694</cdr:x>
      <cdr:y>0.3892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3856" y="1970010"/>
          <a:ext cx="933237" cy="19493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195,000 LLINs &lt;5</a:t>
          </a:r>
        </a:p>
      </cdr:txBody>
    </cdr:sp>
  </cdr:relSizeAnchor>
  <cdr:relSizeAnchor xmlns:cdr="http://schemas.openxmlformats.org/drawingml/2006/chartDrawing">
    <cdr:from>
      <cdr:x>0.3518</cdr:x>
      <cdr:y>0.13612</cdr:y>
    </cdr:from>
    <cdr:to>
      <cdr:x>0.51559</cdr:x>
      <cdr:y>0.22158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2813" y="757176"/>
          <a:ext cx="1435324" cy="47536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Established  proper NMCP: Recritment of 4</a:t>
          </a:r>
          <a:r>
            <a:rPr lang="en-US" sz="800" b="1" baseline="0" dirty="0"/>
            <a:t> RMOs, </a:t>
          </a:r>
          <a:r>
            <a:rPr lang="en-US" sz="800" b="1" dirty="0"/>
            <a:t>13 DMOs, 67 SMO</a:t>
          </a:r>
        </a:p>
      </cdr:txBody>
    </cdr:sp>
  </cdr:relSizeAnchor>
  <cdr:relSizeAnchor xmlns:cdr="http://schemas.openxmlformats.org/drawingml/2006/chartDrawing">
    <cdr:from>
      <cdr:x>0.51304</cdr:x>
      <cdr:y>0.32301</cdr:y>
    </cdr:from>
    <cdr:to>
      <cdr:x>0.66595</cdr:x>
      <cdr:y>0.3601</cdr:y>
    </cdr:to>
    <cdr:sp macro="" textlink="">
      <cdr:nvSpPr>
        <cdr:cNvPr id="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95800" y="1796793"/>
          <a:ext cx="1339907" cy="20632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GF 10 malaria 2011-2014</a:t>
          </a:r>
        </a:p>
      </cdr:txBody>
    </cdr:sp>
  </cdr:relSizeAnchor>
  <cdr:relSizeAnchor xmlns:cdr="http://schemas.openxmlformats.org/drawingml/2006/chartDrawing">
    <cdr:from>
      <cdr:x>0.63478</cdr:x>
      <cdr:y>0.39073</cdr:y>
    </cdr:from>
    <cdr:to>
      <cdr:x>0.75595</cdr:x>
      <cdr:y>0.4723</cdr:y>
    </cdr:to>
    <cdr:sp macro="" textlink="">
      <cdr:nvSpPr>
        <cdr:cNvPr id="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2600" y="2173478"/>
          <a:ext cx="1061830" cy="4537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/>
            <a:t>bivalent RDT &amp; IRS 5 districts</a:t>
          </a:r>
        </a:p>
      </cdr:txBody>
    </cdr:sp>
  </cdr:relSizeAnchor>
  <cdr:relSizeAnchor xmlns:cdr="http://schemas.openxmlformats.org/drawingml/2006/chartDrawing">
    <cdr:from>
      <cdr:x>0.57779</cdr:x>
      <cdr:y>0.4918</cdr:y>
    </cdr:from>
    <cdr:to>
      <cdr:x>0.68973</cdr:x>
      <cdr:y>0.56048</cdr:y>
    </cdr:to>
    <cdr:sp macro="" textlink="">
      <cdr:nvSpPr>
        <cdr:cNvPr id="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63209" y="2735677"/>
          <a:ext cx="980887" cy="3820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Treatment base on diagnosis only</a:t>
          </a:r>
        </a:p>
      </cdr:txBody>
    </cdr:sp>
  </cdr:relSizeAnchor>
  <cdr:relSizeAnchor xmlns:cdr="http://schemas.openxmlformats.org/drawingml/2006/chartDrawing">
    <cdr:from>
      <cdr:x>0.66957</cdr:x>
      <cdr:y>0.66814</cdr:y>
    </cdr:from>
    <cdr:to>
      <cdr:x>0.81382</cdr:x>
      <cdr:y>0.75379</cdr:y>
    </cdr:to>
    <cdr:sp macro="" textlink="">
      <cdr:nvSpPr>
        <cdr:cNvPr id="1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7400" y="3716594"/>
          <a:ext cx="1264121" cy="4764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Universal</a:t>
          </a:r>
          <a:r>
            <a:rPr lang="en-US" sz="800" b="1" baseline="0" dirty="0"/>
            <a:t> LLIN distribution 500, 000 LLINs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0.75846</cdr:x>
      <cdr:y>0.39228</cdr:y>
    </cdr:from>
    <cdr:to>
      <cdr:x>0.91014</cdr:x>
      <cdr:y>0.43806</cdr:y>
    </cdr:to>
    <cdr:sp macro="" textlink="">
      <cdr:nvSpPr>
        <cdr:cNvPr id="1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46412" y="2182112"/>
          <a:ext cx="1329188" cy="25466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NFM malaria 2015-2017</a:t>
          </a:r>
        </a:p>
      </cdr:txBody>
    </cdr:sp>
  </cdr:relSizeAnchor>
  <cdr:relSizeAnchor xmlns:cdr="http://schemas.openxmlformats.org/drawingml/2006/chartDrawing">
    <cdr:from>
      <cdr:x>0.24348</cdr:x>
      <cdr:y>0.25301</cdr:y>
    </cdr:from>
    <cdr:to>
      <cdr:x>0.24348</cdr:x>
      <cdr:y>0.28875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2133600" y="1407381"/>
          <a:ext cx="0" cy="19882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0.35652</cdr:x>
      <cdr:y>0.3496</cdr:y>
    </cdr:from>
    <cdr:to>
      <cdr:x>0.35798</cdr:x>
      <cdr:y>0.39375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3124200" y="1944687"/>
          <a:ext cx="12756" cy="24557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0.26957</cdr:x>
      <cdr:y>0.27088</cdr:y>
    </cdr:from>
    <cdr:to>
      <cdr:x>0.40761</cdr:x>
      <cdr:y>0.30846</cdr:y>
    </cdr:to>
    <cdr:sp macro="" textlink="">
      <cdr:nvSpPr>
        <cdr:cNvPr id="1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2200" y="1506794"/>
          <a:ext cx="1209675" cy="2090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GF 7  malaria 2009-2010</a:t>
          </a:r>
        </a:p>
      </cdr:txBody>
    </cdr:sp>
  </cdr:relSizeAnchor>
  <cdr:relSizeAnchor xmlns:cdr="http://schemas.openxmlformats.org/drawingml/2006/chartDrawing">
    <cdr:from>
      <cdr:x>0.4</cdr:x>
      <cdr:y>0.41859</cdr:y>
    </cdr:from>
    <cdr:to>
      <cdr:x>0.40125</cdr:x>
      <cdr:y>0.5188</cdr:y>
    </cdr:to>
    <cdr:cxnSp macro="">
      <cdr:nvCxnSpPr>
        <cdr:cNvPr id="40" name="Straight Arrow Connector 39"/>
        <cdr:cNvCxnSpPr/>
      </cdr:nvCxnSpPr>
      <cdr:spPr>
        <a:xfrm xmlns:a="http://schemas.openxmlformats.org/drawingml/2006/main">
          <a:off x="3505200" y="2328421"/>
          <a:ext cx="10946" cy="55746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0.46087</cdr:x>
      <cdr:y>0.47263</cdr:y>
    </cdr:from>
    <cdr:to>
      <cdr:x>0.46352</cdr:x>
      <cdr:y>0.59597</cdr:y>
    </cdr:to>
    <cdr:cxnSp macro="">
      <cdr:nvCxnSpPr>
        <cdr:cNvPr id="41" name="Straight Arrow Connector 40"/>
        <cdr:cNvCxnSpPr/>
      </cdr:nvCxnSpPr>
      <cdr:spPr>
        <a:xfrm xmlns:a="http://schemas.openxmlformats.org/drawingml/2006/main" flipH="1">
          <a:off x="4038600" y="2629032"/>
          <a:ext cx="23205" cy="6860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0.08696</cdr:x>
      <cdr:y>0.00613</cdr:y>
    </cdr:from>
    <cdr:to>
      <cdr:x>0.31304</cdr:x>
      <cdr:y>0.07647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" y="34087"/>
          <a:ext cx="1981200" cy="3912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2003</a:t>
          </a:r>
          <a:r>
            <a:rPr lang="en-US" sz="800" b="1" baseline="0" dirty="0"/>
            <a:t> </a:t>
          </a:r>
          <a:r>
            <a:rPr lang="en-US" sz="800" b="1" baseline="0" dirty="0" smtClean="0"/>
            <a:t>NMP </a:t>
          </a:r>
          <a:r>
            <a:rPr lang="en-US" sz="800" b="1" baseline="0" dirty="0"/>
            <a:t>established. 2 </a:t>
          </a:r>
          <a:r>
            <a:rPr lang="en-US" sz="800" b="1" baseline="0" dirty="0" smtClean="0"/>
            <a:t>staff</a:t>
          </a:r>
          <a:r>
            <a:rPr lang="en-US" sz="800" b="1" dirty="0"/>
            <a:t> </a:t>
          </a:r>
          <a:r>
            <a:rPr lang="en-US" sz="800" b="1" dirty="0" smtClean="0"/>
            <a:t>in 2005</a:t>
          </a:r>
          <a:r>
            <a:rPr lang="en-US" sz="800" b="1" baseline="0" dirty="0" smtClean="0"/>
            <a:t> </a:t>
          </a:r>
        </a:p>
        <a:p xmlns:a="http://schemas.openxmlformats.org/drawingml/2006/main">
          <a:r>
            <a:rPr lang="en-US" sz="800" b="1" baseline="0" dirty="0" smtClean="0"/>
            <a:t> GF </a:t>
          </a:r>
          <a:r>
            <a:rPr lang="en-US" sz="800" b="1" baseline="0" dirty="0"/>
            <a:t>2 2005-2008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0.05217</cdr:x>
      <cdr:y>0.0654</cdr:y>
    </cdr:from>
    <cdr:to>
      <cdr:x>0.05363</cdr:x>
      <cdr:y>0.10955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57200" y="363794"/>
          <a:ext cx="12794" cy="2455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0.17522</cdr:x>
      <cdr:y>0.13018</cdr:y>
    </cdr:from>
    <cdr:to>
      <cdr:x>0.33913</cdr:x>
      <cdr:y>0.21218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5453" y="724139"/>
          <a:ext cx="1436347" cy="45613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National Malaria treatment protocol-mono valent RDT </a:t>
          </a:r>
          <a:r>
            <a:rPr lang="en-US" sz="800" b="1" dirty="0" smtClean="0"/>
            <a:t>and ACT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0.35652</cdr:x>
      <cdr:y>0.33731</cdr:y>
    </cdr:from>
    <cdr:to>
      <cdr:x>0.47826</cdr:x>
      <cdr:y>0.46934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24200" y="1876337"/>
          <a:ext cx="1066800" cy="73440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 smtClean="0"/>
            <a:t>a. 195,000 LLINs  &gt;5</a:t>
          </a:r>
        </a:p>
        <a:p xmlns:a="http://schemas.openxmlformats.org/drawingml/2006/main">
          <a:r>
            <a:rPr lang="en-US" sz="800" b="1" dirty="0" smtClean="0"/>
            <a:t>b. Community based management of malaria 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0.3518</cdr:x>
      <cdr:y>0.13768</cdr:y>
    </cdr:from>
    <cdr:to>
      <cdr:x>0.51559</cdr:x>
      <cdr:y>0.24329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2829" y="765868"/>
          <a:ext cx="1435292" cy="58744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 smtClean="0"/>
            <a:t>Established  a proper NMP: Recruitment of </a:t>
          </a:r>
          <a:r>
            <a:rPr lang="en-US" sz="800" b="1" dirty="0"/>
            <a:t>4</a:t>
          </a:r>
          <a:r>
            <a:rPr lang="en-US" sz="800" b="1" baseline="0" dirty="0"/>
            <a:t> RMOs, </a:t>
          </a:r>
          <a:r>
            <a:rPr lang="en-US" sz="800" b="1" dirty="0"/>
            <a:t>13 DMOs, 67 </a:t>
          </a:r>
          <a:r>
            <a:rPr lang="en-US" sz="800" b="1" dirty="0" smtClean="0"/>
            <a:t>SMO, 4 Ento ,3  QC lab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0.48748</cdr:x>
      <cdr:y>0.30197</cdr:y>
    </cdr:from>
    <cdr:to>
      <cdr:x>0.64039</cdr:x>
      <cdr:y>0.33906</cdr:y>
    </cdr:to>
    <cdr:sp macro="" textlink="">
      <cdr:nvSpPr>
        <cdr:cNvPr id="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1812" y="1679753"/>
          <a:ext cx="1339950" cy="2063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GF 10 malaria 2011-2014</a:t>
          </a:r>
        </a:p>
      </cdr:txBody>
    </cdr:sp>
  </cdr:relSizeAnchor>
  <cdr:relSizeAnchor xmlns:cdr="http://schemas.openxmlformats.org/drawingml/2006/chartDrawing">
    <cdr:from>
      <cdr:x>0.47826</cdr:x>
      <cdr:y>0.49981</cdr:y>
    </cdr:from>
    <cdr:to>
      <cdr:x>0.59943</cdr:x>
      <cdr:y>0.58138</cdr:y>
    </cdr:to>
    <cdr:sp macro="" textlink="">
      <cdr:nvSpPr>
        <cdr:cNvPr id="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1000" y="2780218"/>
          <a:ext cx="1061813" cy="45374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/>
            <a:t>bivalent RDT &amp; IRS 5 districts</a:t>
          </a:r>
        </a:p>
      </cdr:txBody>
    </cdr:sp>
  </cdr:relSizeAnchor>
  <cdr:relSizeAnchor xmlns:cdr="http://schemas.openxmlformats.org/drawingml/2006/chartDrawing">
    <cdr:from>
      <cdr:x>0.50868</cdr:x>
      <cdr:y>0.60974</cdr:y>
    </cdr:from>
    <cdr:to>
      <cdr:x>0.63912</cdr:x>
      <cdr:y>0.73303</cdr:y>
    </cdr:to>
    <cdr:sp macro="" textlink="">
      <cdr:nvSpPr>
        <cdr:cNvPr id="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57578" y="3391728"/>
          <a:ext cx="1143000" cy="685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 smtClean="0"/>
            <a:t>Expanded bivalent </a:t>
          </a:r>
          <a:r>
            <a:rPr lang="en-US" sz="900" b="1" dirty="0" smtClean="0"/>
            <a:t>RDT to whole country and Treatment </a:t>
          </a:r>
          <a:r>
            <a:rPr lang="en-US" sz="900" b="1" dirty="0"/>
            <a:t>base on diagnosis only</a:t>
          </a:r>
        </a:p>
      </cdr:txBody>
    </cdr:sp>
  </cdr:relSizeAnchor>
  <cdr:relSizeAnchor xmlns:cdr="http://schemas.openxmlformats.org/drawingml/2006/chartDrawing">
    <cdr:from>
      <cdr:x>0.63478</cdr:x>
      <cdr:y>0.49981</cdr:y>
    </cdr:from>
    <cdr:to>
      <cdr:x>0.77903</cdr:x>
      <cdr:y>0.58546</cdr:y>
    </cdr:to>
    <cdr:sp macro="" textlink="">
      <cdr:nvSpPr>
        <cdr:cNvPr id="1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2600" y="2780218"/>
          <a:ext cx="1264063" cy="4764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Universal</a:t>
          </a:r>
          <a:r>
            <a:rPr lang="en-US" sz="800" b="1" baseline="0" dirty="0"/>
            <a:t> LLIN </a:t>
          </a:r>
          <a:r>
            <a:rPr lang="en-US" sz="800" b="1" baseline="0" dirty="0" smtClean="0"/>
            <a:t>distribution</a:t>
          </a:r>
          <a:r>
            <a:rPr lang="en-US" sz="800" b="1" dirty="0" smtClean="0"/>
            <a:t> covering 97% of population</a:t>
          </a:r>
          <a:r>
            <a:rPr lang="en-US" sz="800" b="1" baseline="0" dirty="0" smtClean="0"/>
            <a:t> 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0.75652</cdr:x>
      <cdr:y>0.61315</cdr:y>
    </cdr:from>
    <cdr:to>
      <cdr:x>0.9082</cdr:x>
      <cdr:y>0.65893</cdr:y>
    </cdr:to>
    <cdr:sp macro="" textlink="">
      <cdr:nvSpPr>
        <cdr:cNvPr id="1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29400" y="3410712"/>
          <a:ext cx="1329172" cy="2546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 smtClean="0"/>
            <a:t>GF NFM </a:t>
          </a:r>
          <a:r>
            <a:rPr lang="en-US" sz="800" b="1" dirty="0"/>
            <a:t>malaria 2015-2017</a:t>
          </a:r>
        </a:p>
      </cdr:txBody>
    </cdr:sp>
  </cdr:relSizeAnchor>
  <cdr:relSizeAnchor xmlns:cdr="http://schemas.openxmlformats.org/drawingml/2006/chartDrawing">
    <cdr:from>
      <cdr:x>0.24348</cdr:x>
      <cdr:y>0.20219</cdr:y>
    </cdr:from>
    <cdr:to>
      <cdr:x>0.24348</cdr:x>
      <cdr:y>0.28875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2133600" y="1124712"/>
          <a:ext cx="15" cy="4814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0.34783</cdr:x>
      <cdr:y>0.3326</cdr:y>
    </cdr:from>
    <cdr:to>
      <cdr:x>0.34929</cdr:x>
      <cdr:y>0.37675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3048000" y="1850114"/>
          <a:ext cx="12794" cy="2455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0.26957</cdr:x>
      <cdr:y>0.27088</cdr:y>
    </cdr:from>
    <cdr:to>
      <cdr:x>0.40761</cdr:x>
      <cdr:y>0.30846</cdr:y>
    </cdr:to>
    <cdr:sp macro="" textlink="">
      <cdr:nvSpPr>
        <cdr:cNvPr id="1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2200" y="1506794"/>
          <a:ext cx="1209675" cy="2090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GF 7  malaria 2009-2010</a:t>
          </a:r>
        </a:p>
      </cdr:txBody>
    </cdr:sp>
  </cdr:relSizeAnchor>
  <cdr:relSizeAnchor xmlns:cdr="http://schemas.openxmlformats.org/drawingml/2006/chartDrawing">
    <cdr:from>
      <cdr:x>0.4</cdr:x>
      <cdr:y>0.46934</cdr:y>
    </cdr:from>
    <cdr:to>
      <cdr:x>0.40125</cdr:x>
      <cdr:y>0.54991</cdr:y>
    </cdr:to>
    <cdr:cxnSp macro="">
      <cdr:nvCxnSpPr>
        <cdr:cNvPr id="40" name="Straight Arrow Connector 39"/>
        <cdr:cNvCxnSpPr/>
      </cdr:nvCxnSpPr>
      <cdr:spPr>
        <a:xfrm xmlns:a="http://schemas.openxmlformats.org/drawingml/2006/main">
          <a:off x="3505200" y="2610744"/>
          <a:ext cx="10954" cy="4481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0.45217</cdr:x>
      <cdr:y>0.47243</cdr:y>
    </cdr:from>
    <cdr:to>
      <cdr:x>0.45482</cdr:x>
      <cdr:y>0.59577</cdr:y>
    </cdr:to>
    <cdr:cxnSp macro="">
      <cdr:nvCxnSpPr>
        <cdr:cNvPr id="41" name="Straight Arrow Connector 40"/>
        <cdr:cNvCxnSpPr/>
      </cdr:nvCxnSpPr>
      <cdr:spPr>
        <a:xfrm xmlns:a="http://schemas.openxmlformats.org/drawingml/2006/main" flipH="1">
          <a:off x="3962400" y="2627950"/>
          <a:ext cx="23222" cy="68609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0.35873</cdr:y>
    </cdr:from>
    <cdr:to>
      <cdr:x>0.50017</cdr:x>
      <cdr:y>0.46147</cdr:y>
    </cdr:to>
    <cdr:cxnSp macro="">
      <cdr:nvCxnSpPr>
        <cdr:cNvPr id="17" name="Straight Arrow Connector 16"/>
        <cdr:cNvCxnSpPr/>
      </cdr:nvCxnSpPr>
      <cdr:spPr>
        <a:xfrm xmlns:a="http://schemas.openxmlformats.org/drawingml/2006/main">
          <a:off x="4381500" y="1995490"/>
          <a:ext cx="1523" cy="5715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0.49881</cdr:x>
      <cdr:y>0.6025</cdr:y>
    </cdr:from>
    <cdr:to>
      <cdr:x>0.50119</cdr:x>
      <cdr:y>0.68799</cdr:y>
    </cdr:to>
    <cdr:cxnSp macro="">
      <cdr:nvCxnSpPr>
        <cdr:cNvPr id="21" name="Straight Arrow Connector 20"/>
        <cdr:cNvCxnSpPr/>
      </cdr:nvCxnSpPr>
      <cdr:spPr>
        <a:xfrm xmlns:a="http://schemas.openxmlformats.org/drawingml/2006/main">
          <a:off x="4371048" y="3351446"/>
          <a:ext cx="20903" cy="4755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0.53913</cdr:x>
      <cdr:y>0.73644</cdr:y>
    </cdr:from>
    <cdr:to>
      <cdr:x>0.54152</cdr:x>
      <cdr:y>0.82194</cdr:y>
    </cdr:to>
    <cdr:cxnSp macro="">
      <cdr:nvCxnSpPr>
        <cdr:cNvPr id="23" name="Straight Arrow Connector 22"/>
        <cdr:cNvCxnSpPr/>
      </cdr:nvCxnSpPr>
      <cdr:spPr>
        <a:xfrm xmlns:a="http://schemas.openxmlformats.org/drawingml/2006/main">
          <a:off x="4724400" y="4096512"/>
          <a:ext cx="20903" cy="47558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0.65217</cdr:x>
      <cdr:y>0.61315</cdr:y>
    </cdr:from>
    <cdr:to>
      <cdr:x>0.65217</cdr:x>
      <cdr:y>0.83704</cdr:y>
    </cdr:to>
    <cdr:cxnSp macro="">
      <cdr:nvCxnSpPr>
        <cdr:cNvPr id="24" name="Straight Arrow Connector 23"/>
        <cdr:cNvCxnSpPr/>
      </cdr:nvCxnSpPr>
      <cdr:spPr>
        <a:xfrm xmlns:a="http://schemas.openxmlformats.org/drawingml/2006/main">
          <a:off x="5715000" y="3410712"/>
          <a:ext cx="0" cy="124540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0.77391</cdr:x>
      <cdr:y>0.70904</cdr:y>
    </cdr:from>
    <cdr:to>
      <cdr:x>0.77666</cdr:x>
      <cdr:y>0.81416</cdr:y>
    </cdr:to>
    <cdr:cxnSp macro="">
      <cdr:nvCxnSpPr>
        <cdr:cNvPr id="26" name="Straight Arrow Connector 25"/>
        <cdr:cNvCxnSpPr/>
      </cdr:nvCxnSpPr>
      <cdr:spPr>
        <a:xfrm xmlns:a="http://schemas.openxmlformats.org/drawingml/2006/main">
          <a:off x="6781800" y="3944112"/>
          <a:ext cx="24063" cy="58474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0.97391</cdr:x>
      <cdr:y>0.72274</cdr:y>
    </cdr:from>
    <cdr:to>
      <cdr:x>0.97666</cdr:x>
      <cdr:y>0.82786</cdr:y>
    </cdr:to>
    <cdr:cxnSp macro="">
      <cdr:nvCxnSpPr>
        <cdr:cNvPr id="27" name="Straight Arrow Connector 26"/>
        <cdr:cNvCxnSpPr/>
      </cdr:nvCxnSpPr>
      <cdr:spPr>
        <a:xfrm xmlns:a="http://schemas.openxmlformats.org/drawingml/2006/main">
          <a:off x="8534400" y="4020312"/>
          <a:ext cx="24063" cy="58474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0.83478</cdr:x>
      <cdr:y>0.68164</cdr:y>
    </cdr:from>
    <cdr:to>
      <cdr:x>0.98646</cdr:x>
      <cdr:y>0.73644</cdr:y>
    </cdr:to>
    <cdr:sp macro="" textlink="">
      <cdr:nvSpPr>
        <cdr:cNvPr id="2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15200" y="3791712"/>
          <a:ext cx="1329172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 smtClean="0"/>
            <a:t>Tailored Review GF Grant 2018 to 2020</a:t>
          </a:r>
          <a:endParaRPr lang="en-US" sz="800" b="1" dirty="0"/>
        </a:p>
      </cdr:txBody>
    </cdr:sp>
  </cdr:relSizeAnchor>
  <cdr:relSizeAnchor xmlns:cdr="http://schemas.openxmlformats.org/drawingml/2006/chartDrawing">
    <cdr:from>
      <cdr:x>0.8087</cdr:x>
      <cdr:y>0.75014</cdr:y>
    </cdr:from>
    <cdr:to>
      <cdr:x>0.96157</cdr:x>
      <cdr:y>0.79092</cdr:y>
    </cdr:to>
    <cdr:sp macro="" textlink="">
      <cdr:nvSpPr>
        <cdr:cNvPr id="3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6600" y="4172712"/>
          <a:ext cx="1339649" cy="226871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/>
            <a:t>Malaria elimination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0.93043</cdr:x>
      <cdr:y>0.79123</cdr:y>
    </cdr:from>
    <cdr:to>
      <cdr:x>0.93189</cdr:x>
      <cdr:y>0.83538</cdr:y>
    </cdr:to>
    <cdr:cxnSp macro="">
      <cdr:nvCxnSpPr>
        <cdr:cNvPr id="32" name="Straight Arrow Connector 31"/>
        <cdr:cNvCxnSpPr/>
      </cdr:nvCxnSpPr>
      <cdr:spPr>
        <a:xfrm xmlns:a="http://schemas.openxmlformats.org/drawingml/2006/main">
          <a:off x="8153400" y="4401312"/>
          <a:ext cx="12794" cy="24558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1CC3814-6CE3-48CA-939B-3E3C6F10568D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631E8E4-50E1-469F-86A2-DC361C304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EECAA-5D87-6848-A9B9-8060006E6A2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6EF5-936F-D04D-ACC4-3DA521E1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26EF5-936F-D04D-ACC4-3DA521E183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26EF5-936F-D04D-ACC4-3DA521E183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10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special situations mentioned in column one under ‘category’  are situations that may pose challenges to elimination and you may be working on it currently. Please </a:t>
            </a:r>
            <a:r>
              <a:rPr lang="en-GB" smtClean="0"/>
              <a:t>describe them, </a:t>
            </a:r>
            <a:r>
              <a:rPr lang="en-GB" dirty="0" smtClean="0"/>
              <a:t>action taken</a:t>
            </a:r>
            <a:r>
              <a:rPr lang="en-GB" baseline="0" dirty="0" smtClean="0"/>
              <a:t> and </a:t>
            </a:r>
            <a:r>
              <a:rPr lang="en-GB" dirty="0" smtClean="0"/>
              <a:t> technical assistance </a:t>
            </a:r>
            <a:r>
              <a:rPr lang="en-GB" smtClean="0"/>
              <a:t>needed </a:t>
            </a:r>
            <a:r>
              <a:rPr lang="en-GB" baseline="0" smtClean="0"/>
              <a:t>eg</a:t>
            </a:r>
            <a:r>
              <a:rPr lang="en-GB" baseline="0" dirty="0" smtClean="0"/>
              <a:t>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0B0A9-09D5-4F74-AF3A-4AF48902DC7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10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special situations mentioned in column one under ‘category’  are situations that may pose challenges to elimination and you may be working on it currently. Please </a:t>
            </a:r>
            <a:r>
              <a:rPr lang="en-GB" smtClean="0"/>
              <a:t>describe them, </a:t>
            </a:r>
            <a:r>
              <a:rPr lang="en-GB" dirty="0" smtClean="0"/>
              <a:t>action taken</a:t>
            </a:r>
            <a:r>
              <a:rPr lang="en-GB" baseline="0" dirty="0" smtClean="0"/>
              <a:t> and </a:t>
            </a:r>
            <a:r>
              <a:rPr lang="en-GB" dirty="0" smtClean="0"/>
              <a:t> technical assistance </a:t>
            </a:r>
            <a:r>
              <a:rPr lang="en-GB" smtClean="0"/>
              <a:t>needed </a:t>
            </a:r>
            <a:r>
              <a:rPr lang="en-GB" baseline="0" smtClean="0"/>
              <a:t>eg</a:t>
            </a:r>
            <a:r>
              <a:rPr lang="en-GB" baseline="0" dirty="0" smtClean="0"/>
              <a:t>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0B0A9-09D5-4F74-AF3A-4AF48902DC7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4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0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990B-D662-4499-85CB-26D399BF4F4A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C167D-4ACE-4F06-9940-C3D92F14A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jpe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276225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Progress, Challenges and Way Foreword  of National Malaria </a:t>
            </a:r>
            <a:b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Programme                      </a:t>
            </a:r>
            <a:b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Timor Leste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553200" cy="1828800"/>
          </a:xfrm>
        </p:spPr>
        <p:txBody>
          <a:bodyPr>
            <a:normAutofit lnSpcReduction="10000"/>
          </a:bodyPr>
          <a:lstStyle/>
          <a:p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Dr.Merita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Monteiro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Head of CDC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Ministry of Health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Timor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Leste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7" y="0"/>
            <a:ext cx="8767118" cy="2362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Objective 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>3: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continue</a:t>
            </a:r>
            <a:r>
              <a:rPr lang="mr-IN" sz="4000" b="1" dirty="0" smtClean="0">
                <a:solidFill>
                  <a:srgbClr val="C00000"/>
                </a:solidFill>
                <a:latin typeface="+mn-lt"/>
              </a:rPr>
              <a:t>…………………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dirty="0">
                <a:solidFill>
                  <a:srgbClr val="C00000"/>
                </a:solidFill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</a:rPr>
              <a:t>To prevent reintroduction of malaria in municipalities that have already interrupted malaria transmission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.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47" y="2590800"/>
            <a:ext cx="8385604" cy="41148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Have adequate buffer stocks of LLINs, insecticides, diagnostics and antimalarial medicines.</a:t>
            </a:r>
          </a:p>
          <a:p>
            <a:pPr lvl="0"/>
            <a:r>
              <a:rPr lang="en-US" sz="2800" dirty="0"/>
              <a:t>Protect vulnerable populations with LLINs and IRS where necessary.</a:t>
            </a:r>
          </a:p>
          <a:p>
            <a:pPr lvl="0"/>
            <a:r>
              <a:rPr lang="en-US" sz="2800" dirty="0"/>
              <a:t>Strengthen cross border collaboration with Timor province of Indonesia and facilitate sharing of sub-national data.</a:t>
            </a:r>
          </a:p>
          <a:p>
            <a:r>
              <a:rPr lang="en-GB" sz="2800" dirty="0"/>
              <a:t>Establish diagnostic and treatment centres at border crossings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93"/>
            <a:ext cx="8305800" cy="7159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Malaria cases and milestones of malaria </a:t>
            </a:r>
            <a:r>
              <a:rPr lang="en-US" sz="2800" b="1" dirty="0" smtClean="0">
                <a:solidFill>
                  <a:srgbClr val="C00000"/>
                </a:solidFill>
              </a:rPr>
              <a:t>programme </a:t>
            </a:r>
            <a:r>
              <a:rPr lang="en-US" sz="2800" b="1" dirty="0">
                <a:solidFill>
                  <a:srgbClr val="C00000"/>
                </a:solidFill>
              </a:rPr>
              <a:t>in Timor </a:t>
            </a:r>
            <a:r>
              <a:rPr lang="en-US" sz="2800" b="1" dirty="0" smtClean="0">
                <a:solidFill>
                  <a:srgbClr val="C00000"/>
                </a:solidFill>
              </a:rPr>
              <a:t>Leste from 2016 to 2017 (per  month)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34960"/>
              </p:ext>
            </p:extLst>
          </p:nvPr>
        </p:nvGraphicFramePr>
        <p:xfrm>
          <a:off x="152400" y="10668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43200" y="2590800"/>
            <a:ext cx="1209675" cy="20905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GF 7  malaria 2009-2010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567608"/>
              </p:ext>
            </p:extLst>
          </p:nvPr>
        </p:nvGraphicFramePr>
        <p:xfrm>
          <a:off x="152400" y="1084006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00622" y="3352800"/>
            <a:ext cx="1066556" cy="343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IRS in 3 districts &amp; mono valent RDT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283924"/>
              </p:ext>
            </p:extLst>
          </p:nvPr>
        </p:nvGraphicFramePr>
        <p:xfrm>
          <a:off x="152400" y="1085088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94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of malaria cases reported from 2009 to 2018 Q1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47196"/>
              </p:ext>
            </p:extLst>
          </p:nvPr>
        </p:nvGraphicFramePr>
        <p:xfrm>
          <a:off x="152398" y="1066799"/>
          <a:ext cx="8915402" cy="5521565"/>
        </p:xfrm>
        <a:graphic>
          <a:graphicData uri="http://schemas.openxmlformats.org/drawingml/2006/table">
            <a:tbl>
              <a:tblPr firstRow="1" bandRow="1"/>
              <a:tblGrid>
                <a:gridCol w="673873"/>
                <a:gridCol w="673873"/>
                <a:gridCol w="673873"/>
                <a:gridCol w="673873"/>
                <a:gridCol w="673873"/>
                <a:gridCol w="673873"/>
                <a:gridCol w="673873"/>
                <a:gridCol w="673873"/>
                <a:gridCol w="673873"/>
                <a:gridCol w="673873"/>
                <a:gridCol w="673873"/>
                <a:gridCol w="785143"/>
                <a:gridCol w="717656"/>
              </a:tblGrid>
              <a:tr h="707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exam. slide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 exam. RDT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Presumed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Confirm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Pf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Pv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Mix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deaths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API (/1000)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Indigenous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Imported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01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108397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115,029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0.03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791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47,421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39" y="293554"/>
            <a:ext cx="8001000" cy="7921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Distribution of the malaria cases in 2017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6" y="1417638"/>
            <a:ext cx="8250393" cy="45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73010"/>
              </p:ext>
            </p:extLst>
          </p:nvPr>
        </p:nvGraphicFramePr>
        <p:xfrm>
          <a:off x="304800" y="690265"/>
          <a:ext cx="8458200" cy="64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077"/>
                <a:gridCol w="853580"/>
                <a:gridCol w="775982"/>
                <a:gridCol w="931178"/>
                <a:gridCol w="698383"/>
              </a:tblGrid>
              <a:tr h="39553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achievement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5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Proportion of suspected malaria cases tested by RDT or microscopy at Public Health Sector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115,029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115,029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Proportion of suspected malaria cases tested by RDT or microscopy</a:t>
                      </a:r>
                      <a:r>
                        <a:rPr lang="en-US" sz="1600" baseline="0" dirty="0" smtClean="0"/>
                        <a:t> at the community (35 CHV)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23,545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23,545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Proportion of suspected malaria cases tested by RDT or microscopy</a:t>
                      </a:r>
                      <a:r>
                        <a:rPr lang="en-US" sz="1600" baseline="0" dirty="0" smtClean="0"/>
                        <a:t> at the Private Health Sector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(Q1 2018)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Proportion of</a:t>
                      </a:r>
                      <a:r>
                        <a:rPr lang="en-US" sz="1600" baseline="0" dirty="0" smtClean="0"/>
                        <a:t> confirm malaria cases that received first line </a:t>
                      </a:r>
                      <a:r>
                        <a:rPr lang="en-US" sz="1600" baseline="0" dirty="0" err="1" smtClean="0"/>
                        <a:t>antimalaria</a:t>
                      </a:r>
                      <a:r>
                        <a:rPr lang="en-US" sz="1600" baseline="0" dirty="0" smtClean="0"/>
                        <a:t> treatment </a:t>
                      </a:r>
                      <a:r>
                        <a:rPr lang="en-US" sz="1600" baseline="0" dirty="0" smtClean="0"/>
                        <a:t>public health sector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87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Proportion of</a:t>
                      </a:r>
                      <a:r>
                        <a:rPr lang="en-US" sz="1600" baseline="0" dirty="0" smtClean="0"/>
                        <a:t> confirm malaria cases that received first line </a:t>
                      </a:r>
                      <a:r>
                        <a:rPr lang="en-US" sz="1600" baseline="0" dirty="0" err="1" smtClean="0"/>
                        <a:t>antimalaria</a:t>
                      </a:r>
                      <a:r>
                        <a:rPr lang="en-US" sz="1600" baseline="0" dirty="0" smtClean="0"/>
                        <a:t> treatment in the community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87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Proportion of</a:t>
                      </a:r>
                      <a:r>
                        <a:rPr lang="en-US" sz="1600" baseline="0" dirty="0" smtClean="0"/>
                        <a:t> confirm malaria cases that received first line </a:t>
                      </a:r>
                      <a:r>
                        <a:rPr lang="en-US" sz="1600" baseline="0" dirty="0" err="1" smtClean="0"/>
                        <a:t>antimalaria</a:t>
                      </a:r>
                      <a:r>
                        <a:rPr lang="en-US" sz="1600" baseline="0" dirty="0" smtClean="0"/>
                        <a:t> treatment in the private health Sector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(Q1 2018)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cases</a:t>
                      </a:r>
                      <a:endParaRPr lang="en-US" sz="1600" dirty="0"/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Percentage</a:t>
                      </a:r>
                      <a:r>
                        <a:rPr lang="en-US" sz="1600" baseline="0" dirty="0" smtClean="0"/>
                        <a:t> of confirmed cases fully investigated and classified (within 2 days of report)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395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Percentage</a:t>
                      </a:r>
                      <a:r>
                        <a:rPr lang="en-US" sz="1600" baseline="0" dirty="0" smtClean="0"/>
                        <a:t> of confirmed malaria foci fully investigated and classified ( within 2 days of report)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27122"/>
            <a:ext cx="73533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Progress of National Malaria </a:t>
            </a:r>
            <a:r>
              <a:rPr lang="en-US" sz="2400" b="1" dirty="0" err="1" smtClean="0">
                <a:solidFill>
                  <a:srgbClr val="C00000"/>
                </a:solidFill>
              </a:rPr>
              <a:t>Programme</a:t>
            </a:r>
            <a:r>
              <a:rPr lang="en-US" sz="2400" b="1" dirty="0" smtClean="0">
                <a:solidFill>
                  <a:srgbClr val="C00000"/>
                </a:solidFill>
              </a:rPr>
              <a:t> 2017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Progress of NMP 2017 continue</a:t>
            </a:r>
            <a:r>
              <a:rPr lang="mr-IN" sz="3200" b="1" dirty="0" smtClean="0">
                <a:solidFill>
                  <a:srgbClr val="C00000"/>
                </a:solidFill>
              </a:rPr>
              <a:t>……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74756"/>
              </p:ext>
            </p:extLst>
          </p:nvPr>
        </p:nvGraphicFramePr>
        <p:xfrm>
          <a:off x="723900" y="1752600"/>
          <a:ext cx="78105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990600"/>
                <a:gridCol w="1066800"/>
                <a:gridCol w="914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achievement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LLINs distributed</a:t>
                      </a:r>
                      <a:r>
                        <a:rPr lang="en-US" baseline="0" dirty="0" smtClean="0"/>
                        <a:t> to at risk population through mass campaigns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289,247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287314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103%</a:t>
                      </a:r>
                      <a:endParaRPr lang="en-US" sz="16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LLINs distribute to target risk groups (PW)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45,324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37,157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82%</a:t>
                      </a:r>
                      <a:endParaRPr lang="en-US" sz="16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households in targeted areas that received Indoor Residual Spraying during the reported period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31,201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31,419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0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10000"/>
          </a:bodyPr>
          <a:lstStyle/>
          <a:p>
            <a:pPr algn="just" hangingPunct="0">
              <a:lnSpc>
                <a:spcPct val="150000"/>
              </a:lnSpc>
              <a:spcBef>
                <a:spcPts val="0"/>
              </a:spcBef>
            </a:pP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No stock out of anti </a:t>
            </a:r>
            <a:r>
              <a:rPr lang="en-US" sz="2000" b="1" dirty="0" err="1" smtClean="0">
                <a:latin typeface="Arial" pitchFamily="34" charset="0"/>
                <a:ea typeface="Calibri"/>
                <a:cs typeface="Arial" pitchFamily="34" charset="0"/>
              </a:rPr>
              <a:t>malarials</a:t>
            </a: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 and RDT at all levels 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Improved Monitoring and Evaluation at all level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Implementation of evidence based malaria control Programme 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Monitoring of effect and safety  of malaria first line treatment  </a:t>
            </a:r>
            <a:r>
              <a:rPr lang="en-US" sz="2000" dirty="0" err="1" smtClean="0">
                <a:latin typeface="Arial" pitchFamily="34" charset="0"/>
                <a:ea typeface="Calibri"/>
                <a:cs typeface="Arial" pitchFamily="34" charset="0"/>
              </a:rPr>
              <a:t>Artemether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ea typeface="Calibri"/>
                <a:cs typeface="Arial" pitchFamily="34" charset="0"/>
              </a:rPr>
              <a:t>Lumefantrin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and Chloroquine for treatment of uncomplicated Pf and Pv malaria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Monitoring of insecticide resistance and persistence of insecticides on the surface during IRS and LLINs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Availability of funds specially from GF and RAM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Strong Technical Guidance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b="1" dirty="0" smtClean="0">
                <a:latin typeface="Arial" pitchFamily="34" charset="0"/>
                <a:ea typeface="Calibri"/>
                <a:cs typeface="Arial" pitchFamily="34" charset="0"/>
              </a:rPr>
              <a:t>Active malaria team </a:t>
            </a:r>
          </a:p>
          <a:p>
            <a:pPr marR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53425"/>
            <a:ext cx="6934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Progress of NMP</a:t>
            </a:r>
            <a:r>
              <a:rPr lang="mr-IN" sz="3200" b="1" dirty="0" smtClean="0">
                <a:solidFill>
                  <a:srgbClr val="C00000"/>
                </a:solidFill>
                <a:latin typeface="+mj-lt"/>
              </a:rPr>
              <a:t>………………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.. 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4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1" y="34078"/>
            <a:ext cx="7611892" cy="523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Addressing Challenges and way foreword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2275"/>
              </p:ext>
            </p:extLst>
          </p:nvPr>
        </p:nvGraphicFramePr>
        <p:xfrm>
          <a:off x="107504" y="836712"/>
          <a:ext cx="8122096" cy="609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3657600"/>
              </a:tblGrid>
              <a:tr h="38248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Category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Descriptions</a:t>
                      </a:r>
                      <a:r>
                        <a:rPr lang="en-GB" sz="1800" baseline="0" dirty="0" smtClean="0"/>
                        <a:t> of issue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Action taken/ proposed</a:t>
                      </a:r>
                      <a:endParaRPr lang="en-US" sz="1800" dirty="0"/>
                    </a:p>
                  </a:txBody>
                  <a:tcPr/>
                </a:tc>
              </a:tr>
              <a:tr h="52686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Cross border Collaboration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&gt;95%</a:t>
                      </a:r>
                      <a:r>
                        <a:rPr lang="en-US" sz="1400" baseline="0" dirty="0" smtClean="0"/>
                        <a:t> of the cases are reported in the </a:t>
                      </a:r>
                      <a:r>
                        <a:rPr lang="en-US" sz="1400" baseline="0" smtClean="0"/>
                        <a:t>border areas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cross border</a:t>
                      </a:r>
                      <a:r>
                        <a:rPr lang="en-US" sz="1400" baseline="0" dirty="0" smtClean="0"/>
                        <a:t> collaboration was conduced in January 2017. Need to carry foreword  in 2018</a:t>
                      </a:r>
                      <a:endParaRPr lang="en-US" sz="1400" dirty="0"/>
                    </a:p>
                  </a:txBody>
                  <a:tcPr/>
                </a:tc>
              </a:tr>
              <a:tr h="22250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Migrant, mobile  and hard to reach population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1400" dirty="0" smtClean="0"/>
                        <a:t>13</a:t>
                      </a:r>
                      <a:r>
                        <a:rPr lang="en-US" sz="1400" baseline="0" dirty="0" smtClean="0"/>
                        <a:t> out of 30 cases reported in 2017 from Timorese fisherman who did fishing in Indonesian island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400" baseline="0" dirty="0" smtClean="0"/>
                        <a:t>Positive cases reported from slash and burning cultivation farmers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400" baseline="0" dirty="0" smtClean="0"/>
                        <a:t>Migrant workers from private companies and migrants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1400" dirty="0" smtClean="0"/>
                        <a:t>Distribution of LLIN</a:t>
                      </a:r>
                      <a:r>
                        <a:rPr lang="en-US" sz="1400" baseline="0" dirty="0" smtClean="0"/>
                        <a:t>  to all malaria risk groups live in the border areas and migrant workers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400" baseline="0" dirty="0" smtClean="0"/>
                        <a:t>Mass Blood survey of the fisherman after return, farmers and workers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400" baseline="0" dirty="0" smtClean="0"/>
                        <a:t>BCC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400" baseline="0" dirty="0" smtClean="0"/>
                        <a:t>Strengthen surveillance at the entry points</a:t>
                      </a:r>
                      <a:endParaRPr lang="en-US" sz="1400" dirty="0"/>
                    </a:p>
                  </a:txBody>
                  <a:tcPr/>
                </a:tc>
              </a:tr>
              <a:tr h="96229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Private sector diagnosis and reporting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out od 30 private sector</a:t>
                      </a:r>
                      <a:r>
                        <a:rPr lang="en-US" sz="1400" baseline="0" dirty="0" smtClean="0"/>
                        <a:t> facilities reported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Advocacy</a:t>
                      </a:r>
                      <a:r>
                        <a:rPr lang="en-US" sz="1400" baseline="0" dirty="0" smtClean="0"/>
                        <a:t> meeting was conducted to the private sector and faith based medical facilities from early November 2017.</a:t>
                      </a:r>
                    </a:p>
                    <a:p>
                      <a:r>
                        <a:rPr lang="en-US" sz="1400" baseline="0" dirty="0" smtClean="0"/>
                        <a:t>Preparation of Guide lines</a:t>
                      </a:r>
                    </a:p>
                    <a:p>
                      <a:r>
                        <a:rPr lang="en-US" sz="1400" dirty="0" smtClean="0"/>
                        <a:t>Training of the private sector for recording</a:t>
                      </a:r>
                      <a:r>
                        <a:rPr lang="en-US" sz="1400" baseline="0" dirty="0" smtClean="0"/>
                        <a:t> and reporting , use of malaria microscopy and RDT on progress</a:t>
                      </a:r>
                      <a:endParaRPr lang="en-US" sz="1400" dirty="0"/>
                    </a:p>
                  </a:txBody>
                  <a:tcPr/>
                </a:tc>
              </a:tr>
              <a:tr h="96229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Epidemic</a:t>
                      </a:r>
                      <a:r>
                        <a:rPr lang="en-GB" sz="1400" baseline="0" dirty="0" smtClean="0"/>
                        <a:t> preparedness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Sometimes- Delay in response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Rapid response teams established</a:t>
                      </a:r>
                      <a:r>
                        <a:rPr lang="en-US" sz="1400" baseline="0" dirty="0" smtClean="0"/>
                        <a:t> and refresher training given</a:t>
                      </a:r>
                    </a:p>
                    <a:p>
                      <a:r>
                        <a:rPr lang="en-US" sz="1400" baseline="0" dirty="0" smtClean="0"/>
                        <a:t>Use of DIHS2 platform for reporting case base data and categorized data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8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1" y="34078"/>
            <a:ext cx="7611892" cy="523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Addressing Challenges and way foreword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7258"/>
              </p:ext>
            </p:extLst>
          </p:nvPr>
        </p:nvGraphicFramePr>
        <p:xfrm>
          <a:off x="107504" y="609600"/>
          <a:ext cx="8426896" cy="592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863"/>
                <a:gridCol w="2511863"/>
                <a:gridCol w="3403170"/>
              </a:tblGrid>
              <a:tr h="91875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Category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Descriptions</a:t>
                      </a:r>
                      <a:r>
                        <a:rPr lang="en-GB" sz="1800" baseline="0" dirty="0" smtClean="0"/>
                        <a:t> of issue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Action taken/ proposed</a:t>
                      </a:r>
                      <a:endParaRPr lang="en-US" sz="1800" dirty="0"/>
                    </a:p>
                  </a:txBody>
                  <a:tcPr/>
                </a:tc>
              </a:tr>
              <a:tr h="18244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Vector</a:t>
                      </a:r>
                      <a:r>
                        <a:rPr lang="en-US" sz="1200" baseline="0" dirty="0" smtClean="0"/>
                        <a:t> 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1.Distribution</a:t>
                      </a:r>
                      <a:r>
                        <a:rPr lang="en-US" sz="1200" baseline="0" dirty="0" smtClean="0"/>
                        <a:t> of LLINs to the Pregnant women in the country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 smtClean="0"/>
                        <a:t>-GF funded LLINs</a:t>
                      </a:r>
                      <a:r>
                        <a:rPr lang="en-US" sz="1200" baseline="0" dirty="0" smtClean="0"/>
                        <a:t> are available only for distribution of LLINS who live in border areas and malaria high risk areas for year 1 only</a:t>
                      </a:r>
                    </a:p>
                    <a:p>
                      <a:pPr marL="0" indent="0">
                        <a:buNone/>
                      </a:pPr>
                      <a:endParaRPr lang="en-US" sz="12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1200" baseline="0" dirty="0" smtClean="0"/>
                        <a:t>-As per the GAP analysis and discussion with RAM in 2017 -NMP expect that the RAM will provide LLINs to PW through anti natal clinics  in 2019 and 2020</a:t>
                      </a:r>
                    </a:p>
                    <a:p>
                      <a:pPr marL="0" indent="0">
                        <a:buNone/>
                      </a:pPr>
                      <a:endParaRPr lang="en-US" sz="12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1200" baseline="0" dirty="0" smtClean="0"/>
                        <a:t>-Training of midwives and malaria officers  for distribution of LLINs and educate the PW</a:t>
                      </a:r>
                    </a:p>
                    <a:p>
                      <a:pPr marL="0" indent="0">
                        <a:buNone/>
                      </a:pPr>
                      <a:endParaRPr lang="en-US" sz="1200" baseline="0" dirty="0" smtClean="0"/>
                    </a:p>
                    <a:p>
                      <a:pPr marL="0" indent="0">
                        <a:buNone/>
                      </a:pPr>
                      <a:endParaRPr lang="en-US" sz="1200" dirty="0"/>
                    </a:p>
                  </a:txBody>
                  <a:tcPr/>
                </a:tc>
              </a:tr>
              <a:tr h="5268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Carry out IRS in the malaria risk border areas</a:t>
                      </a:r>
                      <a:r>
                        <a:rPr lang="en-US" sz="1200" baseline="0" dirty="0" smtClean="0"/>
                        <a:t> and </a:t>
                      </a:r>
                      <a:r>
                        <a:rPr lang="en-US" sz="1200" baseline="0" dirty="0" err="1" smtClean="0"/>
                        <a:t>Atauro</a:t>
                      </a:r>
                      <a:r>
                        <a:rPr lang="en-US" sz="1200" baseline="0" dirty="0" smtClean="0"/>
                        <a:t> Island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-80 Hudson Compression hand</a:t>
                      </a:r>
                      <a:r>
                        <a:rPr lang="en-US" sz="1200" baseline="0" dirty="0" smtClean="0"/>
                        <a:t> Held sprayers will be procured by RAM to replace old Sprayers to carry out IRS </a:t>
                      </a:r>
                      <a:endParaRPr lang="en-US" sz="1200" dirty="0"/>
                    </a:p>
                  </a:txBody>
                  <a:tcPr/>
                </a:tc>
              </a:tr>
              <a:tr h="5268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LLINS usage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 smtClean="0"/>
                        <a:t>It is important to use LLINs  &gt;80% of the malaria risk population for mass killing effect  of malaria vectors after distribution of LLINS. </a:t>
                      </a:r>
                    </a:p>
                    <a:p>
                      <a:pPr marL="0" indent="0">
                        <a:buNone/>
                      </a:pPr>
                      <a:endParaRPr lang="en-US" sz="1200" dirty="0" smtClean="0"/>
                    </a:p>
                    <a:p>
                      <a:pPr marL="0" indent="0">
                        <a:buNone/>
                      </a:pPr>
                      <a:r>
                        <a:rPr lang="en-US" sz="1200" dirty="0" smtClean="0"/>
                        <a:t>Seeking</a:t>
                      </a:r>
                      <a:r>
                        <a:rPr lang="en-US" sz="1200" baseline="0" dirty="0" smtClean="0"/>
                        <a:t> for funds from RAM to monitor usage of LLINs and to encourage the risk population to use LLINs who are not using LLINs</a:t>
                      </a:r>
                      <a:endParaRPr lang="en-US" sz="1200" dirty="0" smtClean="0"/>
                    </a:p>
                  </a:txBody>
                  <a:tcPr/>
                </a:tc>
              </a:tr>
              <a:tr h="5268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9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" y="121137"/>
            <a:ext cx="8101013" cy="7425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750" b="1" dirty="0">
                <a:solidFill>
                  <a:srgbClr val="C00000"/>
                </a:solidFill>
              </a:rPr>
              <a:t>Funding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4" y="1066244"/>
            <a:ext cx="8101013" cy="5333093"/>
          </a:xfrm>
        </p:spPr>
        <p:txBody>
          <a:bodyPr>
            <a:normAutofit lnSpcReduction="10000"/>
          </a:bodyPr>
          <a:lstStyle/>
          <a:p>
            <a:r>
              <a:rPr lang="en-US" sz="2531" b="1" dirty="0"/>
              <a:t>Long Lasting Insecticides treated nets </a:t>
            </a:r>
            <a:r>
              <a:rPr lang="en-US" sz="2531" b="1" dirty="0" smtClean="0"/>
              <a:t>Distribution (LLINs)</a:t>
            </a:r>
            <a:endParaRPr lang="en-US" sz="253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531" dirty="0"/>
              <a:t>-</a:t>
            </a:r>
            <a:r>
              <a:rPr lang="en-US" sz="2531" b="1" dirty="0">
                <a:solidFill>
                  <a:srgbClr val="C00000"/>
                </a:solidFill>
              </a:rPr>
              <a:t>to Pregnant </a:t>
            </a:r>
            <a:r>
              <a:rPr lang="en-US" sz="2531" b="1" dirty="0" smtClean="0">
                <a:solidFill>
                  <a:srgbClr val="C00000"/>
                </a:solidFill>
              </a:rPr>
              <a:t>Women (PW)  </a:t>
            </a:r>
            <a:r>
              <a:rPr lang="en-US" sz="2531" b="1" dirty="0">
                <a:solidFill>
                  <a:srgbClr val="C00000"/>
                </a:solidFill>
              </a:rPr>
              <a:t>live in Risk areas</a:t>
            </a:r>
            <a:r>
              <a:rPr lang="en-US" sz="2531" b="1" dirty="0"/>
              <a:t>: </a:t>
            </a:r>
            <a:endParaRPr lang="en-US" sz="2531" b="1" dirty="0" smtClean="0"/>
          </a:p>
          <a:p>
            <a:pPr>
              <a:buFont typeface="Wingdings" charset="2"/>
              <a:buChar char="Ø"/>
            </a:pPr>
            <a:r>
              <a:rPr lang="en-US" sz="2531" b="1" dirty="0"/>
              <a:t> </a:t>
            </a:r>
            <a:r>
              <a:rPr lang="en-US" sz="2531" b="1" dirty="0" smtClean="0"/>
              <a:t> Procurement of LLINs</a:t>
            </a:r>
          </a:p>
          <a:p>
            <a:pPr>
              <a:buFont typeface="Wingdings" charset="2"/>
              <a:buChar char="Ø"/>
            </a:pPr>
            <a:r>
              <a:rPr lang="en-US" sz="2531" dirty="0" smtClean="0"/>
              <a:t>Training of midwives for LLINs distribution to PW</a:t>
            </a:r>
          </a:p>
          <a:p>
            <a:pPr marL="0" indent="0">
              <a:buNone/>
            </a:pPr>
            <a:endParaRPr lang="en-US" sz="2531" dirty="0"/>
          </a:p>
          <a:p>
            <a:pPr marL="0" indent="0">
              <a:buNone/>
            </a:pPr>
            <a:r>
              <a:rPr lang="en-US" sz="2531" b="1" dirty="0">
                <a:solidFill>
                  <a:srgbClr val="C00000"/>
                </a:solidFill>
              </a:rPr>
              <a:t>-Mass Distribution to the population in malaria risk areas</a:t>
            </a:r>
            <a:r>
              <a:rPr lang="en-US" sz="2531" dirty="0"/>
              <a:t>: </a:t>
            </a:r>
            <a:r>
              <a:rPr lang="en-US" sz="2531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sz="2531" dirty="0" smtClean="0"/>
              <a:t>Funds for distribution</a:t>
            </a:r>
          </a:p>
          <a:p>
            <a:pPr>
              <a:buFont typeface="Wingdings" charset="2"/>
              <a:buChar char="Ø"/>
            </a:pPr>
            <a:r>
              <a:rPr lang="en-US" sz="2531" dirty="0" smtClean="0"/>
              <a:t>Monitoring of usage of LLINs after distribution</a:t>
            </a:r>
            <a:endParaRPr lang="en-US" sz="2531" dirty="0"/>
          </a:p>
          <a:p>
            <a:pPr marL="0" indent="0">
              <a:buNone/>
            </a:pPr>
            <a:r>
              <a:rPr lang="en-US" sz="2531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sz="2531" b="1" dirty="0" smtClean="0">
                <a:solidFill>
                  <a:srgbClr val="C00000"/>
                </a:solidFill>
              </a:rPr>
              <a:t>Procurement </a:t>
            </a:r>
            <a:r>
              <a:rPr lang="en-US" sz="2531" b="1" dirty="0">
                <a:solidFill>
                  <a:srgbClr val="C00000"/>
                </a:solidFill>
              </a:rPr>
              <a:t>of 8</a:t>
            </a:r>
            <a:r>
              <a:rPr lang="en-US" sz="2531" b="1" dirty="0" smtClean="0">
                <a:solidFill>
                  <a:srgbClr val="C00000"/>
                </a:solidFill>
              </a:rPr>
              <a:t>0 spray </a:t>
            </a:r>
            <a:r>
              <a:rPr lang="en-US" sz="2531" b="1" dirty="0">
                <a:solidFill>
                  <a:srgbClr val="C00000"/>
                </a:solidFill>
              </a:rPr>
              <a:t>machines and spare parts to carry </a:t>
            </a:r>
            <a:r>
              <a:rPr lang="en-US" sz="2531" b="1" dirty="0" smtClean="0">
                <a:solidFill>
                  <a:srgbClr val="C00000"/>
                </a:solidFill>
              </a:rPr>
              <a:t>out Indoor Residual Spraying in the border ar</a:t>
            </a:r>
            <a:r>
              <a:rPr lang="en-US" sz="2531" b="1" dirty="0" smtClean="0"/>
              <a:t>eas</a:t>
            </a:r>
            <a:endParaRPr lang="en-US" sz="2531" b="1" dirty="0"/>
          </a:p>
          <a:p>
            <a:pPr marL="0" indent="0">
              <a:buNone/>
            </a:pPr>
            <a:endParaRPr lang="en-US" sz="2531" dirty="0"/>
          </a:p>
        </p:txBody>
      </p:sp>
    </p:spTree>
    <p:extLst>
      <p:ext uri="{BB962C8B-B14F-4D97-AF65-F5344CB8AC3E}">
        <p14:creationId xmlns:p14="http://schemas.microsoft.com/office/powerpoint/2010/main" val="19786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Malaria situation 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3726"/>
            <a:ext cx="8610599" cy="5708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effectLst/>
                <a:latin typeface="Arial" charset="0"/>
                <a:ea typeface="Arial" charset="0"/>
                <a:cs typeface="Arial" charset="0"/>
              </a:rPr>
              <a:t>Malaria was the leading cause of morbidity across the country in the past.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predominant malaria parasites are </a:t>
            </a:r>
            <a:r>
              <a:rPr lang="en-US" sz="2200" i="1" dirty="0" smtClean="0">
                <a:latin typeface="Arial" charset="0"/>
                <a:ea typeface="Arial" charset="0"/>
                <a:cs typeface="Arial" charset="0"/>
              </a:rPr>
              <a:t>P. falciparum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200" i="1" dirty="0" smtClean="0">
                <a:latin typeface="Arial" charset="0"/>
                <a:ea typeface="Arial" charset="0"/>
                <a:cs typeface="Arial" charset="0"/>
              </a:rPr>
              <a:t>P. vivax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effectLst/>
                <a:latin typeface="Arial" charset="0"/>
                <a:ea typeface="Arial" charset="0"/>
                <a:cs typeface="Arial" charset="0"/>
              </a:rPr>
              <a:t>Vectors of Malaria </a:t>
            </a:r>
            <a:r>
              <a:rPr lang="mr-IN" sz="2200" i="1" dirty="0" smtClean="0">
                <a:effectLst/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200" i="1" dirty="0" smtClean="0">
                <a:effectLst/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en-US" sz="2200" i="1" dirty="0" err="1" smtClean="0">
                <a:effectLst/>
                <a:latin typeface="Arial" charset="0"/>
                <a:ea typeface="Arial" charset="0"/>
                <a:cs typeface="Arial" charset="0"/>
              </a:rPr>
              <a:t>barbirostris</a:t>
            </a:r>
            <a:r>
              <a:rPr lang="en-US" sz="2200" i="1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effectLst/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2200" i="1" dirty="0" smtClean="0">
                <a:effectLst/>
                <a:latin typeface="Arial" charset="0"/>
                <a:ea typeface="Arial" charset="0"/>
                <a:cs typeface="Arial" charset="0"/>
              </a:rPr>
              <a:t> An </a:t>
            </a:r>
            <a:r>
              <a:rPr lang="en-US" sz="2200" i="1" dirty="0" err="1" smtClean="0">
                <a:effectLst/>
                <a:latin typeface="Arial" charset="0"/>
                <a:ea typeface="Arial" charset="0"/>
                <a:cs typeface="Arial" charset="0"/>
              </a:rPr>
              <a:t>subpictus</a:t>
            </a:r>
            <a:endParaRPr lang="en-US" sz="2200" i="1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effectLst/>
                <a:latin typeface="Arial" charset="0"/>
                <a:ea typeface="Arial" charset="0"/>
                <a:cs typeface="Arial" charset="0"/>
              </a:rPr>
              <a:t>Dramatic decline in the incidence of malaria from 2006 number of malaria cases decreased from 223,002  (incidence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220</a:t>
            </a:r>
            <a:r>
              <a:rPr lang="en-US" sz="2200" dirty="0" smtClean="0">
                <a:effectLst/>
                <a:latin typeface="Arial" charset="0"/>
                <a:ea typeface="Arial" charset="0"/>
                <a:cs typeface="Arial" charset="0"/>
              </a:rPr>
              <a:t>/1000 Population) to 30 cases in 2017 (incidence  &lt;1 /1000 population).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Significant reduction of malaria attributed deaths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58 in 2006 no deaths due to malaria since  2015 up to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today</a:t>
            </a:r>
            <a:endParaRPr lang="en-US" sz="2200" dirty="0" smtClean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Funds needed, 2018-2020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528683"/>
              </p:ext>
            </p:extLst>
          </p:nvPr>
        </p:nvGraphicFramePr>
        <p:xfrm>
          <a:off x="152401" y="975100"/>
          <a:ext cx="8762999" cy="5867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3354"/>
                <a:gridCol w="913305"/>
                <a:gridCol w="913305"/>
                <a:gridCol w="913305"/>
                <a:gridCol w="999910"/>
                <a:gridCol w="999910"/>
                <a:gridCol w="999910"/>
              </a:tblGrid>
              <a:tr h="5229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activity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No of LLINs  /Nets &amp; Sprayers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Estimated budget US$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600" b="1" u="none" strike="noStrike" dirty="0">
                          <a:effectLst/>
                        </a:rPr>
                        <a:t>2019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600" b="1" u="none" strike="noStrike" dirty="0">
                          <a:effectLst/>
                        </a:rPr>
                        <a:t>2020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Total 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600" b="1" u="none" strike="noStrike" dirty="0">
                          <a:effectLst/>
                        </a:rPr>
                        <a:t>2019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600" b="1" u="none" strike="noStrike" dirty="0">
                          <a:effectLst/>
                        </a:rPr>
                        <a:t>2020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41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LLINs distribution to Pregnant women live in high risk areas only -Procurement of LLINs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 40,058 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</a:rPr>
                        <a:t> 45,315 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 85,373 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 160,232 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 181,260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 341,492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32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Training of midwives for distribution of LLINs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 18,662 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 18,662 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 37,324 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</a:tr>
              <a:tr h="5732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Distribution of 43,093 LLINs to malaria Risk population in 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 21,547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 21,547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32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Distribution of  138,510 LLINs to malaria Risk population </a:t>
                      </a:r>
                      <a:r>
                        <a:rPr lang="en-US" sz="1600" u="none" strike="noStrike">
                          <a:effectLst/>
                        </a:rPr>
                        <a:t>in </a:t>
                      </a:r>
                      <a:r>
                        <a:rPr lang="en-US" sz="1600" u="none" strike="noStrike" smtClean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 69,255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 69,255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</a:tr>
              <a:tr h="741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Monitoring of  43.093 LLINs usage and assist for hanging up who are not using in 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 17,237 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 17,237 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Monitoring of  138,510 LLINs usage and assist for hanging up who are not using in 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 55,404 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 55,404 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/>
                </a:tc>
              </a:tr>
              <a:tr h="5732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Procurement of hand held Hudson Compression sprayers for IRS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smtClean="0">
                          <a:effectLst/>
                        </a:rPr>
                        <a:t>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 31,300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 31,300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259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69" marR="4569" marT="45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u="none" strike="noStrike" dirty="0">
                          <a:effectLst/>
                        </a:rPr>
                        <a:t> 248,978 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u="none" strike="noStrike" dirty="0">
                          <a:effectLst/>
                        </a:rPr>
                        <a:t> 324,581 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u="none" strike="noStrike" dirty="0">
                          <a:effectLst/>
                        </a:rPr>
                        <a:t> 573,559 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69" marR="4569" marT="456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6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8" y="434276"/>
            <a:ext cx="1755195" cy="1745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35" y="363648"/>
            <a:ext cx="1905953" cy="172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" y="4726325"/>
            <a:ext cx="3673059" cy="1482621"/>
          </a:xfrm>
          <a:prstGeom prst="rect">
            <a:avLst/>
          </a:prstGeom>
        </p:spPr>
      </p:pic>
      <p:pic>
        <p:nvPicPr>
          <p:cNvPr id="1026" name="Picture 2" descr="C:\Users\yapabandaraa\Downloads\RAWCS RAM Logo April 2017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37" y="4683585"/>
            <a:ext cx="3847928" cy="15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97" y="2416388"/>
            <a:ext cx="2498522" cy="20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9257"/>
              </p:ext>
            </p:extLst>
          </p:nvPr>
        </p:nvGraphicFramePr>
        <p:xfrm>
          <a:off x="6629400" y="440710"/>
          <a:ext cx="209867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orelDRAW" r:id="rId8" imgW="7314840" imgH="7277040" progId="">
                  <p:embed/>
                </p:oleObj>
              </mc:Choice>
              <mc:Fallback>
                <p:oleObj name="CorelDRAW" r:id="rId8" imgW="7314840" imgH="7277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40710"/>
                        <a:ext cx="2098675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351" y="1123436"/>
            <a:ext cx="6858000" cy="87749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VISION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98" y="2453878"/>
            <a:ext cx="7961708" cy="2137172"/>
          </a:xfrm>
        </p:spPr>
        <p:txBody>
          <a:bodyPr>
            <a:normAutofit/>
          </a:bodyPr>
          <a:lstStyle/>
          <a:p>
            <a:r>
              <a:rPr lang="en-GB" sz="3300" b="1" dirty="0">
                <a:solidFill>
                  <a:schemeClr val="tx1"/>
                </a:solidFill>
              </a:rPr>
              <a:t>A “malaria-free” Timor-Leste by end </a:t>
            </a:r>
            <a:r>
              <a:rPr lang="en-GB" sz="3300" b="1" dirty="0" smtClean="0">
                <a:solidFill>
                  <a:schemeClr val="tx1"/>
                </a:solidFill>
              </a:rPr>
              <a:t>2020 to </a:t>
            </a:r>
            <a:r>
              <a:rPr lang="en-GB" sz="3300" b="1" dirty="0">
                <a:solidFill>
                  <a:schemeClr val="tx1"/>
                </a:solidFill>
              </a:rPr>
              <a:t>enable the people of DRTL to achieve their full potential</a:t>
            </a:r>
            <a:r>
              <a:rPr lang="en-GB" sz="3300" dirty="0">
                <a:solidFill>
                  <a:schemeClr val="tx1"/>
                </a:solidFill>
              </a:rPr>
              <a:t>. </a:t>
            </a:r>
            <a:endParaRPr lang="en-US" sz="33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920" y="1086367"/>
            <a:ext cx="6858000" cy="7381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332" y="2057400"/>
            <a:ext cx="8283178" cy="292536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GB" sz="3300" dirty="0">
                <a:solidFill>
                  <a:schemeClr val="tx1"/>
                </a:solidFill>
              </a:rPr>
              <a:t>Plan and implement a comprehensive malaria elimination programme to interrupt malaria transmission in Timor-Leste</a:t>
            </a:r>
            <a:r>
              <a:rPr lang="en-GB" sz="3300" dirty="0"/>
              <a:t>. </a:t>
            </a:r>
            <a:endParaRPr lang="en-US" sz="33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111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732" y="1243012"/>
            <a:ext cx="6858000" cy="7381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GOAL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858" y="2613455"/>
            <a:ext cx="7569542" cy="15801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eliminate malaria transmission in Timor-Leste by end </a:t>
            </a:r>
            <a:r>
              <a:rPr lang="en-US" dirty="0" smtClean="0">
                <a:solidFill>
                  <a:schemeClr val="tx1"/>
                </a:solidFill>
              </a:rPr>
              <a:t>2020.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84" y="152400"/>
            <a:ext cx="8967916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  <a:latin typeface="+mn-lt"/>
              </a:rPr>
              <a:t>Objective 1:</a:t>
            </a:r>
            <a:br>
              <a:rPr lang="en-GB" sz="4000" b="1" dirty="0">
                <a:solidFill>
                  <a:srgbClr val="C00000"/>
                </a:solidFill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</a:rPr>
              <a:t>To interrupt malaria transmission by the end of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2020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958" y="2057401"/>
            <a:ext cx="8788742" cy="49530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400" dirty="0"/>
          </a:p>
          <a:p>
            <a:pPr marL="600075" lvl="1" indent="-257175" algn="l">
              <a:buFont typeface="Arial" charset="0"/>
              <a:buChar char="•"/>
            </a:pPr>
            <a:r>
              <a:rPr lang="en-US" sz="10400" dirty="0">
                <a:solidFill>
                  <a:schemeClr val="tx1"/>
                </a:solidFill>
              </a:rPr>
              <a:t>Re-orient public and private health sector staff towards malaria elimination.</a:t>
            </a:r>
          </a:p>
          <a:p>
            <a:pPr marL="600075" lvl="1" indent="-257175" algn="l">
              <a:buFont typeface="Arial" charset="0"/>
              <a:buChar char="•"/>
            </a:pPr>
            <a:endParaRPr lang="en-US" sz="10400" dirty="0">
              <a:solidFill>
                <a:schemeClr val="tx1"/>
              </a:solidFill>
            </a:endParaRPr>
          </a:p>
          <a:p>
            <a:pPr marL="600075" lvl="1" indent="-257175" algn="l">
              <a:buFont typeface="Arial" charset="0"/>
              <a:buChar char="•"/>
            </a:pPr>
            <a:r>
              <a:rPr lang="en-US" sz="10400" dirty="0">
                <a:solidFill>
                  <a:schemeClr val="tx1"/>
                </a:solidFill>
              </a:rPr>
              <a:t>Re-orient National Malaria </a:t>
            </a:r>
            <a:r>
              <a:rPr lang="en-US" sz="10400" dirty="0" err="1">
                <a:solidFill>
                  <a:schemeClr val="tx1"/>
                </a:solidFill>
              </a:rPr>
              <a:t>Programme</a:t>
            </a:r>
            <a:r>
              <a:rPr lang="en-US" sz="10400" dirty="0">
                <a:solidFill>
                  <a:schemeClr val="tx1"/>
                </a:solidFill>
              </a:rPr>
              <a:t> towards malaria elimination.</a:t>
            </a:r>
          </a:p>
          <a:p>
            <a:pPr marL="600075" lvl="1" indent="-257175" algn="l">
              <a:buFont typeface="Arial" charset="0"/>
              <a:buChar char="•"/>
            </a:pPr>
            <a:endParaRPr lang="en-US" sz="10400" dirty="0">
              <a:solidFill>
                <a:schemeClr val="tx1"/>
              </a:solidFill>
            </a:endParaRPr>
          </a:p>
          <a:p>
            <a:pPr marL="600075" lvl="1" indent="-257175" algn="l">
              <a:buFont typeface="Arial" charset="0"/>
              <a:buChar char="•"/>
            </a:pPr>
            <a:r>
              <a:rPr lang="en-US" sz="10400" dirty="0">
                <a:solidFill>
                  <a:schemeClr val="tx1"/>
                </a:solidFill>
              </a:rPr>
              <a:t>Provide universal access to malaria diagnostic and treatment services free of charge</a:t>
            </a:r>
          </a:p>
          <a:p>
            <a:pPr marL="600075" lvl="1" indent="-257175" algn="l">
              <a:buFont typeface="Arial" charset="0"/>
              <a:buChar char="•"/>
            </a:pPr>
            <a:endParaRPr lang="en-US" sz="10400" dirty="0">
              <a:solidFill>
                <a:schemeClr val="tx1"/>
              </a:solidFill>
            </a:endParaRPr>
          </a:p>
          <a:p>
            <a:pPr marL="600075" lvl="1" indent="-257175" algn="l">
              <a:buFont typeface="Arial" charset="0"/>
              <a:buChar char="•"/>
            </a:pPr>
            <a:r>
              <a:rPr lang="en-US" sz="10400" dirty="0">
                <a:solidFill>
                  <a:schemeClr val="tx1"/>
                </a:solidFill>
              </a:rPr>
              <a:t>Detect all infections early and treat all patients with quality assured </a:t>
            </a:r>
            <a:r>
              <a:rPr lang="en-US" sz="10400" dirty="0" err="1">
                <a:solidFill>
                  <a:schemeClr val="tx1"/>
                </a:solidFill>
              </a:rPr>
              <a:t>antimalarials</a:t>
            </a:r>
            <a:r>
              <a:rPr lang="en-US" sz="10400" dirty="0">
                <a:solidFill>
                  <a:schemeClr val="tx1"/>
                </a:solidFill>
              </a:rPr>
              <a:t> based on national treatment guidelines to ensure radical cure and prevention of secondary transmission. </a:t>
            </a:r>
          </a:p>
          <a:p>
            <a:pPr algn="l"/>
            <a:r>
              <a:rPr lang="en-US" sz="10400" dirty="0"/>
              <a:t> </a:t>
            </a:r>
          </a:p>
          <a:p>
            <a:pPr algn="l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90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61289" cy="166806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  <a:latin typeface="+mn-lt"/>
              </a:rPr>
              <a:t>Objective 1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: continue</a:t>
            </a:r>
            <a:r>
              <a:rPr lang="mr-IN" sz="4000" b="1" dirty="0" smtClean="0">
                <a:solidFill>
                  <a:srgbClr val="C00000"/>
                </a:solidFill>
                <a:latin typeface="+mn-lt"/>
              </a:rPr>
              <a:t>………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..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dirty="0">
                <a:solidFill>
                  <a:srgbClr val="C00000"/>
                </a:solidFill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</a:rPr>
              <a:t>To interrupt malaria transmission by the end of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2020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3" y="1919915"/>
            <a:ext cx="8498237" cy="4938086"/>
          </a:xfrm>
        </p:spPr>
        <p:txBody>
          <a:bodyPr>
            <a:noAutofit/>
          </a:bodyPr>
          <a:lstStyle/>
          <a:p>
            <a:pPr lvl="1"/>
            <a:r>
              <a:rPr lang="en-US" sz="2700" dirty="0"/>
              <a:t>Ensure all suspected cases are tested for malaria (microscopy or RDT).</a:t>
            </a:r>
          </a:p>
          <a:p>
            <a:pPr lvl="1"/>
            <a:r>
              <a:rPr lang="en-US" sz="2700" dirty="0"/>
              <a:t>Notification of all positive infections within 24 hours. </a:t>
            </a:r>
          </a:p>
          <a:p>
            <a:pPr lvl="1"/>
            <a:r>
              <a:rPr lang="en-US" sz="2700" dirty="0"/>
              <a:t>Investigate all cases and foci within 2 days of notification.</a:t>
            </a:r>
          </a:p>
          <a:p>
            <a:pPr lvl="1"/>
            <a:r>
              <a:rPr lang="en-US" sz="2700" dirty="0"/>
              <a:t>Protect vulnerable populations and residents in foci within 10 days of report of </a:t>
            </a:r>
            <a:r>
              <a:rPr lang="en-US" sz="2700" dirty="0" smtClean="0"/>
              <a:t>case</a:t>
            </a:r>
            <a:endParaRPr lang="en-US" sz="2700" dirty="0"/>
          </a:p>
          <a:p>
            <a:pPr lvl="1"/>
            <a:r>
              <a:rPr lang="en-US" sz="2700" dirty="0"/>
              <a:t>Respond quickly to prevent spread of malaria and containment of outbreaks</a:t>
            </a:r>
          </a:p>
          <a:p>
            <a:pPr lvl="1"/>
            <a:r>
              <a:rPr lang="en-GB" sz="2700" dirty="0"/>
              <a:t>Quality assurance of malaria diagnostic services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096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45" y="76199"/>
            <a:ext cx="8572500" cy="188389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000" dirty="0">
                <a:solidFill>
                  <a:srgbClr val="C00000"/>
                </a:solidFill>
              </a:rPr>
              <a:t/>
            </a:r>
            <a:br>
              <a:rPr lang="en-GB" sz="3000" dirty="0">
                <a:solidFill>
                  <a:srgbClr val="C00000"/>
                </a:solidFill>
              </a:rPr>
            </a:br>
            <a:r>
              <a:rPr lang="en-GB" sz="4000" b="1" dirty="0">
                <a:solidFill>
                  <a:srgbClr val="C00000"/>
                </a:solidFill>
                <a:latin typeface="+mn-lt"/>
              </a:rPr>
              <a:t>Objective 2: </a:t>
            </a:r>
            <a:br>
              <a:rPr lang="en-GB" sz="4000" b="1" dirty="0">
                <a:solidFill>
                  <a:srgbClr val="C00000"/>
                </a:solidFill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</a:rPr>
              <a:t>To maintain zero mortality due to indigenous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malaria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0090"/>
            <a:ext cx="8725930" cy="459310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dirty="0"/>
              <a:t>Provide universal access to malaria diagnostic and treatment services free of charge.</a:t>
            </a:r>
          </a:p>
          <a:p>
            <a:pPr lvl="1"/>
            <a:r>
              <a:rPr lang="en-US" sz="2600" dirty="0"/>
              <a:t>Detect all infections early and to treat all patients with quality assured </a:t>
            </a:r>
            <a:r>
              <a:rPr lang="en-US" sz="2600" dirty="0" err="1"/>
              <a:t>antimalarials</a:t>
            </a:r>
            <a:r>
              <a:rPr lang="en-US" sz="2600" dirty="0"/>
              <a:t> based on national treatment guidelines to prevent complications and secondary transmission. </a:t>
            </a:r>
          </a:p>
          <a:p>
            <a:pPr lvl="1"/>
            <a:r>
              <a:rPr lang="en-US" sz="2600" dirty="0"/>
              <a:t>Ensure all suspected cases are tested for malaria (microscopy or RDT).</a:t>
            </a:r>
          </a:p>
          <a:p>
            <a:pPr lvl="1"/>
            <a:r>
              <a:rPr lang="en-US" sz="2600" dirty="0"/>
              <a:t>Ensure availability of antimalarial medicines at all diagnostic and treatment facilities at all hospitals and treatment </a:t>
            </a:r>
            <a:r>
              <a:rPr lang="en-US" sz="2600" dirty="0" err="1"/>
              <a:t>centres</a:t>
            </a:r>
            <a:r>
              <a:rPr lang="en-US" sz="2600" dirty="0"/>
              <a:t> with in-ward facilities for treatment before referral.</a:t>
            </a:r>
          </a:p>
          <a:p>
            <a:pPr lvl="1"/>
            <a:r>
              <a:rPr lang="en-US" sz="2600" dirty="0"/>
              <a:t>Ensure availability of adequate intensive care facilities in all referral hospitals and in the National Hospital.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38" y="228601"/>
            <a:ext cx="8442754" cy="16763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700" b="1" dirty="0">
                <a:solidFill>
                  <a:srgbClr val="C00000"/>
                </a:solidFill>
              </a:rPr>
              <a:t/>
            </a:r>
            <a:br>
              <a:rPr lang="en-GB" sz="2700" b="1" dirty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C00000"/>
                </a:solidFill>
                <a:latin typeface="+mn-lt"/>
              </a:rPr>
              <a:t>Objective 3: </a:t>
            </a:r>
            <a:br>
              <a:rPr lang="en-GB" sz="2800" b="1" dirty="0">
                <a:solidFill>
                  <a:srgbClr val="C00000"/>
                </a:solidFill>
                <a:latin typeface="+mn-lt"/>
              </a:rPr>
            </a:br>
            <a:r>
              <a:rPr lang="en-US" sz="2800" b="1" dirty="0">
                <a:solidFill>
                  <a:srgbClr val="C00000"/>
                </a:solidFill>
                <a:latin typeface="+mn-lt"/>
              </a:rPr>
              <a:t>To prevent reintroduction of malaria in municipalities that have already interrupted malaria transmission.</a:t>
            </a:r>
            <a:r>
              <a:rPr lang="en-US" sz="27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2700" b="1" dirty="0">
                <a:solidFill>
                  <a:srgbClr val="C00000"/>
                </a:solidFill>
                <a:latin typeface="+mn-lt"/>
              </a:rPr>
            </a:br>
            <a:endParaRPr lang="en-US" sz="27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4495800"/>
          </a:xfrm>
        </p:spPr>
        <p:txBody>
          <a:bodyPr/>
          <a:lstStyle/>
          <a:p>
            <a:pPr lvl="0"/>
            <a:r>
              <a:rPr lang="en-US" sz="2800" dirty="0"/>
              <a:t>Intensify surveillance in all municipalities. </a:t>
            </a:r>
          </a:p>
          <a:p>
            <a:pPr lvl="0"/>
            <a:r>
              <a:rPr lang="en-US" sz="2800" dirty="0"/>
              <a:t>Establish web based real time surveillance system.</a:t>
            </a:r>
          </a:p>
          <a:p>
            <a:pPr lvl="0"/>
            <a:r>
              <a:rPr lang="en-US" sz="2800" dirty="0"/>
              <a:t>Notify all cases immediately.</a:t>
            </a:r>
          </a:p>
          <a:p>
            <a:pPr lvl="0"/>
            <a:r>
              <a:rPr lang="en-US" sz="2800" dirty="0"/>
              <a:t>Investigate cases and foci  within 2 days, entomological surveillance and reactive ACD within 5 days of notification.</a:t>
            </a:r>
          </a:p>
          <a:p>
            <a:pPr lvl="0"/>
            <a:r>
              <a:rPr lang="en-US" sz="2800" dirty="0"/>
              <a:t>Establish response teams for quick and effective response within 10 days of notification. (IRS and LLINs within 1 KM radius of the reported case)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1909</Words>
  <Application>Microsoft Office PowerPoint</Application>
  <PresentationFormat>On-screen Show (4:3)</PresentationFormat>
  <Paragraphs>421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Mangal</vt:lpstr>
      <vt:lpstr>Wingdings</vt:lpstr>
      <vt:lpstr>Office Theme</vt:lpstr>
      <vt:lpstr>CorelDRAW</vt:lpstr>
      <vt:lpstr>Progress, Challenges and Way Foreword  of National Malaria  Programme                       Timor Leste</vt:lpstr>
      <vt:lpstr>Malaria situation </vt:lpstr>
      <vt:lpstr>VISION</vt:lpstr>
      <vt:lpstr>MISSION</vt:lpstr>
      <vt:lpstr>GOAL</vt:lpstr>
      <vt:lpstr>Objective 1: To interrupt malaria transmission by the end of 2020</vt:lpstr>
      <vt:lpstr>Objective 1: continue……….. To interrupt malaria transmission by the end of 2020</vt:lpstr>
      <vt:lpstr> Objective 2:  To maintain zero mortality due to indigenous malaria </vt:lpstr>
      <vt:lpstr> Objective 3:  To prevent reintroduction of malaria in municipalities that have already interrupted malaria transmission. </vt:lpstr>
      <vt:lpstr> Objective 3: continue………………… To prevent reintroduction of malaria in municipalities that have already interrupted malaria transmission. </vt:lpstr>
      <vt:lpstr>Malaria cases and milestones of malaria programme in Timor Leste from 2016 to 2017 (per  month)</vt:lpstr>
      <vt:lpstr>No of malaria cases reported from 2009 to 2018 Q1</vt:lpstr>
      <vt:lpstr>Distribution of the malaria cases in 2017</vt:lpstr>
      <vt:lpstr>PowerPoint Presentation</vt:lpstr>
      <vt:lpstr>Progress of NMP 2017 continue…….</vt:lpstr>
      <vt:lpstr>PowerPoint Presentation</vt:lpstr>
      <vt:lpstr>PowerPoint Presentation</vt:lpstr>
      <vt:lpstr>PowerPoint Presentation</vt:lpstr>
      <vt:lpstr>Funding Gaps</vt:lpstr>
      <vt:lpstr>Funds needed, 2018-2020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Malaria Treatment Protocol</dc:title>
  <dc:creator>Asus</dc:creator>
  <cp:lastModifiedBy>David Pearson</cp:lastModifiedBy>
  <cp:revision>334</cp:revision>
  <cp:lastPrinted>2018-08-21T02:00:15Z</cp:lastPrinted>
  <dcterms:created xsi:type="dcterms:W3CDTF">2015-10-23T06:12:36Z</dcterms:created>
  <dcterms:modified xsi:type="dcterms:W3CDTF">2018-08-26T00:57:09Z</dcterms:modified>
</cp:coreProperties>
</file>