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82" r:id="rId5"/>
    <p:sldId id="283" r:id="rId6"/>
    <p:sldId id="263" r:id="rId7"/>
    <p:sldId id="264" r:id="rId8"/>
    <p:sldId id="287" r:id="rId9"/>
    <p:sldId id="288" r:id="rId10"/>
    <p:sldId id="267" r:id="rId11"/>
    <p:sldId id="289" r:id="rId12"/>
    <p:sldId id="271" r:id="rId13"/>
    <p:sldId id="260" r:id="rId14"/>
    <p:sldId id="272" r:id="rId15"/>
    <p:sldId id="277" r:id="rId16"/>
    <p:sldId id="268" r:id="rId17"/>
    <p:sldId id="290" r:id="rId18"/>
    <p:sldId id="269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13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05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9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838200" y="2133600"/>
            <a:ext cx="7848600" cy="0"/>
          </a:xfrm>
          <a:prstGeom prst="line">
            <a:avLst/>
          </a:prstGeom>
          <a:noFill/>
          <a:ln w="3175">
            <a:solidFill>
              <a:srgbClr val="C024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AU" sz="15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7" descr="Glycomic Tab Version 485 Spot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133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373938" cy="8207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08213"/>
            <a:ext cx="7924800" cy="4224337"/>
          </a:xfrm>
        </p:spPr>
        <p:txBody>
          <a:bodyPr tIns="45720" bIns="45720"/>
          <a:lstStyle>
            <a:lvl1pPr marL="0" indent="0">
              <a:buFont typeface="Wingdings" pitchFamily="-106" charset="2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59682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139881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96018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6400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88670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6597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215458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9915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78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60440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1671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125538"/>
            <a:ext cx="20002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25538"/>
            <a:ext cx="5848350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9125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42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13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34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77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97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8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09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43D3-8EF7-40E5-8E91-BA665D1FB46C}" type="datetimeFigureOut">
              <a:rPr lang="en-AU" smtClean="0"/>
              <a:t>25/08/2018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D5F1-8E3E-464D-8D9B-11006CE4E3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7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25538"/>
            <a:ext cx="737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33550"/>
            <a:ext cx="79248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10325"/>
            <a:ext cx="79216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600" i="1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  <a:cs typeface="Helvetica Neue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Fighting Diseases of Global Impact</a:t>
            </a:r>
          </a:p>
        </p:txBody>
      </p:sp>
      <p:pic>
        <p:nvPicPr>
          <p:cNvPr id="2" name="Picture 5" descr="Glycomic Tab Version 485 Spot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9812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4572000" y="6596063"/>
            <a:ext cx="252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4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altLang="en-US" b="1" dirty="0" smtClean="0">
                <a:solidFill>
                  <a:schemeClr val="tx1"/>
                </a:solidFill>
              </a:rPr>
              <a:t>Development of a Whole Parasite Blood-Stage Malaria Vaccine</a:t>
            </a:r>
            <a:endParaRPr lang="en-AU" dirty="0"/>
          </a:p>
        </p:txBody>
      </p:sp>
      <p:pic>
        <p:nvPicPr>
          <p:cNvPr id="4" name="Picture 9" descr="Click to show &quot;Malaria&quot; result 2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04864"/>
            <a:ext cx="2520000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229200"/>
            <a:ext cx="8712968" cy="1129541"/>
          </a:xfrm>
        </p:spPr>
        <p:txBody>
          <a:bodyPr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Dr Danielle Stanisic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Laboratory of Vaccines for the Developing World</a:t>
            </a:r>
          </a:p>
          <a:p>
            <a:pPr algn="ctr"/>
            <a:r>
              <a:rPr lang="en-AU" sz="2000" b="1" dirty="0">
                <a:solidFill>
                  <a:schemeClr val="tx1"/>
                </a:solidFill>
              </a:rPr>
              <a:t>Institute for Glycomics, Griffith University</a:t>
            </a:r>
          </a:p>
        </p:txBody>
      </p:sp>
    </p:spTree>
    <p:extLst>
      <p:ext uri="{BB962C8B-B14F-4D97-AF65-F5344CB8AC3E}">
        <p14:creationId xmlns:p14="http://schemas.microsoft.com/office/powerpoint/2010/main" val="203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764704"/>
            <a:ext cx="4104456" cy="13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r>
              <a:rPr lang="en-AU" sz="1800" b="1" kern="0" dirty="0" smtClean="0">
                <a:solidFill>
                  <a:srgbClr val="000000"/>
                </a:solidFill>
              </a:rPr>
              <a:t>Study Group A: </a:t>
            </a:r>
            <a:br>
              <a:rPr lang="en-AU" sz="1800" b="1" kern="0" dirty="0" smtClean="0">
                <a:solidFill>
                  <a:srgbClr val="000000"/>
                </a:solidFill>
              </a:rPr>
            </a:br>
            <a:r>
              <a:rPr lang="en-AU" sz="1800" b="1" kern="0" dirty="0" smtClean="0">
                <a:solidFill>
                  <a:srgbClr val="000000"/>
                </a:solidFill>
              </a:rPr>
              <a:t>3 x 10</a:t>
            </a:r>
            <a:r>
              <a:rPr lang="en-AU" sz="1800" b="1" kern="0" baseline="30000" dirty="0" smtClean="0">
                <a:solidFill>
                  <a:srgbClr val="000000"/>
                </a:solidFill>
              </a:rPr>
              <a:t>7</a:t>
            </a:r>
            <a:r>
              <a:rPr lang="en-AU" sz="1800" b="1" kern="0" dirty="0" smtClean="0">
                <a:solidFill>
                  <a:srgbClr val="000000"/>
                </a:solidFill>
              </a:rPr>
              <a:t> parasites treated with dose 1 of Tafuramycin-A</a:t>
            </a:r>
            <a:endParaRPr lang="en-AU" sz="1800" b="1" kern="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580112" y="764704"/>
            <a:ext cx="3816424" cy="13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r>
              <a:rPr lang="en-AU" sz="1800" b="1" kern="0" dirty="0" smtClean="0">
                <a:solidFill>
                  <a:srgbClr val="000000"/>
                </a:solidFill>
              </a:rPr>
              <a:t>Study Group B: </a:t>
            </a:r>
            <a:br>
              <a:rPr lang="en-AU" sz="1800" b="1" kern="0" dirty="0" smtClean="0">
                <a:solidFill>
                  <a:srgbClr val="000000"/>
                </a:solidFill>
              </a:rPr>
            </a:br>
            <a:r>
              <a:rPr lang="en-AU" sz="1800" b="1" kern="0" dirty="0" smtClean="0">
                <a:solidFill>
                  <a:srgbClr val="000000"/>
                </a:solidFill>
              </a:rPr>
              <a:t>3 x 10</a:t>
            </a:r>
            <a:r>
              <a:rPr lang="en-AU" sz="1800" b="1" kern="0" baseline="30000" dirty="0" smtClean="0">
                <a:solidFill>
                  <a:srgbClr val="000000"/>
                </a:solidFill>
              </a:rPr>
              <a:t>7</a:t>
            </a:r>
            <a:r>
              <a:rPr lang="en-AU" sz="1800" b="1" kern="0" dirty="0" smtClean="0">
                <a:solidFill>
                  <a:srgbClr val="000000"/>
                </a:solidFill>
              </a:rPr>
              <a:t> parasites treated with dose 2 Tafuramycin-A</a:t>
            </a:r>
            <a:endParaRPr lang="en-AU" sz="1800" b="1" kern="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54" y="1844824"/>
            <a:ext cx="4324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546600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93" y="2060848"/>
            <a:ext cx="207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10398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207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56093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56093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56093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868617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8617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8617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8617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ages.clipshrine.com/download/wheel/medium-stick-man-figure-dancing-166.6-115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8617"/>
            <a:ext cx="504056" cy="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5703838"/>
            <a:ext cx="8784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Parasite Growth       Y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                                                     N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endParaRPr lang="en-AU" sz="15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Well tolerated           Y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dirty="0" smtClean="0">
                <a:solidFill>
                  <a:srgbClr val="000000"/>
                </a:solidFill>
                <a:ea typeface="ＭＳ Ｐゴシック" pitchFamily="34" charset="-128"/>
              </a:rPr>
              <a:t>	                                              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Y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endParaRPr lang="en-AU" sz="15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Antibodies                N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                                              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endParaRPr lang="en-AU" sz="15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T cells                       Y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                                               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      </a:t>
            </a:r>
            <a:r>
              <a:rPr lang="en-AU" sz="1500" b="1" dirty="0" err="1" smtClean="0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n-AU" sz="1500" b="1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endParaRPr lang="en-AU" sz="15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236296" y="4740424"/>
            <a:ext cx="2016224" cy="192893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AU" sz="15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96136" y="4659722"/>
            <a:ext cx="3312368" cy="21982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AU" sz="150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-36512" y="260350"/>
            <a:ext cx="7013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r>
              <a:rPr lang="en-AU" sz="2800" b="1" kern="0" dirty="0" smtClean="0">
                <a:solidFill>
                  <a:srgbClr val="000000"/>
                </a:solidFill>
              </a:rPr>
              <a:t>Clinical study: Malaria Vaccine</a:t>
            </a:r>
            <a:endParaRPr lang="en-AU" sz="28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5" y="611396"/>
            <a:ext cx="8360715" cy="605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524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 smtClean="0"/>
              <a:t>Antibody responses post vaccination-IgG</a:t>
            </a:r>
            <a:endParaRPr lang="en-A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437" y="611396"/>
            <a:ext cx="7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Group</a:t>
            </a:r>
            <a:endParaRPr lang="en-A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224" y="2627620"/>
            <a:ext cx="7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Group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2911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Removable Disk (F)\pilot study paper\results\T cell prolife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1" b="-2653"/>
          <a:stretch/>
        </p:blipFill>
        <p:spPr bwMode="auto">
          <a:xfrm>
            <a:off x="323528" y="620688"/>
            <a:ext cx="84249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524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 smtClean="0"/>
              <a:t>T cell </a:t>
            </a:r>
            <a:r>
              <a:rPr lang="en-AU" sz="2800" b="1" dirty="0" smtClean="0"/>
              <a:t>responses </a:t>
            </a:r>
            <a:r>
              <a:rPr lang="en-AU" sz="2800" b="1" dirty="0" smtClean="0"/>
              <a:t>post vaccination</a:t>
            </a:r>
            <a:endParaRPr lang="en-AU" sz="2800" b="1" dirty="0"/>
          </a:p>
        </p:txBody>
      </p:sp>
      <p:pic>
        <p:nvPicPr>
          <p:cNvPr id="7" name="Picture 3" descr="E:\Removable Disk (F)\Phase 0\Dose ranging vaccine study\immunology\T cell proliferation\Average proliferation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1" y="3789040"/>
            <a:ext cx="5706428" cy="27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Removable Disk (F)\pilot study paper\results\cytokines group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0"/>
          <a:stretch/>
        </p:blipFill>
        <p:spPr bwMode="auto">
          <a:xfrm>
            <a:off x="683568" y="1124744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3010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 smtClean="0"/>
              <a:t>Group B: cytokine responses post vaccination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0248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84976" cy="1143000"/>
          </a:xfrm>
        </p:spPr>
        <p:txBody>
          <a:bodyPr>
            <a:normAutofit/>
          </a:bodyPr>
          <a:lstStyle/>
          <a:p>
            <a:r>
              <a:rPr lang="en-AU" sz="2400" b="1" dirty="0"/>
              <a:t>Group B</a:t>
            </a:r>
            <a:r>
              <a:rPr lang="en-AU" sz="2400" b="1" dirty="0" smtClean="0"/>
              <a:t>: </a:t>
            </a:r>
            <a:r>
              <a:rPr lang="en-AU" sz="2400" b="1" dirty="0"/>
              <a:t>Cytokine production in </a:t>
            </a:r>
            <a:r>
              <a:rPr lang="en-AU" sz="2400" b="1" dirty="0" smtClean="0"/>
              <a:t>memory </a:t>
            </a:r>
            <a:r>
              <a:rPr lang="en-AU" sz="2400" b="1" dirty="0"/>
              <a:t>T </a:t>
            </a:r>
            <a:r>
              <a:rPr lang="en-AU" sz="2400" b="1" dirty="0" smtClean="0"/>
              <a:t>cells</a:t>
            </a:r>
            <a:endParaRPr lang="en-AU" sz="2400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33747"/>
          <a:stretch/>
        </p:blipFill>
        <p:spPr bwMode="auto">
          <a:xfrm>
            <a:off x="611560" y="476672"/>
            <a:ext cx="7416824" cy="63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81" y="1328327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dirty="0" smtClean="0"/>
              <a:t>Reformulation of vaccine to allow purification of parasitised red blood cells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r>
              <a:rPr lang="en-AU" sz="2000" dirty="0" smtClean="0"/>
              <a:t>Small study to examine safety and immunogenicity of fresh, purified form of the vaccine</a:t>
            </a:r>
          </a:p>
          <a:p>
            <a:pPr>
              <a:buNone/>
            </a:pPr>
            <a:endParaRPr lang="en-AU" sz="2000" dirty="0"/>
          </a:p>
        </p:txBody>
      </p:sp>
      <p:pic>
        <p:nvPicPr>
          <p:cNvPr id="3" name="Picture 2" descr="C:\Users\s2790633\AppData\Local\Microsoft\Windows\Temporary Internet Files\Content.Word\Image_2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908720"/>
            <a:ext cx="3025651" cy="3098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07594" y="188640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400" b="1" dirty="0" smtClean="0"/>
              <a:t>Purified chemically attenuated </a:t>
            </a:r>
            <a:r>
              <a:rPr lang="en-AU" sz="2400" b="1" i="1" dirty="0" smtClean="0"/>
              <a:t>P. falciparum</a:t>
            </a:r>
            <a:r>
              <a:rPr lang="en-AU" sz="2400" b="1" dirty="0" smtClean="0"/>
              <a:t> blood-stage vaccine</a:t>
            </a:r>
            <a:endParaRPr lang="en-AU" sz="2400" b="1" dirty="0"/>
          </a:p>
        </p:txBody>
      </p:sp>
      <p:pic>
        <p:nvPicPr>
          <p:cNvPr id="5122" name="Picture 2" descr="I:\Removable Disk (F)\pilot study paper\results\Troph P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8" y="3356992"/>
            <a:ext cx="5034132" cy="33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52" y="5035202"/>
            <a:ext cx="207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36" y="5036366"/>
            <a:ext cx="2079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08" y="5036366"/>
            <a:ext cx="10398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36989" y="50131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Initiation of </a:t>
            </a:r>
            <a:r>
              <a:rPr lang="en-US" dirty="0" smtClean="0"/>
              <a:t>drug          </a:t>
            </a:r>
            <a:r>
              <a:rPr lang="en-US" dirty="0" smtClean="0"/>
              <a:t>treatment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78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400" b="1" dirty="0" smtClean="0"/>
              <a:t>ROTARY PARTNERSHIP</a:t>
            </a:r>
            <a:endParaRPr lang="en-AU" sz="2400" b="1" dirty="0"/>
          </a:p>
        </p:txBody>
      </p:sp>
      <p:pic>
        <p:nvPicPr>
          <p:cNvPr id="1026" name="Picture 2" descr="C:\Users\s2790633\Downloads\Image (1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888432" cy="5184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7" y="1412776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b="1" dirty="0" smtClean="0"/>
              <a:t>ROTARY DISTRICT 9640</a:t>
            </a:r>
          </a:p>
          <a:p>
            <a:pPr>
              <a:buNone/>
            </a:pPr>
            <a:r>
              <a:rPr lang="en-AU" sz="2000" dirty="0" smtClean="0"/>
              <a:t>-Rotary Clubs of Southport, Broadbeach, Hope Island, Satellite Club of Southport-Griffith University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r>
              <a:rPr lang="en-AU" sz="2000" dirty="0" smtClean="0"/>
              <a:t>-</a:t>
            </a:r>
            <a:r>
              <a:rPr lang="en-AU" sz="2000" dirty="0" smtClean="0"/>
              <a:t>fundraising project to support further development of the vaccine (clinical trial)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r>
              <a:rPr lang="en-AU" sz="2000" dirty="0" smtClean="0"/>
              <a:t>-</a:t>
            </a:r>
            <a:r>
              <a:rPr lang="en-AU" sz="2000" dirty="0" smtClean="0"/>
              <a:t>registered by Rotary Australia Benevolent Society and endorsed by the National Committee of Rotarians Against Malaria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37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94" y="188640"/>
            <a:ext cx="7532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400" b="1" dirty="0" smtClean="0"/>
              <a:t>Purified chemically attenuated </a:t>
            </a:r>
            <a:r>
              <a:rPr lang="en-AU" sz="2400" b="1" i="1" dirty="0" smtClean="0"/>
              <a:t>P. falciparum</a:t>
            </a:r>
            <a:r>
              <a:rPr lang="en-AU" sz="2400" b="1" dirty="0" smtClean="0"/>
              <a:t> blood-stage vaccine</a:t>
            </a:r>
            <a:endParaRPr lang="en-A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8777" y="1124744"/>
            <a:ext cx="7792774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Phase </a:t>
            </a:r>
            <a:r>
              <a:rPr lang="en-AU" sz="2000" b="1" dirty="0" err="1" smtClean="0"/>
              <a:t>Ib</a:t>
            </a:r>
            <a:r>
              <a:rPr lang="en-AU" sz="2000" b="1" dirty="0" smtClean="0"/>
              <a:t> Efficacy </a:t>
            </a:r>
            <a:r>
              <a:rPr lang="en-AU" sz="2000" b="1" dirty="0"/>
              <a:t>S</a:t>
            </a:r>
            <a:r>
              <a:rPr lang="en-AU" sz="2000" b="1" dirty="0" smtClean="0"/>
              <a:t>tudy</a:t>
            </a:r>
          </a:p>
          <a:p>
            <a:endParaRPr lang="en-AU" b="1" dirty="0"/>
          </a:p>
          <a:p>
            <a:r>
              <a:rPr lang="en-AU" b="1" dirty="0" smtClean="0"/>
              <a:t>Aims</a:t>
            </a:r>
          </a:p>
          <a:p>
            <a:r>
              <a:rPr lang="en-AU" b="1" dirty="0" smtClean="0"/>
              <a:t>-Safety, immunogenicity and </a:t>
            </a:r>
            <a:r>
              <a:rPr lang="en-AU" b="1" dirty="0"/>
              <a:t>p</a:t>
            </a:r>
            <a:r>
              <a:rPr lang="en-AU" b="1" dirty="0" smtClean="0"/>
              <a:t>rotective efficacy following blood-stage challenge</a:t>
            </a:r>
          </a:p>
          <a:p>
            <a:endParaRPr lang="en-AU" b="1" dirty="0"/>
          </a:p>
          <a:p>
            <a:r>
              <a:rPr lang="en-AU" dirty="0" smtClean="0"/>
              <a:t>3 study groups receiving different doses of parasite (n=10) run </a:t>
            </a:r>
            <a:r>
              <a:rPr lang="en-AU" dirty="0" smtClean="0"/>
              <a:t>sequentially</a:t>
            </a:r>
          </a:p>
          <a:p>
            <a:endParaRPr lang="en-AU" dirty="0"/>
          </a:p>
          <a:p>
            <a:r>
              <a:rPr lang="en-AU" dirty="0" smtClean="0"/>
              <a:t>2 </a:t>
            </a:r>
            <a:r>
              <a:rPr lang="en-AU" dirty="0" smtClean="0"/>
              <a:t>infectivity controls per study group</a:t>
            </a:r>
          </a:p>
          <a:p>
            <a:endParaRPr lang="en-AU" dirty="0"/>
          </a:p>
          <a:p>
            <a:r>
              <a:rPr lang="en-AU" dirty="0" smtClean="0"/>
              <a:t>3 doses of the vaccine </a:t>
            </a:r>
            <a:r>
              <a:rPr lang="en-AU" dirty="0" smtClean="0"/>
              <a:t>on Day </a:t>
            </a:r>
            <a:r>
              <a:rPr lang="en-AU" dirty="0" smtClean="0"/>
              <a:t>0, 28 and 56</a:t>
            </a:r>
          </a:p>
          <a:p>
            <a:endParaRPr lang="en-AU" dirty="0" smtClean="0"/>
          </a:p>
          <a:p>
            <a:r>
              <a:rPr lang="en-AU" dirty="0" smtClean="0"/>
              <a:t>Challenge on Day 84 with </a:t>
            </a:r>
            <a:r>
              <a:rPr lang="en-AU" i="1" dirty="0" smtClean="0"/>
              <a:t>P. falciparum </a:t>
            </a:r>
            <a:r>
              <a:rPr lang="en-AU" dirty="0" smtClean="0"/>
              <a:t>blood-stage parasites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Four volunteers in the first group have received their first vaccine dose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Funding</a:t>
            </a:r>
            <a:r>
              <a:rPr lang="en-AU" dirty="0" smtClean="0"/>
              <a:t>: </a:t>
            </a:r>
            <a:r>
              <a:rPr lang="en-AU" dirty="0" smtClean="0"/>
              <a:t>Rotary and </a:t>
            </a:r>
            <a:r>
              <a:rPr lang="en-AU" dirty="0" err="1" smtClean="0"/>
              <a:t>Zarraffa’s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72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7504" y="188640"/>
            <a:ext cx="475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pPr>
              <a:buNone/>
            </a:pPr>
            <a:r>
              <a:rPr lang="en-AU" sz="3200" b="1" kern="0" dirty="0" smtClean="0">
                <a:solidFill>
                  <a:schemeClr val="tx1"/>
                </a:solidFill>
              </a:rPr>
              <a:t>Acknowledgements</a:t>
            </a:r>
            <a:endParaRPr lang="en-AU" sz="3200" kern="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980728"/>
            <a:ext cx="86409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AU" sz="1400" b="1" kern="0" dirty="0" smtClean="0">
                <a:solidFill>
                  <a:srgbClr val="7030A0"/>
                </a:solidFill>
              </a:rPr>
              <a:t>Institute for Glycomics</a:t>
            </a:r>
            <a:r>
              <a:rPr lang="en-AU" sz="1400" kern="0" dirty="0" smtClean="0">
                <a:solidFill>
                  <a:srgbClr val="7030A0"/>
                </a:solidFill>
              </a:rPr>
              <a:t>		</a:t>
            </a:r>
            <a:r>
              <a:rPr lang="en-AU" sz="1400" kern="0" dirty="0" smtClean="0">
                <a:solidFill>
                  <a:srgbClr val="7030A0"/>
                </a:solidFill>
              </a:rPr>
              <a:t>	</a:t>
            </a:r>
            <a:r>
              <a:rPr lang="en-AU" sz="1400" b="1" kern="0" dirty="0" smtClean="0">
                <a:solidFill>
                  <a:srgbClr val="7030A0"/>
                </a:solidFill>
              </a:rPr>
              <a:t>Gold </a:t>
            </a:r>
            <a:r>
              <a:rPr lang="en-AU" sz="1400" b="1" kern="0" dirty="0" smtClean="0">
                <a:solidFill>
                  <a:srgbClr val="7030A0"/>
                </a:solidFill>
              </a:rPr>
              <a:t>Coast Hospital		Sanaria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Michael Good			John Gerrard		Steve Hoffman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Xue Liu	 			James Fink			Kim Lee Sim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err="1" smtClean="0">
                <a:solidFill>
                  <a:srgbClr val="7030A0"/>
                </a:solidFill>
              </a:rPr>
              <a:t>Bibiana</a:t>
            </a:r>
            <a:r>
              <a:rPr lang="en-AU" sz="1400" kern="0" dirty="0" smtClean="0">
                <a:solidFill>
                  <a:srgbClr val="7030A0"/>
                </a:solidFill>
              </a:rPr>
              <a:t> Rodriguez	 		Johanna Mayer		Tao Li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Jolien Pingnet			Lana Sundac</a:t>
            </a:r>
          </a:p>
          <a:p>
            <a:pPr marL="0" indent="0"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Jessica Powell			Letitia </a:t>
            </a:r>
            <a:r>
              <a:rPr lang="en-AU" sz="1400" kern="0" dirty="0" smtClean="0">
                <a:solidFill>
                  <a:srgbClr val="7030A0"/>
                </a:solidFill>
              </a:rPr>
              <a:t>Gore			</a:t>
            </a:r>
            <a:r>
              <a:rPr lang="en-AU" sz="1400" b="1" kern="0" dirty="0">
                <a:solidFill>
                  <a:srgbClr val="7030A0"/>
                </a:solidFill>
              </a:rPr>
              <a:t> Burnet Institute</a:t>
            </a:r>
            <a:endParaRPr lang="en-AU" sz="1400" kern="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Mei-Fong Ho			Sarah </a:t>
            </a:r>
            <a:r>
              <a:rPr lang="en-AU" sz="1400" kern="0" dirty="0">
                <a:solidFill>
                  <a:srgbClr val="7030A0"/>
                </a:solidFill>
              </a:rPr>
              <a:t>Coghill		 James Beeson</a:t>
            </a:r>
            <a:endParaRPr lang="en-AU" sz="1400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Nicole Willemsen	</a:t>
            </a:r>
            <a:r>
              <a:rPr lang="en-AU" sz="1400" kern="0" dirty="0" smtClean="0">
                <a:solidFill>
                  <a:srgbClr val="7030A0"/>
                </a:solidFill>
              </a:rPr>
              <a:t>		Kylie Alcorn</a:t>
            </a:r>
            <a:r>
              <a:rPr lang="en-AU" sz="1400" kern="0" dirty="0" smtClean="0">
                <a:solidFill>
                  <a:srgbClr val="7030A0"/>
                </a:solidFill>
              </a:rPr>
              <a:t>	</a:t>
            </a:r>
            <a:r>
              <a:rPr lang="en-AU" sz="1400" kern="0" dirty="0" smtClean="0">
                <a:solidFill>
                  <a:srgbClr val="7030A0"/>
                </a:solidFill>
              </a:rPr>
              <a:t>		Jo-Anne Chan</a:t>
            </a:r>
            <a:r>
              <a:rPr lang="en-AU" sz="1400" kern="0" dirty="0" smtClean="0">
                <a:solidFill>
                  <a:srgbClr val="7030A0"/>
                </a:solidFill>
              </a:rPr>
              <a:t>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Ibrahim El-Deeb </a:t>
            </a:r>
            <a:r>
              <a:rPr lang="en-AU" sz="1400" kern="0" dirty="0" smtClean="0">
                <a:solidFill>
                  <a:srgbClr val="7030A0"/>
                </a:solidFill>
              </a:rPr>
              <a:t>			</a:t>
            </a:r>
            <a:r>
              <a:rPr lang="en-AU" sz="1400" b="1" kern="0" dirty="0" smtClean="0">
                <a:solidFill>
                  <a:srgbClr val="7030A0"/>
                </a:solidFill>
              </a:rPr>
              <a:t>			</a:t>
            </a:r>
            <a:r>
              <a:rPr lang="en-AU" sz="1400" b="1" kern="0" dirty="0" smtClean="0">
                <a:solidFill>
                  <a:srgbClr val="7030A0"/>
                </a:solidFill>
              </a:rPr>
              <a:t>	</a:t>
            </a:r>
            <a:r>
              <a:rPr lang="en-AU" sz="1400" kern="0" dirty="0" smtClean="0">
                <a:solidFill>
                  <a:srgbClr val="7030A0"/>
                </a:solidFill>
              </a:rPr>
              <a:t>	</a:t>
            </a:r>
          </a:p>
          <a:p>
            <a:pPr marL="0" indent="0"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Tanya Forbes 					</a:t>
            </a:r>
            <a:r>
              <a:rPr lang="en-AU" sz="1400" kern="0" dirty="0" smtClean="0">
                <a:solidFill>
                  <a:srgbClr val="7030A0"/>
                </a:solidFill>
              </a:rPr>
              <a:t>	</a:t>
            </a:r>
            <a:r>
              <a:rPr lang="en-AU" sz="1400" b="1" kern="0" dirty="0">
                <a:solidFill>
                  <a:srgbClr val="7030A0"/>
                </a:solidFill>
              </a:rPr>
              <a:t> Mater Hospital 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Nicola </a:t>
            </a:r>
            <a:r>
              <a:rPr lang="en-AU" sz="1400" kern="0" dirty="0" smtClean="0">
                <a:solidFill>
                  <a:srgbClr val="7030A0"/>
                </a:solidFill>
              </a:rPr>
              <a:t>Cocroft			</a:t>
            </a:r>
            <a:r>
              <a:rPr lang="en-AU" sz="1400" kern="0" dirty="0" smtClean="0">
                <a:solidFill>
                  <a:srgbClr val="7030A0"/>
                </a:solidFill>
              </a:rPr>
              <a:t>			Paul Griffin</a:t>
            </a:r>
            <a:endParaRPr lang="en-AU" sz="1400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Chris Davis						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Michael Batzloff			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Silvana Sekuloski			</a:t>
            </a:r>
            <a:r>
              <a:rPr lang="en-AU" sz="1400" b="1" kern="0" dirty="0" smtClean="0">
                <a:solidFill>
                  <a:srgbClr val="7030A0"/>
                </a:solidFill>
              </a:rPr>
              <a:t>Australian Army Malaria Institute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Judy Coote				Dennis Shanks;  Qin Cheng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Maryna Martin			Marina Chavchich		</a:t>
            </a:r>
            <a:r>
              <a:rPr lang="en-AU" sz="1400" b="1" kern="0" dirty="0" smtClean="0">
                <a:solidFill>
                  <a:srgbClr val="7030A0"/>
                </a:solidFill>
              </a:rPr>
              <a:t>THE VOLUNTEERS</a:t>
            </a:r>
          </a:p>
          <a:p>
            <a:pPr lvl="8"/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b="1" kern="0" dirty="0" smtClean="0">
                <a:solidFill>
                  <a:srgbClr val="7030A0"/>
                </a:solidFill>
              </a:rPr>
              <a:t>QIMR Berghofer Institute 		Bio21			</a:t>
            </a:r>
            <a:r>
              <a:rPr lang="en-AU" sz="1400" b="1" kern="0" dirty="0" smtClean="0">
                <a:solidFill>
                  <a:srgbClr val="7030A0"/>
                </a:solidFill>
              </a:rPr>
              <a:t>ROTARY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b="1" kern="0" dirty="0" smtClean="0">
                <a:solidFill>
                  <a:srgbClr val="7030A0"/>
                </a:solidFill>
              </a:rPr>
              <a:t>for Medical Research			</a:t>
            </a:r>
            <a:r>
              <a:rPr lang="en-AU" sz="1400" kern="0" dirty="0" smtClean="0">
                <a:solidFill>
                  <a:srgbClr val="7030A0"/>
                </a:solidFill>
              </a:rPr>
              <a:t>Eric </a:t>
            </a:r>
            <a:r>
              <a:rPr lang="en-AU" sz="1400" kern="0" dirty="0" smtClean="0">
                <a:solidFill>
                  <a:srgbClr val="7030A0"/>
                </a:solidFill>
              </a:rPr>
              <a:t>Hansen			</a:t>
            </a:r>
            <a:r>
              <a:rPr lang="en-AU" sz="1400" b="1" kern="0" dirty="0" smtClean="0">
                <a:solidFill>
                  <a:srgbClr val="7030A0"/>
                </a:solidFill>
              </a:rPr>
              <a:t>NFMRI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James McCarthy	</a:t>
            </a:r>
            <a:r>
              <a:rPr lang="en-AU" sz="1400" kern="0" dirty="0">
                <a:solidFill>
                  <a:srgbClr val="7030A0"/>
                </a:solidFill>
              </a:rPr>
              <a:t>	</a:t>
            </a:r>
            <a:r>
              <a:rPr lang="en-AU" sz="1400" kern="0" dirty="0" smtClean="0">
                <a:solidFill>
                  <a:srgbClr val="7030A0"/>
                </a:solidFill>
              </a:rPr>
              <a:t>				</a:t>
            </a:r>
            <a:r>
              <a:rPr lang="en-AU" sz="1400" b="1" kern="0" dirty="0" smtClean="0">
                <a:solidFill>
                  <a:srgbClr val="7030A0"/>
                </a:solidFill>
              </a:rPr>
              <a:t>ZARRAFFA’S</a:t>
            </a:r>
            <a:r>
              <a:rPr lang="en-AU" sz="1400" b="1" kern="0" dirty="0" smtClean="0">
                <a:solidFill>
                  <a:srgbClr val="7030A0"/>
                </a:solidFill>
              </a:rPr>
              <a:t>	</a:t>
            </a:r>
            <a:r>
              <a:rPr lang="en-AU" sz="1400" kern="0" dirty="0" smtClean="0">
                <a:solidFill>
                  <a:srgbClr val="7030A0"/>
                </a:solidFill>
              </a:rPr>
              <a:t>		</a:t>
            </a:r>
            <a:r>
              <a:rPr lang="en-AU" sz="1400" kern="0" dirty="0" smtClean="0">
                <a:solidFill>
                  <a:srgbClr val="7030A0"/>
                </a:solidFill>
              </a:rPr>
              <a:t>			</a:t>
            </a:r>
            <a:r>
              <a:rPr lang="en-AU" sz="1400" b="1" kern="0" dirty="0" smtClean="0">
                <a:solidFill>
                  <a:srgbClr val="7030A0"/>
                </a:solidFill>
              </a:rPr>
              <a:t>Georgia State University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>
                <a:solidFill>
                  <a:srgbClr val="7030A0"/>
                </a:solidFill>
              </a:rPr>
              <a:t>	</a:t>
            </a:r>
            <a:r>
              <a:rPr lang="en-AU" sz="1400" kern="0" dirty="0" smtClean="0">
                <a:solidFill>
                  <a:srgbClr val="7030A0"/>
                </a:solidFill>
              </a:rPr>
              <a:t>			Moses Lee</a:t>
            </a:r>
            <a:r>
              <a:rPr lang="en-AU" sz="1400" kern="0" dirty="0" smtClean="0">
                <a:solidFill>
                  <a:srgbClr val="7030A0"/>
                </a:solidFill>
              </a:rPr>
              <a:t>					</a:t>
            </a: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				</a:t>
            </a:r>
            <a:endParaRPr lang="en-AU" sz="1400" b="1" kern="0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400" kern="0" dirty="0" smtClean="0">
                <a:solidFill>
                  <a:srgbClr val="7030A0"/>
                </a:solidFill>
              </a:rPr>
              <a:t>				</a:t>
            </a:r>
            <a:endParaRPr lang="en-AU" sz="1400" kern="0" dirty="0"/>
          </a:p>
        </p:txBody>
      </p:sp>
    </p:spTree>
    <p:extLst>
      <p:ext uri="{BB962C8B-B14F-4D97-AF65-F5344CB8AC3E}">
        <p14:creationId xmlns:p14="http://schemas.microsoft.com/office/powerpoint/2010/main" val="3060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Evaluation and testing of vaccines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In most countries, the evaluation and testing of vaccine follow a set of standard steps:</a:t>
            </a:r>
          </a:p>
          <a:p>
            <a:pPr marL="0" indent="0">
              <a:buNone/>
            </a:pP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smtClean="0"/>
              <a:t>Pre-clinical laboratory and </a:t>
            </a:r>
            <a:r>
              <a:rPr lang="en-AU" dirty="0"/>
              <a:t>a</a:t>
            </a:r>
            <a:r>
              <a:rPr lang="en-AU" dirty="0" smtClean="0"/>
              <a:t>nimal studies</a:t>
            </a:r>
          </a:p>
          <a:p>
            <a:pPr marL="0" indent="0">
              <a:buNone/>
            </a:pPr>
            <a:endParaRPr lang="en-AU" dirty="0" smtClean="0"/>
          </a:p>
          <a:p>
            <a:pPr marL="514350" indent="-514350">
              <a:buAutoNum type="arabicPeriod" startAt="2"/>
            </a:pPr>
            <a:r>
              <a:rPr lang="en-AU" dirty="0" smtClean="0"/>
              <a:t>Human Clinical studies</a:t>
            </a:r>
          </a:p>
          <a:p>
            <a:pPr marL="400050" lvl="1" indent="0">
              <a:buNone/>
            </a:pPr>
            <a:r>
              <a:rPr lang="en-AU" dirty="0" smtClean="0"/>
              <a:t>-Phase I </a:t>
            </a:r>
          </a:p>
          <a:p>
            <a:pPr marL="400050" lvl="1" indent="0">
              <a:buNone/>
            </a:pPr>
            <a:r>
              <a:rPr lang="en-AU" dirty="0" smtClean="0"/>
              <a:t>-Phase II</a:t>
            </a:r>
          </a:p>
          <a:p>
            <a:pPr marL="400050" lvl="1" indent="0">
              <a:buNone/>
            </a:pPr>
            <a:r>
              <a:rPr lang="en-AU" dirty="0" smtClean="0"/>
              <a:t>-Phase III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3. Approval and licensing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04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04664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buNone/>
            </a:pPr>
            <a:r>
              <a:rPr lang="en-AU" sz="2800" b="1" dirty="0">
                <a:solidFill>
                  <a:prstClr val="black"/>
                </a:solidFill>
                <a:latin typeface="Calibri"/>
                <a:ea typeface="+mn-ea"/>
              </a:rPr>
              <a:t>Human Clinical Studies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en-AU" sz="2000" b="1" dirty="0">
                <a:solidFill>
                  <a:prstClr val="black"/>
                </a:solidFill>
                <a:latin typeface="Calibri"/>
                <a:ea typeface="+mn-ea"/>
              </a:rPr>
              <a:t>Phase I: 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  <a:ea typeface="+mn-ea"/>
              </a:rPr>
              <a:t>-Assess safety, tolerability and immunogenicity of vaccine in a small group of adults (20-100 individuals) who have not been naturally exposed to the target pathogen. 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  <a:ea typeface="+mn-ea"/>
              </a:rPr>
              <a:t>-Identify short-term side-effects and immune responses</a:t>
            </a:r>
            <a:r>
              <a:rPr lang="en-AU" sz="2000" dirty="0" smtClean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  <a:p>
            <a:r>
              <a:rPr lang="en-AU" sz="2000" dirty="0"/>
              <a:t>-If a human challenge system exists, vaccine efficacy can be evaluated in vaccinated vs unvaccinated </a:t>
            </a:r>
            <a:r>
              <a:rPr lang="en-AU" sz="2000" dirty="0" smtClean="0"/>
              <a:t>individuals</a:t>
            </a:r>
            <a:r>
              <a:rPr lang="en-AU" sz="2000" dirty="0"/>
              <a:t> </a:t>
            </a:r>
            <a:r>
              <a:rPr lang="en-AU" sz="2000" dirty="0" smtClean="0"/>
              <a:t>(Phase </a:t>
            </a:r>
            <a:r>
              <a:rPr lang="en-AU" sz="2000" dirty="0" err="1" smtClean="0"/>
              <a:t>Ib</a:t>
            </a:r>
            <a:r>
              <a:rPr lang="en-AU" sz="2000" dirty="0" smtClean="0"/>
              <a:t>) </a:t>
            </a:r>
            <a:endParaRPr lang="en-AU" sz="2000" dirty="0"/>
          </a:p>
          <a:p>
            <a:pPr lvl="0" fontAlgn="auto">
              <a:spcAft>
                <a:spcPts val="0"/>
              </a:spcAft>
              <a:buNone/>
            </a:pPr>
            <a:endParaRPr lang="en-AU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0" fontAlgn="auto">
              <a:spcAft>
                <a:spcPts val="0"/>
              </a:spcAft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  <a:ea typeface="+mn-ea"/>
              </a:rPr>
              <a:t>-If safe and immunogenic, proceed to Phase </a:t>
            </a:r>
            <a:r>
              <a:rPr lang="en-AU" sz="2000" dirty="0" smtClean="0">
                <a:solidFill>
                  <a:prstClr val="black"/>
                </a:solidFill>
                <a:latin typeface="Calibri"/>
                <a:ea typeface="+mn-ea"/>
              </a:rPr>
              <a:t>II</a:t>
            </a:r>
          </a:p>
          <a:p>
            <a:pPr lvl="0" fontAlgn="auto">
              <a:spcAft>
                <a:spcPts val="0"/>
              </a:spcAft>
              <a:buNone/>
            </a:pPr>
            <a:endParaRPr lang="en-AU" sz="20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lvl="0" fontAlgn="auto">
              <a:spcAft>
                <a:spcPts val="0"/>
              </a:spcAft>
              <a:buNone/>
            </a:pPr>
            <a:r>
              <a:rPr lang="en-AU" sz="2000" b="1" dirty="0" smtClean="0">
                <a:solidFill>
                  <a:prstClr val="black"/>
                </a:solidFill>
                <a:latin typeface="Calibri"/>
                <a:ea typeface="+mn-ea"/>
              </a:rPr>
              <a:t>Phase II: </a:t>
            </a:r>
            <a:endParaRPr lang="en-AU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indent="0">
              <a:buNone/>
            </a:pPr>
            <a:r>
              <a:rPr lang="en-AU" sz="2000" dirty="0" smtClean="0">
                <a:latin typeface="+mn-lt"/>
              </a:rPr>
              <a:t>-Expanded </a:t>
            </a:r>
            <a:r>
              <a:rPr lang="en-AU" sz="2000" dirty="0">
                <a:latin typeface="+mn-lt"/>
              </a:rPr>
              <a:t>safety and immunogenicity studies in a larger group of adults (&gt;100).  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-These groups may include intended targets of the test vaccine.  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-If a human challenge system exists, vaccine efficacy can be evaluated in vaccinated vs unvaccinated individuals.  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-These </a:t>
            </a:r>
            <a:r>
              <a:rPr lang="en-AU" sz="2000" dirty="0" smtClean="0">
                <a:latin typeface="+mn-lt"/>
              </a:rPr>
              <a:t>studies may </a:t>
            </a:r>
            <a:r>
              <a:rPr lang="en-AU" sz="2000" dirty="0">
                <a:latin typeface="+mn-lt"/>
              </a:rPr>
              <a:t>also contain a placebo group (receive saline solution, a vaccine against another disease or another vaccine against the same disease).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-If successful, proceed to Phase III</a:t>
            </a:r>
          </a:p>
          <a:p>
            <a:pPr lvl="0" fontAlgn="auto">
              <a:spcAft>
                <a:spcPts val="0"/>
              </a:spcAft>
              <a:buNone/>
            </a:pPr>
            <a:endParaRPr lang="en-AU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79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04664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buNone/>
            </a:pPr>
            <a:r>
              <a:rPr lang="en-AU" sz="2800" b="1" dirty="0">
                <a:solidFill>
                  <a:prstClr val="black"/>
                </a:solidFill>
                <a:latin typeface="+mn-lt"/>
                <a:ea typeface="+mn-ea"/>
              </a:rPr>
              <a:t>Human Clinical Studies</a:t>
            </a:r>
          </a:p>
          <a:p>
            <a:pPr marL="0" indent="0">
              <a:buNone/>
            </a:pPr>
            <a:r>
              <a:rPr lang="en-AU" sz="2000" b="1" dirty="0">
                <a:latin typeface="+mn-lt"/>
              </a:rPr>
              <a:t>Phase III: 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-Thousands of individuals over multiple sites.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-Carried out in conditions similar to those under which vaccine will ultimately be used.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-Studies are randomised, double blind(neither participant or doctor knows that treatment has been given) and involve comparing the effectiveness of vaccine against a placebo.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-With more people involved, rarer side effects may be observed.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-Evaluating vaccine efficacy and other endpoints eg prevention of re-infection vs prevention of disease/death.</a:t>
            </a:r>
          </a:p>
          <a:p>
            <a:pPr lvl="0" fontAlgn="auto">
              <a:spcAft>
                <a:spcPts val="0"/>
              </a:spcAft>
              <a:buNone/>
            </a:pPr>
            <a:endParaRPr lang="en-AU" sz="2000" dirty="0" smtClean="0">
              <a:solidFill>
                <a:prstClr val="black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en-AU" sz="2000" b="1" dirty="0">
                <a:latin typeface="+mn-lt"/>
              </a:rPr>
              <a:t>Approval and licensing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-If Phase III successful, the vaccine developer will submit an application to regulatory authorities to license the vaccine (eg FDA).</a:t>
            </a:r>
          </a:p>
          <a:p>
            <a:pPr marL="0" indent="0">
              <a:buNone/>
            </a:pPr>
            <a:r>
              <a:rPr lang="en-AU" sz="2000" dirty="0">
                <a:latin typeface="+mn-lt"/>
              </a:rPr>
              <a:t>-After a vaccine is licensed, there is continued monitoring of vaccine production and side effects in vaccinees.</a:t>
            </a:r>
          </a:p>
          <a:p>
            <a:pPr lvl="0" fontAlgn="auto">
              <a:spcAft>
                <a:spcPts val="0"/>
              </a:spcAft>
              <a:buNone/>
            </a:pPr>
            <a:endParaRPr lang="en-AU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00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60648"/>
            <a:ext cx="5090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000" b="1" dirty="0"/>
              <a:t>C</a:t>
            </a:r>
            <a:r>
              <a:rPr lang="en-AU" sz="2000" b="1" dirty="0" smtClean="0"/>
              <a:t>linical Vaccine Development</a:t>
            </a:r>
          </a:p>
          <a:p>
            <a:pPr>
              <a:buNone/>
            </a:pPr>
            <a:r>
              <a:rPr lang="en-AU" sz="2000" b="1" dirty="0" smtClean="0"/>
              <a:t>Development </a:t>
            </a:r>
            <a:r>
              <a:rPr lang="en-AU" sz="2000" b="1" dirty="0"/>
              <a:t>of </a:t>
            </a:r>
            <a:r>
              <a:rPr lang="en-AU" sz="2000" b="1" i="1" dirty="0" smtClean="0"/>
              <a:t>Plasmodium </a:t>
            </a:r>
            <a:r>
              <a:rPr lang="en-AU" sz="2000" b="1" i="1" dirty="0"/>
              <a:t>falciparum</a:t>
            </a:r>
            <a:br>
              <a:rPr lang="en-AU" sz="2000" b="1" i="1" dirty="0"/>
            </a:br>
            <a:r>
              <a:rPr lang="en-AU" sz="2000" b="1" dirty="0" smtClean="0"/>
              <a:t>cell </a:t>
            </a:r>
            <a:r>
              <a:rPr lang="en-AU" sz="2000" b="1" dirty="0"/>
              <a:t>banks</a:t>
            </a:r>
            <a:endParaRPr lang="en-AU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9206"/>
            <a:ext cx="3663098" cy="359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107504" y="1340768"/>
            <a:ext cx="52010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en-US" sz="2000" kern="0" dirty="0" smtClean="0"/>
              <a:t>Required:</a:t>
            </a:r>
          </a:p>
          <a:p>
            <a:pPr algn="just">
              <a:buFontTx/>
              <a:buChar char="-"/>
            </a:pPr>
            <a:r>
              <a:rPr lang="en-US" sz="2000" kern="0" dirty="0" smtClean="0"/>
              <a:t>To make the vaccine </a:t>
            </a:r>
          </a:p>
          <a:p>
            <a:pPr algn="just">
              <a:buFontTx/>
              <a:buChar char="-"/>
            </a:pPr>
            <a:r>
              <a:rPr lang="en-US" sz="2000" kern="0" dirty="0"/>
              <a:t>F</a:t>
            </a:r>
            <a:r>
              <a:rPr lang="en-US" sz="2000" kern="0" dirty="0" smtClean="0"/>
              <a:t>or challenge to examine if the vaccine protects </a:t>
            </a:r>
          </a:p>
          <a:p>
            <a:pPr marL="0" indent="0" algn="just">
              <a:buFont typeface="Wingdings" pitchFamily="2" charset="2"/>
              <a:buNone/>
            </a:pPr>
            <a:endParaRPr lang="en-US" sz="2000" i="1" kern="0" dirty="0" smtClean="0"/>
          </a:p>
          <a:p>
            <a:pPr marL="0" indent="0" algn="just">
              <a:buFont typeface="Wingdings" pitchFamily="2" charset="2"/>
              <a:buNone/>
            </a:pPr>
            <a:r>
              <a:rPr lang="en-US" sz="1800" i="1" kern="0" dirty="0" smtClean="0"/>
              <a:t>P. falciparum </a:t>
            </a:r>
            <a:r>
              <a:rPr lang="en-US" sz="1800" kern="0" dirty="0" smtClean="0"/>
              <a:t>parasites expanded in transfusion-grade </a:t>
            </a:r>
            <a:r>
              <a:rPr lang="en-US" sz="1800" kern="0" dirty="0" smtClean="0"/>
              <a:t>red blood cells in </a:t>
            </a:r>
            <a:r>
              <a:rPr lang="en-US" sz="1800" kern="0" dirty="0" smtClean="0"/>
              <a:t>the cleanroom at Griffith University and then cryopreserved.</a:t>
            </a:r>
          </a:p>
          <a:p>
            <a:pPr marL="0" indent="0" algn="just">
              <a:buFont typeface="Wingdings" pitchFamily="2" charset="2"/>
              <a:buNone/>
            </a:pPr>
            <a:endParaRPr lang="en-US" sz="1800" kern="0" dirty="0" smtClean="0"/>
          </a:p>
          <a:p>
            <a:pPr marL="0" indent="0" algn="just">
              <a:buNone/>
            </a:pPr>
            <a:r>
              <a:rPr lang="en-US" sz="1800" dirty="0"/>
              <a:t>Characterized according to specific release criteria eg sterility, viability of parasites, drug </a:t>
            </a:r>
            <a:r>
              <a:rPr lang="en-US" sz="1800" dirty="0" smtClean="0"/>
              <a:t>sensitivity, </a:t>
            </a:r>
            <a:r>
              <a:rPr lang="en-US" sz="1800" dirty="0"/>
              <a:t>viral testing.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Suitable </a:t>
            </a:r>
            <a:r>
              <a:rPr lang="en-US" sz="1800" dirty="0"/>
              <a:t>for administration to humans in early phase clinical studies.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US" sz="1600" kern="0" dirty="0" smtClean="0"/>
              <a:t/>
            </a:r>
            <a:br>
              <a:rPr lang="en-US" sz="1600" kern="0" dirty="0" smtClean="0"/>
            </a:br>
            <a:endParaRPr lang="en-AU" sz="16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489881" y="5889607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/>
              <a:t>DI Stanisic et al 2015 </a:t>
            </a:r>
            <a:r>
              <a:rPr lang="en-AU" sz="1400" i="1" dirty="0"/>
              <a:t>Malaria J 14: 143.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7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318464" y="332656"/>
            <a:ext cx="8496944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pPr algn="ctr">
              <a:buNone/>
            </a:pPr>
            <a:r>
              <a:rPr lang="en-US" b="1" kern="0" dirty="0" smtClean="0">
                <a:solidFill>
                  <a:schemeClr val="tx1"/>
                </a:solidFill>
              </a:rPr>
              <a:t>Infectivity of a </a:t>
            </a:r>
            <a:r>
              <a:rPr lang="en-US" b="1" i="1" kern="0" dirty="0" smtClean="0">
                <a:solidFill>
                  <a:schemeClr val="tx1"/>
                </a:solidFill>
              </a:rPr>
              <a:t>Plasmodium falciparum </a:t>
            </a:r>
            <a:r>
              <a:rPr lang="en-US" b="1" kern="0" dirty="0" smtClean="0">
                <a:solidFill>
                  <a:schemeClr val="tx1"/>
                </a:solidFill>
              </a:rPr>
              <a:t>cell bank in malaria-naïve volunteers</a:t>
            </a:r>
            <a:endParaRPr lang="en-AU" kern="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680520" cy="315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37" y="1873474"/>
            <a:ext cx="2592288" cy="390427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3995936" y="1759377"/>
            <a:ext cx="18722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n=2 male volunteers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initiation of Drug treatment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699792" y="2013509"/>
            <a:ext cx="98180" cy="4577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843808" y="1869493"/>
            <a:ext cx="98180" cy="457708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779912" y="2310278"/>
            <a:ext cx="98180" cy="4577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946846" y="2310278"/>
            <a:ext cx="98180" cy="457708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66285" y="6021288"/>
            <a:ext cx="37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/>
              <a:t>DI Stanisic et al </a:t>
            </a:r>
            <a:r>
              <a:rPr lang="en-US" sz="1400" i="1" dirty="0" smtClean="0"/>
              <a:t>2016 Infect Immun 84: 2689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49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7584" y="332011"/>
            <a:ext cx="7013575" cy="720725"/>
          </a:xfrm>
        </p:spPr>
        <p:txBody>
          <a:bodyPr/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Pilot clinical </a:t>
            </a:r>
            <a:r>
              <a:rPr lang="en-AU" sz="2800" b="1" dirty="0" smtClean="0">
                <a:solidFill>
                  <a:schemeClr val="tx1"/>
                </a:solidFill>
              </a:rPr>
              <a:t>study: Malaria </a:t>
            </a:r>
            <a:r>
              <a:rPr lang="en-AU" sz="2800" b="1" dirty="0">
                <a:solidFill>
                  <a:schemeClr val="tx1"/>
                </a:solidFill>
              </a:rPr>
              <a:t>Vaccine</a:t>
            </a:r>
            <a:endParaRPr lang="en-AU" sz="2800" dirty="0"/>
          </a:p>
        </p:txBody>
      </p:sp>
      <p:pic>
        <p:nvPicPr>
          <p:cNvPr id="5" name="Picture 2" descr="C:\Users\s2790633\Downloads\GriffithGC-6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87" y="3404997"/>
            <a:ext cx="3744416" cy="24962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5496" y="3404997"/>
            <a:ext cx="561662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AU" sz="1800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800" kern="0" dirty="0" smtClean="0">
                <a:solidFill>
                  <a:srgbClr val="000000"/>
                </a:solidFill>
              </a:rPr>
              <a:t>Study participants screened according to inclusion/exclusion criteria</a:t>
            </a:r>
          </a:p>
          <a:p>
            <a:pPr marL="0" indent="0">
              <a:buFont typeface="Wingdings" pitchFamily="2" charset="2"/>
              <a:buNone/>
            </a:pPr>
            <a:r>
              <a:rPr lang="en-AU" sz="1800" kern="0" dirty="0" smtClean="0">
                <a:solidFill>
                  <a:srgbClr val="000000"/>
                </a:solidFill>
              </a:rPr>
              <a:t>-Healthy males 18-60 years of age</a:t>
            </a:r>
          </a:p>
          <a:p>
            <a:pPr marL="0" indent="0">
              <a:buFont typeface="Wingdings" pitchFamily="2" charset="2"/>
              <a:buNone/>
            </a:pPr>
            <a:r>
              <a:rPr lang="en-AU" sz="1800" kern="0" dirty="0" smtClean="0">
                <a:solidFill>
                  <a:srgbClr val="000000"/>
                </a:solidFill>
              </a:rPr>
              <a:t>-No history of clinical malaria or travel/residence </a:t>
            </a:r>
          </a:p>
          <a:p>
            <a:pPr marL="0" indent="0">
              <a:buFont typeface="Wingdings" pitchFamily="2" charset="2"/>
              <a:buNone/>
            </a:pPr>
            <a:r>
              <a:rPr lang="en-AU" sz="1800" kern="0" dirty="0" smtClean="0">
                <a:solidFill>
                  <a:srgbClr val="000000"/>
                </a:solidFill>
              </a:rPr>
              <a:t>(&gt;2 weeks) in malaria endemic area within last </a:t>
            </a:r>
            <a:endParaRPr lang="en-AU" sz="1800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1800" kern="0" dirty="0" smtClean="0">
                <a:solidFill>
                  <a:srgbClr val="000000"/>
                </a:solidFill>
              </a:rPr>
              <a:t>12 </a:t>
            </a:r>
            <a:r>
              <a:rPr lang="en-AU" sz="1800" kern="0" dirty="0" smtClean="0">
                <a:solidFill>
                  <a:srgbClr val="000000"/>
                </a:solidFill>
              </a:rPr>
              <a:t>months</a:t>
            </a:r>
          </a:p>
          <a:p>
            <a:pPr marL="0" indent="0">
              <a:buFont typeface="Wingdings" pitchFamily="2" charset="2"/>
              <a:buNone/>
            </a:pPr>
            <a:endParaRPr lang="en-AU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kern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488" y="1414400"/>
            <a:ext cx="8923007" cy="156966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AU" sz="2400" b="1" dirty="0" smtClean="0">
                <a:solidFill>
                  <a:srgbClr val="000000"/>
                </a:solidFill>
              </a:rPr>
              <a:t>Pilot Study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>
                <a:solidFill>
                  <a:srgbClr val="000000"/>
                </a:solidFill>
              </a:rPr>
              <a:t>Identify correct dose of chemical to completely attenuate parasite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>
                <a:solidFill>
                  <a:srgbClr val="000000"/>
                </a:solidFill>
              </a:rPr>
              <a:t>Examine safety </a:t>
            </a:r>
            <a:r>
              <a:rPr lang="en-AU" sz="2400" b="1" dirty="0" smtClean="0">
                <a:solidFill>
                  <a:srgbClr val="000000"/>
                </a:solidFill>
              </a:rPr>
              <a:t>and tolerability 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>
                <a:solidFill>
                  <a:srgbClr val="000000"/>
                </a:solidFill>
              </a:rPr>
              <a:t>Does it induce an </a:t>
            </a:r>
            <a:r>
              <a:rPr lang="en-AU" sz="2400" b="1" dirty="0" smtClean="0">
                <a:solidFill>
                  <a:srgbClr val="000000"/>
                </a:solidFill>
              </a:rPr>
              <a:t>immune response?</a:t>
            </a:r>
            <a:endParaRPr lang="en-A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27584" y="260350"/>
            <a:ext cx="7013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pPr>
              <a:buFontTx/>
              <a:buNone/>
            </a:pPr>
            <a:r>
              <a:rPr lang="en-AU" sz="2800" b="1" kern="0" dirty="0" smtClean="0">
                <a:solidFill>
                  <a:srgbClr val="000000"/>
                </a:solidFill>
              </a:rPr>
              <a:t>Pilot clinical </a:t>
            </a:r>
            <a:r>
              <a:rPr lang="en-AU" sz="2800" b="1" kern="0" dirty="0" smtClean="0">
                <a:solidFill>
                  <a:srgbClr val="000000"/>
                </a:solidFill>
              </a:rPr>
              <a:t>study: Malaria Vaccine</a:t>
            </a:r>
            <a:endParaRPr lang="en-AU" sz="2800" kern="0" dirty="0">
              <a:solidFill>
                <a:srgbClr val="80808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6772" y="1124744"/>
            <a:ext cx="878497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AU" sz="1800" b="1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2000" b="1" kern="0" dirty="0" smtClean="0">
                <a:solidFill>
                  <a:srgbClr val="000000"/>
                </a:solidFill>
              </a:rPr>
              <a:t>Study Schedule</a:t>
            </a:r>
          </a:p>
          <a:p>
            <a:pPr marL="0" indent="0">
              <a:buFont typeface="Wingdings" pitchFamily="2" charset="2"/>
              <a:buNone/>
            </a:pPr>
            <a:endParaRPr lang="en-AU" sz="2000" b="1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2000" b="1" kern="0" dirty="0" smtClean="0">
                <a:solidFill>
                  <a:srgbClr val="000000"/>
                </a:solidFill>
              </a:rPr>
              <a:t>                   -----PCR to monitor parasite growth every 2 days----</a:t>
            </a:r>
            <a:r>
              <a:rPr lang="en-AU" sz="2000" kern="0" dirty="0" smtClean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AU" sz="2000" kern="0" dirty="0" smtClean="0">
                <a:solidFill>
                  <a:srgbClr val="000000"/>
                </a:solidFill>
              </a:rPr>
              <a:t>-Day 21 //  0  2  4  6  8  10  12  14  16  18  20  22  24  26  28 //  90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AU" sz="2000" kern="0" dirty="0" smtClean="0">
                <a:solidFill>
                  <a:srgbClr val="000000"/>
                </a:solidFill>
              </a:rPr>
              <a:t>         </a:t>
            </a:r>
            <a:r>
              <a:rPr lang="en-AU" sz="2000" kern="0" dirty="0" smtClean="0">
                <a:solidFill>
                  <a:srgbClr val="000000"/>
                </a:solidFill>
              </a:rPr>
              <a:t>     </a:t>
            </a:r>
            <a:r>
              <a:rPr lang="en-AU" sz="2000" b="1" kern="0" dirty="0" smtClean="0">
                <a:solidFill>
                  <a:srgbClr val="000000"/>
                </a:solidFill>
              </a:rPr>
              <a:t>Î     </a:t>
            </a:r>
            <a:r>
              <a:rPr lang="en-AU" sz="2000" b="1" kern="0" dirty="0" smtClean="0">
                <a:solidFill>
                  <a:srgbClr val="00B0F0"/>
                </a:solidFill>
              </a:rPr>
              <a:t>Î</a:t>
            </a:r>
            <a:r>
              <a:rPr lang="en-AU" sz="2000" b="1" kern="0" dirty="0" smtClean="0">
                <a:solidFill>
                  <a:srgbClr val="FF0000"/>
                </a:solidFill>
              </a:rPr>
              <a:t>Î           </a:t>
            </a:r>
            <a:r>
              <a:rPr lang="en-AU" sz="2000" b="1" kern="0" dirty="0" smtClean="0">
                <a:solidFill>
                  <a:srgbClr val="FF0000"/>
                </a:solidFill>
              </a:rPr>
              <a:t>    </a:t>
            </a:r>
            <a:r>
              <a:rPr lang="en-AU" sz="2000" b="1" kern="0" dirty="0" smtClean="0">
                <a:solidFill>
                  <a:srgbClr val="00B0F0"/>
                </a:solidFill>
              </a:rPr>
              <a:t>Î            </a:t>
            </a:r>
            <a:r>
              <a:rPr lang="en-AU" sz="2000" b="1" kern="0" dirty="0" smtClean="0">
                <a:solidFill>
                  <a:srgbClr val="00B0F0"/>
                </a:solidFill>
              </a:rPr>
              <a:t>      </a:t>
            </a:r>
            <a:r>
              <a:rPr lang="en-AU" sz="2000" b="1" kern="0" dirty="0" err="1" smtClean="0">
                <a:solidFill>
                  <a:srgbClr val="00B0F0"/>
                </a:solidFill>
              </a:rPr>
              <a:t>Î</a:t>
            </a:r>
            <a:r>
              <a:rPr lang="en-AU" sz="2000" b="1" kern="0" dirty="0" smtClean="0">
                <a:solidFill>
                  <a:srgbClr val="00B0F0"/>
                </a:solidFill>
              </a:rPr>
              <a:t>                                </a:t>
            </a:r>
            <a:r>
              <a:rPr lang="en-AU" sz="2000" b="1" kern="0" dirty="0" smtClean="0">
                <a:solidFill>
                  <a:srgbClr val="00B0F0"/>
                </a:solidFill>
              </a:rPr>
              <a:t>            </a:t>
            </a:r>
            <a:r>
              <a:rPr lang="en-AU" sz="2000" b="1" kern="0" dirty="0" smtClean="0">
                <a:solidFill>
                  <a:srgbClr val="00B0F0"/>
                </a:solidFill>
              </a:rPr>
              <a:t>Î</a:t>
            </a:r>
            <a:r>
              <a:rPr lang="en-AU" sz="2000" b="1" kern="0" dirty="0" smtClean="0">
                <a:solidFill>
                  <a:srgbClr val="00B050"/>
                </a:solidFill>
              </a:rPr>
              <a:t>Î</a:t>
            </a:r>
            <a:r>
              <a:rPr lang="en-AU" sz="2000" b="1" kern="0" dirty="0" smtClean="0">
                <a:solidFill>
                  <a:srgbClr val="7030A0"/>
                </a:solidFill>
              </a:rPr>
              <a:t>Î</a:t>
            </a:r>
            <a:r>
              <a:rPr lang="en-AU" sz="2000" b="1" kern="0" dirty="0" smtClean="0">
                <a:solidFill>
                  <a:srgbClr val="00B0F0"/>
                </a:solidFill>
              </a:rPr>
              <a:t>      Î</a:t>
            </a:r>
            <a:r>
              <a:rPr lang="en-AU" sz="2000" b="1" kern="0" dirty="0" smtClean="0">
                <a:solidFill>
                  <a:srgbClr val="00B050"/>
                </a:solidFill>
              </a:rPr>
              <a:t>Î</a:t>
            </a:r>
          </a:p>
          <a:p>
            <a:pPr marL="0" indent="0">
              <a:buFont typeface="Wingdings" pitchFamily="2" charset="2"/>
              <a:buNone/>
            </a:pPr>
            <a:endParaRPr lang="en-AU" sz="2000" b="1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2000" b="1" kern="0" dirty="0" smtClean="0">
                <a:solidFill>
                  <a:srgbClr val="000000"/>
                </a:solidFill>
              </a:rPr>
              <a:t>Î Screening    </a:t>
            </a:r>
            <a:r>
              <a:rPr lang="en-AU" sz="2000" b="1" kern="0" dirty="0" smtClean="0">
                <a:solidFill>
                  <a:srgbClr val="00B0F0"/>
                </a:solidFill>
              </a:rPr>
              <a:t>Î Immunology    </a:t>
            </a:r>
            <a:r>
              <a:rPr lang="en-AU" sz="2000" b="1" kern="0" dirty="0" smtClean="0">
                <a:solidFill>
                  <a:srgbClr val="FF0000"/>
                </a:solidFill>
              </a:rPr>
              <a:t>Î </a:t>
            </a:r>
            <a:r>
              <a:rPr lang="en-AU" sz="2000" b="1" kern="0" dirty="0" smtClean="0">
                <a:solidFill>
                  <a:srgbClr val="FF0000"/>
                </a:solidFill>
              </a:rPr>
              <a:t>Vaccine    </a:t>
            </a:r>
            <a:r>
              <a:rPr lang="en-AU" sz="2000" b="1" kern="0" dirty="0" smtClean="0">
                <a:solidFill>
                  <a:srgbClr val="00B050"/>
                </a:solidFill>
              </a:rPr>
              <a:t>Î Safety Assessment</a:t>
            </a:r>
          </a:p>
          <a:p>
            <a:pPr marL="0" indent="0">
              <a:buFont typeface="Wingdings" pitchFamily="2" charset="2"/>
              <a:buNone/>
            </a:pPr>
            <a:r>
              <a:rPr lang="en-AU" sz="2000" b="1" kern="0" dirty="0" smtClean="0">
                <a:solidFill>
                  <a:srgbClr val="7030A0"/>
                </a:solidFill>
              </a:rPr>
              <a:t>Î Drug Treatment</a:t>
            </a:r>
            <a:endParaRPr lang="en-AU" sz="2000" b="1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sz="2000" b="1" kern="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AU" sz="2000" kern="0" dirty="0" smtClean="0">
                <a:solidFill>
                  <a:srgbClr val="000000"/>
                </a:solidFill>
              </a:rPr>
              <a:t>If parasitemia &gt;11,550 parasites/ml or participants are symptomatic, then drug treatment is initiated.  </a:t>
            </a:r>
          </a:p>
          <a:p>
            <a:pPr marL="0" indent="0">
              <a:buFont typeface="Wingdings" pitchFamily="2" charset="2"/>
              <a:buNone/>
            </a:pPr>
            <a:endParaRPr lang="en-AU" sz="1800" b="1" kern="0" dirty="0">
              <a:solidFill>
                <a:srgbClr val="3333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218" y="211745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 smtClean="0"/>
              <a:t>Vaccine Preparation</a:t>
            </a:r>
            <a:endParaRPr lang="en-A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702" y="908720"/>
            <a:ext cx="85027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1. </a:t>
            </a:r>
            <a:r>
              <a:rPr lang="en-AU" sz="2000" i="1" dirty="0" smtClean="0"/>
              <a:t>P</a:t>
            </a:r>
            <a:r>
              <a:rPr lang="en-AU" sz="2000" i="1" dirty="0" smtClean="0"/>
              <a:t>. falciparum </a:t>
            </a:r>
            <a:r>
              <a:rPr lang="en-AU" sz="2000" dirty="0" smtClean="0"/>
              <a:t>7G8 cell bank parasites thawed and cultured in </a:t>
            </a:r>
            <a:r>
              <a:rPr lang="en-AU" sz="2000" dirty="0" smtClean="0"/>
              <a:t>transfusion grade red blood cells in </a:t>
            </a:r>
            <a:r>
              <a:rPr lang="en-US" sz="2000" dirty="0" smtClean="0"/>
              <a:t>cleanroom </a:t>
            </a:r>
            <a:r>
              <a:rPr lang="en-US" sz="2000" dirty="0" smtClean="0"/>
              <a:t>at Griffith University</a:t>
            </a:r>
            <a:r>
              <a:rPr lang="en-AU" sz="2000" dirty="0" smtClean="0"/>
              <a:t>.</a:t>
            </a:r>
          </a:p>
          <a:p>
            <a:pPr>
              <a:buNone/>
            </a:pPr>
            <a:endParaRPr lang="en-AU" sz="2000" dirty="0"/>
          </a:p>
          <a:p>
            <a:pPr>
              <a:buNone/>
            </a:pPr>
            <a:r>
              <a:rPr lang="en-AU" sz="2000" dirty="0" smtClean="0"/>
              <a:t>2. Ring stage parasites</a:t>
            </a:r>
            <a:r>
              <a:rPr lang="en-US" sz="2000" dirty="0" smtClean="0"/>
              <a:t> harvested.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3. Parasites incubated </a:t>
            </a:r>
            <a:r>
              <a:rPr lang="en-US" sz="2000" i="1" dirty="0" smtClean="0"/>
              <a:t>in </a:t>
            </a:r>
            <a:r>
              <a:rPr lang="en-US" sz="2000" i="1" dirty="0"/>
              <a:t>vitro </a:t>
            </a:r>
            <a:r>
              <a:rPr lang="en-US" sz="2000" dirty="0"/>
              <a:t>with </a:t>
            </a:r>
            <a:r>
              <a:rPr lang="en-US" sz="2000" dirty="0" smtClean="0"/>
              <a:t>chemical (Tafuramycin-A). 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4. Parasites washed.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5. Chemically treated parasites injected </a:t>
            </a:r>
          </a:p>
          <a:p>
            <a:pPr>
              <a:buNone/>
            </a:pPr>
            <a:r>
              <a:rPr lang="en-US" sz="2000" dirty="0" smtClean="0"/>
              <a:t>intravenously.</a:t>
            </a:r>
            <a:endParaRPr lang="en-US" sz="2000" dirty="0"/>
          </a:p>
          <a:p>
            <a:pPr marL="342900" indent="-342900">
              <a:buAutoNum type="arabicPeriod"/>
            </a:pPr>
            <a:endParaRPr lang="en-AU" sz="1800" dirty="0" smtClean="0"/>
          </a:p>
          <a:p>
            <a:pPr marL="342900" indent="-342900">
              <a:buAutoNum type="arabicPeriod"/>
            </a:pPr>
            <a:endParaRPr lang="en-A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95588"/>
            <a:ext cx="3483294" cy="320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ycomics-powerpoint-template 2014">
  <a:themeElements>
    <a:clrScheme name="Maste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Maste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895</Words>
  <Application>Microsoft Office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Glycomics-powerpoint-template 2014</vt:lpstr>
      <vt:lpstr>Development of a Whole Parasite Blood-Stage Malaria Vaccine</vt:lpstr>
      <vt:lpstr>Evaluation and testing of vaccines</vt:lpstr>
      <vt:lpstr>PowerPoint Presentation</vt:lpstr>
      <vt:lpstr>PowerPoint Presentation</vt:lpstr>
      <vt:lpstr>PowerPoint Presentation</vt:lpstr>
      <vt:lpstr>PowerPoint Presentation</vt:lpstr>
      <vt:lpstr>Pilot clinical study: Malaria Vaccine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B: Cytokine production in memory T cells</vt:lpstr>
      <vt:lpstr>PowerPoint Presentation</vt:lpstr>
      <vt:lpstr>PowerPoint Presentation</vt:lpstr>
      <vt:lpstr>PowerPoint Presentation</vt:lpstr>
      <vt:lpstr>PowerPoint Presentation</vt:lpstr>
    </vt:vector>
  </TitlesOfParts>
  <Company>Griffith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Whole Parasite Blood-Stage Malaria Vaccine</dc:title>
  <dc:creator>soeadmin</dc:creator>
  <cp:lastModifiedBy>soeadmin</cp:lastModifiedBy>
  <cp:revision>31</cp:revision>
  <dcterms:created xsi:type="dcterms:W3CDTF">2018-04-30T03:57:07Z</dcterms:created>
  <dcterms:modified xsi:type="dcterms:W3CDTF">2018-08-25T22:11:37Z</dcterms:modified>
</cp:coreProperties>
</file>