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257" r:id="rId4"/>
    <p:sldId id="259" r:id="rId5"/>
    <p:sldId id="271" r:id="rId6"/>
    <p:sldId id="268" r:id="rId7"/>
    <p:sldId id="275" r:id="rId8"/>
    <p:sldId id="274" r:id="rId9"/>
    <p:sldId id="272" r:id="rId10"/>
    <p:sldId id="273" r:id="rId11"/>
    <p:sldId id="279" r:id="rId12"/>
    <p:sldId id="276" r:id="rId13"/>
    <p:sldId id="270" r:id="rId14"/>
    <p:sldId id="280" r:id="rId15"/>
    <p:sldId id="278" r:id="rId16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DONATIONS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99402158063575"/>
          <c:y val="0.1188776841525218"/>
          <c:w val="0.49384259259259261"/>
          <c:h val="0.881122315847478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8352568776125205"/>
                  <c:y val="-0.24888846859773267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$ 310,000</a:t>
                    </a:r>
                    <a:endParaRPr lang="en-US" sz="28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174006027024401"/>
                  <c:y val="-7.238636285802591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$ 35,000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$ 50,000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331777972197895E-2"/>
                  <c:y val="0.21339303922723185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$75,000</a:t>
                    </a:r>
                    <a:endParaRPr lang="en-US" sz="28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Rotary Related</c:v>
                </c:pt>
                <c:pt idx="1">
                  <c:v>Corporate</c:v>
                </c:pt>
                <c:pt idx="2">
                  <c:v>Government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310000</c:v>
                </c:pt>
                <c:pt idx="1">
                  <c:v>35000</c:v>
                </c:pt>
                <c:pt idx="2">
                  <c:v>50000</c:v>
                </c:pt>
                <c:pt idx="3">
                  <c:v>75000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Rotary Related</c:v>
                </c:pt>
                <c:pt idx="1">
                  <c:v>Corporate</c:v>
                </c:pt>
                <c:pt idx="2">
                  <c:v>Government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66</c:v>
                </c:pt>
                <c:pt idx="1">
                  <c:v>7.4</c:v>
                </c:pt>
                <c:pt idx="2">
                  <c:v>10.6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DONATIONS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99402158063575"/>
          <c:y val="0.1188776841525218"/>
          <c:w val="0.49384259259259261"/>
          <c:h val="0.881122315847478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0667383590940022"/>
                  <c:y val="2.3296699509032664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$ 250,000</a:t>
                    </a:r>
                    <a:endParaRPr lang="en-US" sz="28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791277826382814"/>
                  <c:y val="-0.1172828854323378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$ 100,000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$ 100,000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331777972197895E-2"/>
                  <c:y val="0.21339303922723185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$50,000</a:t>
                    </a:r>
                    <a:endParaRPr lang="en-US" sz="28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Rotary Related</c:v>
                </c:pt>
                <c:pt idx="1">
                  <c:v>Corporate</c:v>
                </c:pt>
                <c:pt idx="2">
                  <c:v>Government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250000</c:v>
                </c:pt>
                <c:pt idx="1">
                  <c:v>100000</c:v>
                </c:pt>
                <c:pt idx="2">
                  <c:v>100000</c:v>
                </c:pt>
                <c:pt idx="3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Rotary Related</c:v>
                </c:pt>
                <c:pt idx="1">
                  <c:v>Corporate</c:v>
                </c:pt>
                <c:pt idx="2">
                  <c:v>Government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5873-D50E-4024-843C-F944328F797A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37442-A436-4FCF-8749-EE64859E3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59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F1EAC-2F82-492B-B7FE-DF56132B4AC8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516A9-1976-47A6-8189-F1D4BB783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6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Rotary 310,000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516A9-1976-47A6-8189-F1D4BB78390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77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Rotary 310,000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516A9-1976-47A6-8189-F1D4BB78390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77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55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63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65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1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86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91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51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15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98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85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F1FB-1CFC-4267-9A84-AF923D766186}" type="datetimeFigureOut">
              <a:rPr lang="en-AU" smtClean="0"/>
              <a:t>26/08/2018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DBF0-F1CC-4EB6-993D-97CCAAB340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41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69" y="304800"/>
            <a:ext cx="7772400" cy="2209799"/>
          </a:xfrm>
          <a:solidFill>
            <a:schemeClr val="tx1"/>
          </a:solidFill>
          <a:ln w="190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    </a:t>
            </a:r>
            <a:r>
              <a:rPr lang="en-AU" i="1" dirty="0" smtClean="0">
                <a:solidFill>
                  <a:schemeClr val="bg1"/>
                </a:solidFill>
              </a:rPr>
              <a:t>RAM Conference  2018</a:t>
            </a:r>
            <a:r>
              <a:rPr lang="en-AU" dirty="0" smtClean="0">
                <a:solidFill>
                  <a:srgbClr val="FFFF00"/>
                </a:solidFill>
              </a:rPr>
              <a:t/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dirty="0" smtClean="0">
                <a:solidFill>
                  <a:srgbClr val="FFFF00"/>
                </a:solidFill>
              </a:rPr>
              <a:t/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sz="4800" dirty="0" smtClean="0">
                <a:solidFill>
                  <a:schemeClr val="bg2"/>
                </a:solidFill>
              </a:rPr>
              <a:t>Malaria Vaccine Project</a:t>
            </a: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76600"/>
            <a:ext cx="6629400" cy="1143000"/>
          </a:xfrm>
          <a:ln w="28575">
            <a:noFill/>
          </a:ln>
        </p:spPr>
        <p:txBody>
          <a:bodyPr>
            <a:normAutofit fontScale="62500" lnSpcReduction="20000"/>
          </a:bodyPr>
          <a:lstStyle/>
          <a:p>
            <a:endParaRPr lang="en-AU" sz="3600" dirty="0" smtClean="0">
              <a:solidFill>
                <a:schemeClr val="bg1"/>
              </a:solidFill>
            </a:endParaRPr>
          </a:p>
          <a:p>
            <a:r>
              <a:rPr lang="en-AU" sz="4500" dirty="0" smtClean="0">
                <a:solidFill>
                  <a:srgbClr val="FFFF00"/>
                </a:solidFill>
              </a:rPr>
              <a:t>Graham Jones: Chairman &amp; Project Manager</a:t>
            </a:r>
            <a:endParaRPr lang="en-AU" sz="45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6" y="5638800"/>
            <a:ext cx="5131516" cy="117454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40" y="4806544"/>
            <a:ext cx="1248259" cy="20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A Corporate Sponsor: Kenton &amp; Rachel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67350"/>
            <a:ext cx="1905000" cy="13906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3938"/>
            <a:ext cx="6038400" cy="4023412"/>
          </a:xfrm>
        </p:spPr>
      </p:pic>
    </p:spTree>
    <p:extLst>
      <p:ext uri="{BB962C8B-B14F-4D97-AF65-F5344CB8AC3E}">
        <p14:creationId xmlns:p14="http://schemas.microsoft.com/office/powerpoint/2010/main" val="16614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BENJI adds water to the mix!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8661" y="2166940"/>
            <a:ext cx="4533899" cy="34004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874" y="2219326"/>
            <a:ext cx="2514602" cy="18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chemeClr val="bg1"/>
                </a:solidFill>
              </a:rPr>
              <a:t>A Plethora of Innovative Fund Rais</a:t>
            </a:r>
            <a:r>
              <a:rPr lang="en-AU" dirty="0" smtClean="0">
                <a:solidFill>
                  <a:schemeClr val="bg1"/>
                </a:solidFill>
              </a:rPr>
              <a:t>ing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9749"/>
            <a:ext cx="4114800" cy="30847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392728"/>
            <a:ext cx="2742925" cy="3885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56532"/>
            <a:ext cx="1676400" cy="2380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0" y="4548277"/>
            <a:ext cx="2294598" cy="2282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42" y="5166360"/>
            <a:ext cx="3059084" cy="1670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16" y="3706184"/>
            <a:ext cx="1752874" cy="1391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16" y="5131990"/>
            <a:ext cx="1676675" cy="169830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26" y="1371946"/>
            <a:ext cx="1705464" cy="24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The Challenge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endParaRPr lang="en-AU" sz="3600" dirty="0" smtClean="0">
              <a:solidFill>
                <a:schemeClr val="bg1"/>
              </a:solidFill>
            </a:endParaRPr>
          </a:p>
          <a:p>
            <a:r>
              <a:rPr lang="en-AU" sz="3600" dirty="0" smtClean="0">
                <a:solidFill>
                  <a:srgbClr val="FFFF00"/>
                </a:solidFill>
              </a:rPr>
              <a:t>Goal:</a:t>
            </a:r>
            <a:r>
              <a:rPr lang="en-AU" sz="3600" dirty="0" smtClean="0">
                <a:solidFill>
                  <a:schemeClr val="bg1"/>
                </a:solidFill>
              </a:rPr>
              <a:t> Fund the clinical trials in a non-endemic country (Australia)</a:t>
            </a:r>
          </a:p>
          <a:p>
            <a:pPr marL="0" indent="0">
              <a:buNone/>
            </a:pPr>
            <a:endParaRPr lang="en-AU" sz="3600" dirty="0" smtClean="0">
              <a:solidFill>
                <a:schemeClr val="bg1"/>
              </a:solidFill>
            </a:endParaRPr>
          </a:p>
          <a:p>
            <a:r>
              <a:rPr lang="en-AU" sz="3600" smtClean="0">
                <a:solidFill>
                  <a:schemeClr val="bg1"/>
                </a:solidFill>
              </a:rPr>
              <a:t>Reset our target</a:t>
            </a:r>
            <a:r>
              <a:rPr lang="en-AU" sz="3600" dirty="0" smtClean="0">
                <a:solidFill>
                  <a:schemeClr val="bg1"/>
                </a:solidFill>
              </a:rPr>
              <a:t>: </a:t>
            </a:r>
            <a:r>
              <a:rPr lang="en-AU" sz="3600" dirty="0" smtClean="0">
                <a:solidFill>
                  <a:srgbClr val="FFFF00"/>
                </a:solidFill>
              </a:rPr>
              <a:t>$1,000,000</a:t>
            </a:r>
          </a:p>
          <a:p>
            <a:pPr marL="0" indent="0">
              <a:buNone/>
            </a:pPr>
            <a:endParaRPr lang="en-AU" sz="3600" dirty="0" smtClean="0">
              <a:solidFill>
                <a:schemeClr val="bg1"/>
              </a:solidFill>
            </a:endParaRPr>
          </a:p>
          <a:p>
            <a:r>
              <a:rPr lang="en-AU" sz="3600" dirty="0" smtClean="0">
                <a:solidFill>
                  <a:srgbClr val="FFFF00"/>
                </a:solidFill>
              </a:rPr>
              <a:t>Completion Date</a:t>
            </a:r>
            <a:r>
              <a:rPr lang="en-AU" sz="3600" dirty="0" smtClean="0">
                <a:solidFill>
                  <a:schemeClr val="bg1"/>
                </a:solidFill>
              </a:rPr>
              <a:t>: December 2019</a:t>
            </a:r>
          </a:p>
          <a:p>
            <a:pPr marL="0" indent="0">
              <a:buNone/>
            </a:pPr>
            <a:endParaRPr lang="en-AU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 </a:t>
            </a:r>
            <a:endParaRPr lang="en-A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We need to change the equation!</a:t>
            </a:r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302655"/>
              </p:ext>
            </p:extLst>
          </p:nvPr>
        </p:nvGraphicFramePr>
        <p:xfrm>
          <a:off x="7620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7526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39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l"/>
            <a:r>
              <a:rPr lang="en-AU" dirty="0" smtClean="0"/>
              <a:t>Making </a:t>
            </a:r>
            <a:r>
              <a:rPr lang="en-AU" dirty="0" err="1" smtClean="0"/>
              <a:t>I</a:t>
            </a:r>
            <a:r>
              <a:rPr lang="en-AU" dirty="0" err="1" smtClean="0">
                <a:solidFill>
                  <a:schemeClr val="bg1"/>
                </a:solidFill>
              </a:rPr>
              <a:t>Making</a:t>
            </a:r>
            <a:r>
              <a:rPr lang="en-AU" dirty="0" smtClean="0">
                <a:solidFill>
                  <a:schemeClr val="bg1"/>
                </a:solidFill>
              </a:rPr>
              <a:t> It All Happen!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" y="1600200"/>
            <a:ext cx="7252446" cy="4525963"/>
          </a:xfrm>
        </p:spPr>
      </p:pic>
    </p:spTree>
    <p:extLst>
      <p:ext uri="{BB962C8B-B14F-4D97-AF65-F5344CB8AC3E}">
        <p14:creationId xmlns:p14="http://schemas.microsoft.com/office/powerpoint/2010/main" val="18244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AU" dirty="0" smtClean="0">
                <a:solidFill>
                  <a:schemeClr val="bg1"/>
                </a:solidFill>
              </a:rPr>
              <a:t>           Support Vaccine Development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40389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Governor-General Launch: 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27 March 2017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893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How are we stacking up?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FFFF00"/>
                </a:solidFill>
              </a:rPr>
              <a:t>TARGET</a:t>
            </a:r>
            <a:r>
              <a:rPr lang="en-AU" sz="3600" dirty="0" smtClean="0">
                <a:solidFill>
                  <a:schemeClr val="bg1"/>
                </a:solidFill>
              </a:rPr>
              <a:t>:   		</a:t>
            </a:r>
            <a:r>
              <a:rPr lang="en-A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$500, 000</a:t>
            </a:r>
          </a:p>
          <a:p>
            <a:endParaRPr lang="en-AU" sz="3600" dirty="0">
              <a:solidFill>
                <a:schemeClr val="bg1"/>
              </a:solidFill>
            </a:endParaRPr>
          </a:p>
          <a:p>
            <a:r>
              <a:rPr lang="en-AU" sz="3600" dirty="0" smtClean="0">
                <a:solidFill>
                  <a:srgbClr val="FFFF00"/>
                </a:solidFill>
              </a:rPr>
              <a:t>LAUNCH DAY</a:t>
            </a:r>
            <a:r>
              <a:rPr lang="en-AU" sz="3600" dirty="0" smtClean="0">
                <a:solidFill>
                  <a:schemeClr val="bg1"/>
                </a:solidFill>
              </a:rPr>
              <a:t>:	 $50,000</a:t>
            </a:r>
          </a:p>
          <a:p>
            <a:endParaRPr lang="en-AU" sz="3600" dirty="0">
              <a:solidFill>
                <a:schemeClr val="bg1"/>
              </a:solidFill>
            </a:endParaRPr>
          </a:p>
          <a:p>
            <a:r>
              <a:rPr lang="en-AU" sz="3600" dirty="0" smtClean="0">
                <a:solidFill>
                  <a:srgbClr val="FFFF00"/>
                </a:solidFill>
              </a:rPr>
              <a:t>AUGUST 17:</a:t>
            </a:r>
            <a:r>
              <a:rPr lang="en-AU" sz="3600" dirty="0" smtClean="0">
                <a:solidFill>
                  <a:schemeClr val="bg1"/>
                </a:solidFill>
              </a:rPr>
              <a:t>		$470,000</a:t>
            </a:r>
          </a:p>
          <a:p>
            <a:endParaRPr lang="en-AU" sz="36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57775"/>
            <a:ext cx="71247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AU" smtClean="0">
                <a:solidFill>
                  <a:schemeClr val="bg1"/>
                </a:solidFill>
              </a:rPr>
              <a:t>Rotary leads the Way!</a:t>
            </a:r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205830"/>
              </p:ext>
            </p:extLst>
          </p:nvPr>
        </p:nvGraphicFramePr>
        <p:xfrm>
          <a:off x="6858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7526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88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Key Districts &amp; Clubs</a:t>
            </a:r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950830"/>
              </p:ext>
            </p:extLst>
          </p:nvPr>
        </p:nvGraphicFramePr>
        <p:xfrm>
          <a:off x="533400" y="1981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39240"/>
                <a:gridCol w="1645920"/>
                <a:gridCol w="1645920"/>
                <a:gridCol w="1645920"/>
              </a:tblGrid>
              <a:tr h="352798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Queensland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NSW &amp; ACT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Victoria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Other</a:t>
                      </a:r>
                      <a:endParaRPr lang="en-AU" sz="2400" dirty="0"/>
                    </a:p>
                  </a:txBody>
                  <a:tcPr/>
                </a:tc>
              </a:tr>
              <a:tr h="626428">
                <a:tc>
                  <a:txBody>
                    <a:bodyPr/>
                    <a:lstStyle/>
                    <a:p>
                      <a:r>
                        <a:rPr lang="en-AU" sz="2400" b="1" dirty="0" smtClean="0">
                          <a:solidFill>
                            <a:srgbClr val="FF0000"/>
                          </a:solidFill>
                        </a:rPr>
                        <a:t>9640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>
                          <a:solidFill>
                            <a:srgbClr val="FF0000"/>
                          </a:solidFill>
                        </a:rPr>
                        <a:t>9710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9800</a:t>
                      </a:r>
                    </a:p>
                    <a:p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9500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RAM National</a:t>
                      </a:r>
                      <a:endParaRPr lang="en-AU" sz="2400" b="1" dirty="0"/>
                    </a:p>
                  </a:txBody>
                  <a:tcPr/>
                </a:tc>
              </a:tr>
              <a:tr h="626428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9630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>
                          <a:solidFill>
                            <a:srgbClr val="FF0000"/>
                          </a:solidFill>
                        </a:rPr>
                        <a:t>9670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>
                          <a:solidFill>
                            <a:srgbClr val="FF0000"/>
                          </a:solidFill>
                        </a:rPr>
                        <a:t>9810</a:t>
                      </a:r>
                    </a:p>
                    <a:p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9520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RAM</a:t>
                      </a:r>
                      <a:r>
                        <a:rPr lang="en-AU" sz="2400" b="1" baseline="0" dirty="0" smtClean="0"/>
                        <a:t> PNG</a:t>
                      </a:r>
                    </a:p>
                  </a:txBody>
                  <a:tcPr/>
                </a:tc>
              </a:tr>
              <a:tr h="626428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9600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9675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9790</a:t>
                      </a:r>
                    </a:p>
                    <a:p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="1" dirty="0"/>
                    </a:p>
                  </a:txBody>
                  <a:tcPr/>
                </a:tc>
              </a:tr>
              <a:tr h="626428">
                <a:tc>
                  <a:txBody>
                    <a:bodyPr/>
                    <a:lstStyle/>
                    <a:p>
                      <a:r>
                        <a:rPr lang="en-AU" sz="2400" b="1" dirty="0" smtClean="0">
                          <a:solidFill>
                            <a:srgbClr val="FF0000"/>
                          </a:solidFill>
                        </a:rPr>
                        <a:t>9570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9685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="1" dirty="0" smtClean="0"/>
                    </a:p>
                    <a:p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="1" dirty="0"/>
                    </a:p>
                  </a:txBody>
                  <a:tcPr/>
                </a:tc>
              </a:tr>
              <a:tr h="357959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9550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9790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District Strategy: Ambassadors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DG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Contact person for </a:t>
            </a:r>
          </a:p>
          <a:p>
            <a:pPr marL="0" indent="0">
              <a:buNone/>
            </a:pPr>
            <a:r>
              <a:rPr lang="en-AU" sz="3200" dirty="0" smtClean="0">
                <a:solidFill>
                  <a:schemeClr val="bg1"/>
                </a:solidFill>
              </a:rPr>
              <a:t>   each District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One ambassador </a:t>
            </a:r>
          </a:p>
          <a:p>
            <a:pPr marL="0" indent="0">
              <a:buNone/>
            </a:pP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smtClean="0">
                <a:solidFill>
                  <a:schemeClr val="bg1"/>
                </a:solidFill>
              </a:rPr>
              <a:t>  per cluster [6 clubs]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Link with Assistant Governors</a:t>
            </a:r>
          </a:p>
          <a:p>
            <a:pPr marL="0" indent="0">
              <a:buNone/>
            </a:pP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25" y="1447800"/>
            <a:ext cx="3040375" cy="26161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52" y="4038601"/>
            <a:ext cx="3733049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Making a Difference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2355966" cy="3527781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501343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3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Patrons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17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PRIP Glen Kinross AO    Hon Lawrence </a:t>
            </a:r>
            <a:r>
              <a:rPr lang="en-AU" sz="2000" b="1" dirty="0" err="1" smtClean="0">
                <a:solidFill>
                  <a:schemeClr val="bg1"/>
                </a:solidFill>
              </a:rPr>
              <a:t>Springborg</a:t>
            </a:r>
            <a:r>
              <a:rPr lang="en-AU" sz="2000" b="1" dirty="0" smtClean="0">
                <a:solidFill>
                  <a:schemeClr val="bg1"/>
                </a:solidFill>
              </a:rPr>
              <a:t> MP   RID </a:t>
            </a:r>
            <a:r>
              <a:rPr lang="en-AU" sz="1800" b="1" dirty="0" smtClean="0">
                <a:solidFill>
                  <a:schemeClr val="bg1"/>
                </a:solidFill>
              </a:rPr>
              <a:t>Noel </a:t>
            </a:r>
            <a:r>
              <a:rPr lang="en-AU" sz="1800" b="1" dirty="0" err="1" smtClean="0">
                <a:solidFill>
                  <a:schemeClr val="bg1"/>
                </a:solidFill>
              </a:rPr>
              <a:t>Trevaskis</a:t>
            </a:r>
            <a:r>
              <a:rPr lang="en-AU" sz="1800" b="1" dirty="0" smtClean="0">
                <a:solidFill>
                  <a:schemeClr val="bg1"/>
                </a:solidFill>
              </a:rPr>
              <a:t> </a:t>
            </a:r>
            <a:r>
              <a:rPr lang="en-AU" sz="1600" b="1" dirty="0" smtClean="0">
                <a:solidFill>
                  <a:schemeClr val="bg1"/>
                </a:solidFill>
              </a:rPr>
              <a:t>OAM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2286000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45984"/>
            <a:ext cx="2204726" cy="308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7" y="2895600"/>
            <a:ext cx="205191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4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185</Words>
  <Application>Microsoft Office PowerPoint</Application>
  <PresentationFormat>On-screen Show (4:3)</PresentationFormat>
  <Paragraphs>74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RAM Conference  2018  Malaria Vaccine Project</vt:lpstr>
      <vt:lpstr>           Support Vaccine Development</vt:lpstr>
      <vt:lpstr>Governor-General Launch:  27 March 2017</vt:lpstr>
      <vt:lpstr>How are we stacking up?</vt:lpstr>
      <vt:lpstr>Rotary leads the Way!</vt:lpstr>
      <vt:lpstr>Key Districts &amp; Clubs</vt:lpstr>
      <vt:lpstr>District Strategy: Ambassadors</vt:lpstr>
      <vt:lpstr>Making a Difference</vt:lpstr>
      <vt:lpstr>Patrons</vt:lpstr>
      <vt:lpstr>A Corporate Sponsor: Kenton &amp; Rachel</vt:lpstr>
      <vt:lpstr>BENJI adds water to the mix!</vt:lpstr>
      <vt:lpstr>A Plethora of Innovative Fund Raising</vt:lpstr>
      <vt:lpstr>The Challenge</vt:lpstr>
      <vt:lpstr>We need to change the equation!</vt:lpstr>
      <vt:lpstr>Making IMaking It All Happen!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 Conference 2017  Malaria Vaccine Project</dc:title>
  <dc:creator>graham</dc:creator>
  <cp:lastModifiedBy>Graham</cp:lastModifiedBy>
  <cp:revision>62</cp:revision>
  <cp:lastPrinted>2018-08-24T12:23:56Z</cp:lastPrinted>
  <dcterms:created xsi:type="dcterms:W3CDTF">2017-08-16T01:49:42Z</dcterms:created>
  <dcterms:modified xsi:type="dcterms:W3CDTF">2018-08-25T20:42:39Z</dcterms:modified>
</cp:coreProperties>
</file>