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5" r:id="rId3"/>
    <p:sldId id="263" r:id="rId4"/>
    <p:sldId id="264" r:id="rId5"/>
    <p:sldId id="266" r:id="rId6"/>
    <p:sldId id="258" r:id="rId7"/>
    <p:sldId id="259" r:id="rId8"/>
    <p:sldId id="260" r:id="rId9"/>
    <p:sldId id="262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18" autoAdjust="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C79D-E8E4-4448-9FB8-99280D30CA8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7F325-B98A-4CD3-A98D-9C8A9906B5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690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method for collecting resting mosquitoes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insecticide – monitoring </a:t>
            </a:r>
            <a:r>
              <a:rPr lang="en-US" dirty="0" smtClean="0"/>
              <a:t>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Moquitoes</a:t>
            </a:r>
            <a:r>
              <a:rPr lang="en-US" dirty="0" smtClean="0"/>
              <a:t> encounter the screen as they fly along and rest and</a:t>
            </a:r>
            <a:r>
              <a:rPr lang="en-US" baseline="0" dirty="0" smtClean="0"/>
              <a:t> are then collected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87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Importance of </a:t>
            </a:r>
            <a:r>
              <a:rPr lang="en-US" dirty="0" err="1" smtClean="0"/>
              <a:t>bednets</a:t>
            </a:r>
            <a:r>
              <a:rPr lang="en-US" dirty="0" smtClean="0"/>
              <a:t> in global gains against </a:t>
            </a:r>
            <a:r>
              <a:rPr lang="en-US" dirty="0" smtClean="0"/>
              <a:t>Malaria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success of the </a:t>
            </a:r>
            <a:r>
              <a:rPr lang="en-US" dirty="0" err="1" smtClean="0"/>
              <a:t>bednet</a:t>
            </a:r>
            <a:r>
              <a:rPr lang="en-US" dirty="0" smtClean="0"/>
              <a:t> is due to the basic understanding</a:t>
            </a:r>
            <a:r>
              <a:rPr lang="en-US" baseline="0" dirty="0" smtClean="0"/>
              <a:t> of the mosquito biology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3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Where is biting </a:t>
            </a:r>
            <a:r>
              <a:rPr lang="en-US" dirty="0" smtClean="0"/>
              <a:t>happening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Currently no protection during this time and space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14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(Black and Green over White</a:t>
            </a:r>
            <a:r>
              <a:rPr lang="en-AU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Medium to light thickness is better, medium also gives a bit of strength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80%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anophelines</a:t>
            </a:r>
            <a:r>
              <a:rPr lang="en-US" baseline="0" dirty="0" smtClean="0"/>
              <a:t> were found resting below 1.2m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6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 to intercept flying mosquito routes</a:t>
            </a:r>
          </a:p>
          <a:p>
            <a:r>
              <a:rPr lang="en-US" dirty="0" smtClean="0"/>
              <a:t>Around houses and larval sites</a:t>
            </a:r>
          </a:p>
          <a:p>
            <a:r>
              <a:rPr lang="en-US" dirty="0" smtClean="0"/>
              <a:t>Village hotspots</a:t>
            </a:r>
            <a:endParaRPr lang="en-AU" dirty="0" smtClean="0"/>
          </a:p>
          <a:p>
            <a:r>
              <a:rPr lang="en-US" dirty="0" smtClean="0"/>
              <a:t>Understanding </a:t>
            </a:r>
            <a:r>
              <a:rPr lang="en-US" dirty="0" smtClean="0"/>
              <a:t>that village contexts are also </a:t>
            </a:r>
            <a:r>
              <a:rPr lang="en-US" dirty="0" smtClean="0"/>
              <a:t>different</a:t>
            </a:r>
          </a:p>
          <a:p>
            <a:r>
              <a:rPr lang="en-US" dirty="0" smtClean="0"/>
              <a:t>Also</a:t>
            </a:r>
            <a:r>
              <a:rPr lang="en-US" baseline="0" dirty="0" smtClean="0"/>
              <a:t> understanding </a:t>
            </a:r>
            <a:r>
              <a:rPr lang="en-US" dirty="0" smtClean="0"/>
              <a:t>Temporal and Spatial hotspots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98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knowing</a:t>
            </a:r>
            <a:r>
              <a:rPr lang="en-US" baseline="0" dirty="0" smtClean="0"/>
              <a:t> this how does it help us with</a:t>
            </a:r>
            <a:endParaRPr lang="en-US" dirty="0" smtClean="0"/>
          </a:p>
          <a:p>
            <a:r>
              <a:rPr lang="en-US" dirty="0" smtClean="0"/>
              <a:t>During peak biting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44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0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en-US" baseline="0" dirty="0" smtClean="0"/>
              <a:t> targets early outdoor biting mosquitoes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325-B98A-4CD3-A98D-9C8A9906B51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35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45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9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0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10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48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4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59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89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39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32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D5F9-CB2D-4C7C-BDB6-9C6971AD3DF5}" type="datetimeFigureOut">
              <a:rPr lang="en-AU" smtClean="0"/>
              <a:t>22/08/2018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6BFA3-AA35-4B4E-88AC-2E46DFD129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9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784"/>
            <a:ext cx="9144000" cy="2387600"/>
          </a:xfrm>
        </p:spPr>
        <p:txBody>
          <a:bodyPr/>
          <a:lstStyle/>
          <a:p>
            <a:r>
              <a:rPr lang="en-US" smtClean="0"/>
              <a:t>Insecticide Impregnated </a:t>
            </a:r>
            <a:r>
              <a:rPr lang="en-US" dirty="0" smtClean="0"/>
              <a:t>Outdoor Screens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345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900" smtClean="0"/>
              <a:t>Lessons </a:t>
            </a:r>
            <a:r>
              <a:rPr lang="en-US" sz="3900" dirty="0" smtClean="0"/>
              <a:t>from </a:t>
            </a:r>
            <a:r>
              <a:rPr lang="en-US" sz="3900" smtClean="0"/>
              <a:t>Barrier Screens</a:t>
            </a:r>
          </a:p>
          <a:p>
            <a:endParaRPr lang="en-US"/>
          </a:p>
          <a:p>
            <a:r>
              <a:rPr lang="en-US" smtClean="0"/>
              <a:t>Edgar Pollard</a:t>
            </a:r>
          </a:p>
          <a:p>
            <a:r>
              <a:rPr lang="en-US" smtClean="0"/>
              <a:t>PhD Candidate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17" y="4674736"/>
            <a:ext cx="1328461" cy="218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99" y="4674736"/>
            <a:ext cx="4188301" cy="2183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736"/>
            <a:ext cx="3858597" cy="2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possible new tool</a:t>
            </a:r>
          </a:p>
          <a:p>
            <a:r>
              <a:rPr lang="en-US" dirty="0" smtClean="0"/>
              <a:t>We now know the vector behavior a little better so </a:t>
            </a:r>
            <a:r>
              <a:rPr lang="en-US" dirty="0" smtClean="0"/>
              <a:t>possible to </a:t>
            </a:r>
            <a:r>
              <a:rPr lang="en-US" dirty="0" smtClean="0"/>
              <a:t>trial </a:t>
            </a:r>
            <a:r>
              <a:rPr lang="en-US" dirty="0" smtClean="0"/>
              <a:t>a proof of concept</a:t>
            </a:r>
            <a:endParaRPr lang="en-US" dirty="0" smtClean="0"/>
          </a:p>
          <a:p>
            <a:r>
              <a:rPr lang="en-US" dirty="0" smtClean="0"/>
              <a:t>We know that mosquitoes do rest on screens and we know where they are most like to rest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38" y="1970705"/>
            <a:ext cx="6115262" cy="3442123"/>
          </a:xfrm>
        </p:spPr>
      </p:pic>
    </p:spTree>
    <p:extLst>
      <p:ext uri="{BB962C8B-B14F-4D97-AF65-F5344CB8AC3E}">
        <p14:creationId xmlns:p14="http://schemas.microsoft.com/office/powerpoint/2010/main" val="20010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Tagio tumas</a:t>
            </a:r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2542999"/>
            <a:ext cx="5181600" cy="291658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999"/>
            <a:ext cx="5181600" cy="2916589"/>
          </a:xfrm>
        </p:spPr>
      </p:pic>
    </p:spTree>
    <p:extLst>
      <p:ext uri="{BB962C8B-B14F-4D97-AF65-F5344CB8AC3E}">
        <p14:creationId xmlns:p14="http://schemas.microsoft.com/office/powerpoint/2010/main" val="5570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24"/>
            <a:ext cx="2504528" cy="3762703"/>
          </a:xfrm>
        </p:spPr>
        <p:txBody>
          <a:bodyPr/>
          <a:lstStyle/>
          <a:p>
            <a:r>
              <a:rPr lang="en-US" smtClean="0"/>
              <a:t>What is the barrier screen?</a:t>
            </a:r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28" y="1292768"/>
            <a:ext cx="9687472" cy="5444359"/>
          </a:xfrm>
        </p:spPr>
      </p:pic>
    </p:spTree>
    <p:extLst>
      <p:ext uri="{BB962C8B-B14F-4D97-AF65-F5344CB8AC3E}">
        <p14:creationId xmlns:p14="http://schemas.microsoft.com/office/powerpoint/2010/main" val="15101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3574"/>
            <a:ext cx="2314904" cy="4708635"/>
          </a:xfrm>
        </p:spPr>
        <p:txBody>
          <a:bodyPr/>
          <a:lstStyle/>
          <a:p>
            <a:r>
              <a:rPr lang="en-US" smtClean="0"/>
              <a:t>The success of the bed-net story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832957" y="288569"/>
            <a:ext cx="6616136" cy="5696222"/>
            <a:chOff x="1308957" y="707117"/>
            <a:chExt cx="6616136" cy="5696220"/>
          </a:xfrm>
        </p:grpSpPr>
        <p:grpSp>
          <p:nvGrpSpPr>
            <p:cNvPr id="7" name="Group 6"/>
            <p:cNvGrpSpPr/>
            <p:nvPr/>
          </p:nvGrpSpPr>
          <p:grpSpPr>
            <a:xfrm>
              <a:off x="1308957" y="767018"/>
              <a:ext cx="6616136" cy="5636319"/>
              <a:chOff x="1308957" y="546651"/>
              <a:chExt cx="6616136" cy="563631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08957" y="546651"/>
                <a:ext cx="6344910" cy="5636319"/>
                <a:chOff x="1308957" y="679814"/>
                <a:chExt cx="6344910" cy="563631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308957" y="679814"/>
                  <a:ext cx="6344910" cy="5636319"/>
                  <a:chOff x="1308957" y="679814"/>
                  <a:chExt cx="6344910" cy="5636319"/>
                </a:xfrm>
              </p:grpSpPr>
              <p:pic>
                <p:nvPicPr>
                  <p:cNvPr id="17" name="Picture 16" descr="Screen Shot 2016-06-13 at 4.32.49 pm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70567" y="679814"/>
                    <a:ext cx="6083300" cy="5636319"/>
                  </a:xfrm>
                  <a:prstGeom prst="rect">
                    <a:avLst/>
                  </a:prstGeom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 rot="16200000">
                    <a:off x="-271456" y="2915624"/>
                    <a:ext cx="3684045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Cases Averted (millions)</a:t>
                    </a: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455333" y="1090678"/>
                    <a:ext cx="575734" cy="8397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FFFF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2366433" y="1229565"/>
                  <a:ext cx="423334" cy="365588"/>
                </a:xfrm>
                <a:prstGeom prst="rect">
                  <a:avLst/>
                </a:prstGeom>
                <a:solidFill>
                  <a:srgbClr val="A293B4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366433" y="1679871"/>
                  <a:ext cx="423334" cy="365588"/>
                </a:xfrm>
                <a:prstGeom prst="rect">
                  <a:avLst/>
                </a:prstGeom>
                <a:solidFill>
                  <a:srgbClr val="E2A7D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366433" y="2123127"/>
                  <a:ext cx="423334" cy="36558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785847" y="1167119"/>
                  <a:ext cx="4155176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Indoor Residual Spraying</a:t>
                  </a:r>
                </a:p>
                <a:p>
                  <a:r>
                    <a:rPr lang="en-US" sz="2800" dirty="0"/>
                    <a:t>Artemisinin Comb. Therapy</a:t>
                  </a:r>
                </a:p>
                <a:p>
                  <a:r>
                    <a:rPr lang="en-US" sz="2800" dirty="0"/>
                    <a:t>Insecticide Treated Nets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-591942" y="3084143"/>
                  <a:ext cx="5270323" cy="461665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0    200       400                600           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113436" y="5672668"/>
                <a:ext cx="5811657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2000                2005              2010               2015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570567" y="707117"/>
              <a:ext cx="261611" cy="2411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56"/>
            <a:ext cx="2480441" cy="4995151"/>
          </a:xfrm>
        </p:spPr>
        <p:txBody>
          <a:bodyPr>
            <a:normAutofit/>
          </a:bodyPr>
          <a:lstStyle/>
          <a:p>
            <a:pPr marL="0" indent="0"/>
            <a:r>
              <a:rPr lang="en-US" smtClean="0"/>
              <a:t>The need for outdoor vector control tools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7586" y="872358"/>
            <a:ext cx="9774414" cy="538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6991" y="6072808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6pm</a:t>
            </a:r>
            <a:endParaRPr lang="en-A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45895" y="6072808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12am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35139" y="607280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6am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040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we did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barrier screens over </a:t>
            </a:r>
            <a:r>
              <a:rPr lang="en-US" dirty="0" smtClean="0"/>
              <a:t>80 </a:t>
            </a:r>
            <a:r>
              <a:rPr lang="en-US" dirty="0" smtClean="0"/>
              <a:t>nights in the </a:t>
            </a:r>
            <a:r>
              <a:rPr lang="en-US" dirty="0" err="1" smtClean="0"/>
              <a:t>Solomons</a:t>
            </a:r>
            <a:r>
              <a:rPr lang="en-US" dirty="0" smtClean="0"/>
              <a:t> and Cairns to determine best practice in relation to;</a:t>
            </a:r>
          </a:p>
          <a:p>
            <a:pPr lvl="1"/>
            <a:r>
              <a:rPr lang="en-US" dirty="0" err="1" smtClean="0"/>
              <a:t>Colour</a:t>
            </a:r>
            <a:endParaRPr lang="en-US" dirty="0" smtClean="0"/>
          </a:p>
          <a:p>
            <a:pPr lvl="1"/>
            <a:r>
              <a:rPr lang="en-US" dirty="0" smtClean="0"/>
              <a:t>Screen thickness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Placement </a:t>
            </a:r>
            <a:r>
              <a:rPr lang="en-US" dirty="0" smtClean="0"/>
              <a:t>within villages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092" y="1488746"/>
            <a:ext cx="6890202" cy="3878317"/>
          </a:xfrm>
        </p:spPr>
      </p:pic>
    </p:spTree>
    <p:extLst>
      <p:ext uri="{BB962C8B-B14F-4D97-AF65-F5344CB8AC3E}">
        <p14:creationId xmlns:p14="http://schemas.microsoft.com/office/powerpoint/2010/main" val="12221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28393" cy="4351338"/>
          </a:xfrm>
        </p:spPr>
        <p:txBody>
          <a:bodyPr/>
          <a:lstStyle/>
          <a:p>
            <a:r>
              <a:rPr lang="en-AU" smtClean="0"/>
              <a:t>Darker colours such as Black</a:t>
            </a:r>
          </a:p>
          <a:p>
            <a:r>
              <a:rPr lang="en-AU" smtClean="0"/>
              <a:t>Allow/permit airflow thickness such as 70% shading</a:t>
            </a:r>
            <a:endParaRPr lang="en-AU" dirty="0" smtClean="0"/>
          </a:p>
          <a:p>
            <a:r>
              <a:rPr lang="en-AU" smtClean="0"/>
              <a:t>Minimum Height at least 1.2m</a:t>
            </a:r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3" y="1439917"/>
            <a:ext cx="7497062" cy="4219903"/>
          </a:xfrm>
        </p:spPr>
      </p:pic>
    </p:spTree>
    <p:extLst>
      <p:ext uri="{BB962C8B-B14F-4D97-AF65-F5344CB8AC3E}">
        <p14:creationId xmlns:p14="http://schemas.microsoft.com/office/powerpoint/2010/main" val="18103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place</a:t>
            </a:r>
            <a:endParaRPr lang="en-A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89281" y="4983991"/>
            <a:ext cx="10264518" cy="1440000"/>
            <a:chOff x="1082615" y="1271850"/>
            <a:chExt cx="10264518" cy="1440000"/>
          </a:xfrm>
        </p:grpSpPr>
        <p:sp>
          <p:nvSpPr>
            <p:cNvPr id="15" name="Pentagon 14"/>
            <p:cNvSpPr/>
            <p:nvPr/>
          </p:nvSpPr>
          <p:spPr>
            <a:xfrm rot="16200000">
              <a:off x="1082615" y="1271850"/>
              <a:ext cx="1440000" cy="14400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9187133" y="2351850"/>
              <a:ext cx="21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433312" y="1991850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07878" y="1991850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920595" y="1978908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52438" y="1407075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0.2</a:t>
              </a:r>
              <a:endParaRPr lang="en-AU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9720" y="1407075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1.0</a:t>
              </a:r>
              <a:endParaRPr lang="en-AU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27003" y="1407075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1.6</a:t>
              </a:r>
              <a:endParaRPr lang="en-AU" sz="3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89281" y="1989000"/>
            <a:ext cx="10264519" cy="2083268"/>
            <a:chOff x="1089281" y="1989000"/>
            <a:chExt cx="10264519" cy="2083268"/>
          </a:xfrm>
        </p:grpSpPr>
        <p:sp>
          <p:nvSpPr>
            <p:cNvPr id="6" name="Pentagon 5"/>
            <p:cNvSpPr/>
            <p:nvPr/>
          </p:nvSpPr>
          <p:spPr>
            <a:xfrm rot="16200000">
              <a:off x="1089282" y="1989000"/>
              <a:ext cx="1440000" cy="144000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>
              <a:off x="9193800" y="3069000"/>
              <a:ext cx="21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439979" y="2709000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414545" y="2709000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927262" y="2696058"/>
              <a:ext cx="1" cy="72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89281" y="3485354"/>
              <a:ext cx="1609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Houses</a:t>
              </a:r>
              <a:endParaRPr lang="en-AU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45154" y="3487493"/>
              <a:ext cx="23086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Larval sites</a:t>
              </a:r>
              <a:endParaRPr lang="en-AU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67217" y="3477199"/>
              <a:ext cx="14237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Village</a:t>
              </a:r>
              <a:endParaRPr lang="en-AU" sz="3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59104" y="1627094"/>
            <a:ext cx="5736312" cy="1145501"/>
            <a:chOff x="5546386" y="986730"/>
            <a:chExt cx="5736312" cy="1145501"/>
          </a:xfrm>
        </p:grpSpPr>
        <p:sp>
          <p:nvSpPr>
            <p:cNvPr id="11" name="TextBox 10"/>
            <p:cNvSpPr txBox="1"/>
            <p:nvPr/>
          </p:nvSpPr>
          <p:spPr>
            <a:xfrm>
              <a:off x="5546386" y="1547456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5.9</a:t>
              </a:r>
              <a:endParaRPr lang="en-AU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3668" y="1547456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0.5</a:t>
              </a:r>
              <a:endParaRPr lang="en-AU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20951" y="1547456"/>
              <a:ext cx="761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0.1</a:t>
              </a:r>
              <a:endParaRPr lang="en-AU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5491" y="986730"/>
              <a:ext cx="26581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Jack </a:t>
              </a:r>
              <a:r>
                <a:rPr lang="en-US" sz="3200" dirty="0" err="1" smtClean="0"/>
                <a:t>Harbour</a:t>
              </a:r>
              <a:endParaRPr lang="en-AU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16167" y="4534441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Haleta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7122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1" y="365125"/>
            <a:ext cx="11966712" cy="1325563"/>
          </a:xfrm>
        </p:spPr>
        <p:txBody>
          <a:bodyPr/>
          <a:lstStyle/>
          <a:p>
            <a:r>
              <a:rPr lang="en-US" dirty="0" smtClean="0"/>
              <a:t>Practicalities for insecticide treated screens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0688"/>
            <a:ext cx="3271345" cy="4351338"/>
          </a:xfrm>
        </p:spPr>
        <p:txBody>
          <a:bodyPr/>
          <a:lstStyle/>
          <a:p>
            <a:r>
              <a:rPr lang="en-US" dirty="0" smtClean="0"/>
              <a:t>People are mostly located veranda/kitchen</a:t>
            </a:r>
          </a:p>
          <a:p>
            <a:r>
              <a:rPr lang="en-US" dirty="0" smtClean="0"/>
              <a:t>Double impact (Same as </a:t>
            </a:r>
            <a:r>
              <a:rPr lang="en-US" dirty="0" smtClean="0"/>
              <a:t>insecticide </a:t>
            </a:r>
            <a:r>
              <a:rPr lang="en-US" dirty="0" err="1" smtClean="0"/>
              <a:t>bednet</a:t>
            </a:r>
            <a:r>
              <a:rPr lang="en-US" dirty="0" smtClean="0"/>
              <a:t>), protect and kill</a:t>
            </a:r>
          </a:p>
          <a:p>
            <a:r>
              <a:rPr lang="en-US" dirty="0" smtClean="0"/>
              <a:t>Possibility of </a:t>
            </a:r>
            <a:r>
              <a:rPr lang="en-US" dirty="0" smtClean="0"/>
              <a:t>windows &amp; eaves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8950" y="-511024"/>
            <a:ext cx="4062249" cy="9043851"/>
          </a:xfrm>
        </p:spPr>
      </p:pic>
    </p:spTree>
    <p:extLst>
      <p:ext uri="{BB962C8B-B14F-4D97-AF65-F5344CB8AC3E}">
        <p14:creationId xmlns:p14="http://schemas.microsoft.com/office/powerpoint/2010/main" val="15814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we need to know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10497" cy="4351338"/>
          </a:xfrm>
        </p:spPr>
        <p:txBody>
          <a:bodyPr/>
          <a:lstStyle/>
          <a:p>
            <a:r>
              <a:rPr lang="en-US" dirty="0" smtClean="0"/>
              <a:t>Entomological efficacy and how to measure impact</a:t>
            </a:r>
          </a:p>
          <a:p>
            <a:r>
              <a:rPr lang="en-US" dirty="0" smtClean="0"/>
              <a:t>UV/ weather exposure</a:t>
            </a:r>
          </a:p>
          <a:p>
            <a:r>
              <a:rPr lang="en-US" dirty="0" smtClean="0"/>
              <a:t>Community acceptability and uptake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3" y="3429000"/>
            <a:ext cx="11430000" cy="3429000"/>
          </a:xfrm>
        </p:spPr>
      </p:pic>
    </p:spTree>
    <p:extLst>
      <p:ext uri="{BB962C8B-B14F-4D97-AF65-F5344CB8AC3E}">
        <p14:creationId xmlns:p14="http://schemas.microsoft.com/office/powerpoint/2010/main" val="30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15607</TotalTime>
  <Words>355</Words>
  <Application>Microsoft Office PowerPoint</Application>
  <PresentationFormat>Widescreen</PresentationFormat>
  <Paragraphs>78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Office Theme</vt:lpstr>
      <vt:lpstr>Insecticide Impregnated Outdoor Screens</vt:lpstr>
      <vt:lpstr>What is the barrier screen?</vt:lpstr>
      <vt:lpstr>The success of the bed-net story</vt:lpstr>
      <vt:lpstr>The need for outdoor vector control tools</vt:lpstr>
      <vt:lpstr>What we did</vt:lpstr>
      <vt:lpstr>What to use</vt:lpstr>
      <vt:lpstr>Where to place</vt:lpstr>
      <vt:lpstr>Practicalities for insecticide treated screens</vt:lpstr>
      <vt:lpstr>What else do we need to know</vt:lpstr>
      <vt:lpstr>Conclusions</vt:lpstr>
      <vt:lpstr>Tagio tumas</vt:lpstr>
    </vt:vector>
  </TitlesOfParts>
  <Company>James Cook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Impregnated Outdoor Screens</dc:title>
  <dc:creator>Edgar Pollard</dc:creator>
  <cp:lastModifiedBy>Edgar Pollard</cp:lastModifiedBy>
  <cp:revision>19</cp:revision>
  <dcterms:created xsi:type="dcterms:W3CDTF">2018-08-13T05:06:31Z</dcterms:created>
  <dcterms:modified xsi:type="dcterms:W3CDTF">2018-08-25T02:20:03Z</dcterms:modified>
</cp:coreProperties>
</file>