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6" r:id="rId1"/>
  </p:sldMasterIdLst>
  <p:sldIdLst>
    <p:sldId id="256" r:id="rId2"/>
    <p:sldId id="266" r:id="rId3"/>
    <p:sldId id="262" r:id="rId4"/>
    <p:sldId id="257" r:id="rId5"/>
    <p:sldId id="260" r:id="rId6"/>
    <p:sldId id="259" r:id="rId7"/>
    <p:sldId id="258" r:id="rId8"/>
    <p:sldId id="267" r:id="rId9"/>
    <p:sldId id="268" r:id="rId10"/>
    <p:sldId id="270" r:id="rId11"/>
    <p:sldId id="272" r:id="rId12"/>
    <p:sldId id="274" r:id="rId13"/>
    <p:sldId id="263" r:id="rId14"/>
    <p:sldId id="264" r:id="rId15"/>
    <p:sldId id="265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3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B2C34-6276-4624-8B50-3DB2F1C03F0B}" type="doc">
      <dgm:prSet loTypeId="urn:microsoft.com/office/officeart/2005/8/layout/venn1" loCatId="relationship" qsTypeId="urn:microsoft.com/office/officeart/2005/8/quickstyle/simple5" qsCatId="simple" csTypeId="urn:microsoft.com/office/officeart/2005/8/colors/colorful1" csCatId="colorful" phldr="1"/>
      <dgm:spPr/>
    </dgm:pt>
    <dgm:pt modelId="{6165F64B-D9A0-4720-B805-5970F69B3313}">
      <dgm:prSet phldrT="[Text]"/>
      <dgm:spPr/>
      <dgm:t>
        <a:bodyPr/>
        <a:lstStyle/>
        <a:p>
          <a:r>
            <a:rPr lang="en-US" dirty="0" smtClean="0"/>
            <a:t>Human Population</a:t>
          </a:r>
          <a:endParaRPr lang="en-AU" dirty="0"/>
        </a:p>
      </dgm:t>
    </dgm:pt>
    <dgm:pt modelId="{D3CE7F8A-3A68-4A70-9CE1-CB0D30F10678}" type="parTrans" cxnId="{994E75F3-AC25-4331-8378-27D31CFDCEED}">
      <dgm:prSet/>
      <dgm:spPr/>
      <dgm:t>
        <a:bodyPr/>
        <a:lstStyle/>
        <a:p>
          <a:endParaRPr lang="en-AU"/>
        </a:p>
      </dgm:t>
    </dgm:pt>
    <dgm:pt modelId="{3EE22CF7-99AD-4CBB-A29F-55C65E760833}" type="sibTrans" cxnId="{994E75F3-AC25-4331-8378-27D31CFDCEED}">
      <dgm:prSet/>
      <dgm:spPr/>
      <dgm:t>
        <a:bodyPr/>
        <a:lstStyle/>
        <a:p>
          <a:endParaRPr lang="en-AU"/>
        </a:p>
      </dgm:t>
    </dgm:pt>
    <dgm:pt modelId="{DBAC58C8-AC55-41D2-B7E3-69A1D7A1F247}">
      <dgm:prSet phldrT="[Text]"/>
      <dgm:spPr/>
      <dgm:t>
        <a:bodyPr/>
        <a:lstStyle/>
        <a:p>
          <a:r>
            <a:rPr lang="en-US" dirty="0" smtClean="0"/>
            <a:t>Mosquito Population</a:t>
          </a:r>
          <a:endParaRPr lang="en-AU" dirty="0"/>
        </a:p>
      </dgm:t>
    </dgm:pt>
    <dgm:pt modelId="{E7E2EEB5-6DFE-423E-A734-F0F55A8A8822}" type="parTrans" cxnId="{86327191-21B5-49B4-BF4F-B0C93DB665AC}">
      <dgm:prSet/>
      <dgm:spPr/>
      <dgm:t>
        <a:bodyPr/>
        <a:lstStyle/>
        <a:p>
          <a:endParaRPr lang="en-AU"/>
        </a:p>
      </dgm:t>
    </dgm:pt>
    <dgm:pt modelId="{8CC342C6-347D-43D0-87FA-6737796ACDD4}" type="sibTrans" cxnId="{86327191-21B5-49B4-BF4F-B0C93DB665AC}">
      <dgm:prSet/>
      <dgm:spPr/>
      <dgm:t>
        <a:bodyPr/>
        <a:lstStyle/>
        <a:p>
          <a:endParaRPr lang="en-AU"/>
        </a:p>
      </dgm:t>
    </dgm:pt>
    <dgm:pt modelId="{ED78AD60-95FF-4048-8B8B-BABB4ED2E04F}" type="pres">
      <dgm:prSet presAssocID="{FC3B2C34-6276-4624-8B50-3DB2F1C03F0B}" presName="compositeShape" presStyleCnt="0">
        <dgm:presLayoutVars>
          <dgm:chMax val="7"/>
          <dgm:dir/>
          <dgm:resizeHandles val="exact"/>
        </dgm:presLayoutVars>
      </dgm:prSet>
      <dgm:spPr/>
    </dgm:pt>
    <dgm:pt modelId="{B300A796-9A53-4826-9DD6-05AF42AD08D4}" type="pres">
      <dgm:prSet presAssocID="{6165F64B-D9A0-4720-B805-5970F69B3313}" presName="circ1" presStyleLbl="vennNode1" presStyleIdx="0" presStyleCnt="2"/>
      <dgm:spPr/>
      <dgm:t>
        <a:bodyPr/>
        <a:lstStyle/>
        <a:p>
          <a:endParaRPr lang="en-AU"/>
        </a:p>
      </dgm:t>
    </dgm:pt>
    <dgm:pt modelId="{C1BFF551-8666-4FE0-B3A1-1B3445B0767E}" type="pres">
      <dgm:prSet presAssocID="{6165F64B-D9A0-4720-B805-5970F69B331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B79183C-5CB3-4BE6-85D6-858E63B4832A}" type="pres">
      <dgm:prSet presAssocID="{DBAC58C8-AC55-41D2-B7E3-69A1D7A1F247}" presName="circ2" presStyleLbl="vennNode1" presStyleIdx="1" presStyleCnt="2"/>
      <dgm:spPr/>
      <dgm:t>
        <a:bodyPr/>
        <a:lstStyle/>
        <a:p>
          <a:endParaRPr lang="en-AU"/>
        </a:p>
      </dgm:t>
    </dgm:pt>
    <dgm:pt modelId="{384A7D2B-BAAE-4029-B0AB-ED9FDC7E7782}" type="pres">
      <dgm:prSet presAssocID="{DBAC58C8-AC55-41D2-B7E3-69A1D7A1F24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0A827C3-A480-49F4-B7A0-C8E06BE4EF36}" type="presOf" srcId="{6165F64B-D9A0-4720-B805-5970F69B3313}" destId="{B300A796-9A53-4826-9DD6-05AF42AD08D4}" srcOrd="0" destOrd="0" presId="urn:microsoft.com/office/officeart/2005/8/layout/venn1"/>
    <dgm:cxn modelId="{86327191-21B5-49B4-BF4F-B0C93DB665AC}" srcId="{FC3B2C34-6276-4624-8B50-3DB2F1C03F0B}" destId="{DBAC58C8-AC55-41D2-B7E3-69A1D7A1F247}" srcOrd="1" destOrd="0" parTransId="{E7E2EEB5-6DFE-423E-A734-F0F55A8A8822}" sibTransId="{8CC342C6-347D-43D0-87FA-6737796ACDD4}"/>
    <dgm:cxn modelId="{5055A5AF-FE02-4351-8EFB-65D29B5AFF21}" type="presOf" srcId="{DBAC58C8-AC55-41D2-B7E3-69A1D7A1F247}" destId="{384A7D2B-BAAE-4029-B0AB-ED9FDC7E7782}" srcOrd="1" destOrd="0" presId="urn:microsoft.com/office/officeart/2005/8/layout/venn1"/>
    <dgm:cxn modelId="{5B5F669B-B3EC-4F64-9C7F-A490290FADA6}" type="presOf" srcId="{DBAC58C8-AC55-41D2-B7E3-69A1D7A1F247}" destId="{4B79183C-5CB3-4BE6-85D6-858E63B4832A}" srcOrd="0" destOrd="0" presId="urn:microsoft.com/office/officeart/2005/8/layout/venn1"/>
    <dgm:cxn modelId="{421F8338-40A9-4123-8CB9-AC626EF87532}" type="presOf" srcId="{FC3B2C34-6276-4624-8B50-3DB2F1C03F0B}" destId="{ED78AD60-95FF-4048-8B8B-BABB4ED2E04F}" srcOrd="0" destOrd="0" presId="urn:microsoft.com/office/officeart/2005/8/layout/venn1"/>
    <dgm:cxn modelId="{6D1A1983-7C8F-4417-A192-EF498BF19E49}" type="presOf" srcId="{6165F64B-D9A0-4720-B805-5970F69B3313}" destId="{C1BFF551-8666-4FE0-B3A1-1B3445B0767E}" srcOrd="1" destOrd="0" presId="urn:microsoft.com/office/officeart/2005/8/layout/venn1"/>
    <dgm:cxn modelId="{994E75F3-AC25-4331-8378-27D31CFDCEED}" srcId="{FC3B2C34-6276-4624-8B50-3DB2F1C03F0B}" destId="{6165F64B-D9A0-4720-B805-5970F69B3313}" srcOrd="0" destOrd="0" parTransId="{D3CE7F8A-3A68-4A70-9CE1-CB0D30F10678}" sibTransId="{3EE22CF7-99AD-4CBB-A29F-55C65E760833}"/>
    <dgm:cxn modelId="{47E14325-27BE-4F9B-8DD0-92A4B8B39C2E}" type="presParOf" srcId="{ED78AD60-95FF-4048-8B8B-BABB4ED2E04F}" destId="{B300A796-9A53-4826-9DD6-05AF42AD08D4}" srcOrd="0" destOrd="0" presId="urn:microsoft.com/office/officeart/2005/8/layout/venn1"/>
    <dgm:cxn modelId="{AE0BECB4-67DF-43B5-AF9D-781D3A75BAFB}" type="presParOf" srcId="{ED78AD60-95FF-4048-8B8B-BABB4ED2E04F}" destId="{C1BFF551-8666-4FE0-B3A1-1B3445B0767E}" srcOrd="1" destOrd="0" presId="urn:microsoft.com/office/officeart/2005/8/layout/venn1"/>
    <dgm:cxn modelId="{029FC617-4119-419C-94BB-2E0573CD3B52}" type="presParOf" srcId="{ED78AD60-95FF-4048-8B8B-BABB4ED2E04F}" destId="{4B79183C-5CB3-4BE6-85D6-858E63B4832A}" srcOrd="2" destOrd="0" presId="urn:microsoft.com/office/officeart/2005/8/layout/venn1"/>
    <dgm:cxn modelId="{57596CA5-405B-48E8-83B5-39CBDB98F3D3}" type="presParOf" srcId="{ED78AD60-95FF-4048-8B8B-BABB4ED2E04F}" destId="{384A7D2B-BAAE-4029-B0AB-ED9FDC7E778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0A796-9A53-4826-9DD6-05AF42AD08D4}">
      <dsp:nvSpPr>
        <dsp:cNvPr id="0" name=""/>
        <dsp:cNvSpPr/>
      </dsp:nvSpPr>
      <dsp:spPr>
        <a:xfrm>
          <a:off x="126502" y="870629"/>
          <a:ext cx="3120406" cy="312040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alpha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Human Population</a:t>
          </a:r>
          <a:endParaRPr lang="en-AU" sz="3400" kern="1200" dirty="0"/>
        </a:p>
      </dsp:txBody>
      <dsp:txXfrm>
        <a:off x="562235" y="1238592"/>
        <a:ext cx="1799153" cy="2384480"/>
      </dsp:txXfrm>
    </dsp:sp>
    <dsp:sp modelId="{4B79183C-5CB3-4BE6-85D6-858E63B4832A}">
      <dsp:nvSpPr>
        <dsp:cNvPr id="0" name=""/>
        <dsp:cNvSpPr/>
      </dsp:nvSpPr>
      <dsp:spPr>
        <a:xfrm>
          <a:off x="2375444" y="870629"/>
          <a:ext cx="3120406" cy="312040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alpha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Mosquito Population</a:t>
          </a:r>
          <a:endParaRPr lang="en-AU" sz="3400" kern="1200" dirty="0"/>
        </a:p>
      </dsp:txBody>
      <dsp:txXfrm>
        <a:off x="3260965" y="1238592"/>
        <a:ext cx="1799153" cy="2384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FC7F6D9-FE47-49DE-A615-4B92EC90CD7F}" type="datetimeFigureOut">
              <a:rPr lang="en-AU" smtClean="0"/>
              <a:t>18/08/2017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82D7-7B2E-4D53-820D-79BCC10377E9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28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F6D9-FE47-49DE-A615-4B92EC90CD7F}" type="datetimeFigureOut">
              <a:rPr lang="en-AU" smtClean="0"/>
              <a:t>18/08/2017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82D7-7B2E-4D53-820D-79BCC10377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786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F6D9-FE47-49DE-A615-4B92EC90CD7F}" type="datetimeFigureOut">
              <a:rPr lang="en-AU" smtClean="0"/>
              <a:t>18/08/2017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82D7-7B2E-4D53-820D-79BCC10377E9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71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F6D9-FE47-49DE-A615-4B92EC90CD7F}" type="datetimeFigureOut">
              <a:rPr lang="en-AU" smtClean="0"/>
              <a:t>18/08/2017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82D7-7B2E-4D53-820D-79BCC10377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166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F6D9-FE47-49DE-A615-4B92EC90CD7F}" type="datetimeFigureOut">
              <a:rPr lang="en-AU" smtClean="0"/>
              <a:t>18/08/2017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82D7-7B2E-4D53-820D-79BCC10377E9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57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F6D9-FE47-49DE-A615-4B92EC90CD7F}" type="datetimeFigureOut">
              <a:rPr lang="en-AU" smtClean="0"/>
              <a:t>18/08/2017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82D7-7B2E-4D53-820D-79BCC10377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41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F6D9-FE47-49DE-A615-4B92EC90CD7F}" type="datetimeFigureOut">
              <a:rPr lang="en-AU" smtClean="0"/>
              <a:t>18/08/2017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82D7-7B2E-4D53-820D-79BCC10377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5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F6D9-FE47-49DE-A615-4B92EC90CD7F}" type="datetimeFigureOut">
              <a:rPr lang="en-AU" smtClean="0"/>
              <a:t>18/08/2017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82D7-7B2E-4D53-820D-79BCC10377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524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F6D9-FE47-49DE-A615-4B92EC90CD7F}" type="datetimeFigureOut">
              <a:rPr lang="en-AU" smtClean="0"/>
              <a:t>18/08/2017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82D7-7B2E-4D53-820D-79BCC10377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958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F6D9-FE47-49DE-A615-4B92EC90CD7F}" type="datetimeFigureOut">
              <a:rPr lang="en-AU" smtClean="0"/>
              <a:t>18/08/2017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82D7-7B2E-4D53-820D-79BCC10377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095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F6D9-FE47-49DE-A615-4B92EC90CD7F}" type="datetimeFigureOut">
              <a:rPr lang="en-AU" smtClean="0"/>
              <a:t>18/08/2017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82D7-7B2E-4D53-820D-79BCC10377E9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4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FC7F6D9-FE47-49DE-A615-4B92EC90CD7F}" type="datetimeFigureOut">
              <a:rPr lang="en-AU" smtClean="0"/>
              <a:t>18/08/2017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8E282D7-7B2E-4D53-820D-79BCC10377E9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94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human behavior in Malaria hotspots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Edgar J M Pollard</a:t>
            </a:r>
          </a:p>
          <a:p>
            <a:r>
              <a:rPr lang="en-US" dirty="0" smtClean="0"/>
              <a:t>PhD Candidate</a:t>
            </a:r>
          </a:p>
          <a:p>
            <a:r>
              <a:rPr lang="en-US" dirty="0" smtClean="0"/>
              <a:t>James Cook University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49" y="888999"/>
            <a:ext cx="1545525" cy="2539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51" y="889001"/>
            <a:ext cx="4872649" cy="2539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4489073" cy="2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8-10 pm</a:t>
            </a: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302070" y="1247800"/>
            <a:ext cx="10830528" cy="5023789"/>
            <a:chOff x="302070" y="1247800"/>
            <a:chExt cx="10830528" cy="5023789"/>
          </a:xfrm>
        </p:grpSpPr>
        <p:sp>
          <p:nvSpPr>
            <p:cNvPr id="5" name="Isosceles Triangle 4"/>
            <p:cNvSpPr/>
            <p:nvPr/>
          </p:nvSpPr>
          <p:spPr>
            <a:xfrm>
              <a:off x="6853561" y="1247800"/>
              <a:ext cx="4279037" cy="701336"/>
            </a:xfrm>
            <a:prstGeom prst="triangl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56234" y="1949136"/>
              <a:ext cx="1438182" cy="2161226"/>
            </a:xfrm>
            <a:prstGeom prst="rect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11112252" y="4110362"/>
              <a:ext cx="20346" cy="2161227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825080" y="4829452"/>
              <a:ext cx="12206" cy="1442137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837286" y="4110362"/>
              <a:ext cx="141894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9686278" y="1949135"/>
              <a:ext cx="1438182" cy="2161226"/>
            </a:xfrm>
            <a:prstGeom prst="rect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666483" y="4096560"/>
              <a:ext cx="17754" cy="2175029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320252" y="3393490"/>
              <a:ext cx="2563800" cy="832282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128390" y="3986074"/>
              <a:ext cx="326809" cy="2285515"/>
            </a:xfrm>
            <a:prstGeom prst="rect">
              <a:avLst/>
            </a:prstGeom>
            <a:noFill/>
            <a:ln w="7620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Explosion 2 13"/>
            <p:cNvSpPr/>
            <p:nvPr/>
          </p:nvSpPr>
          <p:spPr>
            <a:xfrm rot="863620">
              <a:off x="302070" y="2939835"/>
              <a:ext cx="2256320" cy="1279059"/>
            </a:xfrm>
            <a:prstGeom prst="irregularSeal2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093258" y="1949134"/>
              <a:ext cx="3764132" cy="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441982" y="4671631"/>
              <a:ext cx="914400" cy="914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10%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526258" y="4671631"/>
              <a:ext cx="914400" cy="914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1%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8535879" y="2572548"/>
              <a:ext cx="914400" cy="914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12%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003841" y="2572548"/>
              <a:ext cx="914400" cy="914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13%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032409" y="2572548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36%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017734" y="4671631"/>
              <a:ext cx="914400" cy="914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28%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66260" y="2172437"/>
              <a:ext cx="10466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Veranda</a:t>
              </a:r>
              <a:endParaRPr lang="en-AU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93517" y="2172437"/>
              <a:ext cx="14975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Inside house</a:t>
              </a:r>
              <a:endParaRPr lang="en-AU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043437" y="2172437"/>
              <a:ext cx="793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Room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93616" y="4333662"/>
              <a:ext cx="15279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Under house</a:t>
              </a:r>
              <a:endParaRPr lang="en-AU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89386" y="4248646"/>
              <a:ext cx="966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Kitchen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87723" y="4271521"/>
              <a:ext cx="9989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Outside</a:t>
              </a:r>
              <a:endParaRPr lang="en-A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8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10-12 pm</a:t>
            </a: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302070" y="1247800"/>
            <a:ext cx="10830528" cy="5023789"/>
            <a:chOff x="302070" y="1247800"/>
            <a:chExt cx="10830528" cy="5023789"/>
          </a:xfrm>
        </p:grpSpPr>
        <p:sp>
          <p:nvSpPr>
            <p:cNvPr id="5" name="Isosceles Triangle 4"/>
            <p:cNvSpPr/>
            <p:nvPr/>
          </p:nvSpPr>
          <p:spPr>
            <a:xfrm>
              <a:off x="6853561" y="1247800"/>
              <a:ext cx="4279037" cy="701336"/>
            </a:xfrm>
            <a:prstGeom prst="triangl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56234" y="1949136"/>
              <a:ext cx="1438182" cy="2161226"/>
            </a:xfrm>
            <a:prstGeom prst="rect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11112252" y="4110362"/>
              <a:ext cx="20346" cy="2161227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825080" y="4847208"/>
              <a:ext cx="28481" cy="1424381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837286" y="4110362"/>
              <a:ext cx="141894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9686278" y="1949135"/>
              <a:ext cx="1438182" cy="2161226"/>
            </a:xfrm>
            <a:prstGeom prst="rect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666483" y="4096560"/>
              <a:ext cx="17754" cy="2175029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320252" y="3393490"/>
              <a:ext cx="2563800" cy="832282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128390" y="3986074"/>
              <a:ext cx="326809" cy="2285515"/>
            </a:xfrm>
            <a:prstGeom prst="rect">
              <a:avLst/>
            </a:prstGeom>
            <a:noFill/>
            <a:ln w="7620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Explosion 2 13"/>
            <p:cNvSpPr/>
            <p:nvPr/>
          </p:nvSpPr>
          <p:spPr>
            <a:xfrm rot="863620">
              <a:off x="302070" y="2939835"/>
              <a:ext cx="2256320" cy="1279059"/>
            </a:xfrm>
            <a:prstGeom prst="irregularSeal2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093258" y="1949134"/>
              <a:ext cx="3764132" cy="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441982" y="4671631"/>
              <a:ext cx="914400" cy="914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2%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526258" y="4671631"/>
              <a:ext cx="914400" cy="914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2%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8535879" y="2572548"/>
              <a:ext cx="914400" cy="914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23%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003841" y="2572548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49%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032409" y="2572548"/>
              <a:ext cx="914400" cy="914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10%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017734" y="4671631"/>
              <a:ext cx="914400" cy="914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14%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66260" y="2172437"/>
              <a:ext cx="10466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Veranda</a:t>
              </a:r>
              <a:endParaRPr lang="en-AU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93517" y="2172437"/>
              <a:ext cx="14975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Inside house</a:t>
              </a:r>
              <a:endParaRPr lang="en-AU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043437" y="2172437"/>
              <a:ext cx="793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Room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93616" y="4333662"/>
              <a:ext cx="15279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Under house</a:t>
              </a:r>
              <a:endParaRPr lang="en-AU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89386" y="4248646"/>
              <a:ext cx="966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Kitchen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87723" y="4271521"/>
              <a:ext cx="9989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Outside</a:t>
              </a:r>
              <a:endParaRPr lang="en-A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6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sleep locations</a:t>
            </a: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302070" y="1247800"/>
            <a:ext cx="10830528" cy="5023789"/>
            <a:chOff x="302070" y="1247800"/>
            <a:chExt cx="10830528" cy="5023789"/>
          </a:xfrm>
        </p:grpSpPr>
        <p:sp>
          <p:nvSpPr>
            <p:cNvPr id="5" name="Isosceles Triangle 4"/>
            <p:cNvSpPr/>
            <p:nvPr/>
          </p:nvSpPr>
          <p:spPr>
            <a:xfrm>
              <a:off x="6853561" y="1247800"/>
              <a:ext cx="4279037" cy="701336"/>
            </a:xfrm>
            <a:prstGeom prst="triangl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56234" y="1949136"/>
              <a:ext cx="1438182" cy="2161226"/>
            </a:xfrm>
            <a:prstGeom prst="rect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11112252" y="4110362"/>
              <a:ext cx="20346" cy="2161227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825080" y="4829452"/>
              <a:ext cx="28481" cy="1442137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837286" y="4110362"/>
              <a:ext cx="141894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9686278" y="1949135"/>
              <a:ext cx="1438182" cy="2161226"/>
            </a:xfrm>
            <a:prstGeom prst="rect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666483" y="4096560"/>
              <a:ext cx="17754" cy="2175029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320252" y="3393490"/>
              <a:ext cx="2563800" cy="832282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128390" y="3986074"/>
              <a:ext cx="326809" cy="2285515"/>
            </a:xfrm>
            <a:prstGeom prst="rect">
              <a:avLst/>
            </a:prstGeom>
            <a:noFill/>
            <a:ln w="7620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Explosion 2 13"/>
            <p:cNvSpPr/>
            <p:nvPr/>
          </p:nvSpPr>
          <p:spPr>
            <a:xfrm rot="863620">
              <a:off x="302070" y="2939835"/>
              <a:ext cx="2256320" cy="1279059"/>
            </a:xfrm>
            <a:prstGeom prst="irregularSeal2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093258" y="1949134"/>
              <a:ext cx="3764132" cy="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441982" y="467163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0</a:t>
              </a: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526258" y="467163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0</a:t>
              </a: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8535879" y="2572548"/>
              <a:ext cx="914400" cy="914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7</a:t>
              </a: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003841" y="2572548"/>
              <a:ext cx="914400" cy="914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90%</a:t>
              </a:r>
              <a:endParaRPr lang="en-AU" sz="2800" dirty="0">
                <a:solidFill>
                  <a:schemeClr val="bg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032409" y="2572548"/>
              <a:ext cx="914400" cy="914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1%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017734" y="4671631"/>
              <a:ext cx="914400" cy="914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2</a:t>
              </a: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66260" y="2172437"/>
              <a:ext cx="10466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Veranda</a:t>
              </a:r>
              <a:endParaRPr lang="en-AU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93517" y="2172437"/>
              <a:ext cx="14975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Inside house</a:t>
              </a:r>
              <a:endParaRPr lang="en-AU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043437" y="2172437"/>
              <a:ext cx="793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Room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93616" y="4333662"/>
              <a:ext cx="15279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Under house</a:t>
              </a:r>
              <a:endParaRPr lang="en-AU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89386" y="4248646"/>
              <a:ext cx="966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Kitchen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87723" y="4271521"/>
              <a:ext cx="9989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Outside</a:t>
              </a:r>
              <a:endParaRPr lang="en-AU" sz="2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81530" y="754602"/>
            <a:ext cx="2940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86% sleep under a bednet</a:t>
            </a:r>
            <a:endParaRPr lang="en-AU" sz="2000"/>
          </a:p>
        </p:txBody>
      </p:sp>
    </p:spTree>
    <p:extLst>
      <p:ext uri="{BB962C8B-B14F-4D97-AF65-F5344CB8AC3E}">
        <p14:creationId xmlns:p14="http://schemas.microsoft.com/office/powerpoint/2010/main" val="14692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Possible Answers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Why are people mostly outside during peak biting times?</a:t>
            </a:r>
          </a:p>
          <a:p>
            <a:r>
              <a:rPr lang="en-US" dirty="0" smtClean="0"/>
              <a:t>Why are most homes not mosquito proof?</a:t>
            </a:r>
          </a:p>
          <a:p>
            <a:r>
              <a:rPr lang="en-US" dirty="0" smtClean="0"/>
              <a:t>Why are not all people sleeping under </a:t>
            </a:r>
            <a:r>
              <a:rPr lang="en-US" smtClean="0"/>
              <a:t>mosquito nets?</a:t>
            </a:r>
            <a:endParaRPr lang="en-US" dirty="0" smtClean="0"/>
          </a:p>
          <a:p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Social reasons, house is only for sleeping, cooler with sea breeze outside</a:t>
            </a:r>
          </a:p>
          <a:p>
            <a:r>
              <a:rPr lang="en-US" dirty="0" smtClean="0"/>
              <a:t>Access to building materials, screens, use of traditional materials</a:t>
            </a:r>
            <a:endParaRPr lang="en-US" dirty="0"/>
          </a:p>
          <a:p>
            <a:r>
              <a:rPr lang="en-US" dirty="0" smtClean="0"/>
              <a:t>Access, some households only have 1 so children are </a:t>
            </a:r>
            <a:r>
              <a:rPr lang="en-US" dirty="0" err="1" smtClean="0"/>
              <a:t>prioritised</a:t>
            </a:r>
            <a:r>
              <a:rPr lang="en-US" smtClean="0"/>
              <a:t> </a:t>
            </a:r>
            <a:r>
              <a:rPr lang="en-US" dirty="0" smtClean="0"/>
              <a:t>and </a:t>
            </a:r>
            <a:r>
              <a:rPr lang="en-US" smtClean="0"/>
              <a:t>also individual preference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21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</a:t>
            </a:r>
            <a:r>
              <a:rPr lang="en-US" dirty="0" smtClean="0"/>
              <a:t>solutions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Insect  or spatial repellent or trapping</a:t>
            </a:r>
          </a:p>
          <a:p>
            <a:r>
              <a:rPr lang="en-US" dirty="0" smtClean="0"/>
              <a:t>Mosquito proofing veranda or kitchen</a:t>
            </a:r>
          </a:p>
          <a:p>
            <a:r>
              <a:rPr lang="en-US" dirty="0" smtClean="0"/>
              <a:t>Education and Awareness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281" y="2352583"/>
            <a:ext cx="6245725" cy="3515557"/>
          </a:xfrm>
        </p:spPr>
      </p:pic>
    </p:spTree>
    <p:extLst>
      <p:ext uri="{BB962C8B-B14F-4D97-AF65-F5344CB8AC3E}">
        <p14:creationId xmlns:p14="http://schemas.microsoft.com/office/powerpoint/2010/main" val="17101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infrastructure and human behavior are adding challenges to malaria elimination</a:t>
            </a:r>
          </a:p>
          <a:p>
            <a:r>
              <a:rPr lang="en-US" dirty="0"/>
              <a:t>Better understanding of mosquito and human </a:t>
            </a:r>
            <a:r>
              <a:rPr lang="en-US" dirty="0" smtClean="0"/>
              <a:t>behavior will help us focus </a:t>
            </a:r>
            <a:r>
              <a:rPr lang="en-US" dirty="0"/>
              <a:t>our </a:t>
            </a:r>
            <a:r>
              <a:rPr lang="en-US" dirty="0" smtClean="0"/>
              <a:t>efforts to </a:t>
            </a:r>
            <a:r>
              <a:rPr lang="en-US" dirty="0"/>
              <a:t>minimize the overlap</a:t>
            </a:r>
            <a:endParaRPr lang="en-AU" dirty="0"/>
          </a:p>
          <a:p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4584151"/>
              </p:ext>
            </p:extLst>
          </p:nvPr>
        </p:nvGraphicFramePr>
        <p:xfrm>
          <a:off x="6028023" y="896645"/>
          <a:ext cx="5622354" cy="48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6172200" y="2194559"/>
            <a:ext cx="5334000" cy="402412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4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Tagio</a:t>
            </a:r>
            <a:r>
              <a:rPr lang="en-US" dirty="0" smtClean="0"/>
              <a:t> </a:t>
            </a:r>
            <a:r>
              <a:rPr lang="en-US" dirty="0" err="1" smtClean="0"/>
              <a:t>tumas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47" y="2075954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9077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project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2709413"/>
            <a:ext cx="4754562" cy="317589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89320" y="2709412"/>
            <a:ext cx="4754880" cy="3175899"/>
          </a:xfrm>
        </p:spPr>
        <p:txBody>
          <a:bodyPr/>
          <a:lstStyle/>
          <a:p>
            <a:r>
              <a:rPr lang="en-US" dirty="0" smtClean="0"/>
              <a:t>Halfway through my PhD, on schedule</a:t>
            </a:r>
          </a:p>
          <a:p>
            <a:r>
              <a:rPr lang="en-US" dirty="0" smtClean="0"/>
              <a:t>Completed all fieldwork back in the </a:t>
            </a:r>
            <a:r>
              <a:rPr lang="en-US" dirty="0" err="1" smtClean="0"/>
              <a:t>Solomons</a:t>
            </a:r>
            <a:endParaRPr lang="en-US" dirty="0" smtClean="0"/>
          </a:p>
          <a:p>
            <a:r>
              <a:rPr lang="en-US" dirty="0" smtClean="0"/>
              <a:t>Data analysis, Lab analysis and writing left to do.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71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Current malaria picture </a:t>
            </a:r>
            <a:r>
              <a:rPr lang="en-US" dirty="0" smtClean="0"/>
              <a:t>in the </a:t>
            </a:r>
            <a:br>
              <a:rPr lang="en-US" dirty="0" smtClean="0"/>
            </a:br>
            <a:r>
              <a:rPr lang="en-US" dirty="0" smtClean="0"/>
              <a:t>Solomon Islands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55"/>
          <a:stretch/>
        </p:blipFill>
        <p:spPr>
          <a:xfrm>
            <a:off x="3286" y="1558317"/>
            <a:ext cx="6514014" cy="3706141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172200" y="2194559"/>
            <a:ext cx="5334000" cy="402412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WHO recommended control strategies of LLINs and IRS</a:t>
            </a:r>
          </a:p>
          <a:p>
            <a:r>
              <a:rPr lang="en-US" dirty="0" smtClean="0"/>
              <a:t>These methods require the mosquito to go indoors</a:t>
            </a:r>
          </a:p>
          <a:p>
            <a:r>
              <a:rPr lang="en-US" dirty="0" smtClean="0"/>
              <a:t>Only 13% of exposure occurring indoors [3]</a:t>
            </a:r>
          </a:p>
          <a:p>
            <a:r>
              <a:rPr lang="en-US" dirty="0" smtClean="0"/>
              <a:t>Need new tools to control mosquitoes outdoors</a:t>
            </a:r>
          </a:p>
          <a:p>
            <a:r>
              <a:rPr lang="en-US" dirty="0" smtClean="0"/>
              <a:t>Better understand the biology and behavior of the mosquitoes and also of humans</a:t>
            </a:r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07542" y="6328755"/>
            <a:ext cx="1362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Russell, TL. 2016</a:t>
            </a:r>
            <a:endParaRPr lang="en-AU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83303" r="4824" b="5241"/>
          <a:stretch/>
        </p:blipFill>
        <p:spPr>
          <a:xfrm>
            <a:off x="150920" y="4960925"/>
            <a:ext cx="6027938" cy="13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human behavior important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Malaria ultimately is a human problem and it is therefore also useful to understand the human </a:t>
            </a:r>
            <a:r>
              <a:rPr lang="en-US" dirty="0" err="1"/>
              <a:t>behaviour</a:t>
            </a:r>
            <a:r>
              <a:rPr lang="en-US" dirty="0"/>
              <a:t> patterns in the places where malaria is endemic [5] </a:t>
            </a:r>
          </a:p>
          <a:p>
            <a:r>
              <a:rPr lang="en-US" dirty="0"/>
              <a:t>So to better understanding the intersection of human and mosquito populations [4]</a:t>
            </a:r>
          </a:p>
          <a:p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45" y="2288836"/>
            <a:ext cx="5927562" cy="333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2194559"/>
            <a:ext cx="5334000" cy="402412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Looking at human movements with 8 households around a village over a 2 week time period</a:t>
            </a:r>
          </a:p>
          <a:p>
            <a:r>
              <a:rPr lang="en-US" smtClean="0"/>
              <a:t>18 hour macro scale to understand context of daily village movement</a:t>
            </a:r>
          </a:p>
          <a:p>
            <a:r>
              <a:rPr lang="en-US" smtClean="0"/>
              <a:t>6 hour micro scale to understand locations and behavior during peak mosquito biting time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58754"/>
              </p:ext>
            </p:extLst>
          </p:nvPr>
        </p:nvGraphicFramePr>
        <p:xfrm>
          <a:off x="6172200" y="2193926"/>
          <a:ext cx="5334000" cy="3526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  <a:gridCol w="1066800"/>
                <a:gridCol w="1066800"/>
                <a:gridCol w="1066800"/>
              </a:tblGrid>
              <a:tr h="787811">
                <a:tc>
                  <a:txBody>
                    <a:bodyPr/>
                    <a:lstStyle/>
                    <a:p>
                      <a:r>
                        <a:rPr lang="en-US" dirty="0" smtClean="0"/>
                        <a:t>Time (pm)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Kulagu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Machu</a:t>
                      </a:r>
                      <a:endParaRPr lang="en-AU" dirty="0"/>
                    </a:p>
                  </a:txBody>
                  <a:tcPr/>
                </a:tc>
              </a:tr>
              <a:tr h="456430">
                <a:tc>
                  <a:txBody>
                    <a:bodyPr/>
                    <a:lstStyle/>
                    <a:p>
                      <a:r>
                        <a:rPr lang="en-US" dirty="0" smtClean="0"/>
                        <a:t>6-7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456430">
                <a:tc>
                  <a:txBody>
                    <a:bodyPr/>
                    <a:lstStyle/>
                    <a:p>
                      <a:r>
                        <a:rPr lang="en-US" dirty="0" smtClean="0"/>
                        <a:t>7-8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456430">
                <a:tc>
                  <a:txBody>
                    <a:bodyPr/>
                    <a:lstStyle/>
                    <a:p>
                      <a:r>
                        <a:rPr lang="en-US" dirty="0" smtClean="0"/>
                        <a:t>8-9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456430">
                <a:tc>
                  <a:txBody>
                    <a:bodyPr/>
                    <a:lstStyle/>
                    <a:p>
                      <a:r>
                        <a:rPr lang="en-US" dirty="0" smtClean="0"/>
                        <a:t>9-10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456430">
                <a:tc>
                  <a:txBody>
                    <a:bodyPr/>
                    <a:lstStyle/>
                    <a:p>
                      <a:r>
                        <a:rPr lang="en-US" dirty="0" smtClean="0"/>
                        <a:t>10-11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456430">
                <a:tc>
                  <a:txBody>
                    <a:bodyPr/>
                    <a:lstStyle/>
                    <a:p>
                      <a:r>
                        <a:rPr lang="en-US" dirty="0" smtClean="0"/>
                        <a:t>11-12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Data of </a:t>
            </a:r>
            <a:r>
              <a:rPr lang="en-US" dirty="0" err="1" smtClean="0"/>
              <a:t>Haleta</a:t>
            </a:r>
            <a:r>
              <a:rPr lang="en-US" dirty="0" smtClean="0"/>
              <a:t> village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2514402"/>
            <a:ext cx="4754562" cy="356592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89320" y="2428043"/>
            <a:ext cx="4754880" cy="4023360"/>
          </a:xfrm>
        </p:spPr>
        <p:txBody>
          <a:bodyPr/>
          <a:lstStyle/>
          <a:p>
            <a:r>
              <a:rPr lang="en-US" dirty="0" smtClean="0"/>
              <a:t>More than 90% of houses are unscreened</a:t>
            </a:r>
          </a:p>
          <a:p>
            <a:r>
              <a:rPr lang="en-US" dirty="0" smtClean="0"/>
              <a:t>All houses had at least 1 </a:t>
            </a:r>
            <a:r>
              <a:rPr lang="en-US" dirty="0" err="1" smtClean="0"/>
              <a:t>bednet</a:t>
            </a:r>
            <a:r>
              <a:rPr lang="en-US" dirty="0" smtClean="0"/>
              <a:t> with an average of 3.4 </a:t>
            </a:r>
            <a:r>
              <a:rPr lang="en-US" dirty="0" err="1" smtClean="0"/>
              <a:t>bednets</a:t>
            </a:r>
            <a:r>
              <a:rPr lang="en-US" dirty="0" smtClean="0"/>
              <a:t> per household of which 2.9 are used of which 0.3 have holes</a:t>
            </a:r>
          </a:p>
          <a:p>
            <a:r>
              <a:rPr lang="en-US" dirty="0" smtClean="0"/>
              <a:t>Average household size of 4.6 members</a:t>
            </a:r>
          </a:p>
          <a:p>
            <a:r>
              <a:rPr lang="en-US" dirty="0" smtClean="0"/>
              <a:t>14% under 5 and 41% under 18</a:t>
            </a:r>
          </a:p>
          <a:p>
            <a:endParaRPr lang="en-US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53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village </a:t>
            </a:r>
            <a:r>
              <a:rPr lang="en-US" dirty="0" smtClean="0"/>
              <a:t>Home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0793" y="-1015548"/>
            <a:ext cx="4880830" cy="10866269"/>
          </a:xfrm>
        </p:spPr>
      </p:pic>
    </p:spTree>
    <p:extLst>
      <p:ext uri="{BB962C8B-B14F-4D97-AF65-F5344CB8AC3E}">
        <p14:creationId xmlns:p14="http://schemas.microsoft.com/office/powerpoint/2010/main" val="11800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village home – </a:t>
            </a:r>
            <a:br>
              <a:rPr lang="en-US" dirty="0" smtClean="0"/>
            </a:br>
            <a:r>
              <a:rPr lang="en-US" dirty="0" smtClean="0"/>
              <a:t>where people are</a:t>
            </a:r>
            <a:endParaRPr lang="en-AU" dirty="0"/>
          </a:p>
        </p:txBody>
      </p:sp>
      <p:grpSp>
        <p:nvGrpSpPr>
          <p:cNvPr id="57" name="Group 56"/>
          <p:cNvGrpSpPr/>
          <p:nvPr/>
        </p:nvGrpSpPr>
        <p:grpSpPr>
          <a:xfrm>
            <a:off x="302070" y="1247800"/>
            <a:ext cx="10830528" cy="5023789"/>
            <a:chOff x="302070" y="1247800"/>
            <a:chExt cx="10830528" cy="5023789"/>
          </a:xfrm>
        </p:grpSpPr>
        <p:sp>
          <p:nvSpPr>
            <p:cNvPr id="5" name="Isosceles Triangle 4"/>
            <p:cNvSpPr/>
            <p:nvPr/>
          </p:nvSpPr>
          <p:spPr>
            <a:xfrm>
              <a:off x="6853561" y="1247800"/>
              <a:ext cx="4279037" cy="701336"/>
            </a:xfrm>
            <a:prstGeom prst="triangl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256234" y="1949136"/>
              <a:ext cx="1438182" cy="2161226"/>
            </a:xfrm>
            <a:prstGeom prst="rect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11112252" y="4110362"/>
              <a:ext cx="20346" cy="2161227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825080" y="4838330"/>
              <a:ext cx="12206" cy="1433259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837286" y="4110362"/>
              <a:ext cx="141894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9686278" y="1949135"/>
              <a:ext cx="1438182" cy="2161226"/>
            </a:xfrm>
            <a:prstGeom prst="rect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666483" y="4096560"/>
              <a:ext cx="17754" cy="2175029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320252" y="3393490"/>
              <a:ext cx="2563800" cy="832282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1128390" y="3986074"/>
              <a:ext cx="326809" cy="2285515"/>
            </a:xfrm>
            <a:prstGeom prst="rect">
              <a:avLst/>
            </a:prstGeom>
            <a:noFill/>
            <a:ln w="7620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Explosion 2 3"/>
            <p:cNvSpPr/>
            <p:nvPr/>
          </p:nvSpPr>
          <p:spPr>
            <a:xfrm rot="863620">
              <a:off x="302070" y="2939835"/>
              <a:ext cx="2256320" cy="1279059"/>
            </a:xfrm>
            <a:prstGeom prst="irregularSeal2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093258" y="1949134"/>
              <a:ext cx="3764132" cy="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4441982" y="4671631"/>
              <a:ext cx="914400" cy="914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8526258" y="4671631"/>
              <a:ext cx="914400" cy="914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8535879" y="2572548"/>
              <a:ext cx="914400" cy="914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0003841" y="2572548"/>
              <a:ext cx="914400" cy="914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7032409" y="2572548"/>
              <a:ext cx="914400" cy="914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017734" y="4671631"/>
              <a:ext cx="914400" cy="914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66260" y="2172437"/>
              <a:ext cx="10466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Veranda</a:t>
              </a:r>
              <a:endParaRPr lang="en-AU" sz="2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93517" y="2172437"/>
              <a:ext cx="14975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Inside house</a:t>
              </a:r>
              <a:endParaRPr lang="en-AU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043437" y="2172437"/>
              <a:ext cx="793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Room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193616" y="4333662"/>
              <a:ext cx="15279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Under house</a:t>
              </a:r>
              <a:endParaRPr lang="en-AU" sz="2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389386" y="4248646"/>
              <a:ext cx="966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Kitchen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87723" y="4271521"/>
              <a:ext cx="9989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Outside</a:t>
              </a:r>
              <a:endParaRPr lang="en-A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31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6-8 pm</a:t>
            </a:r>
            <a:endParaRPr lang="en-AU" dirty="0"/>
          </a:p>
        </p:txBody>
      </p:sp>
      <p:grpSp>
        <p:nvGrpSpPr>
          <p:cNvPr id="28" name="Group 27"/>
          <p:cNvGrpSpPr/>
          <p:nvPr/>
        </p:nvGrpSpPr>
        <p:grpSpPr>
          <a:xfrm>
            <a:off x="302070" y="1247800"/>
            <a:ext cx="10830528" cy="5023789"/>
            <a:chOff x="302070" y="1247800"/>
            <a:chExt cx="10830528" cy="5023789"/>
          </a:xfrm>
        </p:grpSpPr>
        <p:sp>
          <p:nvSpPr>
            <p:cNvPr id="29" name="Isosceles Triangle 28"/>
            <p:cNvSpPr/>
            <p:nvPr/>
          </p:nvSpPr>
          <p:spPr>
            <a:xfrm>
              <a:off x="6853561" y="1247800"/>
              <a:ext cx="4279037" cy="701336"/>
            </a:xfrm>
            <a:prstGeom prst="triangl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256234" y="1949136"/>
              <a:ext cx="1438182" cy="2161226"/>
            </a:xfrm>
            <a:prstGeom prst="rect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11112252" y="4110362"/>
              <a:ext cx="20346" cy="2161227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825080" y="4856085"/>
              <a:ext cx="12206" cy="1415504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7286" y="4110362"/>
              <a:ext cx="141894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9686278" y="1949135"/>
              <a:ext cx="1438182" cy="2161226"/>
            </a:xfrm>
            <a:prstGeom prst="rect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666483" y="4096560"/>
              <a:ext cx="17754" cy="2175029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320252" y="3393490"/>
              <a:ext cx="2563800" cy="832282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128390" y="3986074"/>
              <a:ext cx="326809" cy="2285515"/>
            </a:xfrm>
            <a:prstGeom prst="rect">
              <a:avLst/>
            </a:prstGeom>
            <a:noFill/>
            <a:ln w="7620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Explosion 2 37"/>
            <p:cNvSpPr/>
            <p:nvPr/>
          </p:nvSpPr>
          <p:spPr>
            <a:xfrm rot="863620">
              <a:off x="302070" y="2939835"/>
              <a:ext cx="2256320" cy="1279059"/>
            </a:xfrm>
            <a:prstGeom prst="irregularSeal2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093258" y="1949134"/>
              <a:ext cx="3764132" cy="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4441982" y="4671631"/>
              <a:ext cx="914400" cy="914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27%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526258" y="4671631"/>
              <a:ext cx="914400" cy="914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4%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535879" y="2572548"/>
              <a:ext cx="914400" cy="914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13%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0003841" y="2572548"/>
              <a:ext cx="914400" cy="914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5%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032409" y="2572548"/>
              <a:ext cx="914400" cy="914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23%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017734" y="4671631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32%</a:t>
              </a:r>
              <a:endParaRPr lang="en-AU" sz="2800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66260" y="2172437"/>
              <a:ext cx="10466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Veranda</a:t>
              </a:r>
              <a:endParaRPr lang="en-AU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93517" y="2172437"/>
              <a:ext cx="14975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Inside house</a:t>
              </a:r>
              <a:endParaRPr lang="en-AU" sz="2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43437" y="2172437"/>
              <a:ext cx="793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Room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93616" y="4333662"/>
              <a:ext cx="15279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Under house</a:t>
              </a:r>
              <a:endParaRPr lang="en-AU" sz="2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89386" y="4248646"/>
              <a:ext cx="966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Kitchen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87723" y="4271521"/>
              <a:ext cx="9989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Outside</a:t>
              </a:r>
              <a:endParaRPr lang="en-A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1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3578</TotalTime>
  <Words>488</Words>
  <Application>Microsoft Office PowerPoint</Application>
  <PresentationFormat>Widescreen</PresentationFormat>
  <Paragraphs>120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Tw Cen MT</vt:lpstr>
      <vt:lpstr>Tw Cen MT Condensed</vt:lpstr>
      <vt:lpstr>Wingdings 3</vt:lpstr>
      <vt:lpstr>Integral</vt:lpstr>
      <vt:lpstr>Understanding human behavior in Malaria hotspots</vt:lpstr>
      <vt:lpstr>My project</vt:lpstr>
      <vt:lpstr>Current malaria picture in the  Solomon Islands</vt:lpstr>
      <vt:lpstr>Why is human behavior important</vt:lpstr>
      <vt:lpstr>Methods</vt:lpstr>
      <vt:lpstr>Baseline Data of Haleta village</vt:lpstr>
      <vt:lpstr>A typical village Home</vt:lpstr>
      <vt:lpstr>The village home –  where people are</vt:lpstr>
      <vt:lpstr>6-8 pm</vt:lpstr>
      <vt:lpstr>8-10 pm</vt:lpstr>
      <vt:lpstr>10-12 pm</vt:lpstr>
      <vt:lpstr>People sleep locations</vt:lpstr>
      <vt:lpstr>Questions &amp; Possible Answers</vt:lpstr>
      <vt:lpstr>Possible solutions</vt:lpstr>
      <vt:lpstr>Conclusion</vt:lpstr>
      <vt:lpstr>Tagio tumas</vt:lpstr>
    </vt:vector>
  </TitlesOfParts>
  <Company>James Cook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human behavior in Malaria hotspots</dc:title>
  <dc:creator>Edgar Pollard</dc:creator>
  <cp:lastModifiedBy>Edgar Pollard</cp:lastModifiedBy>
  <cp:revision>28</cp:revision>
  <dcterms:created xsi:type="dcterms:W3CDTF">2017-08-17T07:13:19Z</dcterms:created>
  <dcterms:modified xsi:type="dcterms:W3CDTF">2017-08-19T22:42:33Z</dcterms:modified>
</cp:coreProperties>
</file>