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17"/>
  </p:notesMasterIdLst>
  <p:handoutMasterIdLst>
    <p:handoutMasterId r:id="rId18"/>
  </p:handoutMasterIdLst>
  <p:sldIdLst>
    <p:sldId id="258" r:id="rId3"/>
    <p:sldId id="271" r:id="rId4"/>
    <p:sldId id="270" r:id="rId5"/>
    <p:sldId id="286" r:id="rId6"/>
    <p:sldId id="279" r:id="rId7"/>
    <p:sldId id="281" r:id="rId8"/>
    <p:sldId id="276" r:id="rId9"/>
    <p:sldId id="263" r:id="rId10"/>
    <p:sldId id="277" r:id="rId11"/>
    <p:sldId id="260" r:id="rId12"/>
    <p:sldId id="261" r:id="rId13"/>
    <p:sldId id="283" r:id="rId14"/>
    <p:sldId id="269" r:id="rId15"/>
    <p:sldId id="282" r:id="rId16"/>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822" y="-72"/>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62379091-4C58-46A8-AE8F-100DDA9977AB}" type="datetimeFigureOut">
              <a:rPr lang="en-AU" smtClean="0"/>
              <a:t>15/08/2017</a:t>
            </a:fld>
            <a:endParaRPr lang="en-AU"/>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1A213A7E-479C-4165-BD94-ECB7FC2D08AC}" type="slidenum">
              <a:rPr lang="en-AU" smtClean="0"/>
              <a:t>‹#›</a:t>
            </a:fld>
            <a:endParaRPr lang="en-AU"/>
          </a:p>
        </p:txBody>
      </p:sp>
    </p:spTree>
    <p:extLst>
      <p:ext uri="{BB962C8B-B14F-4D97-AF65-F5344CB8AC3E}">
        <p14:creationId xmlns:p14="http://schemas.microsoft.com/office/powerpoint/2010/main" val="1690215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6F758A40-231E-458E-9B38-F3A9931E6D65}" type="datetimeFigureOut">
              <a:rPr lang="en-AU" smtClean="0"/>
              <a:t>15/08/2017</a:t>
            </a:fld>
            <a:endParaRPr lang="en-AU"/>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C4A05DF9-E3BD-4F80-B13A-EF2EA99F236F}" type="slidenum">
              <a:rPr lang="en-AU" smtClean="0"/>
              <a:t>‹#›</a:t>
            </a:fld>
            <a:endParaRPr lang="en-AU"/>
          </a:p>
        </p:txBody>
      </p:sp>
    </p:spTree>
    <p:extLst>
      <p:ext uri="{BB962C8B-B14F-4D97-AF65-F5344CB8AC3E}">
        <p14:creationId xmlns:p14="http://schemas.microsoft.com/office/powerpoint/2010/main" val="2054385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09A1D78-7350-4865-BF1D-22F56298A7D2}" type="slidenum">
              <a:rPr lang="en-AU" smtClean="0">
                <a:solidFill>
                  <a:prstClr val="black"/>
                </a:solidFill>
              </a:rPr>
              <a:pPr/>
              <a:t>1</a:t>
            </a:fld>
            <a:endParaRPr lang="en-AU" smtClean="0">
              <a:solidFill>
                <a:prstClr val="black"/>
              </a:solidFill>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Tree>
    <p:extLst>
      <p:ext uri="{BB962C8B-B14F-4D97-AF65-F5344CB8AC3E}">
        <p14:creationId xmlns:p14="http://schemas.microsoft.com/office/powerpoint/2010/main" val="57410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Nets require humans</a:t>
            </a:r>
            <a:r>
              <a:rPr lang="en-US" baseline="0" dirty="0" smtClean="0"/>
              <a:t> to sleep inside them. IRS is less </a:t>
            </a:r>
            <a:r>
              <a:rPr lang="en-US" baseline="0" dirty="0" err="1" smtClean="0"/>
              <a:t>behaviour</a:t>
            </a:r>
            <a:r>
              <a:rPr lang="en-US" baseline="0" dirty="0" smtClean="0"/>
              <a:t> dependent but the mosquitoes still need to enter the houses to contact the insecticide and be killed.  We are presently at the same level of control as when DDT was used in indoor residual spraying in the 1970s in the Solomon Islands</a:t>
            </a:r>
            <a:endParaRPr lang="en-AU" dirty="0"/>
          </a:p>
        </p:txBody>
      </p:sp>
      <p:sp>
        <p:nvSpPr>
          <p:cNvPr id="4" name="Slide Number Placeholder 3"/>
          <p:cNvSpPr>
            <a:spLocks noGrp="1"/>
          </p:cNvSpPr>
          <p:nvPr>
            <p:ph type="sldNum" sz="quarter" idx="10"/>
          </p:nvPr>
        </p:nvSpPr>
        <p:spPr/>
        <p:txBody>
          <a:bodyPr/>
          <a:lstStyle/>
          <a:p>
            <a:fld id="{AAFC86EC-AA9D-46AE-AC0F-846651D8B23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903817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09A1D78-7350-4865-BF1D-22F56298A7D2}" type="slidenum">
              <a:rPr lang="en-AU" smtClean="0">
                <a:solidFill>
                  <a:prstClr val="black"/>
                </a:solidFill>
              </a:rPr>
              <a:pPr/>
              <a:t>8</a:t>
            </a:fld>
            <a:endParaRPr lang="en-AU" smtClean="0">
              <a:solidFill>
                <a:prstClr val="black"/>
              </a:solidFill>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Tree>
    <p:extLst>
      <p:ext uri="{BB962C8B-B14F-4D97-AF65-F5344CB8AC3E}">
        <p14:creationId xmlns:p14="http://schemas.microsoft.com/office/powerpoint/2010/main" val="574108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09A1D78-7350-4865-BF1D-22F56298A7D2}" type="slidenum">
              <a:rPr lang="en-AU" smtClean="0">
                <a:solidFill>
                  <a:prstClr val="black"/>
                </a:solidFill>
              </a:rPr>
              <a:pPr/>
              <a:t>10</a:t>
            </a:fld>
            <a:endParaRPr lang="en-AU" smtClean="0">
              <a:solidFill>
                <a:prstClr val="black"/>
              </a:solidFill>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Tree>
    <p:extLst>
      <p:ext uri="{BB962C8B-B14F-4D97-AF65-F5344CB8AC3E}">
        <p14:creationId xmlns:p14="http://schemas.microsoft.com/office/powerpoint/2010/main" val="574108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09A1D78-7350-4865-BF1D-22F56298A7D2}" type="slidenum">
              <a:rPr lang="en-AU" smtClean="0">
                <a:solidFill>
                  <a:prstClr val="black"/>
                </a:solidFill>
              </a:rPr>
              <a:pPr/>
              <a:t>11</a:t>
            </a:fld>
            <a:endParaRPr lang="en-AU" smtClean="0">
              <a:solidFill>
                <a:prstClr val="black"/>
              </a:solidFill>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dirty="0" smtClean="0"/>
              <a:t>Some of the tools lined up for distribution. Clubs and individuals supply the funds, RAM acquires the tools and Ministry of Health workers arrange distribution. </a:t>
            </a:r>
          </a:p>
        </p:txBody>
      </p:sp>
    </p:spTree>
    <p:extLst>
      <p:ext uri="{BB962C8B-B14F-4D97-AF65-F5344CB8AC3E}">
        <p14:creationId xmlns:p14="http://schemas.microsoft.com/office/powerpoint/2010/main" val="574108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09A1D78-7350-4865-BF1D-22F56298A7D2}" type="slidenum">
              <a:rPr lang="en-AU" smtClean="0">
                <a:solidFill>
                  <a:prstClr val="black"/>
                </a:solidFill>
              </a:rPr>
              <a:pPr/>
              <a:t>13</a:t>
            </a:fld>
            <a:endParaRPr lang="en-AU" smtClean="0">
              <a:solidFill>
                <a:prstClr val="black"/>
              </a:solidFill>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Tree>
    <p:extLst>
      <p:ext uri="{BB962C8B-B14F-4D97-AF65-F5344CB8AC3E}">
        <p14:creationId xmlns:p14="http://schemas.microsoft.com/office/powerpoint/2010/main" val="57410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9E4551AE-971B-4681-A86A-135E0539E53E}" type="datetimeFigureOut">
              <a:rPr lang="en-AU">
                <a:solidFill>
                  <a:prstClr val="white">
                    <a:tint val="75000"/>
                  </a:prstClr>
                </a:solidFill>
              </a:rPr>
              <a:pPr>
                <a:defRPr/>
              </a:pPr>
              <a:t>15/08/2017</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C65453-DE4D-45DA-ABF0-98E2A336A57B}"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3914697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1219EE6E-273A-4177-A5E1-C4E496A427C4}" type="datetimeFigureOut">
              <a:rPr lang="en-AU">
                <a:solidFill>
                  <a:prstClr val="white">
                    <a:tint val="75000"/>
                  </a:prstClr>
                </a:solidFill>
              </a:rPr>
              <a:pPr>
                <a:defRPr/>
              </a:pPr>
              <a:t>15/08/2017</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8C5A0F-409A-4CDF-9B36-5F60F3A03806}"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203247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1FA1BF82-BF16-4526-8EAD-1B2893B2ED44}" type="datetimeFigureOut">
              <a:rPr lang="en-AU">
                <a:solidFill>
                  <a:prstClr val="white">
                    <a:tint val="75000"/>
                  </a:prstClr>
                </a:solidFill>
              </a:rPr>
              <a:pPr>
                <a:defRPr/>
              </a:pPr>
              <a:t>15/08/2017</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B2084B-B93B-4C75-A25A-8C853FA00B6F}"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4177428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AU"/>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8AB160-5070-4B99-A0DB-C076C9A8803A}" type="slidenum">
              <a:rPr lang="en-US"/>
              <a:pPr>
                <a:defRPr/>
              </a:pPr>
              <a:t>‹#›</a:t>
            </a:fld>
            <a:endParaRPr lang="en-US"/>
          </a:p>
        </p:txBody>
      </p:sp>
    </p:spTree>
    <p:extLst>
      <p:ext uri="{BB962C8B-B14F-4D97-AF65-F5344CB8AC3E}">
        <p14:creationId xmlns:p14="http://schemas.microsoft.com/office/powerpoint/2010/main" val="2760550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A8E133-D1D9-4146-ADD3-23B209F0AEDB}" type="datetimeFigureOut">
              <a:rPr lang="en-US" smtClean="0">
                <a:solidFill>
                  <a:prstClr val="black">
                    <a:tint val="75000"/>
                  </a:prstClr>
                </a:solidFill>
              </a:rPr>
              <a:pPr/>
              <a:t>15-Aug-17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322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A8E133-D1D9-4146-ADD3-23B209F0AEDB}" type="datetimeFigureOut">
              <a:rPr lang="en-US" smtClean="0">
                <a:solidFill>
                  <a:prstClr val="black">
                    <a:tint val="75000"/>
                  </a:prstClr>
                </a:solidFill>
              </a:rPr>
              <a:pPr/>
              <a:t>15-Aug-17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837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A8E133-D1D9-4146-ADD3-23B209F0AEDB}" type="datetimeFigureOut">
              <a:rPr lang="en-US" smtClean="0">
                <a:solidFill>
                  <a:prstClr val="black">
                    <a:tint val="75000"/>
                  </a:prstClr>
                </a:solidFill>
              </a:rPr>
              <a:pPr/>
              <a:t>15-Aug-17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331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A8E133-D1D9-4146-ADD3-23B209F0AEDB}" type="datetimeFigureOut">
              <a:rPr lang="en-US" smtClean="0">
                <a:solidFill>
                  <a:prstClr val="black">
                    <a:tint val="75000"/>
                  </a:prstClr>
                </a:solidFill>
              </a:rPr>
              <a:pPr/>
              <a:t>15-Aug-17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516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A8E133-D1D9-4146-ADD3-23B209F0AEDB}" type="datetimeFigureOut">
              <a:rPr lang="en-US" smtClean="0">
                <a:solidFill>
                  <a:prstClr val="black">
                    <a:tint val="75000"/>
                  </a:prstClr>
                </a:solidFill>
              </a:rPr>
              <a:pPr/>
              <a:t>15-Aug-17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71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A8E133-D1D9-4146-ADD3-23B209F0AEDB}" type="datetimeFigureOut">
              <a:rPr lang="en-US" smtClean="0">
                <a:solidFill>
                  <a:prstClr val="black">
                    <a:tint val="75000"/>
                  </a:prstClr>
                </a:solidFill>
              </a:rPr>
              <a:pPr/>
              <a:t>15-Aug-17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58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8E133-D1D9-4146-ADD3-23B209F0AEDB}" type="datetimeFigureOut">
              <a:rPr lang="en-US" smtClean="0">
                <a:solidFill>
                  <a:prstClr val="black">
                    <a:tint val="75000"/>
                  </a:prstClr>
                </a:solidFill>
              </a:rPr>
              <a:pPr/>
              <a:t>15-Aug-17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95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415BE988-6D5F-416C-A715-B6494C073679}" type="datetimeFigureOut">
              <a:rPr lang="en-AU">
                <a:solidFill>
                  <a:prstClr val="white">
                    <a:tint val="75000"/>
                  </a:prstClr>
                </a:solidFill>
              </a:rPr>
              <a:pPr>
                <a:defRPr/>
              </a:pPr>
              <a:t>15/08/2017</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BCF95C-5824-459D-BC2E-8643D0171BB7}"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1521174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8E133-D1D9-4146-ADD3-23B209F0AEDB}" type="datetimeFigureOut">
              <a:rPr lang="en-US" smtClean="0">
                <a:solidFill>
                  <a:prstClr val="black">
                    <a:tint val="75000"/>
                  </a:prstClr>
                </a:solidFill>
              </a:rPr>
              <a:pPr/>
              <a:t>15-Aug-17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40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8E133-D1D9-4146-ADD3-23B209F0AEDB}" type="datetimeFigureOut">
              <a:rPr lang="en-US" smtClean="0">
                <a:solidFill>
                  <a:prstClr val="black">
                    <a:tint val="75000"/>
                  </a:prstClr>
                </a:solidFill>
              </a:rPr>
              <a:pPr/>
              <a:t>15-Aug-17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844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A8E133-D1D9-4146-ADD3-23B209F0AEDB}" type="datetimeFigureOut">
              <a:rPr lang="en-US" smtClean="0">
                <a:solidFill>
                  <a:prstClr val="black">
                    <a:tint val="75000"/>
                  </a:prstClr>
                </a:solidFill>
              </a:rPr>
              <a:pPr/>
              <a:t>15-Aug-17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003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A8E133-D1D9-4146-ADD3-23B209F0AEDB}" type="datetimeFigureOut">
              <a:rPr lang="en-US" smtClean="0">
                <a:solidFill>
                  <a:prstClr val="black">
                    <a:tint val="75000"/>
                  </a:prstClr>
                </a:solidFill>
              </a:rPr>
              <a:pPr/>
              <a:t>15-Aug-17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EDF8E5-CA08-E34D-B316-74312580C6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59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224F01AC-8F11-457F-BC47-48DD6B7AD275}" type="datetimeFigureOut">
              <a:rPr lang="en-US">
                <a:solidFill>
                  <a:prstClr val="black">
                    <a:tint val="75000"/>
                  </a:prstClr>
                </a:solidFill>
              </a:rPr>
              <a:pPr>
                <a:defRPr/>
              </a:pPr>
              <a:t>15-Aug-17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8565C2-954C-46E7-936C-7C1D2FEAC0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144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D89201-DDBC-4C0A-A1D6-D4BBC057B5F9}" type="datetimeFigureOut">
              <a:rPr lang="en-AU">
                <a:solidFill>
                  <a:prstClr val="white">
                    <a:tint val="75000"/>
                  </a:prstClr>
                </a:solidFill>
              </a:rPr>
              <a:pPr>
                <a:defRPr/>
              </a:pPr>
              <a:t>15/08/2017</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BAF1B0-D973-483C-ABD3-5C02AE4AAC49}"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1197732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5431C329-2400-4EE3-BBC1-50038106972F}" type="datetimeFigureOut">
              <a:rPr lang="en-AU">
                <a:solidFill>
                  <a:prstClr val="white">
                    <a:tint val="75000"/>
                  </a:prstClr>
                </a:solidFill>
              </a:rPr>
              <a:pPr>
                <a:defRPr/>
              </a:pPr>
              <a:t>15/08/2017</a:t>
            </a:fld>
            <a:endParaRPr lang="en-AU">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2559310-6AC7-4043-9446-EC2E09BFF0D0}"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1567302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FD01CE82-9BAB-4FBB-9596-3D2E20E7CAD4}" type="datetimeFigureOut">
              <a:rPr lang="en-AU">
                <a:solidFill>
                  <a:prstClr val="white">
                    <a:tint val="75000"/>
                  </a:prstClr>
                </a:solidFill>
              </a:rPr>
              <a:pPr>
                <a:defRPr/>
              </a:pPr>
              <a:t>15/08/2017</a:t>
            </a:fld>
            <a:endParaRPr lang="en-AU">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AU">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74E988F-A917-45D2-B1B1-A289A431CA35}"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635086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C5C67AC9-04B0-44A6-82A6-F8E4B2071159}" type="datetimeFigureOut">
              <a:rPr lang="en-AU">
                <a:solidFill>
                  <a:prstClr val="white">
                    <a:tint val="75000"/>
                  </a:prstClr>
                </a:solidFill>
              </a:rPr>
              <a:pPr>
                <a:defRPr/>
              </a:pPr>
              <a:t>15/08/2017</a:t>
            </a:fld>
            <a:endParaRPr lang="en-AU">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AU">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E5F2AEE-2283-4931-83A1-E528AE2DF23B}"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1161870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06D229-DF14-4F21-B395-85A00EA30657}" type="datetimeFigureOut">
              <a:rPr lang="en-AU">
                <a:solidFill>
                  <a:prstClr val="white">
                    <a:tint val="75000"/>
                  </a:prstClr>
                </a:solidFill>
              </a:rPr>
              <a:pPr>
                <a:defRPr/>
              </a:pPr>
              <a:t>15/08/2017</a:t>
            </a:fld>
            <a:endParaRPr lang="en-AU">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AU">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F4AB418-B650-4D6E-8D34-62BAEC9EBAF4}"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3838720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008559-9B1C-462C-B64D-E6C5E678421C}" type="datetimeFigureOut">
              <a:rPr lang="en-AU">
                <a:solidFill>
                  <a:prstClr val="white">
                    <a:tint val="75000"/>
                  </a:prstClr>
                </a:solidFill>
              </a:rPr>
              <a:pPr>
                <a:defRPr/>
              </a:pPr>
              <a:t>15/08/2017</a:t>
            </a:fld>
            <a:endParaRPr lang="en-AU">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E394C10-18D0-4BD5-BE3D-9014A6D96009}"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337458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49E2F6-34FA-4B99-AC87-52285E462B2B}" type="datetimeFigureOut">
              <a:rPr lang="en-AU">
                <a:solidFill>
                  <a:prstClr val="white">
                    <a:tint val="75000"/>
                  </a:prstClr>
                </a:solidFill>
              </a:rPr>
              <a:pPr>
                <a:defRPr/>
              </a:pPr>
              <a:t>15/08/2017</a:t>
            </a:fld>
            <a:endParaRPr lang="en-AU">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4D2683-9F8A-48AD-A02F-8B8909C0E376}"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2313108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AA979DF-D35C-4D5B-9611-4579721CB7F2}" type="datetimeFigureOut">
              <a:rPr lang="en-AU">
                <a:solidFill>
                  <a:prstClr val="white">
                    <a:tint val="75000"/>
                  </a:prstClr>
                </a:solidFill>
              </a:rPr>
              <a:pPr>
                <a:defRPr/>
              </a:pPr>
              <a:t>15/08/2017</a:t>
            </a:fld>
            <a:endParaRPr lang="en-AU">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AU">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F93C364-9B99-480D-AB63-AB880FF06D13}" type="slidenum">
              <a:rPr lang="en-AU">
                <a:solidFill>
                  <a:prstClr val="white">
                    <a:tint val="75000"/>
                  </a:prstClr>
                </a:solidFill>
              </a:rPr>
              <a:pPr>
                <a:defRPr/>
              </a:pPr>
              <a:t>‹#›</a:t>
            </a:fld>
            <a:endParaRPr lang="en-AU">
              <a:solidFill>
                <a:prstClr val="white">
                  <a:tint val="75000"/>
                </a:prstClr>
              </a:solidFill>
            </a:endParaRPr>
          </a:p>
        </p:txBody>
      </p:sp>
    </p:spTree>
    <p:extLst>
      <p:ext uri="{BB962C8B-B14F-4D97-AF65-F5344CB8AC3E}">
        <p14:creationId xmlns:p14="http://schemas.microsoft.com/office/powerpoint/2010/main" val="8970291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FA8E133-D1D9-4146-ADD3-23B209F0AEDB}" type="datetimeFigureOut">
              <a:rPr lang="en-US" smtClean="0">
                <a:solidFill>
                  <a:prstClr val="black">
                    <a:tint val="75000"/>
                  </a:prstClr>
                </a:solidFill>
              </a:rPr>
              <a:pPr defTabSz="457200"/>
              <a:t>15-Aug-17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6EDF8E5-CA08-E34D-B316-74312580C656}"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81318689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762000"/>
            <a:ext cx="1979677" cy="2467507"/>
          </a:xfrm>
        </p:spPr>
      </p:pic>
      <p:sp>
        <p:nvSpPr>
          <p:cNvPr id="4" name="TextBox 3"/>
          <p:cNvSpPr txBox="1"/>
          <p:nvPr/>
        </p:nvSpPr>
        <p:spPr>
          <a:xfrm>
            <a:off x="4419600" y="1295400"/>
            <a:ext cx="4648200" cy="144655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AU"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RAM Programs in Solomon Islands</a:t>
            </a:r>
            <a:endParaRPr lang="en-AU"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6"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048000" y="3200400"/>
            <a:ext cx="4480704" cy="3360528"/>
          </a:xfrm>
          <a:prstGeom prst="rect">
            <a:avLst/>
          </a:prstGeom>
          <a:noFill/>
          <a:ln w="9525">
            <a:noFill/>
            <a:miter lim="800000"/>
            <a:headEnd/>
            <a:tailEnd/>
          </a:ln>
        </p:spPr>
      </p:pic>
    </p:spTree>
    <p:extLst>
      <p:ext uri="{BB962C8B-B14F-4D97-AF65-F5344CB8AC3E}">
        <p14:creationId xmlns:p14="http://schemas.microsoft.com/office/powerpoint/2010/main" val="1093409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657600"/>
            <a:ext cx="4394376" cy="2819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990600"/>
            <a:ext cx="4232438" cy="2438400"/>
          </a:xfrm>
          <a:prstGeom prst="rect">
            <a:avLst/>
          </a:prstGeom>
        </p:spPr>
      </p:pic>
      <p:pic>
        <p:nvPicPr>
          <p:cNvPr id="7" name="Content Placeholder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85800" y="1520161"/>
            <a:ext cx="2168223" cy="1626166"/>
          </a:xfrm>
          <a:prstGeom prst="rect">
            <a:avLst/>
          </a:prstGeom>
          <a:noFill/>
          <a:ln w="9525">
            <a:noFill/>
            <a:miter lim="800000"/>
            <a:headEnd/>
            <a:tailEnd/>
          </a:ln>
        </p:spPr>
      </p:pic>
      <p:sp>
        <p:nvSpPr>
          <p:cNvPr id="8" name="Rectangle 3"/>
          <p:cNvSpPr>
            <a:spLocks noGrp="1" noChangeArrowheads="1"/>
          </p:cNvSpPr>
          <p:nvPr>
            <p:ph type="title" sz="quarter"/>
          </p:nvPr>
        </p:nvSpPr>
        <p:spPr>
          <a:xfrm>
            <a:off x="1447799" y="0"/>
            <a:ext cx="7250113" cy="827088"/>
          </a:xfrm>
        </p:spPr>
        <p:txBody>
          <a:bodyPr/>
          <a:lstStyle/>
          <a:p>
            <a:pPr eaLnBrk="1" hangingPunct="1"/>
            <a:r>
              <a:rPr lang="en-US" sz="2800" b="1" dirty="0" smtClean="0">
                <a:solidFill>
                  <a:srgbClr val="FFC000"/>
                </a:solidFill>
              </a:rPr>
              <a:t>Bed Net </a:t>
            </a:r>
            <a:r>
              <a:rPr lang="en-US" sz="2800" b="1" dirty="0" smtClean="0">
                <a:solidFill>
                  <a:srgbClr val="FFC000"/>
                </a:solidFill>
              </a:rPr>
              <a:t>Storage Warehouses</a:t>
            </a:r>
            <a:endParaRPr lang="en-AU" sz="2800" b="1" dirty="0" smtClean="0">
              <a:solidFill>
                <a:srgbClr val="FFC000"/>
              </a:solidFill>
            </a:endParaRPr>
          </a:p>
        </p:txBody>
      </p:sp>
      <p:sp>
        <p:nvSpPr>
          <p:cNvPr id="2" name="TextBox 1"/>
          <p:cNvSpPr txBox="1"/>
          <p:nvPr/>
        </p:nvSpPr>
        <p:spPr>
          <a:xfrm>
            <a:off x="5562600" y="3962400"/>
            <a:ext cx="2895600" cy="707886"/>
          </a:xfrm>
          <a:prstGeom prst="rect">
            <a:avLst/>
          </a:prstGeom>
          <a:noFill/>
        </p:spPr>
        <p:txBody>
          <a:bodyPr wrap="square" rtlCol="0">
            <a:spAutoFit/>
          </a:bodyPr>
          <a:lstStyle/>
          <a:p>
            <a:r>
              <a:rPr lang="en-AU" sz="2000" b="1" dirty="0" smtClean="0">
                <a:solidFill>
                  <a:srgbClr val="FFFF00"/>
                </a:solidFill>
                <a:effectLst>
                  <a:outerShdw blurRad="38100" dist="38100" dir="2700000" algn="tl">
                    <a:srgbClr val="000000">
                      <a:alpha val="43137"/>
                    </a:srgbClr>
                  </a:outerShdw>
                </a:effectLst>
              </a:rPr>
              <a:t>13 Sheds constructed by RAM Rotary Volunteers.</a:t>
            </a:r>
            <a:endParaRPr lang="en-AU" sz="2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7369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1524000"/>
            <a:ext cx="3624072" cy="2737104"/>
          </a:xfrm>
        </p:spPr>
      </p:pic>
      <p:pic>
        <p:nvPicPr>
          <p:cNvPr id="4" name="Content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572000" y="3733800"/>
            <a:ext cx="3657600" cy="2743200"/>
          </a:xfrm>
          <a:prstGeom prst="rect">
            <a:avLst/>
          </a:prstGeom>
          <a:noFill/>
          <a:ln w="9525">
            <a:noFill/>
            <a:miter lim="800000"/>
            <a:headEnd/>
            <a:tailEnd/>
          </a:ln>
        </p:spPr>
      </p:pic>
      <p:sp>
        <p:nvSpPr>
          <p:cNvPr id="5" name="TextBox 4"/>
          <p:cNvSpPr txBox="1"/>
          <p:nvPr/>
        </p:nvSpPr>
        <p:spPr>
          <a:xfrm>
            <a:off x="4689894" y="1994118"/>
            <a:ext cx="3505200" cy="830997"/>
          </a:xfrm>
          <a:prstGeom prst="rect">
            <a:avLst/>
          </a:prstGeom>
          <a:noFill/>
        </p:spPr>
        <p:txBody>
          <a:bodyPr wrap="square" rtlCol="0">
            <a:spAutoFit/>
          </a:bodyPr>
          <a:lstStyle/>
          <a:p>
            <a:r>
              <a:rPr lang="en-AU" sz="2400" dirty="0" smtClean="0">
                <a:solidFill>
                  <a:srgbClr val="FFFF00"/>
                </a:solidFill>
                <a:effectLst>
                  <a:outerShdw blurRad="38100" dist="38100" dir="2700000" algn="tl">
                    <a:srgbClr val="000000">
                      <a:alpha val="43137"/>
                    </a:srgbClr>
                  </a:outerShdw>
                </a:effectLst>
              </a:rPr>
              <a:t>Tools handed over by </a:t>
            </a:r>
            <a:r>
              <a:rPr lang="en-AU" sz="2400" dirty="0" err="1" smtClean="0">
                <a:solidFill>
                  <a:srgbClr val="FFFF00"/>
                </a:solidFill>
                <a:effectLst>
                  <a:outerShdw blurRad="38100" dist="38100" dir="2700000" algn="tl">
                    <a:srgbClr val="000000">
                      <a:alpha val="43137"/>
                    </a:srgbClr>
                  </a:outerShdw>
                </a:effectLst>
              </a:rPr>
              <a:t>MoH</a:t>
            </a:r>
            <a:r>
              <a:rPr lang="en-AU" sz="2400" dirty="0" smtClean="0">
                <a:solidFill>
                  <a:srgbClr val="FFFF00"/>
                </a:solidFill>
                <a:effectLst>
                  <a:outerShdw blurRad="38100" dist="38100" dir="2700000" algn="tl">
                    <a:srgbClr val="000000">
                      <a:alpha val="43137"/>
                    </a:srgbClr>
                  </a:outerShdw>
                </a:effectLst>
              </a:rPr>
              <a:t> Health Promotion Dept.</a:t>
            </a:r>
            <a:endParaRPr lang="en-AU" sz="2400"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1143000" y="5486400"/>
            <a:ext cx="2971800" cy="523220"/>
          </a:xfrm>
          <a:prstGeom prst="rect">
            <a:avLst/>
          </a:prstGeom>
          <a:noFill/>
        </p:spPr>
        <p:txBody>
          <a:bodyPr wrap="square" rtlCol="0">
            <a:spAutoFit/>
          </a:bodyPr>
          <a:lstStyle/>
          <a:p>
            <a:r>
              <a:rPr lang="en-AU" sz="2800" dirty="0" smtClean="0">
                <a:solidFill>
                  <a:srgbClr val="FFFF00"/>
                </a:solidFill>
                <a:effectLst>
                  <a:outerShdw blurRad="38100" dist="38100" dir="2700000" algn="tl">
                    <a:srgbClr val="000000">
                      <a:alpha val="43137"/>
                    </a:srgbClr>
                  </a:outerShdw>
                </a:effectLst>
              </a:rPr>
              <a:t>Drainage works</a:t>
            </a:r>
            <a:endParaRPr lang="en-AU" sz="28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762000" y="304800"/>
            <a:ext cx="7315200" cy="954107"/>
          </a:xfrm>
          <a:prstGeom prst="rect">
            <a:avLst/>
          </a:prstGeom>
          <a:noFill/>
        </p:spPr>
        <p:txBody>
          <a:bodyPr wrap="square" rtlCol="0">
            <a:spAutoFit/>
          </a:bodyPr>
          <a:lstStyle/>
          <a:p>
            <a:pPr algn="ctr"/>
            <a:r>
              <a:rPr lang="en-AU" sz="2800" b="1" dirty="0" smtClean="0">
                <a:solidFill>
                  <a:srgbClr val="FFC000"/>
                </a:solidFill>
              </a:rPr>
              <a:t>Solomon Islands Healthy Villages program</a:t>
            </a:r>
          </a:p>
          <a:p>
            <a:pPr algn="ctr"/>
            <a:r>
              <a:rPr lang="en-AU" sz="2800" b="1" dirty="0" smtClean="0">
                <a:solidFill>
                  <a:srgbClr val="FFC000"/>
                </a:solidFill>
              </a:rPr>
              <a:t>RAM has supplied tools for 160 Villages</a:t>
            </a:r>
            <a:endParaRPr lang="en-AU" sz="2800" b="1" dirty="0">
              <a:solidFill>
                <a:srgbClr val="FFC000"/>
              </a:solidFill>
            </a:endParaRPr>
          </a:p>
        </p:txBody>
      </p:sp>
    </p:spTree>
    <p:extLst>
      <p:ext uri="{BB962C8B-B14F-4D97-AF65-F5344CB8AC3E}">
        <p14:creationId xmlns:p14="http://schemas.microsoft.com/office/powerpoint/2010/main" val="4057369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066800"/>
            <a:ext cx="6705600" cy="2446496"/>
          </a:xfrm>
        </p:spPr>
      </p:pic>
      <p:sp>
        <p:nvSpPr>
          <p:cNvPr id="5" name="Title 4"/>
          <p:cNvSpPr>
            <a:spLocks noGrp="1"/>
          </p:cNvSpPr>
          <p:nvPr>
            <p:ph type="title"/>
          </p:nvPr>
        </p:nvSpPr>
        <p:spPr>
          <a:xfrm>
            <a:off x="457200" y="152400"/>
            <a:ext cx="8229600" cy="1143000"/>
          </a:xfrm>
        </p:spPr>
        <p:txBody>
          <a:bodyPr/>
          <a:lstStyle/>
          <a:p>
            <a:r>
              <a:rPr lang="en-AU" dirty="0" err="1" smtClean="0">
                <a:solidFill>
                  <a:srgbClr val="FFC000"/>
                </a:solidFill>
              </a:rPr>
              <a:t>Molotabi</a:t>
            </a:r>
            <a:r>
              <a:rPr lang="en-AU" dirty="0" smtClean="0">
                <a:solidFill>
                  <a:srgbClr val="FFC000"/>
                </a:solidFill>
              </a:rPr>
              <a:t> Clinic</a:t>
            </a:r>
            <a:endParaRPr lang="en-AU" dirty="0">
              <a:solidFill>
                <a:srgbClr val="FFC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3756354"/>
            <a:ext cx="5562600" cy="3128963"/>
          </a:xfrm>
          <a:prstGeom prst="rect">
            <a:avLst/>
          </a:prstGeom>
        </p:spPr>
      </p:pic>
    </p:spTree>
    <p:extLst>
      <p:ext uri="{BB962C8B-B14F-4D97-AF65-F5344CB8AC3E}">
        <p14:creationId xmlns:p14="http://schemas.microsoft.com/office/powerpoint/2010/main" val="2883264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lstStyle/>
          <a:p>
            <a:pPr marL="0" indent="0" algn="ctr">
              <a:buNone/>
            </a:pPr>
            <a:r>
              <a:rPr lang="en-AU" dirty="0" smtClean="0">
                <a:solidFill>
                  <a:srgbClr val="FFFF00"/>
                </a:solidFill>
                <a:effectLst>
                  <a:outerShdw blurRad="38100" dist="38100" dir="2700000" algn="tl">
                    <a:srgbClr val="000000">
                      <a:alpha val="43137"/>
                    </a:srgbClr>
                  </a:outerShdw>
                </a:effectLst>
              </a:rPr>
              <a:t>Acknowledgements</a:t>
            </a:r>
          </a:p>
          <a:p>
            <a:pPr marL="0" indent="0">
              <a:buNone/>
            </a:pPr>
            <a:endParaRPr lang="en-AU" dirty="0" smtClean="0"/>
          </a:p>
          <a:p>
            <a:pPr marL="0" indent="0">
              <a:buNone/>
            </a:pPr>
            <a:r>
              <a:rPr lang="en-AU" dirty="0" smtClean="0"/>
              <a:t>Project manager:  Wayne Morris </a:t>
            </a:r>
            <a:r>
              <a:rPr lang="en-AU" dirty="0" smtClean="0"/>
              <a:t>OBE</a:t>
            </a:r>
          </a:p>
          <a:p>
            <a:pPr marL="0" indent="0">
              <a:buNone/>
            </a:pPr>
            <a:r>
              <a:rPr lang="en-AU" dirty="0" smtClean="0"/>
              <a:t>Former SI Malariologist: Dr Nathan K </a:t>
            </a:r>
            <a:r>
              <a:rPr lang="en-AU" dirty="0" err="1" smtClean="0"/>
              <a:t>Kere</a:t>
            </a:r>
            <a:endParaRPr lang="en-AU" dirty="0" smtClean="0"/>
          </a:p>
          <a:p>
            <a:pPr marL="0" indent="0">
              <a:buNone/>
            </a:pPr>
            <a:endParaRPr lang="en-AU" dirty="0" smtClean="0"/>
          </a:p>
          <a:p>
            <a:pPr marL="0" indent="0">
              <a:buNone/>
            </a:pPr>
            <a:r>
              <a:rPr lang="en-AU" dirty="0" smtClean="0"/>
              <a:t>Solomon Forest Association  $16,000 PA, 3 years</a:t>
            </a:r>
            <a:endParaRPr lang="en-AU" dirty="0"/>
          </a:p>
        </p:txBody>
      </p:sp>
    </p:spTree>
    <p:extLst>
      <p:ext uri="{BB962C8B-B14F-4D97-AF65-F5344CB8AC3E}">
        <p14:creationId xmlns:p14="http://schemas.microsoft.com/office/powerpoint/2010/main" val="3984292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883264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FF00"/>
                </a:solidFill>
              </a:rPr>
              <a:t>Overview – Solomon Islands</a:t>
            </a:r>
            <a:endParaRPr lang="en-AU" b="1" dirty="0">
              <a:solidFill>
                <a:srgbClr val="FFFF00"/>
              </a:solidFill>
            </a:endParaRPr>
          </a:p>
        </p:txBody>
      </p:sp>
      <p:sp>
        <p:nvSpPr>
          <p:cNvPr id="3" name="Content Placeholder 2"/>
          <p:cNvSpPr>
            <a:spLocks noGrp="1"/>
          </p:cNvSpPr>
          <p:nvPr>
            <p:ph idx="1"/>
          </p:nvPr>
        </p:nvSpPr>
        <p:spPr/>
        <p:txBody>
          <a:bodyPr>
            <a:normAutofit lnSpcReduction="10000"/>
          </a:bodyPr>
          <a:lstStyle/>
          <a:p>
            <a:r>
              <a:rPr lang="en-AU" sz="2800" dirty="0" smtClean="0"/>
              <a:t>674,000 population</a:t>
            </a:r>
          </a:p>
          <a:p>
            <a:r>
              <a:rPr lang="en-AU" sz="2800" dirty="0" smtClean="0"/>
              <a:t>Archipelago covers 28,400 </a:t>
            </a:r>
            <a:r>
              <a:rPr lang="en-AU" sz="2800" dirty="0" err="1" smtClean="0"/>
              <a:t>sq</a:t>
            </a:r>
            <a:r>
              <a:rPr lang="en-AU" sz="2800" dirty="0" smtClean="0"/>
              <a:t> </a:t>
            </a:r>
            <a:r>
              <a:rPr lang="en-AU" sz="2800" dirty="0" err="1" smtClean="0"/>
              <a:t>kms</a:t>
            </a:r>
            <a:r>
              <a:rPr lang="en-AU" sz="2800" dirty="0" smtClean="0"/>
              <a:t> </a:t>
            </a:r>
          </a:p>
          <a:p>
            <a:r>
              <a:rPr lang="en-AU" sz="2800" dirty="0" smtClean="0"/>
              <a:t>922 islands</a:t>
            </a:r>
          </a:p>
          <a:p>
            <a:r>
              <a:rPr lang="en-AU" sz="2800" dirty="0" smtClean="0"/>
              <a:t>9 Administrative </a:t>
            </a:r>
            <a:r>
              <a:rPr lang="en-AU" sz="2800" dirty="0"/>
              <a:t>P</a:t>
            </a:r>
            <a:r>
              <a:rPr lang="en-AU" sz="2800" dirty="0" smtClean="0"/>
              <a:t>rovinces</a:t>
            </a:r>
          </a:p>
          <a:p>
            <a:r>
              <a:rPr lang="en-AU" sz="2800" dirty="0" smtClean="0"/>
              <a:t>356 health facilities</a:t>
            </a:r>
          </a:p>
          <a:p>
            <a:r>
              <a:rPr lang="en-AU" sz="2800" dirty="0" smtClean="0"/>
              <a:t>200 NVBDCP Staff</a:t>
            </a:r>
          </a:p>
          <a:p>
            <a:r>
              <a:rPr lang="en-AU" sz="2800" dirty="0" smtClean="0"/>
              <a:t>68 indigenous languages</a:t>
            </a:r>
          </a:p>
          <a:p>
            <a:r>
              <a:rPr lang="en-AU" sz="2800" dirty="0" smtClean="0"/>
              <a:t>Infant mortality – 16 deaths/1000 </a:t>
            </a:r>
          </a:p>
          <a:p>
            <a:pPr marL="0" indent="0">
              <a:buNone/>
            </a:pPr>
            <a:r>
              <a:rPr lang="en-AU" sz="2800" dirty="0"/>
              <a:t> </a:t>
            </a:r>
            <a:r>
              <a:rPr lang="en-AU" sz="2800" dirty="0" smtClean="0"/>
              <a:t>    live births</a:t>
            </a:r>
            <a:endParaRPr lang="en-AU" sz="2800" dirty="0"/>
          </a:p>
        </p:txBody>
      </p:sp>
      <p:pic>
        <p:nvPicPr>
          <p:cNvPr id="6" name="Picture 3" descr="C:\Users\cqaai\Pictures\300px-Solomon_Is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700808"/>
            <a:ext cx="2448272" cy="151347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a:off x="467544" y="1196752"/>
            <a:ext cx="828092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2050" name="Picture 2" descr="C:\Users\cqaai\Pictures\220px-Fenualoa_Tuo_school_child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501008"/>
            <a:ext cx="2520280" cy="19183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86600" y="6400800"/>
            <a:ext cx="1828800" cy="246221"/>
          </a:xfrm>
          <a:prstGeom prst="rect">
            <a:avLst/>
          </a:prstGeom>
          <a:noFill/>
        </p:spPr>
        <p:txBody>
          <a:bodyPr wrap="square" rtlCol="0">
            <a:spAutoFit/>
          </a:bodyPr>
          <a:lstStyle/>
          <a:p>
            <a:r>
              <a:rPr lang="en-AU" sz="1000" dirty="0" smtClean="0"/>
              <a:t>Slide from Alby </a:t>
            </a:r>
            <a:r>
              <a:rPr lang="en-AU" sz="1000" dirty="0" err="1" smtClean="0"/>
              <a:t>Bobogare</a:t>
            </a:r>
            <a:r>
              <a:rPr lang="en-AU" sz="1000" dirty="0" smtClean="0"/>
              <a:t> 2015</a:t>
            </a:r>
            <a:endParaRPr lang="en-AU" sz="1000" dirty="0"/>
          </a:p>
        </p:txBody>
      </p:sp>
    </p:spTree>
    <p:extLst>
      <p:ext uri="{BB962C8B-B14F-4D97-AF65-F5344CB8AC3E}">
        <p14:creationId xmlns:p14="http://schemas.microsoft.com/office/powerpoint/2010/main" val="2157506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AU" dirty="0" smtClean="0"/>
              <a:t> map of Solomon Islands</a:t>
            </a:r>
            <a:endParaRPr lang="en-A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6824"/>
            <a:ext cx="9144000" cy="5284351"/>
          </a:xfrm>
          <a:prstGeom prst="rect">
            <a:avLst/>
          </a:prstGeom>
        </p:spPr>
      </p:pic>
    </p:spTree>
    <p:extLst>
      <p:ext uri="{BB962C8B-B14F-4D97-AF65-F5344CB8AC3E}">
        <p14:creationId xmlns:p14="http://schemas.microsoft.com/office/powerpoint/2010/main" val="3653295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5663" y="230425"/>
            <a:ext cx="5058372" cy="646331"/>
          </a:xfrm>
          <a:prstGeom prst="rect">
            <a:avLst/>
          </a:prstGeom>
          <a:noFill/>
        </p:spPr>
        <p:txBody>
          <a:bodyPr wrap="none" rtlCol="0">
            <a:spAutoFit/>
          </a:bodyPr>
          <a:lstStyle/>
          <a:p>
            <a:pPr defTabSz="457200"/>
            <a:r>
              <a:rPr lang="en-US" sz="3600" b="1" dirty="0" smtClean="0">
                <a:solidFill>
                  <a:prstClr val="black"/>
                </a:solidFill>
              </a:rPr>
              <a:t>Recent History of Malaria</a:t>
            </a:r>
            <a:endParaRPr lang="en-AU" sz="3600" b="1" dirty="0">
              <a:solidFill>
                <a:prstClr val="black"/>
              </a:solidFill>
            </a:endParaRPr>
          </a:p>
        </p:txBody>
      </p:sp>
      <p:pic>
        <p:nvPicPr>
          <p:cNvPr id="52228" name="Picture 4"/>
          <p:cNvPicPr>
            <a:picLocks noChangeAspect="1" noChangeArrowheads="1"/>
          </p:cNvPicPr>
          <p:nvPr/>
        </p:nvPicPr>
        <p:blipFill>
          <a:blip r:embed="rId3" cstate="screen"/>
          <a:srcRect/>
          <a:stretch>
            <a:fillRect/>
          </a:stretch>
        </p:blipFill>
        <p:spPr bwMode="auto">
          <a:xfrm>
            <a:off x="-274465" y="1055667"/>
            <a:ext cx="8902484" cy="4114800"/>
          </a:xfrm>
          <a:prstGeom prst="rect">
            <a:avLst/>
          </a:prstGeom>
          <a:noFill/>
          <a:ln w="9525">
            <a:noFill/>
            <a:miter lim="800000"/>
            <a:headEnd/>
            <a:tailEnd/>
          </a:ln>
          <a:effectLst/>
        </p:spPr>
      </p:pic>
      <p:sp>
        <p:nvSpPr>
          <p:cNvPr id="6" name="Oval 5"/>
          <p:cNvSpPr/>
          <p:nvPr/>
        </p:nvSpPr>
        <p:spPr>
          <a:xfrm>
            <a:off x="1219200" y="3657600"/>
            <a:ext cx="1403962" cy="340019"/>
          </a:xfrm>
          <a:prstGeom prst="ellipse">
            <a:avLst/>
          </a:prstGeom>
          <a:noFill/>
          <a:ln w="762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 name="Oval 7"/>
          <p:cNvSpPr/>
          <p:nvPr/>
        </p:nvSpPr>
        <p:spPr>
          <a:xfrm>
            <a:off x="8001000" y="3429000"/>
            <a:ext cx="627019" cy="428625"/>
          </a:xfrm>
          <a:prstGeom prst="ellipse">
            <a:avLst/>
          </a:prstGeom>
          <a:noFill/>
          <a:ln w="762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 name="TextBox 8"/>
          <p:cNvSpPr txBox="1"/>
          <p:nvPr/>
        </p:nvSpPr>
        <p:spPr>
          <a:xfrm>
            <a:off x="1306214" y="2190841"/>
            <a:ext cx="1566454" cy="707886"/>
          </a:xfrm>
          <a:prstGeom prst="rect">
            <a:avLst/>
          </a:prstGeom>
          <a:noFill/>
        </p:spPr>
        <p:txBody>
          <a:bodyPr wrap="none" rtlCol="0">
            <a:spAutoFit/>
          </a:bodyPr>
          <a:lstStyle/>
          <a:p>
            <a:pPr defTabSz="457200"/>
            <a:r>
              <a:rPr lang="en-US" sz="2000" b="1" dirty="0" smtClean="0">
                <a:solidFill>
                  <a:prstClr val="black"/>
                </a:solidFill>
              </a:rPr>
              <a:t>Original MEP</a:t>
            </a:r>
          </a:p>
          <a:p>
            <a:pPr defTabSz="457200"/>
            <a:r>
              <a:rPr lang="en-US" sz="2000" b="1" dirty="0" smtClean="0">
                <a:solidFill>
                  <a:prstClr val="black"/>
                </a:solidFill>
              </a:rPr>
              <a:t>DDT spraying</a:t>
            </a:r>
            <a:endParaRPr lang="en-AU" sz="2000" b="1" dirty="0">
              <a:solidFill>
                <a:prstClr val="black"/>
              </a:solidFill>
            </a:endParaRPr>
          </a:p>
        </p:txBody>
      </p:sp>
      <p:cxnSp>
        <p:nvCxnSpPr>
          <p:cNvPr id="11" name="Straight Arrow Connector 10"/>
          <p:cNvCxnSpPr/>
          <p:nvPr/>
        </p:nvCxnSpPr>
        <p:spPr>
          <a:xfrm>
            <a:off x="2057400" y="2971800"/>
            <a:ext cx="7446" cy="547055"/>
          </a:xfrm>
          <a:prstGeom prst="straightConnector1">
            <a:avLst/>
          </a:prstGeom>
          <a:ln w="57150" cmpd="sng">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37741" y="2097273"/>
            <a:ext cx="2514601" cy="707886"/>
          </a:xfrm>
          <a:prstGeom prst="rect">
            <a:avLst/>
          </a:prstGeom>
          <a:noFill/>
        </p:spPr>
        <p:txBody>
          <a:bodyPr wrap="square" rtlCol="0">
            <a:spAutoFit/>
          </a:bodyPr>
          <a:lstStyle/>
          <a:p>
            <a:pPr algn="r" defTabSz="457200"/>
            <a:r>
              <a:rPr lang="en-US" sz="2000" b="1" dirty="0" smtClean="0">
                <a:solidFill>
                  <a:prstClr val="black"/>
                </a:solidFill>
              </a:rPr>
              <a:t>Intensified control &amp; elimination program</a:t>
            </a:r>
            <a:endParaRPr lang="en-AU" sz="2000" b="1" dirty="0">
              <a:solidFill>
                <a:prstClr val="black"/>
              </a:solidFill>
            </a:endParaRPr>
          </a:p>
        </p:txBody>
      </p:sp>
      <p:cxnSp>
        <p:nvCxnSpPr>
          <p:cNvPr id="13" name="Straight Arrow Connector 12"/>
          <p:cNvCxnSpPr/>
          <p:nvPr/>
        </p:nvCxnSpPr>
        <p:spPr>
          <a:xfrm flipH="1">
            <a:off x="5724128" y="1950430"/>
            <a:ext cx="113613" cy="399015"/>
          </a:xfrm>
          <a:prstGeom prst="straightConnector1">
            <a:avLst/>
          </a:prstGeom>
          <a:ln w="57150" cmpd="sng">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14593" y="3857625"/>
            <a:ext cx="7019808" cy="0"/>
          </a:xfrm>
          <a:prstGeom prst="line">
            <a:avLst/>
          </a:prstGeom>
          <a:ln w="38100">
            <a:solidFill>
              <a:srgbClr val="66DF49"/>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44155" y="5329175"/>
            <a:ext cx="6934200" cy="1200329"/>
          </a:xfrm>
          <a:prstGeom prst="rect">
            <a:avLst/>
          </a:prstGeom>
          <a:noFill/>
        </p:spPr>
        <p:txBody>
          <a:bodyPr wrap="square" rtlCol="0">
            <a:spAutoFit/>
          </a:bodyPr>
          <a:lstStyle/>
          <a:p>
            <a:pPr algn="ctr" defTabSz="457200"/>
            <a:r>
              <a:rPr lang="en-US" sz="2400" b="1" dirty="0">
                <a:solidFill>
                  <a:prstClr val="black"/>
                </a:solidFill>
              </a:rPr>
              <a:t>Malaria </a:t>
            </a:r>
            <a:r>
              <a:rPr lang="en-US" sz="2400" b="1" dirty="0" smtClean="0">
                <a:solidFill>
                  <a:prstClr val="black"/>
                </a:solidFill>
              </a:rPr>
              <a:t>in </a:t>
            </a:r>
            <a:r>
              <a:rPr lang="en-US" sz="2400" b="1" dirty="0">
                <a:solidFill>
                  <a:prstClr val="black"/>
                </a:solidFill>
              </a:rPr>
              <a:t>the Solomon Islands</a:t>
            </a:r>
            <a:endParaRPr lang="en-AU" sz="2400" b="1" dirty="0">
              <a:solidFill>
                <a:prstClr val="black"/>
              </a:solidFill>
            </a:endParaRPr>
          </a:p>
          <a:p>
            <a:pPr algn="ctr" defTabSz="457200"/>
            <a:r>
              <a:rPr lang="en-US" sz="2400" dirty="0" smtClean="0">
                <a:solidFill>
                  <a:prstClr val="black"/>
                </a:solidFill>
              </a:rPr>
              <a:t>Incidence of confirmed cases per 1000 population  </a:t>
            </a:r>
            <a:r>
              <a:rPr lang="en-US" sz="2400" dirty="0">
                <a:solidFill>
                  <a:prstClr val="black"/>
                </a:solidFill>
              </a:rPr>
              <a:t>(</a:t>
            </a:r>
            <a:r>
              <a:rPr lang="en-US" sz="2400" dirty="0" smtClean="0">
                <a:solidFill>
                  <a:prstClr val="black"/>
                </a:solidFill>
              </a:rPr>
              <a:t>MHMS, Solomon Islands)</a:t>
            </a:r>
            <a:endParaRPr lang="en-AU" sz="2400" dirty="0">
              <a:solidFill>
                <a:prstClr val="black"/>
              </a:solidFill>
            </a:endParaRPr>
          </a:p>
        </p:txBody>
      </p:sp>
      <p:sp>
        <p:nvSpPr>
          <p:cNvPr id="18" name="Slide Number Placeholder 17"/>
          <p:cNvSpPr>
            <a:spLocks noGrp="1"/>
          </p:cNvSpPr>
          <p:nvPr>
            <p:ph type="sldNum" sz="quarter" idx="12"/>
          </p:nvPr>
        </p:nvSpPr>
        <p:spPr/>
        <p:txBody>
          <a:bodyPr/>
          <a:lstStyle/>
          <a:p>
            <a:fld id="{189CEE76-ECAC-4ECF-A71E-B0E190165DE1}" type="slidenum">
              <a:rPr lang="en-US" smtClean="0">
                <a:solidFill>
                  <a:prstClr val="black">
                    <a:tint val="75000"/>
                  </a:prstClr>
                </a:solidFill>
              </a:rPr>
              <a:pPr/>
              <a:t>4</a:t>
            </a:fld>
            <a:endParaRPr lang="en-US">
              <a:solidFill>
                <a:prstClr val="black">
                  <a:tint val="75000"/>
                </a:prstClr>
              </a:solidFill>
            </a:endParaRPr>
          </a:p>
        </p:txBody>
      </p:sp>
      <p:sp>
        <p:nvSpPr>
          <p:cNvPr id="4" name="TextBox 3"/>
          <p:cNvSpPr txBox="1"/>
          <p:nvPr/>
        </p:nvSpPr>
        <p:spPr>
          <a:xfrm>
            <a:off x="5117661" y="1297806"/>
            <a:ext cx="1440160" cy="707886"/>
          </a:xfrm>
          <a:prstGeom prst="rect">
            <a:avLst/>
          </a:prstGeom>
          <a:noFill/>
        </p:spPr>
        <p:txBody>
          <a:bodyPr wrap="square" rtlCol="0">
            <a:spAutoFit/>
          </a:bodyPr>
          <a:lstStyle/>
          <a:p>
            <a:pPr algn="ctr" fontAlgn="base">
              <a:spcBef>
                <a:spcPct val="0"/>
              </a:spcBef>
              <a:spcAft>
                <a:spcPct val="0"/>
              </a:spcAft>
            </a:pPr>
            <a:r>
              <a:rPr lang="en-AU" sz="2000" b="1" dirty="0">
                <a:solidFill>
                  <a:prstClr val="black"/>
                </a:solidFill>
              </a:rPr>
              <a:t>RAM</a:t>
            </a:r>
          </a:p>
          <a:p>
            <a:pPr algn="ctr" fontAlgn="base">
              <a:spcBef>
                <a:spcPct val="0"/>
              </a:spcBef>
              <a:spcAft>
                <a:spcPct val="0"/>
              </a:spcAft>
            </a:pPr>
            <a:r>
              <a:rPr lang="en-AU" sz="2000" b="1" dirty="0">
                <a:solidFill>
                  <a:prstClr val="black"/>
                </a:solidFill>
              </a:rPr>
              <a:t>launched</a:t>
            </a:r>
          </a:p>
        </p:txBody>
      </p:sp>
      <p:cxnSp>
        <p:nvCxnSpPr>
          <p:cNvPr id="15" name="Straight Arrow Connector 14"/>
          <p:cNvCxnSpPr/>
          <p:nvPr/>
        </p:nvCxnSpPr>
        <p:spPr>
          <a:xfrm>
            <a:off x="7879556" y="2768263"/>
            <a:ext cx="391114" cy="583221"/>
          </a:xfrm>
          <a:prstGeom prst="straightConnector1">
            <a:avLst/>
          </a:prstGeom>
          <a:ln w="57150" cmpd="sng">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p:cNvPicPr>
          <p:nvPr/>
        </p:nvPicPr>
        <p:blipFill>
          <a:blip r:embed="rId4"/>
          <a:srcRect/>
          <a:stretch>
            <a:fillRect/>
          </a:stretch>
        </p:blipFill>
        <p:spPr bwMode="auto">
          <a:xfrm>
            <a:off x="4444849" y="3384341"/>
            <a:ext cx="2219596" cy="475332"/>
          </a:xfrm>
          <a:prstGeom prst="rect">
            <a:avLst/>
          </a:prstGeom>
          <a:noFill/>
          <a:ln w="9525">
            <a:noFill/>
            <a:miter lim="800000"/>
            <a:headEnd/>
            <a:tailEnd/>
          </a:ln>
        </p:spPr>
      </p:pic>
      <p:cxnSp>
        <p:nvCxnSpPr>
          <p:cNvPr id="20" name="Straight Arrow Connector 19"/>
          <p:cNvCxnSpPr/>
          <p:nvPr/>
        </p:nvCxnSpPr>
        <p:spPr>
          <a:xfrm flipV="1">
            <a:off x="6467875" y="3101622"/>
            <a:ext cx="328628" cy="321161"/>
          </a:xfrm>
          <a:prstGeom prst="straightConnector1">
            <a:avLst/>
          </a:prstGeom>
          <a:ln w="57150" cmpd="sng">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08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2"/>
          <p:cNvSpPr txBox="1">
            <a:spLocks noChangeArrowheads="1"/>
          </p:cNvSpPr>
          <p:nvPr/>
        </p:nvSpPr>
        <p:spPr bwMode="auto">
          <a:xfrm>
            <a:off x="971550" y="4941888"/>
            <a:ext cx="7416800" cy="460375"/>
          </a:xfrm>
          <a:prstGeom prst="rect">
            <a:avLst/>
          </a:prstGeom>
          <a:noFill/>
          <a:ln w="9525">
            <a:noFill/>
            <a:miter lim="800000"/>
            <a:headEnd/>
            <a:tailEnd/>
          </a:ln>
        </p:spPr>
        <p:txBody>
          <a:bodyPr>
            <a:spAutoFit/>
          </a:bodyPr>
          <a:lstStyle/>
          <a:p>
            <a:pPr algn="ctr"/>
            <a:r>
              <a:rPr lang="en-AU" sz="2400">
                <a:solidFill>
                  <a:srgbClr val="FFFF00"/>
                </a:solidFill>
                <a:latin typeface="Calibri" pitchFamily="34" charset="0"/>
              </a:rPr>
              <a:t> </a:t>
            </a:r>
          </a:p>
        </p:txBody>
      </p:sp>
      <p:sp>
        <p:nvSpPr>
          <p:cNvPr id="2" name="TextBox 1"/>
          <p:cNvSpPr txBox="1"/>
          <p:nvPr/>
        </p:nvSpPr>
        <p:spPr>
          <a:xfrm>
            <a:off x="401638" y="115888"/>
            <a:ext cx="7850187" cy="708025"/>
          </a:xfrm>
          <a:prstGeom prst="rect">
            <a:avLst/>
          </a:prstGeom>
          <a:noFill/>
        </p:spPr>
        <p:txBody>
          <a:bodyPr>
            <a:spAutoFit/>
          </a:bodyPr>
          <a:lstStyle/>
          <a:p>
            <a:pPr algn="ctr" fontAlgn="auto">
              <a:spcBef>
                <a:spcPts val="0"/>
              </a:spcBef>
              <a:spcAft>
                <a:spcPts val="0"/>
              </a:spcAft>
              <a:defRPr/>
            </a:pPr>
            <a:r>
              <a:rPr lang="en-AU" sz="4000" b="1" dirty="0">
                <a:solidFill>
                  <a:srgbClr val="FFFF00"/>
                </a:solidFill>
                <a:effectLst>
                  <a:outerShdw blurRad="38100" dist="38100" dir="2700000" algn="tl">
                    <a:srgbClr val="000000">
                      <a:alpha val="43137"/>
                    </a:srgbClr>
                  </a:outerShdw>
                </a:effectLst>
                <a:latin typeface="+mn-lt"/>
              </a:rPr>
              <a:t>RAM</a:t>
            </a:r>
            <a:r>
              <a:rPr lang="en-AU" sz="4000" b="1" dirty="0">
                <a:solidFill>
                  <a:srgbClr val="F79646">
                    <a:lumMod val="60000"/>
                    <a:lumOff val="40000"/>
                  </a:srgbClr>
                </a:solidFill>
                <a:effectLst>
                  <a:outerShdw blurRad="38100" dist="38100" dir="2700000" algn="tl">
                    <a:srgbClr val="000000">
                      <a:alpha val="43137"/>
                    </a:srgbClr>
                  </a:outerShdw>
                </a:effectLst>
                <a:latin typeface="+mn-lt"/>
              </a:rPr>
              <a:t> </a:t>
            </a:r>
            <a:r>
              <a:rPr lang="en-AU" sz="4000" b="1" dirty="0">
                <a:solidFill>
                  <a:srgbClr val="FFFF00"/>
                </a:solidFill>
                <a:effectLst>
                  <a:outerShdw blurRad="38100" dist="38100" dir="2700000" algn="tl">
                    <a:srgbClr val="000000">
                      <a:alpha val="43137"/>
                    </a:srgbClr>
                  </a:outerShdw>
                </a:effectLst>
                <a:latin typeface="+mn-lt"/>
              </a:rPr>
              <a:t>Beginnings 1995</a:t>
            </a:r>
          </a:p>
        </p:txBody>
      </p:sp>
      <p:pic>
        <p:nvPicPr>
          <p:cNvPr id="39939" name="Picture 5"/>
          <p:cNvPicPr>
            <a:picLocks noChangeAspect="1"/>
          </p:cNvPicPr>
          <p:nvPr/>
        </p:nvPicPr>
        <p:blipFill>
          <a:blip r:embed="rId2"/>
          <a:srcRect/>
          <a:stretch>
            <a:fillRect/>
          </a:stretch>
        </p:blipFill>
        <p:spPr bwMode="auto">
          <a:xfrm>
            <a:off x="323850" y="823913"/>
            <a:ext cx="3810000" cy="2524125"/>
          </a:xfrm>
          <a:prstGeom prst="rect">
            <a:avLst/>
          </a:prstGeom>
          <a:noFill/>
          <a:ln w="9525">
            <a:noFill/>
            <a:miter lim="800000"/>
            <a:headEnd/>
            <a:tailEnd/>
          </a:ln>
        </p:spPr>
      </p:pic>
      <p:pic>
        <p:nvPicPr>
          <p:cNvPr id="39940" name="Picture 6"/>
          <p:cNvPicPr>
            <a:picLocks noChangeAspect="1"/>
          </p:cNvPicPr>
          <p:nvPr/>
        </p:nvPicPr>
        <p:blipFill>
          <a:blip r:embed="rId3"/>
          <a:srcRect/>
          <a:stretch>
            <a:fillRect/>
          </a:stretch>
        </p:blipFill>
        <p:spPr bwMode="auto">
          <a:xfrm>
            <a:off x="107950" y="3527425"/>
            <a:ext cx="5795963" cy="3330575"/>
          </a:xfrm>
          <a:prstGeom prst="rect">
            <a:avLst/>
          </a:prstGeom>
          <a:noFill/>
          <a:ln w="9525">
            <a:noFill/>
            <a:miter lim="800000"/>
            <a:headEnd/>
            <a:tailEnd/>
          </a:ln>
        </p:spPr>
      </p:pic>
      <p:pic>
        <p:nvPicPr>
          <p:cNvPr id="39941" name="Picture 7"/>
          <p:cNvPicPr>
            <a:picLocks noChangeAspect="1"/>
          </p:cNvPicPr>
          <p:nvPr/>
        </p:nvPicPr>
        <p:blipFill>
          <a:blip r:embed="rId4"/>
          <a:srcRect/>
          <a:stretch>
            <a:fillRect/>
          </a:stretch>
        </p:blipFill>
        <p:spPr bwMode="auto">
          <a:xfrm>
            <a:off x="4427538" y="820738"/>
            <a:ext cx="4400550" cy="2527300"/>
          </a:xfrm>
          <a:prstGeom prst="rect">
            <a:avLst/>
          </a:prstGeom>
          <a:noFill/>
          <a:ln w="9525">
            <a:noFill/>
            <a:miter lim="800000"/>
            <a:headEnd/>
            <a:tailEnd/>
          </a:ln>
        </p:spPr>
      </p:pic>
      <p:pic>
        <p:nvPicPr>
          <p:cNvPr id="39942" name="Picture 8"/>
          <p:cNvPicPr>
            <a:picLocks noChangeAspect="1"/>
          </p:cNvPicPr>
          <p:nvPr/>
        </p:nvPicPr>
        <p:blipFill>
          <a:blip r:embed="rId5"/>
          <a:srcRect/>
          <a:stretch>
            <a:fillRect/>
          </a:stretch>
        </p:blipFill>
        <p:spPr bwMode="auto">
          <a:xfrm>
            <a:off x="6011863" y="4416425"/>
            <a:ext cx="2987675" cy="1860550"/>
          </a:xfrm>
          <a:prstGeom prst="rect">
            <a:avLst/>
          </a:prstGeom>
          <a:noFill/>
          <a:ln w="9525">
            <a:noFill/>
            <a:miter lim="800000"/>
            <a:headEnd/>
            <a:tailEnd/>
          </a:ln>
        </p:spPr>
      </p:pic>
      <p:sp>
        <p:nvSpPr>
          <p:cNvPr id="10" name="TextBox 9"/>
          <p:cNvSpPr txBox="1"/>
          <p:nvPr/>
        </p:nvSpPr>
        <p:spPr>
          <a:xfrm>
            <a:off x="5867401" y="3759200"/>
            <a:ext cx="3276600" cy="461665"/>
          </a:xfrm>
          <a:prstGeom prst="rect">
            <a:avLst/>
          </a:prstGeom>
          <a:noFill/>
        </p:spPr>
        <p:txBody>
          <a:bodyPr wrap="square">
            <a:spAutoFit/>
          </a:bodyPr>
          <a:lstStyle/>
          <a:p>
            <a:pPr fontAlgn="auto">
              <a:spcBef>
                <a:spcPts val="0"/>
              </a:spcBef>
              <a:spcAft>
                <a:spcPts val="0"/>
              </a:spcAft>
              <a:defRPr/>
            </a:pPr>
            <a:r>
              <a:rPr lang="en-AU" sz="2400" b="1" dirty="0" err="1" smtClean="0">
                <a:solidFill>
                  <a:schemeClr val="accent6"/>
                </a:solidFill>
                <a:effectLst>
                  <a:outerShdw blurRad="38100" dist="38100" dir="2700000" algn="tl">
                    <a:srgbClr val="000000">
                      <a:alpha val="43137"/>
                    </a:srgbClr>
                  </a:outerShdw>
                </a:effectLst>
                <a:latin typeface="+mn-lt"/>
              </a:rPr>
              <a:t>Tulaghi</a:t>
            </a:r>
            <a:r>
              <a:rPr lang="en-AU" sz="2400" b="1" dirty="0" smtClean="0">
                <a:solidFill>
                  <a:schemeClr val="accent6"/>
                </a:solidFill>
                <a:effectLst>
                  <a:outerShdw blurRad="38100" dist="38100" dir="2700000" algn="tl">
                    <a:srgbClr val="000000">
                      <a:alpha val="43137"/>
                    </a:srgbClr>
                  </a:outerShdw>
                </a:effectLst>
                <a:latin typeface="+mn-lt"/>
              </a:rPr>
              <a:t> </a:t>
            </a:r>
            <a:r>
              <a:rPr lang="en-AU" sz="2400" b="1" dirty="0">
                <a:solidFill>
                  <a:schemeClr val="accent6"/>
                </a:solidFill>
                <a:effectLst>
                  <a:outerShdw blurRad="38100" dist="38100" dir="2700000" algn="tl">
                    <a:srgbClr val="000000">
                      <a:alpha val="43137"/>
                    </a:srgbClr>
                  </a:outerShdw>
                </a:effectLst>
                <a:latin typeface="+mn-lt"/>
              </a:rPr>
              <a:t>Solomon Islands</a:t>
            </a:r>
          </a:p>
        </p:txBody>
      </p:sp>
    </p:spTree>
    <p:extLst>
      <p:ext uri="{BB962C8B-B14F-4D97-AF65-F5344CB8AC3E}">
        <p14:creationId xmlns:p14="http://schemas.microsoft.com/office/powerpoint/2010/main" val="2537658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47800"/>
            <a:ext cx="8229600" cy="4525963"/>
          </a:xfrm>
        </p:spPr>
        <p:txBody>
          <a:bodyPr/>
          <a:lstStyle/>
          <a:p>
            <a:r>
              <a:rPr lang="en-AU" dirty="0" smtClean="0">
                <a:solidFill>
                  <a:srgbClr val="FFFF00"/>
                </a:solidFill>
                <a:effectLst>
                  <a:outerShdw blurRad="38100" dist="38100" dir="2700000" algn="tl">
                    <a:srgbClr val="000000">
                      <a:alpha val="43137"/>
                    </a:srgbClr>
                  </a:outerShdw>
                </a:effectLst>
              </a:rPr>
              <a:t>&gt;200,000 Bed nets, Flip charts and brochures, larvacide &amp; IRS.</a:t>
            </a:r>
          </a:p>
          <a:p>
            <a:r>
              <a:rPr lang="en-AU" dirty="0" smtClean="0">
                <a:solidFill>
                  <a:srgbClr val="FFFF00"/>
                </a:solidFill>
                <a:effectLst>
                  <a:outerShdw blurRad="38100" dist="38100" dir="2700000" algn="tl">
                    <a:srgbClr val="000000">
                      <a:alpha val="43137"/>
                    </a:srgbClr>
                  </a:outerShdw>
                </a:effectLst>
              </a:rPr>
              <a:t>LLIN procurement for the Global fund.</a:t>
            </a:r>
          </a:p>
          <a:p>
            <a:r>
              <a:rPr lang="en-AU" dirty="0" smtClean="0">
                <a:solidFill>
                  <a:srgbClr val="FFFF00"/>
                </a:solidFill>
                <a:effectLst>
                  <a:outerShdw blurRad="38100" dist="38100" dir="2700000" algn="tl">
                    <a:srgbClr val="000000">
                      <a:alpha val="43137"/>
                    </a:srgbClr>
                  </a:outerShdw>
                </a:effectLst>
              </a:rPr>
              <a:t>21 Houses constructed for </a:t>
            </a:r>
            <a:r>
              <a:rPr lang="en-AU" dirty="0" err="1" smtClean="0">
                <a:solidFill>
                  <a:srgbClr val="FFFF00"/>
                </a:solidFill>
                <a:effectLst>
                  <a:outerShdw blurRad="38100" dist="38100" dir="2700000" algn="tl">
                    <a:srgbClr val="000000">
                      <a:alpha val="43137"/>
                    </a:srgbClr>
                  </a:outerShdw>
                </a:effectLst>
              </a:rPr>
              <a:t>MoH</a:t>
            </a:r>
            <a:r>
              <a:rPr lang="en-AU" dirty="0" smtClean="0">
                <a:solidFill>
                  <a:srgbClr val="FFFF00"/>
                </a:solidFill>
                <a:effectLst>
                  <a:outerShdw blurRad="38100" dist="38100" dir="2700000" algn="tl">
                    <a:srgbClr val="000000">
                      <a:alpha val="43137"/>
                    </a:srgbClr>
                  </a:outerShdw>
                </a:effectLst>
              </a:rPr>
              <a:t> malaria staff and microscope diagnosis.</a:t>
            </a:r>
          </a:p>
          <a:p>
            <a:r>
              <a:rPr lang="en-AU" dirty="0" smtClean="0">
                <a:solidFill>
                  <a:srgbClr val="FFFF00"/>
                </a:solidFill>
                <a:effectLst>
                  <a:outerShdw blurRad="38100" dist="38100" dir="2700000" algn="tl">
                    <a:srgbClr val="000000">
                      <a:alpha val="43137"/>
                    </a:srgbClr>
                  </a:outerShdw>
                </a:effectLst>
              </a:rPr>
              <a:t>13 Storage sheds for LLINs.</a:t>
            </a:r>
          </a:p>
          <a:p>
            <a:r>
              <a:rPr lang="en-AU" dirty="0" smtClean="0">
                <a:solidFill>
                  <a:srgbClr val="FFFF00"/>
                </a:solidFill>
                <a:effectLst>
                  <a:outerShdw blurRad="38100" dist="38100" dir="2700000" algn="tl">
                    <a:srgbClr val="000000">
                      <a:alpha val="43137"/>
                    </a:srgbClr>
                  </a:outerShdw>
                </a:effectLst>
              </a:rPr>
              <a:t>20 boats and several vehicles to assist LLIN distribution.</a:t>
            </a:r>
          </a:p>
          <a:p>
            <a:r>
              <a:rPr lang="en-AU" dirty="0" smtClean="0">
                <a:solidFill>
                  <a:srgbClr val="FFFF00"/>
                </a:solidFill>
                <a:effectLst>
                  <a:outerShdw blurRad="38100" dist="38100" dir="2700000" algn="tl">
                    <a:srgbClr val="000000">
                      <a:alpha val="43137"/>
                    </a:srgbClr>
                  </a:outerShdw>
                </a:effectLst>
              </a:rPr>
              <a:t>160 villages provided with tools.</a:t>
            </a:r>
          </a:p>
          <a:p>
            <a:endParaRPr lang="en-AU" dirty="0"/>
          </a:p>
        </p:txBody>
      </p:sp>
      <p:sp>
        <p:nvSpPr>
          <p:cNvPr id="5" name="Title 4"/>
          <p:cNvSpPr>
            <a:spLocks noGrp="1"/>
          </p:cNvSpPr>
          <p:nvPr>
            <p:ph type="title"/>
          </p:nvPr>
        </p:nvSpPr>
        <p:spPr/>
        <p:txBody>
          <a:bodyPr/>
          <a:lstStyle/>
          <a:p>
            <a:r>
              <a:rPr lang="en-AU" b="1" dirty="0" smtClean="0">
                <a:solidFill>
                  <a:srgbClr val="FFC000"/>
                </a:solidFill>
                <a:effectLst>
                  <a:outerShdw blurRad="38100" dist="38100" dir="2700000" algn="tl">
                    <a:srgbClr val="000000">
                      <a:alpha val="43137"/>
                    </a:srgbClr>
                  </a:outerShdw>
                </a:effectLst>
              </a:rPr>
              <a:t>RAM Record of Service: Solomons</a:t>
            </a:r>
            <a:endParaRPr lang="en-AU"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3264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sz="quarter"/>
          </p:nvPr>
        </p:nvSpPr>
        <p:spPr>
          <a:xfrm>
            <a:off x="685800" y="76200"/>
            <a:ext cx="7924800" cy="914401"/>
          </a:xfrm>
        </p:spPr>
        <p:txBody>
          <a:bodyPr/>
          <a:lstStyle/>
          <a:p>
            <a:pPr eaLnBrk="1" hangingPunct="1"/>
            <a:r>
              <a:rPr lang="en-US" sz="2800" b="1" dirty="0" smtClean="0">
                <a:solidFill>
                  <a:srgbClr val="FFFF00"/>
                </a:solidFill>
              </a:rPr>
              <a:t>Early RAM Programs - Bed nets and Chemicals</a:t>
            </a:r>
            <a:endParaRPr lang="en-AU" sz="2800" b="1" dirty="0" smtClean="0">
              <a:solidFill>
                <a:srgbClr val="FFFF00"/>
              </a:solidFill>
            </a:endParaRPr>
          </a:p>
        </p:txBody>
      </p:sp>
      <p:pic>
        <p:nvPicPr>
          <p:cNvPr id="119811" name="Picture 3" descr="DSC00507"/>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003800" y="954088"/>
            <a:ext cx="3600450" cy="270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9812" name="Picture 4" descr="Residual House Spraying"/>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427538" y="3357563"/>
            <a:ext cx="4716462" cy="3186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9813" name="Picture 5" descr="DSC00478"/>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323850" y="3357563"/>
            <a:ext cx="4248150" cy="3186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9814" name="Picture 6" descr="DSC00447"/>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323850" y="765175"/>
            <a:ext cx="4464050" cy="294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9815" name="Picture 7" descr="DSC005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4300" y="1700213"/>
            <a:ext cx="1979613"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455112"/>
      </p:ext>
    </p:extLst>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119814"/>
                                        </p:tgtEl>
                                        <p:attrNameLst>
                                          <p:attrName>style.visibility</p:attrName>
                                        </p:attrNameLst>
                                      </p:cBhvr>
                                      <p:to>
                                        <p:strVal val="visible"/>
                                      </p:to>
                                    </p:set>
                                    <p:anim calcmode="lin" valueType="num">
                                      <p:cBhvr additive="base">
                                        <p:cTn id="7" dur="1000" fill="hold"/>
                                        <p:tgtEl>
                                          <p:spTgt spid="119814"/>
                                        </p:tgtEl>
                                        <p:attrNameLst>
                                          <p:attrName>ppt_x</p:attrName>
                                        </p:attrNameLst>
                                      </p:cBhvr>
                                      <p:tavLst>
                                        <p:tav tm="0">
                                          <p:val>
                                            <p:strVal val="0-#ppt_w/2"/>
                                          </p:val>
                                        </p:tav>
                                        <p:tav tm="100000">
                                          <p:val>
                                            <p:strVal val="#ppt_x"/>
                                          </p:val>
                                        </p:tav>
                                      </p:tavLst>
                                    </p:anim>
                                    <p:anim calcmode="lin" valueType="num">
                                      <p:cBhvr additive="base">
                                        <p:cTn id="8" dur="1000" fill="hold"/>
                                        <p:tgtEl>
                                          <p:spTgt spid="11981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 presetClass="entr" presetSubtype="12" fill="hold" nodeType="afterEffect">
                                  <p:stCondLst>
                                    <p:cond delay="0"/>
                                  </p:stCondLst>
                                  <p:childTnLst>
                                    <p:set>
                                      <p:cBhvr>
                                        <p:cTn id="11" dur="1" fill="hold">
                                          <p:stCondLst>
                                            <p:cond delay="0"/>
                                          </p:stCondLst>
                                        </p:cTn>
                                        <p:tgtEl>
                                          <p:spTgt spid="119813"/>
                                        </p:tgtEl>
                                        <p:attrNameLst>
                                          <p:attrName>style.visibility</p:attrName>
                                        </p:attrNameLst>
                                      </p:cBhvr>
                                      <p:to>
                                        <p:strVal val="visible"/>
                                      </p:to>
                                    </p:set>
                                    <p:anim calcmode="lin" valueType="num">
                                      <p:cBhvr additive="base">
                                        <p:cTn id="12" dur="1000" fill="hold"/>
                                        <p:tgtEl>
                                          <p:spTgt spid="119813"/>
                                        </p:tgtEl>
                                        <p:attrNameLst>
                                          <p:attrName>ppt_x</p:attrName>
                                        </p:attrNameLst>
                                      </p:cBhvr>
                                      <p:tavLst>
                                        <p:tav tm="0">
                                          <p:val>
                                            <p:strVal val="0-#ppt_w/2"/>
                                          </p:val>
                                        </p:tav>
                                        <p:tav tm="100000">
                                          <p:val>
                                            <p:strVal val="#ppt_x"/>
                                          </p:val>
                                        </p:tav>
                                      </p:tavLst>
                                    </p:anim>
                                    <p:anim calcmode="lin" valueType="num">
                                      <p:cBhvr additive="base">
                                        <p:cTn id="13" dur="1000" fill="hold"/>
                                        <p:tgtEl>
                                          <p:spTgt spid="11981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3" fill="hold" nodeType="afterEffect">
                                  <p:stCondLst>
                                    <p:cond delay="0"/>
                                  </p:stCondLst>
                                  <p:childTnLst>
                                    <p:set>
                                      <p:cBhvr>
                                        <p:cTn id="16" dur="1" fill="hold">
                                          <p:stCondLst>
                                            <p:cond delay="0"/>
                                          </p:stCondLst>
                                        </p:cTn>
                                        <p:tgtEl>
                                          <p:spTgt spid="119811"/>
                                        </p:tgtEl>
                                        <p:attrNameLst>
                                          <p:attrName>style.visibility</p:attrName>
                                        </p:attrNameLst>
                                      </p:cBhvr>
                                      <p:to>
                                        <p:strVal val="visible"/>
                                      </p:to>
                                    </p:set>
                                    <p:anim calcmode="lin" valueType="num">
                                      <p:cBhvr additive="base">
                                        <p:cTn id="17" dur="1000" fill="hold"/>
                                        <p:tgtEl>
                                          <p:spTgt spid="119811"/>
                                        </p:tgtEl>
                                        <p:attrNameLst>
                                          <p:attrName>ppt_x</p:attrName>
                                        </p:attrNameLst>
                                      </p:cBhvr>
                                      <p:tavLst>
                                        <p:tav tm="0">
                                          <p:val>
                                            <p:strVal val="1+#ppt_w/2"/>
                                          </p:val>
                                        </p:tav>
                                        <p:tav tm="100000">
                                          <p:val>
                                            <p:strVal val="#ppt_x"/>
                                          </p:val>
                                        </p:tav>
                                      </p:tavLst>
                                    </p:anim>
                                    <p:anim calcmode="lin" valueType="num">
                                      <p:cBhvr additive="base">
                                        <p:cTn id="18" dur="1000" fill="hold"/>
                                        <p:tgtEl>
                                          <p:spTgt spid="119811"/>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000"/>
                            </p:stCondLst>
                            <p:childTnLst>
                              <p:par>
                                <p:cTn id="20" presetID="2" presetClass="entr" presetSubtype="6" fill="hold" nodeType="afterEffect">
                                  <p:stCondLst>
                                    <p:cond delay="0"/>
                                  </p:stCondLst>
                                  <p:childTnLst>
                                    <p:set>
                                      <p:cBhvr>
                                        <p:cTn id="21" dur="1" fill="hold">
                                          <p:stCondLst>
                                            <p:cond delay="0"/>
                                          </p:stCondLst>
                                        </p:cTn>
                                        <p:tgtEl>
                                          <p:spTgt spid="119812"/>
                                        </p:tgtEl>
                                        <p:attrNameLst>
                                          <p:attrName>style.visibility</p:attrName>
                                        </p:attrNameLst>
                                      </p:cBhvr>
                                      <p:to>
                                        <p:strVal val="visible"/>
                                      </p:to>
                                    </p:set>
                                    <p:anim calcmode="lin" valueType="num">
                                      <p:cBhvr additive="base">
                                        <p:cTn id="22" dur="1000" fill="hold"/>
                                        <p:tgtEl>
                                          <p:spTgt spid="119812"/>
                                        </p:tgtEl>
                                        <p:attrNameLst>
                                          <p:attrName>ppt_x</p:attrName>
                                        </p:attrNameLst>
                                      </p:cBhvr>
                                      <p:tavLst>
                                        <p:tav tm="0">
                                          <p:val>
                                            <p:strVal val="1+#ppt_w/2"/>
                                          </p:val>
                                        </p:tav>
                                        <p:tav tm="100000">
                                          <p:val>
                                            <p:strVal val="#ppt_x"/>
                                          </p:val>
                                        </p:tav>
                                      </p:tavLst>
                                    </p:anim>
                                    <p:anim calcmode="lin" valueType="num">
                                      <p:cBhvr additive="base">
                                        <p:cTn id="23" dur="1000" fill="hold"/>
                                        <p:tgtEl>
                                          <p:spTgt spid="119812"/>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4000"/>
                            </p:stCondLst>
                            <p:childTnLst>
                              <p:par>
                                <p:cTn id="25" presetID="8" presetClass="entr" presetSubtype="32" fill="hold" nodeType="afterEffect">
                                  <p:stCondLst>
                                    <p:cond delay="0"/>
                                  </p:stCondLst>
                                  <p:childTnLst>
                                    <p:set>
                                      <p:cBhvr>
                                        <p:cTn id="26" dur="1" fill="hold">
                                          <p:stCondLst>
                                            <p:cond delay="0"/>
                                          </p:stCondLst>
                                        </p:cTn>
                                        <p:tgtEl>
                                          <p:spTgt spid="119815"/>
                                        </p:tgtEl>
                                        <p:attrNameLst>
                                          <p:attrName>style.visibility</p:attrName>
                                        </p:attrNameLst>
                                      </p:cBhvr>
                                      <p:to>
                                        <p:strVal val="visible"/>
                                      </p:to>
                                    </p:set>
                                    <p:animEffect transition="in" filter="diamond(out)">
                                      <p:cBhvr>
                                        <p:cTn id="27" dur="1000"/>
                                        <p:tgtEl>
                                          <p:spTgt spid="119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51400" y="3581400"/>
            <a:ext cx="4002617" cy="3001963"/>
          </a:xfrm>
        </p:spPr>
      </p:pic>
      <p:pic>
        <p:nvPicPr>
          <p:cNvPr id="4" name="Picture 4" descr="DSC004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92150"/>
            <a:ext cx="3959225" cy="27543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4495800" y="762000"/>
            <a:ext cx="2971800" cy="523220"/>
          </a:xfrm>
          <a:prstGeom prst="rect">
            <a:avLst/>
          </a:prstGeom>
          <a:noFill/>
        </p:spPr>
        <p:txBody>
          <a:bodyPr wrap="square" rtlCol="0">
            <a:spAutoFit/>
          </a:bodyPr>
          <a:lstStyle/>
          <a:p>
            <a:r>
              <a:rPr lang="en-AU" sz="2800" dirty="0" smtClean="0">
                <a:solidFill>
                  <a:srgbClr val="FFFF00"/>
                </a:solidFill>
                <a:effectLst>
                  <a:outerShdw blurRad="38100" dist="38100" dir="2700000" algn="tl">
                    <a:srgbClr val="000000">
                      <a:alpha val="43137"/>
                    </a:srgbClr>
                  </a:outerShdw>
                </a:effectLst>
              </a:rPr>
              <a:t>Malaria education</a:t>
            </a:r>
            <a:endParaRPr lang="en-AU" sz="2800"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990600" y="5715000"/>
            <a:ext cx="3817938" cy="523220"/>
          </a:xfrm>
          <a:prstGeom prst="rect">
            <a:avLst/>
          </a:prstGeom>
          <a:noFill/>
        </p:spPr>
        <p:txBody>
          <a:bodyPr wrap="square" rtlCol="0">
            <a:spAutoFit/>
          </a:bodyPr>
          <a:lstStyle/>
          <a:p>
            <a:r>
              <a:rPr lang="en-AU" sz="2800" dirty="0" smtClean="0">
                <a:solidFill>
                  <a:srgbClr val="FFFF00"/>
                </a:solidFill>
                <a:effectLst>
                  <a:outerShdw blurRad="38100" dist="38100" dir="2700000" algn="tl">
                    <a:srgbClr val="000000">
                      <a:alpha val="43137"/>
                    </a:srgbClr>
                  </a:outerShdw>
                </a:effectLst>
              </a:rPr>
              <a:t>Accurate distribution</a:t>
            </a:r>
            <a:endParaRPr lang="en-AU" sz="28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736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title" sz="quarter"/>
          </p:nvPr>
        </p:nvSpPr>
        <p:spPr>
          <a:xfrm>
            <a:off x="468313" y="-315913"/>
            <a:ext cx="8229600" cy="1143001"/>
          </a:xfrm>
        </p:spPr>
        <p:txBody>
          <a:bodyPr/>
          <a:lstStyle/>
          <a:p>
            <a:pPr eaLnBrk="1" hangingPunct="1"/>
            <a:r>
              <a:rPr lang="en-US" sz="2800" b="1" dirty="0" smtClean="0">
                <a:solidFill>
                  <a:srgbClr val="FFC000"/>
                </a:solidFill>
              </a:rPr>
              <a:t>Staff &amp; </a:t>
            </a:r>
            <a:r>
              <a:rPr lang="en-US" sz="2800" b="1" dirty="0" err="1" smtClean="0">
                <a:solidFill>
                  <a:srgbClr val="FFC000"/>
                </a:solidFill>
              </a:rPr>
              <a:t>Microscopist</a:t>
            </a:r>
            <a:r>
              <a:rPr lang="en-US" sz="2800" b="1" dirty="0" smtClean="0">
                <a:solidFill>
                  <a:srgbClr val="FFC000"/>
                </a:solidFill>
              </a:rPr>
              <a:t> </a:t>
            </a:r>
            <a:r>
              <a:rPr lang="en-US" sz="2800" b="1" dirty="0" smtClean="0">
                <a:solidFill>
                  <a:srgbClr val="FFC000"/>
                </a:solidFill>
              </a:rPr>
              <a:t>Houses</a:t>
            </a:r>
            <a:endParaRPr lang="en-AU" sz="2800" b="1" dirty="0" smtClean="0">
              <a:solidFill>
                <a:srgbClr val="FFC000"/>
              </a:solidFill>
            </a:endParaRPr>
          </a:p>
        </p:txBody>
      </p:sp>
      <p:pic>
        <p:nvPicPr>
          <p:cNvPr id="125956" name="Picture 4" descr="DSC0054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23850" y="765175"/>
            <a:ext cx="4005263" cy="300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5957" name="Picture 5" descr="DSC00550"/>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953000" y="838200"/>
            <a:ext cx="3932140" cy="2949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ontent Placeholder 1"/>
          <p:cNvSpPr>
            <a:spLocks noGrp="1"/>
          </p:cNvSpPr>
          <p:nvPr>
            <p:ph sz="quarter" idx="2"/>
          </p:nvPr>
        </p:nvSpPr>
        <p:spPr/>
        <p:txBody>
          <a:bodyPr/>
          <a:lstStyle/>
          <a:p>
            <a:endParaRPr lang="en-AU" dirty="0"/>
          </a:p>
        </p:txBody>
      </p:sp>
      <p:sp>
        <p:nvSpPr>
          <p:cNvPr id="3" name="Content Placeholder 2"/>
          <p:cNvSpPr>
            <a:spLocks noGrp="1"/>
          </p:cNvSpPr>
          <p:nvPr>
            <p:ph sz="quarter" idx="4"/>
          </p:nvPr>
        </p:nvSpPr>
        <p:spPr>
          <a:xfrm>
            <a:off x="5181600" y="4457700"/>
            <a:ext cx="3810000" cy="1981200"/>
          </a:xfrm>
        </p:spPr>
        <p:txBody>
          <a:bodyPr/>
          <a:lstStyle/>
          <a:p>
            <a:r>
              <a:rPr lang="en-AU" sz="2000" b="1" dirty="0" smtClean="0">
                <a:solidFill>
                  <a:srgbClr val="FFFF00"/>
                </a:solidFill>
                <a:effectLst>
                  <a:outerShdw blurRad="38100" dist="38100" dir="2700000" algn="tl">
                    <a:srgbClr val="000000">
                      <a:alpha val="43137"/>
                    </a:srgbClr>
                  </a:outerShdw>
                </a:effectLst>
              </a:rPr>
              <a:t>21 Houses built by RAM assisted by TRF and </a:t>
            </a:r>
            <a:r>
              <a:rPr lang="en-AU" sz="2000" b="1" dirty="0" err="1" smtClean="0">
                <a:solidFill>
                  <a:srgbClr val="FFFF00"/>
                </a:solidFill>
                <a:effectLst>
                  <a:outerShdw blurRad="38100" dist="38100" dir="2700000" algn="tl">
                    <a:srgbClr val="000000">
                      <a:alpha val="43137"/>
                    </a:srgbClr>
                  </a:outerShdw>
                </a:effectLst>
              </a:rPr>
              <a:t>AusAid</a:t>
            </a:r>
            <a:endParaRPr lang="en-AU" sz="2000" b="1" dirty="0">
              <a:solidFill>
                <a:srgbClr val="FFFF00"/>
              </a:solidFill>
              <a:effectLst>
                <a:outerShdw blurRad="38100" dist="38100" dir="2700000" algn="tl">
                  <a:srgbClr val="000000">
                    <a:alpha val="43137"/>
                  </a:srgbClr>
                </a:outerShdw>
              </a:effectLst>
            </a:endParaRPr>
          </a:p>
        </p:txBody>
      </p:sp>
      <p:pic>
        <p:nvPicPr>
          <p:cNvPr id="10" name="Picture 2" descr="DSC004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038600"/>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201489"/>
      </p:ext>
    </p:extLst>
  </p:cSld>
  <p:clrMapOvr>
    <a:masterClrMapping/>
  </p:clrMapOvr>
  <p:transition>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125956"/>
                                        </p:tgtEl>
                                        <p:attrNameLst>
                                          <p:attrName>style.visibility</p:attrName>
                                        </p:attrNameLst>
                                      </p:cBhvr>
                                      <p:to>
                                        <p:strVal val="visible"/>
                                      </p:to>
                                    </p:set>
                                    <p:anim calcmode="lin" valueType="num">
                                      <p:cBhvr additive="base">
                                        <p:cTn id="7" dur="1000" fill="hold"/>
                                        <p:tgtEl>
                                          <p:spTgt spid="125956"/>
                                        </p:tgtEl>
                                        <p:attrNameLst>
                                          <p:attrName>ppt_x</p:attrName>
                                        </p:attrNameLst>
                                      </p:cBhvr>
                                      <p:tavLst>
                                        <p:tav tm="0">
                                          <p:val>
                                            <p:strVal val="0-#ppt_w/2"/>
                                          </p:val>
                                        </p:tav>
                                        <p:tav tm="100000">
                                          <p:val>
                                            <p:strVal val="#ppt_x"/>
                                          </p:val>
                                        </p:tav>
                                      </p:tavLst>
                                    </p:anim>
                                    <p:anim calcmode="lin" valueType="num">
                                      <p:cBhvr additive="base">
                                        <p:cTn id="8" dur="1000" fill="hold"/>
                                        <p:tgtEl>
                                          <p:spTgt spid="12595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 presetClass="entr" presetSubtype="12" fill="hold" nodeType="afterEffect">
                                  <p:stCondLst>
                                    <p:cond delay="0"/>
                                  </p:stCondLst>
                                  <p:childTnLst>
                                    <p:set>
                                      <p:cBhvr>
                                        <p:cTn id="11" dur="1" fill="hold">
                                          <p:stCondLst>
                                            <p:cond delay="0"/>
                                          </p:stCondLst>
                                        </p:cTn>
                                        <p:tgtEl>
                                          <p:spTgt spid="125957"/>
                                        </p:tgtEl>
                                        <p:attrNameLst>
                                          <p:attrName>style.visibility</p:attrName>
                                        </p:attrNameLst>
                                      </p:cBhvr>
                                      <p:to>
                                        <p:strVal val="visible"/>
                                      </p:to>
                                    </p:set>
                                    <p:anim calcmode="lin" valueType="num">
                                      <p:cBhvr additive="base">
                                        <p:cTn id="12" dur="1000" fill="hold"/>
                                        <p:tgtEl>
                                          <p:spTgt spid="125957"/>
                                        </p:tgtEl>
                                        <p:attrNameLst>
                                          <p:attrName>ppt_x</p:attrName>
                                        </p:attrNameLst>
                                      </p:cBhvr>
                                      <p:tavLst>
                                        <p:tav tm="0">
                                          <p:val>
                                            <p:strVal val="0-#ppt_w/2"/>
                                          </p:val>
                                        </p:tav>
                                        <p:tav tm="100000">
                                          <p:val>
                                            <p:strVal val="#ppt_x"/>
                                          </p:val>
                                        </p:tav>
                                      </p:tavLst>
                                    </p:anim>
                                    <p:anim calcmode="lin" valueType="num">
                                      <p:cBhvr additive="base">
                                        <p:cTn id="13" dur="1000" fill="hold"/>
                                        <p:tgtEl>
                                          <p:spTgt spid="12595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3"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1+#ppt_w/2"/>
                                          </p:val>
                                        </p:tav>
                                        <p:tav tm="100000">
                                          <p:val>
                                            <p:strVal val="#ppt_x"/>
                                          </p:val>
                                        </p:tav>
                                      </p:tavLst>
                                    </p:anim>
                                    <p:anim calcmode="lin" valueType="num">
                                      <p:cBhvr additive="base">
                                        <p:cTn id="1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325</Words>
  <Application>Microsoft Office PowerPoint</Application>
  <PresentationFormat>On-screen Show (4:3)</PresentationFormat>
  <Paragraphs>58</Paragraphs>
  <Slides>14</Slides>
  <Notes>6</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1_Office Theme</vt:lpstr>
      <vt:lpstr>3_Office Theme</vt:lpstr>
      <vt:lpstr>PowerPoint Presentation</vt:lpstr>
      <vt:lpstr>Overview – Solomon Islands</vt:lpstr>
      <vt:lpstr>PowerPoint Presentation</vt:lpstr>
      <vt:lpstr>PowerPoint Presentation</vt:lpstr>
      <vt:lpstr>PowerPoint Presentation</vt:lpstr>
      <vt:lpstr>RAM Record of Service: Solomons</vt:lpstr>
      <vt:lpstr>Early RAM Programs - Bed nets and Chemicals</vt:lpstr>
      <vt:lpstr>PowerPoint Presentation</vt:lpstr>
      <vt:lpstr>Staff &amp; Microscopist Houses</vt:lpstr>
      <vt:lpstr>Bed Net Storage Warehouses</vt:lpstr>
      <vt:lpstr>PowerPoint Presentation</vt:lpstr>
      <vt:lpstr>Molotabi Clinic</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&amp; Judi</dc:creator>
  <cp:lastModifiedBy>Dave &amp; Judi</cp:lastModifiedBy>
  <cp:revision>18</cp:revision>
  <cp:lastPrinted>2016-08-16T05:54:39Z</cp:lastPrinted>
  <dcterms:created xsi:type="dcterms:W3CDTF">2016-08-16T02:16:41Z</dcterms:created>
  <dcterms:modified xsi:type="dcterms:W3CDTF">2017-08-15T03:49:47Z</dcterms:modified>
</cp:coreProperties>
</file>