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5" r:id="rId2"/>
    <p:sldMasterId id="2147483768" r:id="rId3"/>
  </p:sldMasterIdLst>
  <p:notesMasterIdLst>
    <p:notesMasterId r:id="rId25"/>
  </p:notesMasterIdLst>
  <p:handoutMasterIdLst>
    <p:handoutMasterId r:id="rId26"/>
  </p:handoutMasterIdLst>
  <p:sldIdLst>
    <p:sldId id="398" r:id="rId4"/>
    <p:sldId id="433" r:id="rId5"/>
    <p:sldId id="368" r:id="rId6"/>
    <p:sldId id="401" r:id="rId7"/>
    <p:sldId id="414" r:id="rId8"/>
    <p:sldId id="423" r:id="rId9"/>
    <p:sldId id="424" r:id="rId10"/>
    <p:sldId id="421" r:id="rId11"/>
    <p:sldId id="404" r:id="rId12"/>
    <p:sldId id="432" r:id="rId13"/>
    <p:sldId id="430" r:id="rId14"/>
    <p:sldId id="425" r:id="rId15"/>
    <p:sldId id="394" r:id="rId16"/>
    <p:sldId id="415" r:id="rId17"/>
    <p:sldId id="420" r:id="rId18"/>
    <p:sldId id="419" r:id="rId19"/>
    <p:sldId id="426" r:id="rId20"/>
    <p:sldId id="422" r:id="rId21"/>
    <p:sldId id="435" r:id="rId22"/>
    <p:sldId id="431" r:id="rId23"/>
    <p:sldId id="434" r:id="rId24"/>
  </p:sldIdLst>
  <p:sldSz cx="9144000" cy="6858000" type="screen4x3"/>
  <p:notesSz cx="6858000" cy="994568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3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D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70" y="-120"/>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1"/>
            <a:ext cx="2971800" cy="497284"/>
          </a:xfrm>
          <a:prstGeom prst="rect">
            <a:avLst/>
          </a:prstGeom>
        </p:spPr>
        <p:txBody>
          <a:bodyPr vert="horz" lIns="91440" tIns="45720" rIns="91440" bIns="45720" rtlCol="0"/>
          <a:lstStyle>
            <a:lvl1pPr algn="r">
              <a:defRPr sz="1200"/>
            </a:lvl1pPr>
          </a:lstStyle>
          <a:p>
            <a:fld id="{A694D2BC-6481-4600-B69C-52A85AAB1603}" type="datetimeFigureOut">
              <a:rPr lang="en-AU" smtClean="0"/>
              <a:t>16/08/2017</a:t>
            </a:fld>
            <a:endParaRPr lang="en-AU"/>
          </a:p>
        </p:txBody>
      </p:sp>
      <p:sp>
        <p:nvSpPr>
          <p:cNvPr id="4" name="Footer Placeholder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7A531F14-A811-4FEF-9B27-891615E87B28}" type="slidenum">
              <a:rPr lang="en-AU" smtClean="0"/>
              <a:t>‹#›</a:t>
            </a:fld>
            <a:endParaRPr lang="en-AU"/>
          </a:p>
        </p:txBody>
      </p:sp>
      <p:sp>
        <p:nvSpPr>
          <p:cNvPr id="6" name="Header Placeholder 5"/>
          <p:cNvSpPr>
            <a:spLocks noGrp="1"/>
          </p:cNvSpPr>
          <p:nvPr>
            <p:ph type="hdr" sz="quarter"/>
          </p:nvPr>
        </p:nvSpPr>
        <p:spPr>
          <a:xfrm>
            <a:off x="0" y="1"/>
            <a:ext cx="2971800" cy="497284"/>
          </a:xfrm>
          <a:prstGeom prst="rect">
            <a:avLst/>
          </a:prstGeom>
        </p:spPr>
        <p:txBody>
          <a:bodyPr vert="horz" lIns="91440" tIns="45720" rIns="91440" bIns="45720" rtlCol="0"/>
          <a:lstStyle>
            <a:lvl1pPr algn="l">
              <a:defRPr sz="1200"/>
            </a:lvl1pPr>
          </a:lstStyle>
          <a:p>
            <a:endParaRPr lang="en-AU"/>
          </a:p>
        </p:txBody>
      </p:sp>
    </p:spTree>
    <p:extLst>
      <p:ext uri="{BB962C8B-B14F-4D97-AF65-F5344CB8AC3E}">
        <p14:creationId xmlns:p14="http://schemas.microsoft.com/office/powerpoint/2010/main" val="6640142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97284"/>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AU"/>
          </a:p>
        </p:txBody>
      </p:sp>
      <p:sp>
        <p:nvSpPr>
          <p:cNvPr id="3" name="Date Placeholder 2"/>
          <p:cNvSpPr>
            <a:spLocks noGrp="1"/>
          </p:cNvSpPr>
          <p:nvPr>
            <p:ph type="dt" idx="1"/>
          </p:nvPr>
        </p:nvSpPr>
        <p:spPr>
          <a:xfrm>
            <a:off x="3884613" y="1"/>
            <a:ext cx="2971800" cy="497284"/>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102476D-0D23-4201-9D46-F391859A59D9}" type="datetimeFigureOut">
              <a:rPr lang="en-AU"/>
              <a:pPr>
                <a:defRPr/>
              </a:pPr>
              <a:t>16/08/2017</a:t>
            </a:fld>
            <a:endParaRPr lang="en-AU"/>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724202"/>
            <a:ext cx="5486400" cy="4475559"/>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AU"/>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32BDE04-D06A-474F-A77D-D5F1327EA517}" type="slidenum">
              <a:rPr lang="en-AU"/>
              <a:pPr>
                <a:defRPr/>
              </a:pPr>
              <a:t>‹#›</a:t>
            </a:fld>
            <a:endParaRPr lang="en-AU"/>
          </a:p>
        </p:txBody>
      </p:sp>
    </p:spTree>
    <p:extLst>
      <p:ext uri="{BB962C8B-B14F-4D97-AF65-F5344CB8AC3E}">
        <p14:creationId xmlns:p14="http://schemas.microsoft.com/office/powerpoint/2010/main" val="6786570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Nets require humans</a:t>
            </a:r>
            <a:r>
              <a:rPr lang="en-US" baseline="0" dirty="0" smtClean="0"/>
              <a:t> to sleep inside them. IRS is less </a:t>
            </a:r>
            <a:r>
              <a:rPr lang="en-US" baseline="0" dirty="0" err="1" smtClean="0"/>
              <a:t>behaviour</a:t>
            </a:r>
            <a:r>
              <a:rPr lang="en-US" baseline="0" dirty="0" smtClean="0"/>
              <a:t> dependent but the mosquitoes still need to enter the houses to contact the insecticide and be killed.  We are presently at the same level of control as when DDT was used in indoor residual spraying in the 1970s in the Solomon Islands</a:t>
            </a:r>
            <a:endParaRPr lang="en-AU" dirty="0"/>
          </a:p>
        </p:txBody>
      </p:sp>
      <p:sp>
        <p:nvSpPr>
          <p:cNvPr id="4" name="Slide Number Placeholder 3"/>
          <p:cNvSpPr>
            <a:spLocks noGrp="1"/>
          </p:cNvSpPr>
          <p:nvPr>
            <p:ph type="sldNum" sz="quarter" idx="10"/>
          </p:nvPr>
        </p:nvSpPr>
        <p:spPr/>
        <p:txBody>
          <a:bodyPr/>
          <a:lstStyle/>
          <a:p>
            <a:fld id="{AAFC86EC-AA9D-46AE-AC0F-846651D8B23A}"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903817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9A1D78-7350-4865-BF1D-22F56298A7D2}" type="slidenum">
              <a:rPr lang="en-AU" smtClean="0">
                <a:latin typeface="Arial" charset="0"/>
              </a:rPr>
              <a:pPr fontAlgn="base">
                <a:spcBef>
                  <a:spcPct val="0"/>
                </a:spcBef>
                <a:spcAft>
                  <a:spcPct val="0"/>
                </a:spcAft>
              </a:pPr>
              <a:t>18</a:t>
            </a:fld>
            <a:endParaRPr lang="en-AU" smtClean="0">
              <a:latin typeface="Arial" charset="0"/>
            </a:endParaRPr>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dirty="0" smtClean="0"/>
          </a:p>
        </p:txBody>
      </p:sp>
    </p:spTree>
    <p:extLst>
      <p:ext uri="{BB962C8B-B14F-4D97-AF65-F5344CB8AC3E}">
        <p14:creationId xmlns:p14="http://schemas.microsoft.com/office/powerpoint/2010/main" val="574108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9E4551AE-971B-4681-A86A-135E0539E53E}" type="datetimeFigureOut">
              <a:rPr lang="en-AU"/>
              <a:pPr>
                <a:defRPr/>
              </a:pPr>
              <a:t>16/08/2017</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AFC65453-DE4D-45DA-ABF0-98E2A336A57B}" type="slidenum">
              <a:rPr lang="en-AU"/>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1219EE6E-273A-4177-A5E1-C4E496A427C4}" type="datetimeFigureOut">
              <a:rPr lang="en-AU"/>
              <a:pPr>
                <a:defRPr/>
              </a:pPr>
              <a:t>16/08/2017</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938C5A0F-409A-4CDF-9B36-5F60F3A03806}"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1FA1BF82-BF16-4526-8EAD-1B2893B2ED44}" type="datetimeFigureOut">
              <a:rPr lang="en-AU"/>
              <a:pPr>
                <a:defRPr/>
              </a:pPr>
              <a:t>16/08/2017</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F3B2084B-B93B-4C75-A25A-8C853FA00B6F}" type="slidenum">
              <a:rPr lang="en-AU"/>
              <a:pPr>
                <a:defRPr/>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A8E133-D1D9-4146-ADD3-23B209F0AEDB}" type="datetimeFigureOut">
              <a:rPr lang="en-US" smtClean="0">
                <a:solidFill>
                  <a:prstClr val="black">
                    <a:tint val="75000"/>
                  </a:prstClr>
                </a:solidFill>
              </a:rPr>
              <a:pPr/>
              <a:t>16-Aug-17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EDF8E5-CA08-E34D-B316-74312580C6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2824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A8E133-D1D9-4146-ADD3-23B209F0AEDB}" type="datetimeFigureOut">
              <a:rPr lang="en-US" smtClean="0">
                <a:solidFill>
                  <a:prstClr val="black">
                    <a:tint val="75000"/>
                  </a:prstClr>
                </a:solidFill>
              </a:rPr>
              <a:pPr/>
              <a:t>16-Aug-17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EDF8E5-CA08-E34D-B316-74312580C6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097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A8E133-D1D9-4146-ADD3-23B209F0AEDB}" type="datetimeFigureOut">
              <a:rPr lang="en-US" smtClean="0">
                <a:solidFill>
                  <a:prstClr val="black">
                    <a:tint val="75000"/>
                  </a:prstClr>
                </a:solidFill>
              </a:rPr>
              <a:pPr/>
              <a:t>16-Aug-17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EDF8E5-CA08-E34D-B316-74312580C6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666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A8E133-D1D9-4146-ADD3-23B209F0AEDB}" type="datetimeFigureOut">
              <a:rPr lang="en-US" smtClean="0">
                <a:solidFill>
                  <a:prstClr val="black">
                    <a:tint val="75000"/>
                  </a:prstClr>
                </a:solidFill>
              </a:rPr>
              <a:pPr/>
              <a:t>16-Aug-17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EDF8E5-CA08-E34D-B316-74312580C6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7595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A8E133-D1D9-4146-ADD3-23B209F0AEDB}" type="datetimeFigureOut">
              <a:rPr lang="en-US" smtClean="0">
                <a:solidFill>
                  <a:prstClr val="black">
                    <a:tint val="75000"/>
                  </a:prstClr>
                </a:solidFill>
              </a:rPr>
              <a:pPr/>
              <a:t>16-Aug-17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EDF8E5-CA08-E34D-B316-74312580C6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652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A8E133-D1D9-4146-ADD3-23B209F0AEDB}" type="datetimeFigureOut">
              <a:rPr lang="en-US" smtClean="0">
                <a:solidFill>
                  <a:prstClr val="black">
                    <a:tint val="75000"/>
                  </a:prstClr>
                </a:solidFill>
              </a:rPr>
              <a:pPr/>
              <a:t>16-Aug-17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EDF8E5-CA08-E34D-B316-74312580C6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779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A8E133-D1D9-4146-ADD3-23B209F0AEDB}" type="datetimeFigureOut">
              <a:rPr lang="en-US" smtClean="0">
                <a:solidFill>
                  <a:prstClr val="black">
                    <a:tint val="75000"/>
                  </a:prstClr>
                </a:solidFill>
              </a:rPr>
              <a:pPr/>
              <a:t>16-Aug-17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EDF8E5-CA08-E34D-B316-74312580C6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822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A8E133-D1D9-4146-ADD3-23B209F0AEDB}" type="datetimeFigureOut">
              <a:rPr lang="en-US" smtClean="0">
                <a:solidFill>
                  <a:prstClr val="black">
                    <a:tint val="75000"/>
                  </a:prstClr>
                </a:solidFill>
              </a:rPr>
              <a:pPr/>
              <a:t>16-Aug-17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EDF8E5-CA08-E34D-B316-74312580C6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435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415BE988-6D5F-416C-A715-B6494C073679}" type="datetimeFigureOut">
              <a:rPr lang="en-AU"/>
              <a:pPr>
                <a:defRPr/>
              </a:pPr>
              <a:t>16/08/2017</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6FBCF95C-5824-459D-BC2E-8643D0171BB7}" type="slidenum">
              <a:rPr lang="en-AU"/>
              <a:pPr>
                <a:defRPr/>
              </a:pPr>
              <a:t>‹#›</a:t>
            </a:fld>
            <a:endParaRPr lang="en-A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A8E133-D1D9-4146-ADD3-23B209F0AEDB}" type="datetimeFigureOut">
              <a:rPr lang="en-US" smtClean="0">
                <a:solidFill>
                  <a:prstClr val="black">
                    <a:tint val="75000"/>
                  </a:prstClr>
                </a:solidFill>
              </a:rPr>
              <a:pPr/>
              <a:t>16-Aug-17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EDF8E5-CA08-E34D-B316-74312580C6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403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A8E133-D1D9-4146-ADD3-23B209F0AEDB}" type="datetimeFigureOut">
              <a:rPr lang="en-US" smtClean="0">
                <a:solidFill>
                  <a:prstClr val="black">
                    <a:tint val="75000"/>
                  </a:prstClr>
                </a:solidFill>
              </a:rPr>
              <a:pPr/>
              <a:t>16-Aug-17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EDF8E5-CA08-E34D-B316-74312580C6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85461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A8E133-D1D9-4146-ADD3-23B209F0AEDB}" type="datetimeFigureOut">
              <a:rPr lang="en-US" smtClean="0">
                <a:solidFill>
                  <a:prstClr val="black">
                    <a:tint val="75000"/>
                  </a:prstClr>
                </a:solidFill>
              </a:rPr>
              <a:pPr/>
              <a:t>16-Aug-17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EDF8E5-CA08-E34D-B316-74312580C6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93493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224F01AC-8F11-457F-BC47-48DD6B7AD275}" type="datetimeFigureOut">
              <a:rPr lang="en-US">
                <a:solidFill>
                  <a:prstClr val="black">
                    <a:tint val="75000"/>
                  </a:prstClr>
                </a:solidFill>
              </a:rPr>
              <a:pPr>
                <a:defRPr/>
              </a:pPr>
              <a:t>16-Aug-17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C8565C2-954C-46E7-936C-7C1D2FEAC0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95658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12689B9A-CB18-432A-970E-B514E9F9EB54}" type="datetimeFigureOut">
              <a:rPr lang="en-AU">
                <a:solidFill>
                  <a:prstClr val="black">
                    <a:tint val="75000"/>
                  </a:prstClr>
                </a:solidFill>
              </a:rPr>
              <a:pPr/>
              <a:t>16/08/2017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C90728C-6D3F-49F9-A15A-A71481EDCEB0}"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2845715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2689B9A-CB18-432A-970E-B514E9F9EB54}" type="datetimeFigureOut">
              <a:rPr lang="en-AU">
                <a:solidFill>
                  <a:prstClr val="black">
                    <a:tint val="75000"/>
                  </a:prstClr>
                </a:solidFill>
              </a:rPr>
              <a:pPr/>
              <a:t>16/08/2017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C90728C-6D3F-49F9-A15A-A71481EDCEB0}"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3311158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689B9A-CB18-432A-970E-B514E9F9EB54}" type="datetimeFigureOut">
              <a:rPr lang="en-AU">
                <a:solidFill>
                  <a:prstClr val="black">
                    <a:tint val="75000"/>
                  </a:prstClr>
                </a:solidFill>
              </a:rPr>
              <a:pPr/>
              <a:t>16/08/2017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C90728C-6D3F-49F9-A15A-A71481EDCEB0}"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0401050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12689B9A-CB18-432A-970E-B514E9F9EB54}" type="datetimeFigureOut">
              <a:rPr lang="en-AU">
                <a:solidFill>
                  <a:prstClr val="black">
                    <a:tint val="75000"/>
                  </a:prstClr>
                </a:solidFill>
              </a:rPr>
              <a:pPr/>
              <a:t>16/08/2017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CC90728C-6D3F-49F9-A15A-A71481EDCEB0}"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294400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12689B9A-CB18-432A-970E-B514E9F9EB54}" type="datetimeFigureOut">
              <a:rPr lang="en-AU">
                <a:solidFill>
                  <a:prstClr val="black">
                    <a:tint val="75000"/>
                  </a:prstClr>
                </a:solidFill>
              </a:rPr>
              <a:pPr/>
              <a:t>16/08/2017</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CC90728C-6D3F-49F9-A15A-A71481EDCEB0}"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0354205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12689B9A-CB18-432A-970E-B514E9F9EB54}" type="datetimeFigureOut">
              <a:rPr lang="en-AU">
                <a:solidFill>
                  <a:prstClr val="black">
                    <a:tint val="75000"/>
                  </a:prstClr>
                </a:solidFill>
              </a:rPr>
              <a:pPr/>
              <a:t>16/08/2017</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CC90728C-6D3F-49F9-A15A-A71481EDCEB0}"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179756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CD89201-DDBC-4C0A-A1D6-D4BBC057B5F9}" type="datetimeFigureOut">
              <a:rPr lang="en-AU"/>
              <a:pPr>
                <a:defRPr/>
              </a:pPr>
              <a:t>16/08/2017</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2ABAF1B0-D973-483C-ABD3-5C02AE4AAC49}" type="slidenum">
              <a:rPr lang="en-AU"/>
              <a:pPr>
                <a:defRPr/>
              </a:pPr>
              <a:t>‹#›</a:t>
            </a:fld>
            <a:endParaRPr lang="en-A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689B9A-CB18-432A-970E-B514E9F9EB54}" type="datetimeFigureOut">
              <a:rPr lang="en-AU">
                <a:solidFill>
                  <a:prstClr val="black">
                    <a:tint val="75000"/>
                  </a:prstClr>
                </a:solidFill>
              </a:rPr>
              <a:pPr/>
              <a:t>16/08/2017</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CC90728C-6D3F-49F9-A15A-A71481EDCEB0}"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0846930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89B9A-CB18-432A-970E-B514E9F9EB54}" type="datetimeFigureOut">
              <a:rPr lang="en-AU">
                <a:solidFill>
                  <a:prstClr val="black">
                    <a:tint val="75000"/>
                  </a:prstClr>
                </a:solidFill>
              </a:rPr>
              <a:pPr/>
              <a:t>16/08/2017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CC90728C-6D3F-49F9-A15A-A71481EDCEB0}"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1442443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89B9A-CB18-432A-970E-B514E9F9EB54}" type="datetimeFigureOut">
              <a:rPr lang="en-AU">
                <a:solidFill>
                  <a:prstClr val="black">
                    <a:tint val="75000"/>
                  </a:prstClr>
                </a:solidFill>
              </a:rPr>
              <a:pPr/>
              <a:t>16/08/2017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CC90728C-6D3F-49F9-A15A-A71481EDCEB0}"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5937327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2689B9A-CB18-432A-970E-B514E9F9EB54}" type="datetimeFigureOut">
              <a:rPr lang="en-AU">
                <a:solidFill>
                  <a:prstClr val="black">
                    <a:tint val="75000"/>
                  </a:prstClr>
                </a:solidFill>
              </a:rPr>
              <a:pPr/>
              <a:t>16/08/2017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C90728C-6D3F-49F9-A15A-A71481EDCEB0}"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1829628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2689B9A-CB18-432A-970E-B514E9F9EB54}" type="datetimeFigureOut">
              <a:rPr lang="en-AU">
                <a:solidFill>
                  <a:prstClr val="black">
                    <a:tint val="75000"/>
                  </a:prstClr>
                </a:solidFill>
              </a:rPr>
              <a:pPr/>
              <a:t>16/08/2017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C90728C-6D3F-49F9-A15A-A71481EDCEB0}"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254612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5431C329-2400-4EE3-BBC1-50038106972F}" type="datetimeFigureOut">
              <a:rPr lang="en-AU"/>
              <a:pPr>
                <a:defRPr/>
              </a:pPr>
              <a:t>16/08/2017</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D2559310-6AC7-4043-9446-EC2E09BFF0D0}"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FD01CE82-9BAB-4FBB-9596-3D2E20E7CAD4}" type="datetimeFigureOut">
              <a:rPr lang="en-AU"/>
              <a:pPr>
                <a:defRPr/>
              </a:pPr>
              <a:t>16/08/2017</a:t>
            </a:fld>
            <a:endParaRPr lang="en-AU"/>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774E988F-A917-45D2-B1B1-A289A431CA35}"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C5C67AC9-04B0-44A6-82A6-F8E4B2071159}" type="datetimeFigureOut">
              <a:rPr lang="en-AU"/>
              <a:pPr>
                <a:defRPr/>
              </a:pPr>
              <a:t>16/08/2017</a:t>
            </a:fld>
            <a:endParaRPr lang="en-AU"/>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AE5F2AEE-2283-4931-83A1-E528AE2DF23B}"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C06D229-DF14-4F21-B395-85A00EA30657}" type="datetimeFigureOut">
              <a:rPr lang="en-AU"/>
              <a:pPr>
                <a:defRPr/>
              </a:pPr>
              <a:t>16/08/2017</a:t>
            </a:fld>
            <a:endParaRPr lang="en-AU"/>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BF4AB418-B650-4D6E-8D34-62BAEC9EBAF4}"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A008559-9B1C-462C-B64D-E6C5E678421C}" type="datetimeFigureOut">
              <a:rPr lang="en-AU"/>
              <a:pPr>
                <a:defRPr/>
              </a:pPr>
              <a:t>16/08/2017</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5E394C10-18D0-4BD5-BE3D-9014A6D96009}"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49E2F6-34FA-4B99-AC87-52285E462B2B}" type="datetimeFigureOut">
              <a:rPr lang="en-AU"/>
              <a:pPr>
                <a:defRPr/>
              </a:pPr>
              <a:t>16/08/2017</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964D2683-9F8A-48AD-A02F-8B8909C0E376}"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AA979DF-D35C-4D5B-9611-4579721CB7F2}" type="datetimeFigureOut">
              <a:rPr lang="en-AU"/>
              <a:pPr>
                <a:defRPr/>
              </a:pPr>
              <a:t>16/08/2017</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F93C364-9B99-480D-AB63-AB880FF06D13}" type="slidenum">
              <a:rPr lang="en-AU"/>
              <a:pPr>
                <a:defRPr/>
              </a:pPr>
              <a:t>‹#›</a:t>
            </a:fld>
            <a:endParaRPr lang="en-AU"/>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BFA8E133-D1D9-4146-ADD3-23B209F0AEDB}" type="datetimeFigureOut">
              <a:rPr lang="en-US" smtClean="0">
                <a:solidFill>
                  <a:prstClr val="black">
                    <a:tint val="75000"/>
                  </a:prstClr>
                </a:solidFill>
                <a:latin typeface="Calibri"/>
              </a:rPr>
              <a:pPr defTabSz="457200" fontAlgn="auto">
                <a:spcBef>
                  <a:spcPts val="0"/>
                </a:spcBef>
                <a:spcAft>
                  <a:spcPts val="0"/>
                </a:spcAft>
              </a:pPr>
              <a:t>16-Aug-17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16EDF8E5-CA08-E34D-B316-74312580C656}" type="slidenum">
              <a:rPr lang="en-US" smtClean="0">
                <a:solidFill>
                  <a:prstClr val="black">
                    <a:tint val="75000"/>
                  </a:prstClr>
                </a:solidFill>
                <a:latin typeface="Calibri"/>
              </a:rPr>
              <a:pPr defTabSz="4572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449504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2689B9A-CB18-432A-970E-B514E9F9EB54}" type="datetimeFigureOut">
              <a:rPr lang="en-AU" smtClean="0">
                <a:solidFill>
                  <a:prstClr val="black">
                    <a:tint val="75000"/>
                  </a:prstClr>
                </a:solidFill>
                <a:latin typeface="Calibri"/>
              </a:rPr>
              <a:pPr fontAlgn="auto">
                <a:spcBef>
                  <a:spcPts val="0"/>
                </a:spcBef>
                <a:spcAft>
                  <a:spcPts val="0"/>
                </a:spcAft>
              </a:pPr>
              <a:t>16/08/2017</a:t>
            </a:fld>
            <a:endParaRPr lang="en-AU" smtClean="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AU" smtClean="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C90728C-6D3F-49F9-A15A-A71481EDCEB0}" type="slidenum">
              <a:rPr lang="en-AU" smtClean="0">
                <a:solidFill>
                  <a:prstClr val="black">
                    <a:tint val="75000"/>
                  </a:prstClr>
                </a:solidFill>
                <a:latin typeface="Calibri"/>
              </a:rPr>
              <a:pPr fontAlgn="auto">
                <a:spcBef>
                  <a:spcPts val="0"/>
                </a:spcBef>
                <a:spcAft>
                  <a:spcPts val="0"/>
                </a:spcAft>
              </a:pPr>
              <a:t>‹#›</a:t>
            </a:fld>
            <a:endParaRPr lang="en-AU" smtClean="0">
              <a:solidFill>
                <a:prstClr val="black">
                  <a:tint val="75000"/>
                </a:prstClr>
              </a:solidFill>
              <a:latin typeface="Calibri"/>
            </a:endParaRPr>
          </a:p>
        </p:txBody>
      </p:sp>
    </p:spTree>
    <p:extLst>
      <p:ext uri="{BB962C8B-B14F-4D97-AF65-F5344CB8AC3E}">
        <p14:creationId xmlns:p14="http://schemas.microsoft.com/office/powerpoint/2010/main" val="211402676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cid:ii_15b1395af4727c70" TargetMode="External"/><Relationship Id="rId7"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3841812" y="1536625"/>
            <a:ext cx="1676400" cy="2089150"/>
          </a:xfrm>
          <a:prstGeom prst="rect">
            <a:avLst/>
          </a:prstGeom>
        </p:spPr>
      </p:pic>
      <p:sp>
        <p:nvSpPr>
          <p:cNvPr id="3" name="TextBox 2"/>
          <p:cNvSpPr txBox="1"/>
          <p:nvPr/>
        </p:nvSpPr>
        <p:spPr>
          <a:xfrm>
            <a:off x="1547664" y="764703"/>
            <a:ext cx="6336704" cy="646331"/>
          </a:xfrm>
          <a:prstGeom prst="rect">
            <a:avLst/>
          </a:prstGeom>
          <a:noFill/>
        </p:spPr>
        <p:txBody>
          <a:bodyPr wrap="square" rtlCol="0">
            <a:spAutoFit/>
          </a:bodyPr>
          <a:lstStyle/>
          <a:p>
            <a:pPr algn="ctr"/>
            <a:r>
              <a:rPr lang="en-AU" sz="3600" b="1" dirty="0" smtClean="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rPr>
              <a:t>Rotarians Against Malaria</a:t>
            </a:r>
            <a:endParaRPr lang="en-AU" sz="3600" b="1" dirty="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endParaRPr>
          </a:p>
        </p:txBody>
      </p:sp>
      <p:sp>
        <p:nvSpPr>
          <p:cNvPr id="4" name="TextBox 3"/>
          <p:cNvSpPr txBox="1"/>
          <p:nvPr/>
        </p:nvSpPr>
        <p:spPr>
          <a:xfrm>
            <a:off x="0" y="4235896"/>
            <a:ext cx="9144000" cy="461665"/>
          </a:xfrm>
          <a:prstGeom prst="rect">
            <a:avLst/>
          </a:prstGeom>
          <a:noFill/>
        </p:spPr>
        <p:txBody>
          <a:bodyPr wrap="square" rtlCol="0">
            <a:spAutoFit/>
          </a:bodyPr>
          <a:lstStyle/>
          <a:p>
            <a:pPr algn="ctr"/>
            <a:r>
              <a:rPr lang="en-AU" sz="2400" b="1" dirty="0" smtClean="0">
                <a:solidFill>
                  <a:srgbClr val="FFFF00"/>
                </a:solidFill>
                <a:effectLst>
                  <a:outerShdw blurRad="38100" dist="38100" dir="2700000" algn="tl">
                    <a:srgbClr val="000000">
                      <a:alpha val="43137"/>
                    </a:srgbClr>
                  </a:outerShdw>
                </a:effectLst>
                <a:latin typeface="Comic Sans MS" panose="030F0702030302020204" pitchFamily="66" charset="0"/>
              </a:rPr>
              <a:t>A volunteer run organisation working to eliminate malaria</a:t>
            </a:r>
            <a:endParaRPr lang="en-AU" sz="2400" b="1"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6957" y="5301208"/>
            <a:ext cx="5231007" cy="1378329"/>
          </a:xfrm>
          <a:prstGeom prst="rect">
            <a:avLst/>
          </a:prstGeom>
        </p:spPr>
      </p:pic>
    </p:spTree>
    <p:extLst>
      <p:ext uri="{BB962C8B-B14F-4D97-AF65-F5344CB8AC3E}">
        <p14:creationId xmlns:p14="http://schemas.microsoft.com/office/powerpoint/2010/main" val="97217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sz="2800" b="1" dirty="0" smtClean="0">
                <a:solidFill>
                  <a:srgbClr val="FFC000"/>
                </a:solidFill>
                <a:effectLst>
                  <a:outerShdw blurRad="38100" dist="38100" dir="2700000" algn="tl">
                    <a:srgbClr val="000000">
                      <a:alpha val="43137"/>
                    </a:srgbClr>
                  </a:outerShdw>
                </a:effectLst>
              </a:rPr>
              <a:t>RAM and Rotary Club of Dili Lafaek</a:t>
            </a:r>
            <a:br>
              <a:rPr lang="en-AU" sz="2800" b="1" dirty="0" smtClean="0">
                <a:solidFill>
                  <a:srgbClr val="FFC000"/>
                </a:solidFill>
                <a:effectLst>
                  <a:outerShdw blurRad="38100" dist="38100" dir="2700000" algn="tl">
                    <a:srgbClr val="000000">
                      <a:alpha val="43137"/>
                    </a:srgbClr>
                  </a:outerShdw>
                </a:effectLst>
              </a:rPr>
            </a:br>
            <a:r>
              <a:rPr lang="en-AU" sz="2800" b="1" dirty="0" smtClean="0">
                <a:solidFill>
                  <a:srgbClr val="FFC000"/>
                </a:solidFill>
                <a:effectLst>
                  <a:outerShdw blurRad="38100" dist="38100" dir="2700000" algn="tl">
                    <a:srgbClr val="000000">
                      <a:alpha val="43137"/>
                    </a:srgbClr>
                  </a:outerShdw>
                </a:effectLst>
              </a:rPr>
              <a:t>Healthy village project in Timor </a:t>
            </a:r>
            <a:r>
              <a:rPr lang="en-AU" sz="2800" b="1" dirty="0" err="1" smtClean="0">
                <a:solidFill>
                  <a:srgbClr val="FFC000"/>
                </a:solidFill>
                <a:effectLst>
                  <a:outerShdw blurRad="38100" dist="38100" dir="2700000" algn="tl">
                    <a:srgbClr val="000000">
                      <a:alpha val="43137"/>
                    </a:srgbClr>
                  </a:outerShdw>
                </a:effectLst>
              </a:rPr>
              <a:t>Leste</a:t>
            </a:r>
            <a:endParaRPr lang="en-AU" sz="2800" b="1" dirty="0">
              <a:solidFill>
                <a:srgbClr val="FFC000"/>
              </a:solidFill>
              <a:effectLst>
                <a:outerShdw blurRad="38100" dist="38100" dir="2700000" algn="tl">
                  <a:srgbClr val="000000">
                    <a:alpha val="43137"/>
                  </a:srgbClr>
                </a:outerShdw>
              </a:effectLst>
            </a:endParaRPr>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a:prstGeom prst="rect">
            <a:avLst/>
          </a:prstGeom>
        </p:spPr>
      </p:pic>
    </p:spTree>
    <p:extLst>
      <p:ext uri="{BB962C8B-B14F-4D97-AF65-F5344CB8AC3E}">
        <p14:creationId xmlns:p14="http://schemas.microsoft.com/office/powerpoint/2010/main" val="2663026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AU" dirty="0"/>
          </a:p>
        </p:txBody>
      </p:sp>
      <p:sp>
        <p:nvSpPr>
          <p:cNvPr id="5" name="Title 4"/>
          <p:cNvSpPr>
            <a:spLocks noGrp="1"/>
          </p:cNvSpPr>
          <p:nvPr>
            <p:ph type="title"/>
          </p:nvPr>
        </p:nvSpPr>
        <p:spPr/>
        <p:txBody>
          <a:bodyPr/>
          <a:lstStyle/>
          <a:p>
            <a:r>
              <a:rPr lang="en-AU" b="1" dirty="0" smtClean="0">
                <a:solidFill>
                  <a:srgbClr val="FFC000"/>
                </a:solidFill>
                <a:effectLst>
                  <a:outerShdw blurRad="38100" dist="38100" dir="2700000" algn="tl">
                    <a:srgbClr val="000000">
                      <a:alpha val="43137"/>
                    </a:srgbClr>
                  </a:outerShdw>
                </a:effectLst>
              </a:rPr>
              <a:t>RAM Rotary Volunteers 2017</a:t>
            </a:r>
            <a:endParaRPr lang="en-AU" b="1" dirty="0">
              <a:solidFill>
                <a:srgbClr val="FFC000"/>
              </a:solidFill>
              <a:effectLst>
                <a:outerShdw blurRad="38100" dist="38100" dir="2700000" algn="tl">
                  <a:srgbClr val="000000">
                    <a:alpha val="43137"/>
                  </a:srgbClr>
                </a:outerShdw>
              </a:effectLst>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2195736" y="1772816"/>
            <a:ext cx="4608512" cy="3672408"/>
          </a:xfrm>
          <a:prstGeom prst="rect">
            <a:avLst/>
          </a:prstGeom>
        </p:spPr>
      </p:pic>
    </p:spTree>
    <p:extLst>
      <p:ext uri="{BB962C8B-B14F-4D97-AF65-F5344CB8AC3E}">
        <p14:creationId xmlns:p14="http://schemas.microsoft.com/office/powerpoint/2010/main" val="3588101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Box 2"/>
          <p:cNvSpPr txBox="1">
            <a:spLocks noChangeArrowheads="1"/>
          </p:cNvSpPr>
          <p:nvPr/>
        </p:nvSpPr>
        <p:spPr bwMode="auto">
          <a:xfrm>
            <a:off x="971550" y="4941888"/>
            <a:ext cx="7416800" cy="460375"/>
          </a:xfrm>
          <a:prstGeom prst="rect">
            <a:avLst/>
          </a:prstGeom>
          <a:noFill/>
          <a:ln w="9525">
            <a:noFill/>
            <a:miter lim="800000"/>
            <a:headEnd/>
            <a:tailEnd/>
          </a:ln>
        </p:spPr>
        <p:txBody>
          <a:bodyPr>
            <a:spAutoFit/>
          </a:bodyPr>
          <a:lstStyle/>
          <a:p>
            <a:pPr algn="ctr"/>
            <a:r>
              <a:rPr lang="en-AU" sz="2400">
                <a:solidFill>
                  <a:srgbClr val="FFFF00"/>
                </a:solidFill>
                <a:latin typeface="Calibri" pitchFamily="34" charset="0"/>
              </a:rPr>
              <a:t> </a:t>
            </a:r>
          </a:p>
        </p:txBody>
      </p:sp>
      <p:pic>
        <p:nvPicPr>
          <p:cNvPr id="53250" name="Content Placeholder 3"/>
          <p:cNvPicPr>
            <a:picLocks noChangeAspect="1"/>
          </p:cNvPicPr>
          <p:nvPr/>
        </p:nvPicPr>
        <p:blipFill>
          <a:blip r:embed="rId2"/>
          <a:srcRect/>
          <a:stretch>
            <a:fillRect/>
          </a:stretch>
        </p:blipFill>
        <p:spPr bwMode="auto">
          <a:xfrm>
            <a:off x="5292725" y="3995738"/>
            <a:ext cx="3757613" cy="2816225"/>
          </a:xfrm>
          <a:prstGeom prst="rect">
            <a:avLst/>
          </a:prstGeom>
          <a:noFill/>
          <a:ln w="9525">
            <a:noFill/>
            <a:miter lim="800000"/>
            <a:headEnd/>
            <a:tailEnd/>
          </a:ln>
        </p:spPr>
      </p:pic>
      <p:sp>
        <p:nvSpPr>
          <p:cNvPr id="2" name="TextBox 1"/>
          <p:cNvSpPr txBox="1"/>
          <p:nvPr/>
        </p:nvSpPr>
        <p:spPr>
          <a:xfrm>
            <a:off x="401638" y="519113"/>
            <a:ext cx="7850187" cy="5324535"/>
          </a:xfrm>
          <a:prstGeom prst="rect">
            <a:avLst/>
          </a:prstGeom>
          <a:noFill/>
        </p:spPr>
        <p:txBody>
          <a:bodyPr>
            <a:spAutoFit/>
          </a:bodyPr>
          <a:lstStyle/>
          <a:p>
            <a:pPr algn="ctr"/>
            <a:r>
              <a:rPr lang="en-AU" sz="4000" b="1" dirty="0" smtClean="0">
                <a:solidFill>
                  <a:srgbClr val="FFFF00"/>
                </a:solidFill>
                <a:effectLst>
                  <a:outerShdw blurRad="38100" dist="38100" dir="2700000" algn="tl">
                    <a:srgbClr val="000000">
                      <a:alpha val="43137"/>
                    </a:srgbClr>
                  </a:outerShdw>
                </a:effectLst>
                <a:latin typeface="Calibri" pitchFamily="34" charset="0"/>
              </a:rPr>
              <a:t>RAM Vision 		Elimination</a:t>
            </a:r>
            <a:endParaRPr lang="en-AU" sz="4000" b="1" dirty="0">
              <a:solidFill>
                <a:srgbClr val="FFFF00"/>
              </a:solidFill>
              <a:effectLst>
                <a:outerShdw blurRad="38100" dist="38100" dir="2700000" algn="tl">
                  <a:srgbClr val="000000">
                    <a:alpha val="43137"/>
                  </a:srgbClr>
                </a:outerShdw>
              </a:effectLst>
              <a:latin typeface="Calibri" pitchFamily="34" charset="0"/>
            </a:endParaRPr>
          </a:p>
          <a:p>
            <a:endParaRPr lang="en-AU" sz="1200" dirty="0">
              <a:solidFill>
                <a:srgbClr val="FFFFFF"/>
              </a:solidFill>
              <a:latin typeface="Calibri" pitchFamily="34" charset="0"/>
            </a:endParaRPr>
          </a:p>
          <a:p>
            <a:pPr>
              <a:lnSpc>
                <a:spcPct val="150000"/>
              </a:lnSpc>
              <a:buFont typeface="Arial" charset="0"/>
              <a:buChar char="•"/>
            </a:pPr>
            <a:r>
              <a:rPr lang="en-AU" sz="2400" b="1" dirty="0">
                <a:solidFill>
                  <a:srgbClr val="F79646"/>
                </a:solidFill>
                <a:effectLst>
                  <a:outerShdw blurRad="38100" dist="38100" dir="2700000" algn="tl">
                    <a:srgbClr val="000000">
                      <a:alpha val="43137"/>
                    </a:srgbClr>
                  </a:outerShdw>
                </a:effectLst>
                <a:latin typeface="Calibri" pitchFamily="34" charset="0"/>
              </a:rPr>
              <a:t>‘STRATEGIC’ provision of </a:t>
            </a:r>
            <a:r>
              <a:rPr lang="en-AU" sz="2400" b="1" dirty="0" smtClean="0">
                <a:solidFill>
                  <a:srgbClr val="F79646"/>
                </a:solidFill>
                <a:effectLst>
                  <a:outerShdw blurRad="38100" dist="38100" dir="2700000" algn="tl">
                    <a:srgbClr val="000000">
                      <a:alpha val="43137"/>
                    </a:srgbClr>
                  </a:outerShdw>
                </a:effectLst>
                <a:latin typeface="Calibri" pitchFamily="34" charset="0"/>
              </a:rPr>
              <a:t>bed nets</a:t>
            </a:r>
            <a:r>
              <a:rPr lang="en-AU" sz="2400" b="1" dirty="0">
                <a:solidFill>
                  <a:srgbClr val="F79646"/>
                </a:solidFill>
                <a:effectLst>
                  <a:outerShdw blurRad="38100" dist="38100" dir="2700000" algn="tl">
                    <a:srgbClr val="000000">
                      <a:alpha val="43137"/>
                    </a:srgbClr>
                  </a:outerShdw>
                </a:effectLst>
                <a:latin typeface="Calibri" pitchFamily="34" charset="0"/>
              </a:rPr>
              <a:t>.</a:t>
            </a:r>
          </a:p>
          <a:p>
            <a:pPr>
              <a:lnSpc>
                <a:spcPct val="150000"/>
              </a:lnSpc>
              <a:buFont typeface="Arial" charset="0"/>
              <a:buChar char="•"/>
            </a:pPr>
            <a:r>
              <a:rPr lang="en-AU" sz="2400" b="1" dirty="0" smtClean="0">
                <a:solidFill>
                  <a:srgbClr val="F79646"/>
                </a:solidFill>
                <a:effectLst>
                  <a:outerShdw blurRad="38100" dist="38100" dir="2700000" algn="tl">
                    <a:srgbClr val="000000">
                      <a:alpha val="43137"/>
                    </a:srgbClr>
                  </a:outerShdw>
                </a:effectLst>
                <a:latin typeface="Calibri" pitchFamily="34" charset="0"/>
              </a:rPr>
              <a:t>Rapid </a:t>
            </a:r>
            <a:r>
              <a:rPr lang="en-AU" sz="2400" b="1" dirty="0">
                <a:solidFill>
                  <a:srgbClr val="F79646"/>
                </a:solidFill>
                <a:effectLst>
                  <a:outerShdw blurRad="38100" dist="38100" dir="2700000" algn="tl">
                    <a:srgbClr val="000000">
                      <a:alpha val="43137"/>
                    </a:srgbClr>
                  </a:outerShdw>
                </a:effectLst>
                <a:latin typeface="Calibri" pitchFamily="34" charset="0"/>
              </a:rPr>
              <a:t>Diagnostic kits, Educational flip charts</a:t>
            </a:r>
            <a:r>
              <a:rPr lang="en-AU" sz="2400" b="1" dirty="0" smtClean="0">
                <a:solidFill>
                  <a:srgbClr val="F79646"/>
                </a:solidFill>
                <a:effectLst>
                  <a:outerShdw blurRad="38100" dist="38100" dir="2700000" algn="tl">
                    <a:srgbClr val="000000">
                      <a:alpha val="43137"/>
                    </a:srgbClr>
                  </a:outerShdw>
                </a:effectLst>
                <a:latin typeface="Calibri" pitchFamily="34" charset="0"/>
              </a:rPr>
              <a:t>.</a:t>
            </a:r>
          </a:p>
          <a:p>
            <a:pPr>
              <a:lnSpc>
                <a:spcPct val="150000"/>
              </a:lnSpc>
              <a:buFont typeface="Arial" charset="0"/>
              <a:buChar char="•"/>
            </a:pPr>
            <a:r>
              <a:rPr lang="en-AU" sz="2400" b="1" dirty="0">
                <a:solidFill>
                  <a:srgbClr val="F79646"/>
                </a:solidFill>
                <a:effectLst>
                  <a:outerShdw blurRad="38100" dist="38100" dir="2700000" algn="tl">
                    <a:srgbClr val="000000">
                      <a:alpha val="43137"/>
                    </a:srgbClr>
                  </a:outerShdw>
                </a:effectLst>
                <a:latin typeface="Calibri" pitchFamily="34" charset="0"/>
              </a:rPr>
              <a:t>Convince RI that Malaria should be next after Polio.</a:t>
            </a:r>
          </a:p>
          <a:p>
            <a:pPr>
              <a:lnSpc>
                <a:spcPct val="150000"/>
              </a:lnSpc>
              <a:buFont typeface="Arial" charset="0"/>
              <a:buChar char="•"/>
            </a:pPr>
            <a:r>
              <a:rPr lang="en-AU" sz="2400" b="1" dirty="0">
                <a:solidFill>
                  <a:srgbClr val="F79646"/>
                </a:solidFill>
                <a:effectLst>
                  <a:outerShdw blurRad="38100" dist="38100" dir="2700000" algn="tl">
                    <a:srgbClr val="000000">
                      <a:alpha val="43137"/>
                    </a:srgbClr>
                  </a:outerShdw>
                </a:effectLst>
                <a:latin typeface="Calibri" pitchFamily="34" charset="0"/>
              </a:rPr>
              <a:t>RAM Healthy </a:t>
            </a:r>
            <a:r>
              <a:rPr lang="en-AU" sz="2400" b="1" dirty="0" smtClean="0">
                <a:solidFill>
                  <a:srgbClr val="F79646"/>
                </a:solidFill>
                <a:effectLst>
                  <a:outerShdw blurRad="38100" dist="38100" dir="2700000" algn="tl">
                    <a:srgbClr val="000000">
                      <a:alpha val="43137"/>
                    </a:srgbClr>
                  </a:outerShdw>
                </a:effectLst>
                <a:latin typeface="Calibri" pitchFamily="34" charset="0"/>
              </a:rPr>
              <a:t>Villages. </a:t>
            </a:r>
            <a:endParaRPr lang="en-AU" sz="2400" b="1" dirty="0">
              <a:solidFill>
                <a:srgbClr val="F79646"/>
              </a:solidFill>
              <a:effectLst>
                <a:outerShdw blurRad="38100" dist="38100" dir="2700000" algn="tl">
                  <a:srgbClr val="000000">
                    <a:alpha val="43137"/>
                  </a:srgbClr>
                </a:outerShdw>
              </a:effectLst>
              <a:latin typeface="Calibri" pitchFamily="34" charset="0"/>
            </a:endParaRPr>
          </a:p>
          <a:p>
            <a:pPr>
              <a:lnSpc>
                <a:spcPct val="150000"/>
              </a:lnSpc>
              <a:buFont typeface="Arial" charset="0"/>
              <a:buChar char="•"/>
            </a:pPr>
            <a:r>
              <a:rPr lang="en-AU" sz="2400" b="1" dirty="0" smtClean="0">
                <a:solidFill>
                  <a:srgbClr val="F79646"/>
                </a:solidFill>
                <a:effectLst>
                  <a:outerShdw blurRad="38100" dist="38100" dir="2700000" algn="tl">
                    <a:srgbClr val="000000">
                      <a:alpha val="43137"/>
                    </a:srgbClr>
                  </a:outerShdw>
                </a:effectLst>
                <a:latin typeface="Calibri" pitchFamily="34" charset="0"/>
              </a:rPr>
              <a:t>Expand ‘Chasing </a:t>
            </a:r>
            <a:r>
              <a:rPr lang="en-AU" sz="2400" b="1" dirty="0">
                <a:solidFill>
                  <a:srgbClr val="F79646"/>
                </a:solidFill>
                <a:effectLst>
                  <a:outerShdw blurRad="38100" dist="38100" dir="2700000" algn="tl">
                    <a:srgbClr val="000000">
                      <a:alpha val="43137"/>
                    </a:srgbClr>
                  </a:outerShdw>
                </a:effectLst>
                <a:latin typeface="Calibri" pitchFamily="34" charset="0"/>
              </a:rPr>
              <a:t>Malaria’ program</a:t>
            </a:r>
            <a:r>
              <a:rPr lang="en-AU" sz="2400" b="1" dirty="0" smtClean="0">
                <a:solidFill>
                  <a:srgbClr val="F79646"/>
                </a:solidFill>
                <a:effectLst>
                  <a:outerShdw blurRad="38100" dist="38100" dir="2700000" algn="tl">
                    <a:srgbClr val="000000">
                      <a:alpha val="43137"/>
                    </a:srgbClr>
                  </a:outerShdw>
                </a:effectLst>
                <a:latin typeface="Calibri" pitchFamily="34" charset="0"/>
              </a:rPr>
              <a:t>.</a:t>
            </a:r>
            <a:endParaRPr lang="en-AU" sz="2400" b="1" dirty="0">
              <a:solidFill>
                <a:srgbClr val="F79646"/>
              </a:solidFill>
              <a:effectLst>
                <a:outerShdw blurRad="38100" dist="38100" dir="2700000" algn="tl">
                  <a:srgbClr val="000000">
                    <a:alpha val="43137"/>
                  </a:srgbClr>
                </a:outerShdw>
              </a:effectLst>
              <a:latin typeface="Calibri" pitchFamily="34" charset="0"/>
            </a:endParaRPr>
          </a:p>
          <a:p>
            <a:pPr>
              <a:lnSpc>
                <a:spcPct val="150000"/>
              </a:lnSpc>
              <a:buFont typeface="Arial" charset="0"/>
              <a:buChar char="•"/>
            </a:pPr>
            <a:r>
              <a:rPr lang="en-AU" sz="2400" b="1" dirty="0">
                <a:solidFill>
                  <a:srgbClr val="F79646"/>
                </a:solidFill>
                <a:effectLst>
                  <a:outerShdw blurRad="38100" dist="38100" dir="2700000" algn="tl">
                    <a:srgbClr val="000000">
                      <a:alpha val="43137"/>
                    </a:srgbClr>
                  </a:outerShdw>
                </a:effectLst>
                <a:latin typeface="Calibri" pitchFamily="34" charset="0"/>
              </a:rPr>
              <a:t>Seek to work with </a:t>
            </a:r>
            <a:r>
              <a:rPr lang="en-AU" sz="2400" b="1" dirty="0" smtClean="0">
                <a:solidFill>
                  <a:srgbClr val="F79646"/>
                </a:solidFill>
                <a:effectLst>
                  <a:outerShdw blurRad="38100" dist="38100" dir="2700000" algn="tl">
                    <a:srgbClr val="000000">
                      <a:alpha val="43137"/>
                    </a:srgbClr>
                  </a:outerShdw>
                </a:effectLst>
                <a:latin typeface="Calibri" pitchFamily="34" charset="0"/>
              </a:rPr>
              <a:t>Rotary Indonesia</a:t>
            </a:r>
            <a:r>
              <a:rPr lang="en-AU" sz="2400" b="1" dirty="0">
                <a:solidFill>
                  <a:srgbClr val="F79646"/>
                </a:solidFill>
                <a:effectLst>
                  <a:outerShdw blurRad="38100" dist="38100" dir="2700000" algn="tl">
                    <a:srgbClr val="000000">
                      <a:alpha val="43137"/>
                    </a:srgbClr>
                  </a:outerShdw>
                </a:effectLst>
                <a:latin typeface="Calibri" pitchFamily="34" charset="0"/>
              </a:rPr>
              <a:t>.</a:t>
            </a:r>
          </a:p>
          <a:p>
            <a:pPr>
              <a:lnSpc>
                <a:spcPct val="150000"/>
              </a:lnSpc>
              <a:buFont typeface="Arial" charset="0"/>
              <a:buChar char="•"/>
            </a:pPr>
            <a:r>
              <a:rPr lang="en-AU" sz="2400" b="1" dirty="0" smtClean="0">
                <a:solidFill>
                  <a:srgbClr val="F79646"/>
                </a:solidFill>
                <a:effectLst>
                  <a:outerShdw blurRad="38100" dist="38100" dir="2700000" algn="tl">
                    <a:srgbClr val="000000">
                      <a:alpha val="43137"/>
                    </a:srgbClr>
                  </a:outerShdw>
                </a:effectLst>
                <a:latin typeface="Calibri" pitchFamily="34" charset="0"/>
              </a:rPr>
              <a:t>PhD </a:t>
            </a:r>
            <a:r>
              <a:rPr lang="en-AU" sz="2400" b="1" dirty="0">
                <a:solidFill>
                  <a:srgbClr val="F79646"/>
                </a:solidFill>
                <a:effectLst>
                  <a:outerShdw blurRad="38100" dist="38100" dir="2700000" algn="tl">
                    <a:srgbClr val="000000">
                      <a:alpha val="43137"/>
                    </a:srgbClr>
                  </a:outerShdw>
                </a:effectLst>
                <a:latin typeface="Calibri" pitchFamily="34" charset="0"/>
              </a:rPr>
              <a:t>in Vector Bourne disease</a:t>
            </a:r>
            <a:r>
              <a:rPr lang="en-AU" sz="2400" b="1" dirty="0" smtClean="0">
                <a:solidFill>
                  <a:srgbClr val="F79646"/>
                </a:solidFill>
                <a:effectLst>
                  <a:outerShdw blurRad="38100" dist="38100" dir="2700000" algn="tl">
                    <a:srgbClr val="000000">
                      <a:alpha val="43137"/>
                    </a:srgbClr>
                  </a:outerShdw>
                </a:effectLst>
                <a:latin typeface="Calibri" pitchFamily="34" charset="0"/>
              </a:rPr>
              <a:t>.</a:t>
            </a:r>
          </a:p>
          <a:p>
            <a:pPr>
              <a:lnSpc>
                <a:spcPct val="150000"/>
              </a:lnSpc>
              <a:buFont typeface="Arial" charset="0"/>
              <a:buChar char="•"/>
            </a:pPr>
            <a:r>
              <a:rPr lang="en-AU" sz="2400" b="1" dirty="0" smtClean="0">
                <a:solidFill>
                  <a:srgbClr val="F79646"/>
                </a:solidFill>
                <a:effectLst>
                  <a:outerShdw blurRad="38100" dist="38100" dir="2700000" algn="tl">
                    <a:srgbClr val="000000">
                      <a:alpha val="43137"/>
                    </a:srgbClr>
                  </a:outerShdw>
                </a:effectLst>
                <a:latin typeface="Calibri" pitchFamily="34" charset="0"/>
              </a:rPr>
              <a:t>More Volunteer teams.</a:t>
            </a:r>
            <a:endParaRPr lang="en-AU" sz="2400" b="1" dirty="0">
              <a:solidFill>
                <a:srgbClr val="F79646"/>
              </a:solidFill>
              <a:effectLst>
                <a:outerShdw blurRad="38100" dist="38100" dir="2700000" algn="tl">
                  <a:srgbClr val="000000">
                    <a:alpha val="43137"/>
                  </a:srgbClr>
                </a:outerShdw>
              </a:effectLst>
              <a:latin typeface="Calibri" pitchFamily="34" charset="0"/>
            </a:endParaRPr>
          </a:p>
        </p:txBody>
      </p:sp>
      <p:sp>
        <p:nvSpPr>
          <p:cNvPr id="3" name="Right Arrow 2"/>
          <p:cNvSpPr/>
          <p:nvPr/>
        </p:nvSpPr>
        <p:spPr>
          <a:xfrm>
            <a:off x="3923928" y="669350"/>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00"/>
              </a:solidFill>
            </a:endParaRPr>
          </a:p>
        </p:txBody>
      </p:sp>
    </p:spTree>
    <p:extLst>
      <p:ext uri="{BB962C8B-B14F-4D97-AF65-F5344CB8AC3E}">
        <p14:creationId xmlns:p14="http://schemas.microsoft.com/office/powerpoint/2010/main" val="28026722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Box 2"/>
          <p:cNvSpPr txBox="1">
            <a:spLocks noChangeArrowheads="1"/>
          </p:cNvSpPr>
          <p:nvPr/>
        </p:nvSpPr>
        <p:spPr bwMode="auto">
          <a:xfrm>
            <a:off x="971550" y="4941888"/>
            <a:ext cx="7416800" cy="460375"/>
          </a:xfrm>
          <a:prstGeom prst="rect">
            <a:avLst/>
          </a:prstGeom>
          <a:noFill/>
          <a:ln w="9525">
            <a:noFill/>
            <a:miter lim="800000"/>
            <a:headEnd/>
            <a:tailEnd/>
          </a:ln>
        </p:spPr>
        <p:txBody>
          <a:bodyPr>
            <a:spAutoFit/>
          </a:bodyPr>
          <a:lstStyle/>
          <a:p>
            <a:pPr algn="ctr"/>
            <a:r>
              <a:rPr lang="en-AU" sz="2400">
                <a:solidFill>
                  <a:srgbClr val="FFFF00"/>
                </a:solidFill>
                <a:latin typeface="Calibri" pitchFamily="34" charset="0"/>
              </a:rPr>
              <a:t> </a:t>
            </a:r>
          </a:p>
        </p:txBody>
      </p:sp>
      <p:sp>
        <p:nvSpPr>
          <p:cNvPr id="4" name="TextBox 3"/>
          <p:cNvSpPr txBox="1"/>
          <p:nvPr/>
        </p:nvSpPr>
        <p:spPr>
          <a:xfrm>
            <a:off x="4679950" y="116632"/>
            <a:ext cx="3996506" cy="584775"/>
          </a:xfrm>
          <a:prstGeom prst="rect">
            <a:avLst/>
          </a:prstGeom>
          <a:noFill/>
        </p:spPr>
        <p:txBody>
          <a:bodyPr wrap="square" rtlCol="0">
            <a:spAutoFit/>
          </a:bodyPr>
          <a:lstStyle/>
          <a:p>
            <a:r>
              <a:rPr lang="en-AU" sz="3200" b="1" dirty="0" smtClean="0">
                <a:solidFill>
                  <a:schemeClr val="accent6"/>
                </a:solidFill>
                <a:effectLst>
                  <a:outerShdw blurRad="38100" dist="38100" dir="2700000" algn="tl">
                    <a:srgbClr val="000000">
                      <a:alpha val="43137"/>
                    </a:srgbClr>
                  </a:outerShdw>
                </a:effectLst>
              </a:rPr>
              <a:t>Awareness Raising </a:t>
            </a:r>
            <a:endParaRPr lang="en-AU" sz="3200" b="1" dirty="0">
              <a:solidFill>
                <a:schemeClr val="accent6"/>
              </a:solidFill>
              <a:effectLst>
                <a:outerShdw blurRad="38100" dist="38100" dir="2700000" algn="tl">
                  <a:srgbClr val="000000">
                    <a:alpha val="43137"/>
                  </a:srgbClr>
                </a:outerShdw>
              </a:effectLst>
            </a:endParaRPr>
          </a:p>
        </p:txBody>
      </p:sp>
      <p:pic>
        <p:nvPicPr>
          <p:cNvPr id="7" name="Picture 6" descr="Inline image 2"/>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323528" y="687379"/>
            <a:ext cx="3028950" cy="845185"/>
          </a:xfrm>
          <a:prstGeom prst="rect">
            <a:avLst/>
          </a:prstGeom>
          <a:noFill/>
          <a:ln>
            <a:noFill/>
          </a:ln>
        </p:spPr>
      </p:pic>
      <p:pic>
        <p:nvPicPr>
          <p:cNvPr id="8" name="Picture 7" descr="C:\Users\Everett Laptop\Documents\RAM 2016-2017\IMG_285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2060848"/>
            <a:ext cx="2740918" cy="2008578"/>
          </a:xfrm>
          <a:prstGeom prst="rect">
            <a:avLst/>
          </a:prstGeom>
          <a:noFill/>
          <a:ln>
            <a:noFill/>
          </a:ln>
        </p:spPr>
      </p:pic>
      <p:pic>
        <p:nvPicPr>
          <p:cNvPr id="9" name="Picture 8" descr="C:\Users\Everett Laptop\Documents\RAM 2016-2017\IMG_2855.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23928" y="2060848"/>
            <a:ext cx="2924628" cy="1872208"/>
          </a:xfrm>
          <a:prstGeom prst="rect">
            <a:avLst/>
          </a:prstGeom>
          <a:noFill/>
          <a:ln>
            <a:noFill/>
          </a:ln>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608" y="4296919"/>
            <a:ext cx="3888884" cy="2127880"/>
          </a:xfrm>
          <a:prstGeom prst="rect">
            <a:avLst/>
          </a:prstGeom>
        </p:spPr>
      </p:pic>
      <p:pic>
        <p:nvPicPr>
          <p:cNvPr id="11" name="Picture 10"/>
          <p:cNvPicPr/>
          <p:nvPr/>
        </p:nvPicPr>
        <p:blipFill>
          <a:blip r:embed="rId7" cstate="print">
            <a:extLst>
              <a:ext uri="{28A0092B-C50C-407E-A947-70E740481C1C}">
                <a14:useLocalDpi xmlns:a14="http://schemas.microsoft.com/office/drawing/2010/main" val="0"/>
              </a:ext>
            </a:extLst>
          </a:blip>
          <a:stretch>
            <a:fillRect/>
          </a:stretch>
        </p:blipFill>
        <p:spPr>
          <a:xfrm>
            <a:off x="5544046" y="4145257"/>
            <a:ext cx="1944216" cy="2279542"/>
          </a:xfrm>
          <a:prstGeom prst="rect">
            <a:avLst/>
          </a:prstGeom>
        </p:spPr>
      </p:pic>
      <p:sp>
        <p:nvSpPr>
          <p:cNvPr id="6" name="TextBox 5"/>
          <p:cNvSpPr txBox="1"/>
          <p:nvPr/>
        </p:nvSpPr>
        <p:spPr>
          <a:xfrm>
            <a:off x="4679950" y="1021378"/>
            <a:ext cx="3672408" cy="369332"/>
          </a:xfrm>
          <a:prstGeom prst="rect">
            <a:avLst/>
          </a:prstGeom>
          <a:noFill/>
        </p:spPr>
        <p:txBody>
          <a:bodyPr wrap="square" rtlCol="0">
            <a:spAutoFit/>
          </a:bodyPr>
          <a:lstStyle/>
          <a:p>
            <a:r>
              <a:rPr lang="en-AU" b="1" dirty="0" smtClean="0">
                <a:solidFill>
                  <a:srgbClr val="FFFF00"/>
                </a:solidFill>
                <a:effectLst>
                  <a:outerShdw blurRad="38100" dist="38100" dir="2700000" algn="tl">
                    <a:srgbClr val="000000">
                      <a:alpha val="43137"/>
                    </a:srgbClr>
                  </a:outerShdw>
                </a:effectLst>
              </a:rPr>
              <a:t>Malaria Awareness Day April 30</a:t>
            </a:r>
            <a:endParaRPr lang="en-AU"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9571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AU"/>
          </a:p>
        </p:txBody>
      </p:sp>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l="-754" t="9860" b="2932"/>
          <a:stretch/>
        </p:blipFill>
        <p:spPr>
          <a:xfrm>
            <a:off x="2555776" y="188640"/>
            <a:ext cx="3772652" cy="3265462"/>
          </a:xfr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38929" b="10584"/>
          <a:stretch/>
        </p:blipFill>
        <p:spPr>
          <a:xfrm>
            <a:off x="-8626" y="3645024"/>
            <a:ext cx="9144000" cy="3088257"/>
          </a:xfrm>
          <a:prstGeom prst="rect">
            <a:avLst/>
          </a:prstGeom>
          <a:noFill/>
          <a:ln>
            <a:noFill/>
          </a:ln>
        </p:spPr>
      </p:pic>
    </p:spTree>
    <p:extLst>
      <p:ext uri="{BB962C8B-B14F-4D97-AF65-F5344CB8AC3E}">
        <p14:creationId xmlns:p14="http://schemas.microsoft.com/office/powerpoint/2010/main" val="2744813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2">
            <a:extLst>
              <a:ext uri="{28A0092B-C50C-407E-A947-70E740481C1C}">
                <a14:useLocalDpi xmlns:a14="http://schemas.microsoft.com/office/drawing/2010/main" val="0"/>
              </a:ext>
            </a:extLst>
          </a:blip>
          <a:srcRect t="491" r="1281"/>
          <a:stretch/>
        </p:blipFill>
        <p:spPr>
          <a:xfrm>
            <a:off x="539552" y="1362974"/>
            <a:ext cx="3350961" cy="4503757"/>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p:txBody>
          <a:bodyPr/>
          <a:lstStyle/>
          <a:p>
            <a:r>
              <a:rPr lang="en-AU" sz="3600" dirty="0">
                <a:solidFill>
                  <a:srgbClr val="FFC000"/>
                </a:solidFill>
              </a:rPr>
              <a:t>V</a:t>
            </a:r>
            <a:r>
              <a:rPr lang="en-AU" sz="3600" dirty="0" smtClean="0">
                <a:solidFill>
                  <a:srgbClr val="FFC000"/>
                </a:solidFill>
              </a:rPr>
              <a:t>ale PDG Richmond Manyweathers OAM</a:t>
            </a:r>
            <a:endParaRPr lang="en-AU" sz="3600" dirty="0">
              <a:solidFill>
                <a:srgbClr val="FFC000"/>
              </a:solidFill>
            </a:endParaRPr>
          </a:p>
        </p:txBody>
      </p:sp>
      <p:sp>
        <p:nvSpPr>
          <p:cNvPr id="3" name="TextBox 2"/>
          <p:cNvSpPr txBox="1"/>
          <p:nvPr/>
        </p:nvSpPr>
        <p:spPr>
          <a:xfrm>
            <a:off x="2483768" y="6012712"/>
            <a:ext cx="4032448" cy="369332"/>
          </a:xfrm>
          <a:prstGeom prst="rect">
            <a:avLst/>
          </a:prstGeom>
          <a:noFill/>
        </p:spPr>
        <p:txBody>
          <a:bodyPr wrap="square" rtlCol="0">
            <a:spAutoFit/>
          </a:bodyPr>
          <a:lstStyle/>
          <a:p>
            <a:pPr algn="ctr"/>
            <a:r>
              <a:rPr lang="en-AU" dirty="0" smtClean="0">
                <a:solidFill>
                  <a:srgbClr val="FFFF00"/>
                </a:solidFill>
              </a:rPr>
              <a:t>A tireless worker for Rotary and RAM</a:t>
            </a:r>
            <a:endParaRPr lang="en-AU" dirty="0">
              <a:solidFill>
                <a:srgbClr val="FFFF00"/>
              </a:solidFill>
            </a:endParaRPr>
          </a:p>
        </p:txBody>
      </p:sp>
      <p:sp>
        <p:nvSpPr>
          <p:cNvPr id="4" name="TextBox 3"/>
          <p:cNvSpPr txBox="1"/>
          <p:nvPr/>
        </p:nvSpPr>
        <p:spPr>
          <a:xfrm>
            <a:off x="4139952" y="1774584"/>
            <a:ext cx="5004048" cy="2862322"/>
          </a:xfrm>
          <a:prstGeom prst="rect">
            <a:avLst/>
          </a:prstGeom>
          <a:noFill/>
        </p:spPr>
        <p:txBody>
          <a:bodyPr wrap="square" rtlCol="0">
            <a:spAutoFit/>
          </a:bodyPr>
          <a:lstStyle/>
          <a:p>
            <a:pPr marL="285750" lvl="0" indent="-285750">
              <a:buFont typeface="Wingdings" panose="05000000000000000000" pitchFamily="2" charset="2"/>
              <a:buChar char="v"/>
            </a:pPr>
            <a:r>
              <a:rPr lang="en-AU" b="1" dirty="0">
                <a:solidFill>
                  <a:srgbClr val="FFFF00"/>
                </a:solidFill>
                <a:effectLst>
                  <a:outerShdw blurRad="38100" dist="38100" dir="2700000" algn="tl">
                    <a:srgbClr val="000000">
                      <a:alpha val="43137"/>
                    </a:srgbClr>
                  </a:outerShdw>
                </a:effectLst>
              </a:rPr>
              <a:t>Paul Harris Fellow (Ruby level)</a:t>
            </a:r>
          </a:p>
          <a:p>
            <a:pPr marL="285750" lvl="0" indent="-285750">
              <a:buFont typeface="Wingdings" panose="05000000000000000000" pitchFamily="2" charset="2"/>
              <a:buChar char="v"/>
            </a:pPr>
            <a:r>
              <a:rPr lang="en-AU" b="1" dirty="0">
                <a:solidFill>
                  <a:srgbClr val="FFFF00"/>
                </a:solidFill>
                <a:effectLst>
                  <a:outerShdw blurRad="38100" dist="38100" dir="2700000" algn="tl">
                    <a:srgbClr val="000000">
                      <a:alpha val="43137"/>
                    </a:srgbClr>
                  </a:outerShdw>
                </a:effectLst>
              </a:rPr>
              <a:t>Australian Rotary Health – Gold Companion</a:t>
            </a:r>
          </a:p>
          <a:p>
            <a:pPr marL="285750" lvl="0" indent="-285750">
              <a:buFont typeface="Wingdings" panose="05000000000000000000" pitchFamily="2" charset="2"/>
              <a:buChar char="v"/>
            </a:pPr>
            <a:r>
              <a:rPr lang="en-AU" b="1" dirty="0">
                <a:solidFill>
                  <a:srgbClr val="FFFF00"/>
                </a:solidFill>
                <a:effectLst>
                  <a:outerShdw blurRad="38100" dist="38100" dir="2700000" algn="tl">
                    <a:srgbClr val="000000">
                      <a:alpha val="43137"/>
                    </a:srgbClr>
                  </a:outerShdw>
                </a:effectLst>
              </a:rPr>
              <a:t>Rotary International “Service Above Self” Award – 2003</a:t>
            </a:r>
          </a:p>
          <a:p>
            <a:pPr marL="285750" lvl="0" indent="-285750">
              <a:buFont typeface="Wingdings" panose="05000000000000000000" pitchFamily="2" charset="2"/>
              <a:buChar char="v"/>
            </a:pPr>
            <a:r>
              <a:rPr lang="en-AU" b="1" dirty="0">
                <a:solidFill>
                  <a:srgbClr val="FFFF00"/>
                </a:solidFill>
                <a:effectLst>
                  <a:outerShdw blurRad="38100" dist="38100" dir="2700000" algn="tl">
                    <a:srgbClr val="000000">
                      <a:alpha val="43137"/>
                    </a:srgbClr>
                  </a:outerShdw>
                </a:effectLst>
              </a:rPr>
              <a:t>Rotary Centennial Community Volunteer Award – 2005</a:t>
            </a:r>
          </a:p>
          <a:p>
            <a:pPr marL="285750" lvl="0" indent="-285750">
              <a:buFont typeface="Wingdings" panose="05000000000000000000" pitchFamily="2" charset="2"/>
              <a:buChar char="v"/>
            </a:pPr>
            <a:r>
              <a:rPr lang="en-AU" b="1" dirty="0">
                <a:solidFill>
                  <a:srgbClr val="FFFF00"/>
                </a:solidFill>
                <a:effectLst>
                  <a:outerShdw blurRad="38100" dist="38100" dir="2700000" algn="tl">
                    <a:srgbClr val="000000">
                      <a:alpha val="43137"/>
                    </a:srgbClr>
                  </a:outerShdw>
                </a:effectLst>
              </a:rPr>
              <a:t>RAWCS Humanitarian Service Award - 2015</a:t>
            </a:r>
          </a:p>
          <a:p>
            <a:endParaRPr lang="en-AU"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585827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3" y="260649"/>
            <a:ext cx="4608510" cy="3456383"/>
          </a:xfrm>
        </p:spPr>
      </p:pic>
      <p:sp>
        <p:nvSpPr>
          <p:cNvPr id="5" name="Title 4"/>
          <p:cNvSpPr>
            <a:spLocks noGrp="1"/>
          </p:cNvSpPr>
          <p:nvPr>
            <p:ph type="title"/>
          </p:nvPr>
        </p:nvSpPr>
        <p:spPr>
          <a:xfrm>
            <a:off x="4932040" y="980728"/>
            <a:ext cx="3826768" cy="1143000"/>
          </a:xfrm>
        </p:spPr>
        <p:txBody>
          <a:bodyPr/>
          <a:lstStyle/>
          <a:p>
            <a:r>
              <a:rPr lang="en-AU" b="1" dirty="0" smtClean="0">
                <a:solidFill>
                  <a:srgbClr val="FFC000"/>
                </a:solidFill>
                <a:effectLst>
                  <a:outerShdw blurRad="38100" dist="38100" dir="2700000" algn="tl">
                    <a:srgbClr val="000000">
                      <a:alpha val="43137"/>
                    </a:srgbClr>
                  </a:outerShdw>
                </a:effectLst>
              </a:rPr>
              <a:t>Humanitarian Service Awards</a:t>
            </a:r>
            <a:endParaRPr lang="en-AU" b="1" dirty="0">
              <a:solidFill>
                <a:srgbClr val="FFC000"/>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3217686"/>
            <a:ext cx="3781969" cy="3636728"/>
          </a:xfrm>
          <a:prstGeom prst="rect">
            <a:avLst/>
          </a:prstGeom>
        </p:spPr>
      </p:pic>
      <p:sp>
        <p:nvSpPr>
          <p:cNvPr id="6" name="TextBox 5"/>
          <p:cNvSpPr txBox="1"/>
          <p:nvPr/>
        </p:nvSpPr>
        <p:spPr>
          <a:xfrm>
            <a:off x="179512" y="3861048"/>
            <a:ext cx="4608512" cy="369332"/>
          </a:xfrm>
          <a:prstGeom prst="rect">
            <a:avLst/>
          </a:prstGeom>
          <a:noFill/>
        </p:spPr>
        <p:txBody>
          <a:bodyPr wrap="square" rtlCol="0">
            <a:spAutoFit/>
          </a:bodyPr>
          <a:lstStyle/>
          <a:p>
            <a:r>
              <a:rPr lang="en-AU" b="1" dirty="0">
                <a:solidFill>
                  <a:srgbClr val="FFFF00"/>
                </a:solidFill>
                <a:effectLst>
                  <a:outerShdw blurRad="38100" dist="38100" dir="2700000" algn="tl">
                    <a:srgbClr val="000000">
                      <a:alpha val="43137"/>
                    </a:srgbClr>
                  </a:outerShdw>
                </a:effectLst>
              </a:rPr>
              <a:t>Wayne Morris RAM Solomon Islands</a:t>
            </a:r>
          </a:p>
        </p:txBody>
      </p:sp>
      <p:sp>
        <p:nvSpPr>
          <p:cNvPr id="7" name="TextBox 6"/>
          <p:cNvSpPr txBox="1"/>
          <p:nvPr/>
        </p:nvSpPr>
        <p:spPr>
          <a:xfrm>
            <a:off x="1835696" y="6165304"/>
            <a:ext cx="3240360" cy="369332"/>
          </a:xfrm>
          <a:prstGeom prst="rect">
            <a:avLst/>
          </a:prstGeom>
          <a:noFill/>
        </p:spPr>
        <p:txBody>
          <a:bodyPr wrap="square" rtlCol="0">
            <a:spAutoFit/>
          </a:bodyPr>
          <a:lstStyle/>
          <a:p>
            <a:r>
              <a:rPr lang="en-AU" b="1" dirty="0" smtClean="0">
                <a:solidFill>
                  <a:srgbClr val="FFFF00"/>
                </a:solidFill>
                <a:effectLst>
                  <a:outerShdw blurRad="38100" dist="38100" dir="2700000" algn="tl">
                    <a:srgbClr val="000000">
                      <a:alpha val="43137"/>
                    </a:srgbClr>
                  </a:outerShdw>
                </a:effectLst>
              </a:rPr>
              <a:t>Ron Seddon RAM PNG</a:t>
            </a:r>
            <a:endParaRPr lang="en-AU"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585827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b="1" dirty="0" smtClean="0">
                <a:solidFill>
                  <a:srgbClr val="FFC000"/>
                </a:solidFill>
                <a:effectLst>
                  <a:outerShdw blurRad="38100" dist="38100" dir="2700000" algn="tl">
                    <a:srgbClr val="000000">
                      <a:alpha val="43137"/>
                    </a:srgbClr>
                  </a:outerShdw>
                </a:effectLst>
              </a:rPr>
              <a:t>Elimination will require:-</a:t>
            </a:r>
            <a:endParaRPr lang="en-AU" b="1" dirty="0">
              <a:solidFill>
                <a:srgbClr val="FFC000"/>
              </a:solidFill>
              <a:effectLst>
                <a:outerShdw blurRad="38100" dist="38100" dir="2700000" algn="tl">
                  <a:srgbClr val="000000">
                    <a:alpha val="43137"/>
                  </a:srgbClr>
                </a:outerShdw>
              </a:effectLst>
            </a:endParaRPr>
          </a:p>
        </p:txBody>
      </p:sp>
      <p:sp>
        <p:nvSpPr>
          <p:cNvPr id="2" name="Content Placeholder 1"/>
          <p:cNvSpPr>
            <a:spLocks noGrp="1"/>
          </p:cNvSpPr>
          <p:nvPr>
            <p:ph idx="1"/>
          </p:nvPr>
        </p:nvSpPr>
        <p:spPr/>
        <p:txBody>
          <a:bodyPr/>
          <a:lstStyle/>
          <a:p>
            <a:endParaRPr lang="en-AU" dirty="0" smtClean="0"/>
          </a:p>
          <a:p>
            <a:r>
              <a:rPr lang="en-AU" dirty="0" smtClean="0">
                <a:solidFill>
                  <a:srgbClr val="FFFF00"/>
                </a:solidFill>
              </a:rPr>
              <a:t>Accurate </a:t>
            </a:r>
            <a:r>
              <a:rPr lang="en-AU" dirty="0" smtClean="0">
                <a:solidFill>
                  <a:srgbClr val="FFC000"/>
                </a:solidFill>
              </a:rPr>
              <a:t>surveillance</a:t>
            </a:r>
            <a:r>
              <a:rPr lang="en-AU" dirty="0" smtClean="0">
                <a:solidFill>
                  <a:srgbClr val="FFFF00"/>
                </a:solidFill>
              </a:rPr>
              <a:t> and mapping</a:t>
            </a:r>
          </a:p>
          <a:p>
            <a:r>
              <a:rPr lang="en-AU" dirty="0" smtClean="0">
                <a:solidFill>
                  <a:srgbClr val="FFC000"/>
                </a:solidFill>
              </a:rPr>
              <a:t>Maintenance</a:t>
            </a:r>
            <a:r>
              <a:rPr lang="en-AU" dirty="0" smtClean="0">
                <a:solidFill>
                  <a:srgbClr val="FFFF00"/>
                </a:solidFill>
              </a:rPr>
              <a:t> of control measures</a:t>
            </a:r>
          </a:p>
          <a:p>
            <a:r>
              <a:rPr lang="en-AU" dirty="0" smtClean="0">
                <a:solidFill>
                  <a:srgbClr val="FFFF00"/>
                </a:solidFill>
              </a:rPr>
              <a:t>A reliable </a:t>
            </a:r>
            <a:r>
              <a:rPr lang="en-AU" dirty="0" smtClean="0">
                <a:solidFill>
                  <a:srgbClr val="FFC000"/>
                </a:solidFill>
              </a:rPr>
              <a:t>field test </a:t>
            </a:r>
            <a:r>
              <a:rPr lang="en-AU" dirty="0" smtClean="0">
                <a:solidFill>
                  <a:srgbClr val="FFFF00"/>
                </a:solidFill>
              </a:rPr>
              <a:t>for asymptomatic carriers</a:t>
            </a:r>
          </a:p>
          <a:p>
            <a:r>
              <a:rPr lang="en-AU" dirty="0" smtClean="0">
                <a:solidFill>
                  <a:srgbClr val="FFFF00"/>
                </a:solidFill>
              </a:rPr>
              <a:t>New affordable </a:t>
            </a:r>
            <a:r>
              <a:rPr lang="en-AU" dirty="0" smtClean="0">
                <a:solidFill>
                  <a:srgbClr val="FFC000"/>
                </a:solidFill>
              </a:rPr>
              <a:t>drug</a:t>
            </a:r>
            <a:r>
              <a:rPr lang="en-AU" dirty="0" smtClean="0">
                <a:solidFill>
                  <a:srgbClr val="FFFF00"/>
                </a:solidFill>
              </a:rPr>
              <a:t> as a reliable treatment</a:t>
            </a:r>
          </a:p>
          <a:p>
            <a:r>
              <a:rPr lang="en-AU" dirty="0" smtClean="0">
                <a:solidFill>
                  <a:srgbClr val="FFFF00"/>
                </a:solidFill>
              </a:rPr>
              <a:t>Multi valent </a:t>
            </a:r>
            <a:r>
              <a:rPr lang="en-AU" dirty="0" smtClean="0">
                <a:solidFill>
                  <a:srgbClr val="FFC000"/>
                </a:solidFill>
              </a:rPr>
              <a:t>vaccine</a:t>
            </a:r>
            <a:endParaRPr lang="en-AU" dirty="0">
              <a:solidFill>
                <a:srgbClr val="FFC000"/>
              </a:solidFill>
            </a:endParaRPr>
          </a:p>
        </p:txBody>
      </p:sp>
    </p:spTree>
    <p:extLst>
      <p:ext uri="{BB962C8B-B14F-4D97-AF65-F5344CB8AC3E}">
        <p14:creationId xmlns:p14="http://schemas.microsoft.com/office/powerpoint/2010/main" val="41105874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ave &amp; Judi\Documents\Rotary\Year 2016\Vaccine Project\Benji &amp; bad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556792"/>
            <a:ext cx="3690156" cy="492020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Dave &amp; Judi\Documents\Rotary\Year 2016\Vaccine Project\GG speak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260648"/>
            <a:ext cx="3672408" cy="2448062"/>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Dave &amp; Judi\Documents\Rotary\Year 2016\Vaccine Project\Steve &amp; G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992" y="3645066"/>
            <a:ext cx="4248472" cy="28320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2402" y="109389"/>
            <a:ext cx="3951566" cy="1384995"/>
          </a:xfrm>
          <a:prstGeom prst="rect">
            <a:avLst/>
          </a:prstGeom>
          <a:noFill/>
        </p:spPr>
        <p:txBody>
          <a:bodyPr wrap="square" rtlCol="0">
            <a:spAutoFit/>
          </a:bodyPr>
          <a:lstStyle/>
          <a:p>
            <a:r>
              <a:rPr lang="en-AU" sz="2800" b="1" dirty="0" smtClean="0">
                <a:solidFill>
                  <a:srgbClr val="FFC000"/>
                </a:solidFill>
                <a:effectLst>
                  <a:outerShdw blurRad="38100" dist="38100" dir="2700000" algn="tl">
                    <a:srgbClr val="000000">
                      <a:alpha val="43137"/>
                    </a:srgbClr>
                  </a:outerShdw>
                </a:effectLst>
              </a:rPr>
              <a:t>Malaria Vaccine </a:t>
            </a:r>
          </a:p>
          <a:p>
            <a:r>
              <a:rPr lang="en-AU" sz="2800" b="1" dirty="0" smtClean="0">
                <a:solidFill>
                  <a:srgbClr val="FFC000"/>
                </a:solidFill>
                <a:effectLst>
                  <a:outerShdw blurRad="38100" dist="38100" dir="2700000" algn="tl">
                    <a:srgbClr val="000000">
                      <a:alpha val="43137"/>
                    </a:srgbClr>
                  </a:outerShdw>
                </a:effectLst>
              </a:rPr>
              <a:t>Fund raising </a:t>
            </a:r>
            <a:r>
              <a:rPr lang="en-AU" sz="2800" b="1" dirty="0" smtClean="0">
                <a:solidFill>
                  <a:srgbClr val="FFC000"/>
                </a:solidFill>
                <a:effectLst>
                  <a:outerShdw blurRad="38100" dist="38100" dir="2700000" algn="tl">
                    <a:srgbClr val="000000">
                      <a:alpha val="43137"/>
                    </a:srgbClr>
                  </a:outerShdw>
                </a:effectLst>
              </a:rPr>
              <a:t>project</a:t>
            </a:r>
          </a:p>
          <a:p>
            <a:r>
              <a:rPr lang="en-AU" sz="2800" b="1" dirty="0" smtClean="0">
                <a:solidFill>
                  <a:srgbClr val="FFC000"/>
                </a:solidFill>
                <a:effectLst>
                  <a:outerShdw blurRad="38100" dist="38100" dir="2700000" algn="tl">
                    <a:srgbClr val="000000">
                      <a:alpha val="43137"/>
                    </a:srgbClr>
                  </a:outerShdw>
                </a:effectLst>
              </a:rPr>
              <a:t>Launch:-</a:t>
            </a:r>
            <a:endParaRPr lang="en-AU" sz="2800" b="1" dirty="0">
              <a:solidFill>
                <a:srgbClr val="FFC000"/>
              </a:solidFill>
              <a:effectLst>
                <a:outerShdw blurRad="38100" dist="38100" dir="2700000" algn="tl">
                  <a:srgbClr val="000000">
                    <a:alpha val="43137"/>
                  </a:srgbClr>
                </a:outerShdw>
              </a:effectLst>
            </a:endParaRPr>
          </a:p>
        </p:txBody>
      </p:sp>
      <p:sp>
        <p:nvSpPr>
          <p:cNvPr id="2" name="TextBox 1"/>
          <p:cNvSpPr txBox="1"/>
          <p:nvPr/>
        </p:nvSpPr>
        <p:spPr>
          <a:xfrm>
            <a:off x="4644008" y="2924944"/>
            <a:ext cx="3888432" cy="369332"/>
          </a:xfrm>
          <a:prstGeom prst="rect">
            <a:avLst/>
          </a:prstGeom>
          <a:noFill/>
        </p:spPr>
        <p:txBody>
          <a:bodyPr wrap="square" rtlCol="0">
            <a:spAutoFit/>
          </a:bodyPr>
          <a:lstStyle/>
          <a:p>
            <a:r>
              <a:rPr lang="en-AU" b="1" dirty="0" smtClean="0">
                <a:solidFill>
                  <a:srgbClr val="FFFF00"/>
                </a:solidFill>
                <a:effectLst>
                  <a:outerShdw blurRad="38100" dist="38100" dir="2700000" algn="tl">
                    <a:srgbClr val="000000">
                      <a:alpha val="43137"/>
                    </a:srgbClr>
                  </a:outerShdw>
                </a:effectLst>
              </a:rPr>
              <a:t>Vaccine candidate:  </a:t>
            </a:r>
            <a:r>
              <a:rPr lang="en-AU" b="1" dirty="0" err="1" smtClean="0">
                <a:solidFill>
                  <a:srgbClr val="FFFF00"/>
                </a:solidFill>
                <a:effectLst>
                  <a:outerShdw blurRad="38100" dist="38100" dir="2700000" algn="tl">
                    <a:srgbClr val="000000">
                      <a:alpha val="43137"/>
                    </a:srgbClr>
                  </a:outerShdw>
                </a:effectLst>
              </a:rPr>
              <a:t>PlasProtecT</a:t>
            </a:r>
            <a:r>
              <a:rPr lang="en-AU" b="1" dirty="0">
                <a:solidFill>
                  <a:srgbClr val="FFFF00"/>
                </a:solidFill>
                <a:effectLst>
                  <a:outerShdw blurRad="38100" dist="38100" dir="2700000" algn="tl">
                    <a:srgbClr val="000000">
                      <a:alpha val="43137"/>
                    </a:srgbClr>
                  </a:outerShdw>
                </a:effectLst>
              </a:rPr>
              <a:t>®</a:t>
            </a:r>
            <a:r>
              <a:rPr lang="en-AU" dirty="0"/>
              <a:t> </a:t>
            </a:r>
            <a:endParaRPr lang="en-AU" dirty="0"/>
          </a:p>
        </p:txBody>
      </p:sp>
    </p:spTree>
    <p:extLst>
      <p:ext uri="{BB962C8B-B14F-4D97-AF65-F5344CB8AC3E}">
        <p14:creationId xmlns:p14="http://schemas.microsoft.com/office/powerpoint/2010/main" val="6366784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33400" y="1143000"/>
            <a:ext cx="8229600" cy="4293592"/>
          </a:xfrm>
          <a:prstGeom prst="rect">
            <a:avLst/>
          </a:prstGeom>
          <a:noFill/>
          <a:ln w="9525">
            <a:noFill/>
            <a:miter lim="800000"/>
            <a:headEnd/>
            <a:tailEnd/>
          </a:ln>
        </p:spPr>
      </p:pic>
    </p:spTree>
    <p:extLst>
      <p:ext uri="{BB962C8B-B14F-4D97-AF65-F5344CB8AC3E}">
        <p14:creationId xmlns:p14="http://schemas.microsoft.com/office/powerpoint/2010/main" val="1945242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3528" y="1600200"/>
            <a:ext cx="8820472" cy="4525963"/>
          </a:xfrm>
        </p:spPr>
        <p:txBody>
          <a:bodyPr/>
          <a:lstStyle/>
          <a:p>
            <a:r>
              <a:rPr lang="en-AU" dirty="0">
                <a:solidFill>
                  <a:srgbClr val="FFFF00"/>
                </a:solidFill>
              </a:rPr>
              <a:t>Mr Tim </a:t>
            </a:r>
            <a:r>
              <a:rPr lang="en-AU" dirty="0" smtClean="0">
                <a:solidFill>
                  <a:srgbClr val="FFFF00"/>
                </a:solidFill>
              </a:rPr>
              <a:t>Freeman			RAM PNG</a:t>
            </a:r>
            <a:endParaRPr lang="en-AU" dirty="0">
              <a:solidFill>
                <a:srgbClr val="FFFF00"/>
              </a:solidFill>
            </a:endParaRPr>
          </a:p>
          <a:p>
            <a:r>
              <a:rPr lang="en-AU" dirty="0" smtClean="0">
                <a:solidFill>
                  <a:srgbClr val="FFFF00"/>
                </a:solidFill>
              </a:rPr>
              <a:t>Mr </a:t>
            </a:r>
            <a:r>
              <a:rPr lang="en-AU" dirty="0">
                <a:solidFill>
                  <a:srgbClr val="FFFF00"/>
                </a:solidFill>
              </a:rPr>
              <a:t>Ben Rickie </a:t>
            </a:r>
            <a:r>
              <a:rPr lang="en-AU" dirty="0" err="1" smtClean="0">
                <a:solidFill>
                  <a:srgbClr val="FFFF00"/>
                </a:solidFill>
              </a:rPr>
              <a:t>Kiokimo</a:t>
            </a:r>
            <a:r>
              <a:rPr lang="en-AU" dirty="0" smtClean="0">
                <a:solidFill>
                  <a:srgbClr val="FFFF00"/>
                </a:solidFill>
              </a:rPr>
              <a:t>		SI </a:t>
            </a:r>
            <a:r>
              <a:rPr lang="en-AU" dirty="0" err="1" smtClean="0">
                <a:solidFill>
                  <a:srgbClr val="FFFF00"/>
                </a:solidFill>
              </a:rPr>
              <a:t>MoH</a:t>
            </a:r>
            <a:endParaRPr lang="en-AU" dirty="0">
              <a:solidFill>
                <a:srgbClr val="FFFF00"/>
              </a:solidFill>
            </a:endParaRPr>
          </a:p>
          <a:p>
            <a:r>
              <a:rPr lang="en-AU" dirty="0">
                <a:solidFill>
                  <a:srgbClr val="FFFF00"/>
                </a:solidFill>
              </a:rPr>
              <a:t>Mr Edgar </a:t>
            </a:r>
            <a:r>
              <a:rPr lang="en-AU" dirty="0" smtClean="0">
                <a:solidFill>
                  <a:srgbClr val="FFFF00"/>
                </a:solidFill>
              </a:rPr>
              <a:t>Pollard			AITHM</a:t>
            </a:r>
            <a:endParaRPr lang="en-AU" dirty="0">
              <a:solidFill>
                <a:srgbClr val="FFFF00"/>
              </a:solidFill>
            </a:endParaRPr>
          </a:p>
          <a:p>
            <a:r>
              <a:rPr lang="en-AU" dirty="0" smtClean="0">
                <a:solidFill>
                  <a:srgbClr val="FFFF00"/>
                </a:solidFill>
              </a:rPr>
              <a:t>Dr </a:t>
            </a:r>
            <a:r>
              <a:rPr lang="en-AU" dirty="0" err="1">
                <a:solidFill>
                  <a:srgbClr val="FFFF00"/>
                </a:solidFill>
              </a:rPr>
              <a:t>Merita</a:t>
            </a:r>
            <a:r>
              <a:rPr lang="en-AU" dirty="0">
                <a:solidFill>
                  <a:srgbClr val="FFFF00"/>
                </a:solidFill>
              </a:rPr>
              <a:t> </a:t>
            </a:r>
            <a:r>
              <a:rPr lang="en-AU" dirty="0" smtClean="0">
                <a:solidFill>
                  <a:srgbClr val="FFFF00"/>
                </a:solidFill>
              </a:rPr>
              <a:t>Monteiro			Timor </a:t>
            </a:r>
            <a:r>
              <a:rPr lang="en-AU" dirty="0" err="1" smtClean="0">
                <a:solidFill>
                  <a:srgbClr val="FFFF00"/>
                </a:solidFill>
              </a:rPr>
              <a:t>Leste</a:t>
            </a:r>
            <a:r>
              <a:rPr lang="en-AU" dirty="0" smtClean="0">
                <a:solidFill>
                  <a:srgbClr val="FFFF00"/>
                </a:solidFill>
              </a:rPr>
              <a:t> </a:t>
            </a:r>
            <a:r>
              <a:rPr lang="en-AU" dirty="0" err="1" smtClean="0">
                <a:solidFill>
                  <a:srgbClr val="FFFF00"/>
                </a:solidFill>
              </a:rPr>
              <a:t>MoH</a:t>
            </a:r>
            <a:endParaRPr lang="en-AU" dirty="0" smtClean="0">
              <a:solidFill>
                <a:srgbClr val="FFFF00"/>
              </a:solidFill>
            </a:endParaRPr>
          </a:p>
          <a:p>
            <a:r>
              <a:rPr lang="en-AU" dirty="0" smtClean="0">
                <a:solidFill>
                  <a:srgbClr val="FFFF00"/>
                </a:solidFill>
              </a:rPr>
              <a:t>Prof </a:t>
            </a:r>
            <a:r>
              <a:rPr lang="en-AU" dirty="0">
                <a:solidFill>
                  <a:srgbClr val="FFFF00"/>
                </a:solidFill>
              </a:rPr>
              <a:t>Denis </a:t>
            </a:r>
            <a:r>
              <a:rPr lang="en-AU" dirty="0" smtClean="0">
                <a:solidFill>
                  <a:srgbClr val="FFFF00"/>
                </a:solidFill>
              </a:rPr>
              <a:t>Shanks			Army Malaria Inst.</a:t>
            </a:r>
            <a:endParaRPr lang="en-AU" dirty="0">
              <a:solidFill>
                <a:srgbClr val="FFFF00"/>
              </a:solidFill>
            </a:endParaRPr>
          </a:p>
          <a:p>
            <a:r>
              <a:rPr lang="en-AU" dirty="0" err="1">
                <a:solidFill>
                  <a:srgbClr val="FFFF00"/>
                </a:solidFill>
              </a:rPr>
              <a:t>Assoc</a:t>
            </a:r>
            <a:r>
              <a:rPr lang="en-AU" dirty="0">
                <a:solidFill>
                  <a:srgbClr val="FFFF00"/>
                </a:solidFill>
              </a:rPr>
              <a:t> Prof </a:t>
            </a:r>
            <a:r>
              <a:rPr lang="en-AU" dirty="0" err="1">
                <a:solidFill>
                  <a:srgbClr val="FFFF00"/>
                </a:solidFill>
              </a:rPr>
              <a:t>Harin</a:t>
            </a:r>
            <a:r>
              <a:rPr lang="en-AU" dirty="0">
                <a:solidFill>
                  <a:srgbClr val="FFFF00"/>
                </a:solidFill>
              </a:rPr>
              <a:t> </a:t>
            </a:r>
            <a:r>
              <a:rPr lang="en-AU" dirty="0" err="1" smtClean="0">
                <a:solidFill>
                  <a:srgbClr val="FFFF00"/>
                </a:solidFill>
              </a:rPr>
              <a:t>Kuranajeewa</a:t>
            </a:r>
            <a:r>
              <a:rPr lang="en-AU" dirty="0" smtClean="0">
                <a:solidFill>
                  <a:srgbClr val="FFFF00"/>
                </a:solidFill>
              </a:rPr>
              <a:t>	WEHI</a:t>
            </a:r>
            <a:endParaRPr lang="en-AU" dirty="0">
              <a:solidFill>
                <a:srgbClr val="FFFF00"/>
              </a:solidFill>
            </a:endParaRPr>
          </a:p>
          <a:p>
            <a:r>
              <a:rPr lang="en-AU" dirty="0" err="1">
                <a:solidFill>
                  <a:srgbClr val="FFFF00"/>
                </a:solidFill>
              </a:rPr>
              <a:t>Assoc</a:t>
            </a:r>
            <a:r>
              <a:rPr lang="en-AU" dirty="0">
                <a:solidFill>
                  <a:srgbClr val="FFFF00"/>
                </a:solidFill>
              </a:rPr>
              <a:t> Prof Bayden </a:t>
            </a:r>
            <a:r>
              <a:rPr lang="en-AU" dirty="0" smtClean="0">
                <a:solidFill>
                  <a:srgbClr val="FFFF00"/>
                </a:solidFill>
              </a:rPr>
              <a:t>Wood		Monash </a:t>
            </a:r>
            <a:r>
              <a:rPr lang="en-AU" dirty="0" err="1" smtClean="0">
                <a:solidFill>
                  <a:srgbClr val="FFFF00"/>
                </a:solidFill>
              </a:rPr>
              <a:t>Uni</a:t>
            </a:r>
            <a:endParaRPr lang="en-AU" dirty="0">
              <a:solidFill>
                <a:srgbClr val="FFFF00"/>
              </a:solidFill>
            </a:endParaRPr>
          </a:p>
          <a:p>
            <a:r>
              <a:rPr lang="en-AU" dirty="0">
                <a:solidFill>
                  <a:srgbClr val="FFFF00"/>
                </a:solidFill>
              </a:rPr>
              <a:t>Dr Danielle </a:t>
            </a:r>
            <a:r>
              <a:rPr lang="en-AU" dirty="0" smtClean="0">
                <a:solidFill>
                  <a:srgbClr val="FFFF00"/>
                </a:solidFill>
              </a:rPr>
              <a:t>Stanisic			Inst. for </a:t>
            </a:r>
            <a:r>
              <a:rPr lang="en-AU" dirty="0" err="1" smtClean="0">
                <a:solidFill>
                  <a:srgbClr val="FFFF00"/>
                </a:solidFill>
              </a:rPr>
              <a:t>Glycomics</a:t>
            </a:r>
            <a:endParaRPr lang="en-AU" dirty="0">
              <a:solidFill>
                <a:srgbClr val="FFFF00"/>
              </a:solidFill>
            </a:endParaRPr>
          </a:p>
          <a:p>
            <a:endParaRPr lang="en-AU" dirty="0">
              <a:solidFill>
                <a:srgbClr val="FFFF00"/>
              </a:solidFill>
            </a:endParaRPr>
          </a:p>
        </p:txBody>
      </p:sp>
      <p:sp>
        <p:nvSpPr>
          <p:cNvPr id="5" name="Title 4"/>
          <p:cNvSpPr>
            <a:spLocks noGrp="1"/>
          </p:cNvSpPr>
          <p:nvPr>
            <p:ph type="title"/>
          </p:nvPr>
        </p:nvSpPr>
        <p:spPr/>
        <p:txBody>
          <a:bodyPr/>
          <a:lstStyle/>
          <a:p>
            <a:r>
              <a:rPr lang="en-AU" dirty="0" smtClean="0">
                <a:solidFill>
                  <a:srgbClr val="FFC000"/>
                </a:solidFill>
              </a:rPr>
              <a:t>Guest Speakers – Welcome!</a:t>
            </a:r>
            <a:endParaRPr lang="en-AU" dirty="0">
              <a:solidFill>
                <a:srgbClr val="FFC000"/>
              </a:solidFill>
            </a:endParaRPr>
          </a:p>
        </p:txBody>
      </p:sp>
    </p:spTree>
    <p:extLst>
      <p:ext uri="{BB962C8B-B14F-4D97-AF65-F5344CB8AC3E}">
        <p14:creationId xmlns:p14="http://schemas.microsoft.com/office/powerpoint/2010/main" val="27504140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AU" dirty="0"/>
          </a:p>
        </p:txBody>
      </p:sp>
      <p:sp>
        <p:nvSpPr>
          <p:cNvPr id="5" name="Title 4"/>
          <p:cNvSpPr>
            <a:spLocks noGrp="1"/>
          </p:cNvSpPr>
          <p:nvPr>
            <p:ph type="title"/>
          </p:nvPr>
        </p:nvSpPr>
        <p:spPr/>
        <p:txBody>
          <a:bodyPr/>
          <a:lstStyle/>
          <a:p>
            <a:endParaRPr lang="en-AU"/>
          </a:p>
        </p:txBody>
      </p:sp>
    </p:spTree>
    <p:extLst>
      <p:ext uri="{BB962C8B-B14F-4D97-AF65-F5344CB8AC3E}">
        <p14:creationId xmlns:p14="http://schemas.microsoft.com/office/powerpoint/2010/main" val="3588101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33400" y="1143000"/>
            <a:ext cx="8229600" cy="4293592"/>
          </a:xfrm>
          <a:prstGeom prst="rect">
            <a:avLst/>
          </a:prstGeom>
          <a:noFill/>
          <a:ln w="9525">
            <a:noFill/>
            <a:miter lim="800000"/>
            <a:headEnd/>
            <a:tailEnd/>
          </a:ln>
        </p:spPr>
      </p:pic>
    </p:spTree>
    <p:extLst>
      <p:ext uri="{BB962C8B-B14F-4D97-AF65-F5344CB8AC3E}">
        <p14:creationId xmlns:p14="http://schemas.microsoft.com/office/powerpoint/2010/main" val="1945242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2"/>
          <p:cNvSpPr txBox="1">
            <a:spLocks noChangeArrowheads="1"/>
          </p:cNvSpPr>
          <p:nvPr/>
        </p:nvSpPr>
        <p:spPr bwMode="auto">
          <a:xfrm>
            <a:off x="971550" y="4941888"/>
            <a:ext cx="7416800" cy="460375"/>
          </a:xfrm>
          <a:prstGeom prst="rect">
            <a:avLst/>
          </a:prstGeom>
          <a:noFill/>
          <a:ln w="9525">
            <a:noFill/>
            <a:miter lim="800000"/>
            <a:headEnd/>
            <a:tailEnd/>
          </a:ln>
        </p:spPr>
        <p:txBody>
          <a:bodyPr>
            <a:spAutoFit/>
          </a:bodyPr>
          <a:lstStyle/>
          <a:p>
            <a:pPr algn="ctr"/>
            <a:r>
              <a:rPr lang="en-AU" sz="2400">
                <a:solidFill>
                  <a:srgbClr val="FFFF00"/>
                </a:solidFill>
                <a:latin typeface="Calibri" pitchFamily="34" charset="0"/>
              </a:rPr>
              <a:t> </a:t>
            </a:r>
          </a:p>
        </p:txBody>
      </p:sp>
      <p:pic>
        <p:nvPicPr>
          <p:cNvPr id="28674" name="Picture 1"/>
          <p:cNvPicPr>
            <a:picLocks noChangeAspect="1"/>
          </p:cNvPicPr>
          <p:nvPr/>
        </p:nvPicPr>
        <p:blipFill>
          <a:blip r:embed="rId2"/>
          <a:srcRect/>
          <a:stretch>
            <a:fillRect/>
          </a:stretch>
        </p:blipFill>
        <p:spPr bwMode="auto">
          <a:xfrm>
            <a:off x="1939925" y="1557338"/>
            <a:ext cx="5127625" cy="3844925"/>
          </a:xfrm>
          <a:prstGeom prst="rect">
            <a:avLst/>
          </a:prstGeom>
          <a:noFill/>
          <a:ln w="9525">
            <a:noFill/>
            <a:miter lim="800000"/>
            <a:headEnd/>
            <a:tailEnd/>
          </a:ln>
        </p:spPr>
      </p:pic>
      <p:sp>
        <p:nvSpPr>
          <p:cNvPr id="4" name="TextBox 3"/>
          <p:cNvSpPr txBox="1"/>
          <p:nvPr/>
        </p:nvSpPr>
        <p:spPr>
          <a:xfrm>
            <a:off x="1882304" y="654830"/>
            <a:ext cx="5185246" cy="646331"/>
          </a:xfrm>
          <a:prstGeom prst="rect">
            <a:avLst/>
          </a:prstGeom>
          <a:noFill/>
        </p:spPr>
        <p:txBody>
          <a:bodyPr wrap="square">
            <a:spAutoFit/>
          </a:bodyPr>
          <a:lstStyle/>
          <a:p>
            <a:pPr fontAlgn="auto">
              <a:spcBef>
                <a:spcPts val="0"/>
              </a:spcBef>
              <a:spcAft>
                <a:spcPts val="0"/>
              </a:spcAft>
              <a:defRPr/>
            </a:pPr>
            <a:r>
              <a:rPr lang="en-AU" sz="3600" b="1" dirty="0" smtClean="0">
                <a:solidFill>
                  <a:srgbClr val="FFFF00"/>
                </a:solidFill>
                <a:effectLst>
                  <a:outerShdw blurRad="38100" dist="38100" dir="2700000" algn="tl">
                    <a:srgbClr val="000000">
                      <a:alpha val="43137"/>
                    </a:srgbClr>
                  </a:outerShdw>
                </a:effectLst>
                <a:latin typeface="+mn-lt"/>
              </a:rPr>
              <a:t>An important goal of RAM</a:t>
            </a:r>
            <a:endParaRPr lang="en-AU" sz="3600" b="1" dirty="0">
              <a:solidFill>
                <a:srgbClr val="FFFF00"/>
              </a:solidFill>
              <a:effectLst>
                <a:outerShdw blurRad="38100" dist="38100" dir="2700000" algn="tl">
                  <a:srgbClr val="000000">
                    <a:alpha val="43137"/>
                  </a:srgbClr>
                </a:outerShdw>
              </a:effectLst>
              <a:latin typeface="+mn-lt"/>
            </a:endParaRPr>
          </a:p>
        </p:txBody>
      </p:sp>
      <p:sp>
        <p:nvSpPr>
          <p:cNvPr id="2" name="TextBox 1"/>
          <p:cNvSpPr txBox="1"/>
          <p:nvPr/>
        </p:nvSpPr>
        <p:spPr>
          <a:xfrm>
            <a:off x="1623417" y="5517232"/>
            <a:ext cx="5760640"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AU" sz="2400" b="1" dirty="0" smtClean="0">
                <a:ln w="0"/>
                <a:solidFill>
                  <a:schemeClr val="accent6"/>
                </a:solidFill>
                <a:effectLst>
                  <a:outerShdw blurRad="38100" dist="38100" dir="2700000" algn="tl">
                    <a:srgbClr val="000000">
                      <a:alpha val="43137"/>
                    </a:srgbClr>
                  </a:outerShdw>
                </a:effectLst>
              </a:rPr>
              <a:t>Happy healthy kids eager to get an education</a:t>
            </a:r>
            <a:endParaRPr lang="en-AU" sz="2400" b="1" dirty="0">
              <a:ln w="0"/>
              <a:solidFill>
                <a:srgbClr val="FFFF00"/>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15663" y="230425"/>
            <a:ext cx="5058372" cy="646331"/>
          </a:xfrm>
          <a:prstGeom prst="rect">
            <a:avLst/>
          </a:prstGeom>
          <a:noFill/>
        </p:spPr>
        <p:txBody>
          <a:bodyPr wrap="none" rtlCol="0">
            <a:spAutoFit/>
          </a:bodyPr>
          <a:lstStyle/>
          <a:p>
            <a:pPr defTabSz="457200" fontAlgn="auto">
              <a:spcBef>
                <a:spcPts val="0"/>
              </a:spcBef>
              <a:spcAft>
                <a:spcPts val="0"/>
              </a:spcAft>
            </a:pPr>
            <a:r>
              <a:rPr lang="en-US" sz="3600" b="1" dirty="0" smtClean="0">
                <a:solidFill>
                  <a:prstClr val="black"/>
                </a:solidFill>
                <a:latin typeface="Calibri"/>
              </a:rPr>
              <a:t>Recent History of Malaria</a:t>
            </a:r>
            <a:endParaRPr lang="en-AU" sz="3600" b="1" dirty="0">
              <a:solidFill>
                <a:prstClr val="black"/>
              </a:solidFill>
              <a:latin typeface="Calibri"/>
            </a:endParaRPr>
          </a:p>
        </p:txBody>
      </p:sp>
      <p:pic>
        <p:nvPicPr>
          <p:cNvPr id="52228" name="Picture 4"/>
          <p:cNvPicPr>
            <a:picLocks noChangeAspect="1" noChangeArrowheads="1"/>
          </p:cNvPicPr>
          <p:nvPr/>
        </p:nvPicPr>
        <p:blipFill>
          <a:blip r:embed="rId3" cstate="screen"/>
          <a:srcRect/>
          <a:stretch>
            <a:fillRect/>
          </a:stretch>
        </p:blipFill>
        <p:spPr bwMode="auto">
          <a:xfrm>
            <a:off x="-274465" y="1055667"/>
            <a:ext cx="8902484" cy="4114800"/>
          </a:xfrm>
          <a:prstGeom prst="rect">
            <a:avLst/>
          </a:prstGeom>
          <a:noFill/>
          <a:ln w="9525">
            <a:noFill/>
            <a:miter lim="800000"/>
            <a:headEnd/>
            <a:tailEnd/>
          </a:ln>
          <a:effectLst/>
        </p:spPr>
      </p:pic>
      <p:sp>
        <p:nvSpPr>
          <p:cNvPr id="6" name="Oval 5"/>
          <p:cNvSpPr/>
          <p:nvPr/>
        </p:nvSpPr>
        <p:spPr>
          <a:xfrm>
            <a:off x="1219200" y="3657600"/>
            <a:ext cx="1403962" cy="340019"/>
          </a:xfrm>
          <a:prstGeom prst="ellipse">
            <a:avLst/>
          </a:prstGeom>
          <a:noFill/>
          <a:ln w="762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AU">
              <a:solidFill>
                <a:prstClr val="white"/>
              </a:solidFill>
            </a:endParaRPr>
          </a:p>
        </p:txBody>
      </p:sp>
      <p:sp>
        <p:nvSpPr>
          <p:cNvPr id="8" name="Oval 7"/>
          <p:cNvSpPr/>
          <p:nvPr/>
        </p:nvSpPr>
        <p:spPr>
          <a:xfrm>
            <a:off x="8001000" y="3429000"/>
            <a:ext cx="627019" cy="428625"/>
          </a:xfrm>
          <a:prstGeom prst="ellipse">
            <a:avLst/>
          </a:prstGeom>
          <a:noFill/>
          <a:ln w="762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AU">
              <a:solidFill>
                <a:prstClr val="white"/>
              </a:solidFill>
            </a:endParaRPr>
          </a:p>
        </p:txBody>
      </p:sp>
      <p:sp>
        <p:nvSpPr>
          <p:cNvPr id="9" name="TextBox 8"/>
          <p:cNvSpPr txBox="1"/>
          <p:nvPr/>
        </p:nvSpPr>
        <p:spPr>
          <a:xfrm>
            <a:off x="1306214" y="2190841"/>
            <a:ext cx="1566454" cy="707886"/>
          </a:xfrm>
          <a:prstGeom prst="rect">
            <a:avLst/>
          </a:prstGeom>
          <a:noFill/>
        </p:spPr>
        <p:txBody>
          <a:bodyPr wrap="none" rtlCol="0">
            <a:spAutoFit/>
          </a:bodyPr>
          <a:lstStyle/>
          <a:p>
            <a:pPr defTabSz="457200" fontAlgn="auto">
              <a:spcBef>
                <a:spcPts val="0"/>
              </a:spcBef>
              <a:spcAft>
                <a:spcPts val="0"/>
              </a:spcAft>
            </a:pPr>
            <a:r>
              <a:rPr lang="en-US" sz="2000" b="1" dirty="0" smtClean="0">
                <a:solidFill>
                  <a:prstClr val="black"/>
                </a:solidFill>
                <a:latin typeface="Calibri"/>
              </a:rPr>
              <a:t>Original MEP</a:t>
            </a:r>
          </a:p>
          <a:p>
            <a:pPr defTabSz="457200" fontAlgn="auto">
              <a:spcBef>
                <a:spcPts val="0"/>
              </a:spcBef>
              <a:spcAft>
                <a:spcPts val="0"/>
              </a:spcAft>
            </a:pPr>
            <a:r>
              <a:rPr lang="en-US" sz="2000" b="1" dirty="0" smtClean="0">
                <a:solidFill>
                  <a:prstClr val="black"/>
                </a:solidFill>
                <a:latin typeface="Calibri"/>
              </a:rPr>
              <a:t>DDT spraying</a:t>
            </a:r>
            <a:endParaRPr lang="en-AU" sz="2000" b="1" dirty="0">
              <a:solidFill>
                <a:prstClr val="black"/>
              </a:solidFill>
              <a:latin typeface="Calibri"/>
            </a:endParaRPr>
          </a:p>
        </p:txBody>
      </p:sp>
      <p:cxnSp>
        <p:nvCxnSpPr>
          <p:cNvPr id="11" name="Straight Arrow Connector 10"/>
          <p:cNvCxnSpPr/>
          <p:nvPr/>
        </p:nvCxnSpPr>
        <p:spPr>
          <a:xfrm>
            <a:off x="2057400" y="2971800"/>
            <a:ext cx="7446" cy="547055"/>
          </a:xfrm>
          <a:prstGeom prst="straightConnector1">
            <a:avLst/>
          </a:prstGeom>
          <a:ln w="57150" cmpd="sng">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837741" y="2097273"/>
            <a:ext cx="2514601" cy="707886"/>
          </a:xfrm>
          <a:prstGeom prst="rect">
            <a:avLst/>
          </a:prstGeom>
          <a:noFill/>
        </p:spPr>
        <p:txBody>
          <a:bodyPr wrap="square" rtlCol="0">
            <a:spAutoFit/>
          </a:bodyPr>
          <a:lstStyle/>
          <a:p>
            <a:pPr algn="r" defTabSz="457200" fontAlgn="auto">
              <a:spcBef>
                <a:spcPts val="0"/>
              </a:spcBef>
              <a:spcAft>
                <a:spcPts val="0"/>
              </a:spcAft>
            </a:pPr>
            <a:r>
              <a:rPr lang="en-US" sz="2000" b="1" dirty="0" smtClean="0">
                <a:solidFill>
                  <a:prstClr val="black"/>
                </a:solidFill>
                <a:latin typeface="Calibri"/>
              </a:rPr>
              <a:t>Intensified control &amp; elimination program</a:t>
            </a:r>
            <a:endParaRPr lang="en-AU" sz="2000" b="1" dirty="0">
              <a:solidFill>
                <a:prstClr val="black"/>
              </a:solidFill>
              <a:latin typeface="Calibri"/>
            </a:endParaRPr>
          </a:p>
        </p:txBody>
      </p:sp>
      <p:cxnSp>
        <p:nvCxnSpPr>
          <p:cNvPr id="13" name="Straight Arrow Connector 12"/>
          <p:cNvCxnSpPr/>
          <p:nvPr/>
        </p:nvCxnSpPr>
        <p:spPr>
          <a:xfrm flipH="1">
            <a:off x="5724128" y="1950430"/>
            <a:ext cx="113613" cy="399015"/>
          </a:xfrm>
          <a:prstGeom prst="straightConnector1">
            <a:avLst/>
          </a:prstGeom>
          <a:ln w="57150" cmpd="sng">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14593" y="3857625"/>
            <a:ext cx="7019808" cy="0"/>
          </a:xfrm>
          <a:prstGeom prst="line">
            <a:avLst/>
          </a:prstGeom>
          <a:ln w="38100">
            <a:solidFill>
              <a:srgbClr val="66DF49"/>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244155" y="5329175"/>
            <a:ext cx="6934200" cy="1200329"/>
          </a:xfrm>
          <a:prstGeom prst="rect">
            <a:avLst/>
          </a:prstGeom>
          <a:noFill/>
        </p:spPr>
        <p:txBody>
          <a:bodyPr wrap="square" rtlCol="0">
            <a:spAutoFit/>
          </a:bodyPr>
          <a:lstStyle/>
          <a:p>
            <a:pPr algn="ctr" defTabSz="457200" fontAlgn="auto">
              <a:spcBef>
                <a:spcPts val="0"/>
              </a:spcBef>
              <a:spcAft>
                <a:spcPts val="0"/>
              </a:spcAft>
            </a:pPr>
            <a:r>
              <a:rPr lang="en-US" sz="2400" b="1" dirty="0">
                <a:solidFill>
                  <a:prstClr val="black"/>
                </a:solidFill>
                <a:latin typeface="Calibri"/>
              </a:rPr>
              <a:t>Malaria </a:t>
            </a:r>
            <a:r>
              <a:rPr lang="en-US" sz="2400" b="1" dirty="0" smtClean="0">
                <a:solidFill>
                  <a:prstClr val="black"/>
                </a:solidFill>
                <a:latin typeface="Calibri"/>
              </a:rPr>
              <a:t>in </a:t>
            </a:r>
            <a:r>
              <a:rPr lang="en-US" sz="2400" b="1" dirty="0">
                <a:solidFill>
                  <a:prstClr val="black"/>
                </a:solidFill>
                <a:latin typeface="Calibri"/>
              </a:rPr>
              <a:t>the Solomon Islands</a:t>
            </a:r>
            <a:endParaRPr lang="en-AU" sz="2400" b="1" dirty="0">
              <a:solidFill>
                <a:prstClr val="black"/>
              </a:solidFill>
              <a:latin typeface="Calibri"/>
            </a:endParaRPr>
          </a:p>
          <a:p>
            <a:pPr algn="ctr" defTabSz="457200" fontAlgn="auto">
              <a:spcBef>
                <a:spcPts val="0"/>
              </a:spcBef>
              <a:spcAft>
                <a:spcPts val="0"/>
              </a:spcAft>
            </a:pPr>
            <a:r>
              <a:rPr lang="en-US" sz="2400" dirty="0" smtClean="0">
                <a:solidFill>
                  <a:prstClr val="black"/>
                </a:solidFill>
                <a:latin typeface="Calibri"/>
              </a:rPr>
              <a:t>Incidence of confirmed cases per 1000 population  </a:t>
            </a:r>
            <a:r>
              <a:rPr lang="en-US" sz="2400" dirty="0">
                <a:solidFill>
                  <a:prstClr val="black"/>
                </a:solidFill>
                <a:latin typeface="Calibri"/>
              </a:rPr>
              <a:t>(</a:t>
            </a:r>
            <a:r>
              <a:rPr lang="en-US" sz="2400" dirty="0" smtClean="0">
                <a:solidFill>
                  <a:prstClr val="black"/>
                </a:solidFill>
                <a:latin typeface="Calibri"/>
              </a:rPr>
              <a:t>MHMS, Solomon Islands)</a:t>
            </a:r>
            <a:endParaRPr lang="en-AU" sz="2400" dirty="0">
              <a:solidFill>
                <a:prstClr val="black"/>
              </a:solidFill>
              <a:latin typeface="Calibri"/>
            </a:endParaRPr>
          </a:p>
        </p:txBody>
      </p:sp>
      <p:sp>
        <p:nvSpPr>
          <p:cNvPr id="18" name="Slide Number Placeholder 17"/>
          <p:cNvSpPr>
            <a:spLocks noGrp="1"/>
          </p:cNvSpPr>
          <p:nvPr>
            <p:ph type="sldNum" sz="quarter" idx="12"/>
          </p:nvPr>
        </p:nvSpPr>
        <p:spPr/>
        <p:txBody>
          <a:bodyPr/>
          <a:lstStyle/>
          <a:p>
            <a:fld id="{189CEE76-ECAC-4ECF-A71E-B0E190165DE1}" type="slidenum">
              <a:rPr lang="en-US" smtClean="0">
                <a:solidFill>
                  <a:prstClr val="black">
                    <a:tint val="75000"/>
                  </a:prstClr>
                </a:solidFill>
              </a:rPr>
              <a:pPr/>
              <a:t>4</a:t>
            </a:fld>
            <a:endParaRPr lang="en-US">
              <a:solidFill>
                <a:prstClr val="black">
                  <a:tint val="75000"/>
                </a:prstClr>
              </a:solidFill>
            </a:endParaRPr>
          </a:p>
        </p:txBody>
      </p:sp>
      <p:sp>
        <p:nvSpPr>
          <p:cNvPr id="4" name="TextBox 3"/>
          <p:cNvSpPr txBox="1"/>
          <p:nvPr/>
        </p:nvSpPr>
        <p:spPr>
          <a:xfrm>
            <a:off x="5117661" y="1297806"/>
            <a:ext cx="1440160" cy="707886"/>
          </a:xfrm>
          <a:prstGeom prst="rect">
            <a:avLst/>
          </a:prstGeom>
          <a:noFill/>
        </p:spPr>
        <p:txBody>
          <a:bodyPr wrap="square" rtlCol="0">
            <a:spAutoFit/>
          </a:bodyPr>
          <a:lstStyle/>
          <a:p>
            <a:pPr algn="ctr"/>
            <a:r>
              <a:rPr lang="en-AU" sz="2000" b="1" dirty="0">
                <a:solidFill>
                  <a:prstClr val="black"/>
                </a:solidFill>
                <a:latin typeface="Calibri"/>
              </a:rPr>
              <a:t>RAM</a:t>
            </a:r>
          </a:p>
          <a:p>
            <a:pPr algn="ctr"/>
            <a:r>
              <a:rPr lang="en-AU" sz="2000" b="1" dirty="0">
                <a:solidFill>
                  <a:prstClr val="black"/>
                </a:solidFill>
                <a:latin typeface="Calibri"/>
              </a:rPr>
              <a:t>launched</a:t>
            </a:r>
          </a:p>
        </p:txBody>
      </p:sp>
      <p:cxnSp>
        <p:nvCxnSpPr>
          <p:cNvPr id="15" name="Straight Arrow Connector 14"/>
          <p:cNvCxnSpPr/>
          <p:nvPr/>
        </p:nvCxnSpPr>
        <p:spPr>
          <a:xfrm>
            <a:off x="7879556" y="2768263"/>
            <a:ext cx="391114" cy="583221"/>
          </a:xfrm>
          <a:prstGeom prst="straightConnector1">
            <a:avLst/>
          </a:prstGeom>
          <a:ln w="57150" cmpd="sng">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 name="Picture 3"/>
          <p:cNvPicPr>
            <a:picLocks noChangeAspect="1"/>
          </p:cNvPicPr>
          <p:nvPr/>
        </p:nvPicPr>
        <p:blipFill>
          <a:blip r:embed="rId4"/>
          <a:srcRect/>
          <a:stretch>
            <a:fillRect/>
          </a:stretch>
        </p:blipFill>
        <p:spPr bwMode="auto">
          <a:xfrm>
            <a:off x="4444849" y="3384341"/>
            <a:ext cx="2219596" cy="475332"/>
          </a:xfrm>
          <a:prstGeom prst="rect">
            <a:avLst/>
          </a:prstGeom>
          <a:noFill/>
          <a:ln w="9525">
            <a:noFill/>
            <a:miter lim="800000"/>
            <a:headEnd/>
            <a:tailEnd/>
          </a:ln>
        </p:spPr>
      </p:pic>
      <p:cxnSp>
        <p:nvCxnSpPr>
          <p:cNvPr id="20" name="Straight Arrow Connector 19"/>
          <p:cNvCxnSpPr/>
          <p:nvPr/>
        </p:nvCxnSpPr>
        <p:spPr>
          <a:xfrm flipV="1">
            <a:off x="6467875" y="3101622"/>
            <a:ext cx="328628" cy="321161"/>
          </a:xfrm>
          <a:prstGeom prst="straightConnector1">
            <a:avLst/>
          </a:prstGeom>
          <a:ln w="57150" cmpd="sng">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3349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2"/>
          <p:cNvSpPr txBox="1">
            <a:spLocks noChangeArrowheads="1"/>
          </p:cNvSpPr>
          <p:nvPr/>
        </p:nvSpPr>
        <p:spPr bwMode="auto">
          <a:xfrm>
            <a:off x="971550" y="4941888"/>
            <a:ext cx="7416800" cy="460375"/>
          </a:xfrm>
          <a:prstGeom prst="rect">
            <a:avLst/>
          </a:prstGeom>
          <a:noFill/>
          <a:ln w="9525">
            <a:noFill/>
            <a:miter lim="800000"/>
            <a:headEnd/>
            <a:tailEnd/>
          </a:ln>
        </p:spPr>
        <p:txBody>
          <a:bodyPr>
            <a:spAutoFit/>
          </a:bodyPr>
          <a:lstStyle/>
          <a:p>
            <a:pPr algn="ctr"/>
            <a:r>
              <a:rPr lang="en-AU" sz="2400">
                <a:solidFill>
                  <a:srgbClr val="FFFF00"/>
                </a:solidFill>
                <a:latin typeface="Calibri" pitchFamily="34" charset="0"/>
              </a:rPr>
              <a:t> </a:t>
            </a:r>
          </a:p>
        </p:txBody>
      </p:sp>
      <p:sp>
        <p:nvSpPr>
          <p:cNvPr id="2" name="TextBox 1"/>
          <p:cNvSpPr txBox="1"/>
          <p:nvPr/>
        </p:nvSpPr>
        <p:spPr>
          <a:xfrm>
            <a:off x="401638" y="115888"/>
            <a:ext cx="8994775" cy="4678204"/>
          </a:xfrm>
          <a:prstGeom prst="rect">
            <a:avLst/>
          </a:prstGeom>
          <a:noFill/>
        </p:spPr>
        <p:txBody>
          <a:bodyPr>
            <a:spAutoFit/>
          </a:bodyPr>
          <a:lstStyle/>
          <a:p>
            <a:pPr algn="ctr" fontAlgn="auto">
              <a:spcBef>
                <a:spcPts val="0"/>
              </a:spcBef>
              <a:spcAft>
                <a:spcPts val="0"/>
              </a:spcAft>
              <a:defRPr/>
            </a:pPr>
            <a:r>
              <a:rPr lang="en-AU" sz="4000" b="1" dirty="0" smtClean="0">
                <a:solidFill>
                  <a:srgbClr val="FFFF00"/>
                </a:solidFill>
                <a:effectLst>
                  <a:outerShdw blurRad="38100" dist="38100" dir="2700000" algn="tl">
                    <a:srgbClr val="000000">
                      <a:alpha val="43137"/>
                    </a:srgbClr>
                  </a:outerShdw>
                </a:effectLst>
                <a:latin typeface="+mn-lt"/>
              </a:rPr>
              <a:t>RAM</a:t>
            </a:r>
            <a:r>
              <a:rPr lang="en-AU" sz="4000" b="1" dirty="0" smtClean="0">
                <a:solidFill>
                  <a:srgbClr val="F79646">
                    <a:lumMod val="60000"/>
                    <a:lumOff val="40000"/>
                  </a:srgbClr>
                </a:solidFill>
                <a:effectLst>
                  <a:outerShdw blurRad="38100" dist="38100" dir="2700000" algn="tl">
                    <a:srgbClr val="000000">
                      <a:alpha val="43137"/>
                    </a:srgbClr>
                  </a:outerShdw>
                </a:effectLst>
                <a:latin typeface="+mn-lt"/>
              </a:rPr>
              <a:t> </a:t>
            </a:r>
            <a:r>
              <a:rPr lang="en-AU" sz="4000" b="1" dirty="0" smtClean="0">
                <a:solidFill>
                  <a:srgbClr val="FFFF00"/>
                </a:solidFill>
                <a:effectLst>
                  <a:outerShdw blurRad="38100" dist="38100" dir="2700000" algn="tl">
                    <a:srgbClr val="000000">
                      <a:alpha val="43137"/>
                    </a:srgbClr>
                  </a:outerShdw>
                </a:effectLst>
                <a:latin typeface="+mn-lt"/>
              </a:rPr>
              <a:t>Focus Countries</a:t>
            </a:r>
            <a:endParaRPr lang="en-AU" sz="4000" b="1" dirty="0">
              <a:solidFill>
                <a:srgbClr val="FFFF00"/>
              </a:solidFill>
              <a:effectLst>
                <a:outerShdw blurRad="38100" dist="38100" dir="2700000" algn="tl">
                  <a:srgbClr val="000000">
                    <a:alpha val="43137"/>
                  </a:srgbClr>
                </a:outerShdw>
              </a:effectLst>
              <a:latin typeface="+mn-lt"/>
            </a:endParaRPr>
          </a:p>
          <a:p>
            <a:pPr fontAlgn="auto">
              <a:spcBef>
                <a:spcPts val="0"/>
              </a:spcBef>
              <a:spcAft>
                <a:spcPts val="0"/>
              </a:spcAft>
              <a:defRPr/>
            </a:pPr>
            <a:endParaRPr lang="en-AU" sz="1200" dirty="0">
              <a:solidFill>
                <a:prstClr val="white"/>
              </a:solidFill>
              <a:latin typeface="+mn-lt"/>
            </a:endParaRPr>
          </a:p>
          <a:p>
            <a:pPr marL="285750" indent="-285750" fontAlgn="auto">
              <a:lnSpc>
                <a:spcPct val="150000"/>
              </a:lnSpc>
              <a:spcBef>
                <a:spcPts val="0"/>
              </a:spcBef>
              <a:spcAft>
                <a:spcPts val="0"/>
              </a:spcAft>
              <a:buFont typeface="Arial" panose="020B0604020202020204" pitchFamily="34" charset="0"/>
              <a:buChar char="•"/>
              <a:defRPr/>
            </a:pPr>
            <a:r>
              <a:rPr lang="en-AU" sz="2800" b="1" dirty="0">
                <a:solidFill>
                  <a:srgbClr val="FFFF00"/>
                </a:solidFill>
                <a:effectLst>
                  <a:outerShdw blurRad="38100" dist="38100" dir="2700000" algn="tl">
                    <a:srgbClr val="000000">
                      <a:alpha val="43137"/>
                    </a:srgbClr>
                  </a:outerShdw>
                </a:effectLst>
                <a:latin typeface="+mn-lt"/>
              </a:rPr>
              <a:t>PNG</a:t>
            </a:r>
            <a:r>
              <a:rPr lang="en-AU" sz="2400" b="1" dirty="0">
                <a:solidFill>
                  <a:srgbClr val="F79646"/>
                </a:solidFill>
                <a:effectLst>
                  <a:outerShdw blurRad="38100" dist="38100" dir="2700000" algn="tl">
                    <a:srgbClr val="000000">
                      <a:alpha val="43137"/>
                    </a:srgbClr>
                  </a:outerShdw>
                </a:effectLst>
                <a:latin typeface="+mn-lt"/>
              </a:rPr>
              <a:t> </a:t>
            </a:r>
            <a:r>
              <a:rPr lang="en-AU" sz="2400" b="1" dirty="0" smtClean="0">
                <a:solidFill>
                  <a:srgbClr val="F79646"/>
                </a:solidFill>
                <a:effectLst>
                  <a:outerShdw blurRad="38100" dist="38100" dir="2700000" algn="tl">
                    <a:srgbClr val="000000">
                      <a:alpha val="43137"/>
                    </a:srgbClr>
                  </a:outerShdw>
                </a:effectLst>
                <a:latin typeface="+mn-lt"/>
              </a:rPr>
              <a:t>65% (to </a:t>
            </a:r>
            <a:r>
              <a:rPr lang="en-AU" sz="2400" b="1" dirty="0">
                <a:solidFill>
                  <a:srgbClr val="F79646"/>
                </a:solidFill>
                <a:effectLst>
                  <a:outerShdw blurRad="38100" dist="38100" dir="2700000" algn="tl">
                    <a:srgbClr val="000000">
                      <a:alpha val="43137"/>
                    </a:srgbClr>
                  </a:outerShdw>
                </a:effectLst>
                <a:latin typeface="+mn-lt"/>
              </a:rPr>
              <a:t>90</a:t>
            </a:r>
            <a:r>
              <a:rPr lang="en-AU" sz="2400" b="1" dirty="0" smtClean="0">
                <a:solidFill>
                  <a:srgbClr val="F79646"/>
                </a:solidFill>
                <a:effectLst>
                  <a:outerShdw blurRad="38100" dist="38100" dir="2700000" algn="tl">
                    <a:srgbClr val="000000">
                      <a:alpha val="43137"/>
                    </a:srgbClr>
                  </a:outerShdw>
                </a:effectLst>
                <a:latin typeface="+mn-lt"/>
              </a:rPr>
              <a:t>%) reduction; </a:t>
            </a:r>
            <a:r>
              <a:rPr lang="en-AU" sz="2400" b="1" dirty="0">
                <a:solidFill>
                  <a:srgbClr val="F79646"/>
                </a:solidFill>
                <a:effectLst>
                  <a:outerShdw blurRad="38100" dist="38100" dir="2700000" algn="tl">
                    <a:srgbClr val="000000">
                      <a:alpha val="43137"/>
                    </a:srgbClr>
                  </a:outerShdw>
                </a:effectLst>
                <a:latin typeface="+mn-lt"/>
              </a:rPr>
              <a:t>elimination programs planned.</a:t>
            </a:r>
          </a:p>
          <a:p>
            <a:pPr marL="285750" indent="-285750" fontAlgn="auto">
              <a:lnSpc>
                <a:spcPct val="150000"/>
              </a:lnSpc>
              <a:spcBef>
                <a:spcPts val="0"/>
              </a:spcBef>
              <a:spcAft>
                <a:spcPts val="0"/>
              </a:spcAft>
              <a:buFont typeface="Arial" panose="020B0604020202020204" pitchFamily="34" charset="0"/>
              <a:buChar char="•"/>
              <a:defRPr/>
            </a:pPr>
            <a:r>
              <a:rPr lang="en-AU" sz="3200" b="1" dirty="0">
                <a:solidFill>
                  <a:srgbClr val="FFFF00"/>
                </a:solidFill>
                <a:effectLst>
                  <a:outerShdw blurRad="38100" dist="38100" dir="2700000" algn="tl">
                    <a:srgbClr val="000000">
                      <a:alpha val="43137"/>
                    </a:srgbClr>
                  </a:outerShdw>
                </a:effectLst>
                <a:latin typeface="+mn-lt"/>
              </a:rPr>
              <a:t>Solomon Islands </a:t>
            </a:r>
            <a:r>
              <a:rPr lang="en-AU" sz="2400" b="1" dirty="0" smtClean="0">
                <a:solidFill>
                  <a:srgbClr val="F79646"/>
                </a:solidFill>
                <a:effectLst>
                  <a:outerShdw blurRad="38100" dist="38100" dir="2700000" algn="tl">
                    <a:srgbClr val="000000">
                      <a:alpha val="43137"/>
                    </a:srgbClr>
                  </a:outerShdw>
                </a:effectLst>
                <a:latin typeface="+mn-lt"/>
              </a:rPr>
              <a:t>87% </a:t>
            </a:r>
            <a:r>
              <a:rPr lang="en-AU" sz="2400" b="1" dirty="0">
                <a:solidFill>
                  <a:srgbClr val="F79646"/>
                </a:solidFill>
                <a:effectLst>
                  <a:outerShdw blurRad="38100" dist="38100" dir="2700000" algn="tl">
                    <a:srgbClr val="000000">
                      <a:alpha val="43137"/>
                    </a:srgbClr>
                  </a:outerShdw>
                </a:effectLst>
                <a:latin typeface="+mn-lt"/>
              </a:rPr>
              <a:t>reduction</a:t>
            </a:r>
            <a:r>
              <a:rPr lang="en-AU" sz="2400" b="1" dirty="0" smtClean="0">
                <a:solidFill>
                  <a:srgbClr val="F79646"/>
                </a:solidFill>
                <a:effectLst>
                  <a:outerShdw blurRad="38100" dist="38100" dir="2700000" algn="tl">
                    <a:srgbClr val="000000">
                      <a:alpha val="43137"/>
                    </a:srgbClr>
                  </a:outerShdw>
                </a:effectLst>
                <a:latin typeface="+mn-lt"/>
              </a:rPr>
              <a:t>, </a:t>
            </a:r>
            <a:r>
              <a:rPr lang="en-AU" sz="2400" b="1" dirty="0">
                <a:solidFill>
                  <a:srgbClr val="F79646"/>
                </a:solidFill>
                <a:effectLst>
                  <a:outerShdw blurRad="38100" dist="38100" dir="2700000" algn="tl">
                    <a:srgbClr val="000000">
                      <a:alpha val="43137"/>
                    </a:srgbClr>
                  </a:outerShdw>
                </a:effectLst>
                <a:latin typeface="+mn-lt"/>
              </a:rPr>
              <a:t>2  provinces at pre-elimination stage.</a:t>
            </a:r>
          </a:p>
          <a:p>
            <a:pPr marL="285750" indent="-285750" fontAlgn="auto">
              <a:lnSpc>
                <a:spcPct val="150000"/>
              </a:lnSpc>
              <a:spcBef>
                <a:spcPts val="0"/>
              </a:spcBef>
              <a:spcAft>
                <a:spcPts val="0"/>
              </a:spcAft>
              <a:buFont typeface="Arial" panose="020B0604020202020204" pitchFamily="34" charset="0"/>
              <a:buChar char="•"/>
              <a:defRPr/>
            </a:pPr>
            <a:r>
              <a:rPr lang="en-AU" sz="3200" b="1" dirty="0">
                <a:solidFill>
                  <a:srgbClr val="FFFF00"/>
                </a:solidFill>
                <a:effectLst>
                  <a:outerShdw blurRad="38100" dist="38100" dir="2700000" algn="tl">
                    <a:srgbClr val="000000">
                      <a:alpha val="43137"/>
                    </a:srgbClr>
                  </a:outerShdw>
                </a:effectLst>
                <a:latin typeface="+mn-lt"/>
              </a:rPr>
              <a:t>Timor </a:t>
            </a:r>
            <a:r>
              <a:rPr lang="en-AU" sz="3200" b="1" dirty="0" err="1">
                <a:solidFill>
                  <a:srgbClr val="FFFF00"/>
                </a:solidFill>
                <a:effectLst>
                  <a:outerShdw blurRad="38100" dist="38100" dir="2700000" algn="tl">
                    <a:srgbClr val="000000">
                      <a:alpha val="43137"/>
                    </a:srgbClr>
                  </a:outerShdw>
                </a:effectLst>
                <a:latin typeface="+mn-lt"/>
              </a:rPr>
              <a:t>Leste</a:t>
            </a:r>
            <a:r>
              <a:rPr lang="en-AU" sz="3200" b="1" dirty="0">
                <a:solidFill>
                  <a:srgbClr val="FFFF00"/>
                </a:solidFill>
                <a:effectLst>
                  <a:outerShdw blurRad="38100" dist="38100" dir="2700000" algn="tl">
                    <a:srgbClr val="000000">
                      <a:alpha val="43137"/>
                    </a:srgbClr>
                  </a:outerShdw>
                </a:effectLst>
                <a:latin typeface="+mn-lt"/>
              </a:rPr>
              <a:t> </a:t>
            </a:r>
            <a:r>
              <a:rPr lang="en-AU" sz="2400" b="1" dirty="0">
                <a:solidFill>
                  <a:srgbClr val="F79646"/>
                </a:solidFill>
                <a:effectLst>
                  <a:outerShdw blurRad="38100" dist="38100" dir="2700000" algn="tl">
                    <a:srgbClr val="000000">
                      <a:alpha val="43137"/>
                    </a:srgbClr>
                  </a:outerShdw>
                </a:effectLst>
                <a:latin typeface="+mn-lt"/>
              </a:rPr>
              <a:t>99% </a:t>
            </a:r>
            <a:r>
              <a:rPr lang="en-AU" sz="2400" b="1" dirty="0" smtClean="0">
                <a:solidFill>
                  <a:srgbClr val="F79646"/>
                </a:solidFill>
                <a:effectLst>
                  <a:outerShdw blurRad="38100" dist="38100" dir="2700000" algn="tl">
                    <a:srgbClr val="000000">
                      <a:alpha val="43137"/>
                    </a:srgbClr>
                  </a:outerShdw>
                </a:effectLst>
                <a:latin typeface="+mn-lt"/>
              </a:rPr>
              <a:t>reduction  5 </a:t>
            </a:r>
            <a:r>
              <a:rPr lang="en-AU" sz="2400" b="1" dirty="0">
                <a:solidFill>
                  <a:srgbClr val="F79646"/>
                </a:solidFill>
                <a:effectLst>
                  <a:outerShdw blurRad="38100" dist="38100" dir="2700000" algn="tl">
                    <a:srgbClr val="000000">
                      <a:alpha val="43137"/>
                    </a:srgbClr>
                  </a:outerShdw>
                </a:effectLst>
                <a:latin typeface="+mn-lt"/>
              </a:rPr>
              <a:t>of 13 Health Districts </a:t>
            </a:r>
            <a:r>
              <a:rPr lang="en-AU" sz="2400" b="1" dirty="0" smtClean="0">
                <a:solidFill>
                  <a:srgbClr val="F79646"/>
                </a:solidFill>
                <a:effectLst>
                  <a:outerShdw blurRad="38100" dist="38100" dir="2700000" algn="tl">
                    <a:srgbClr val="000000">
                      <a:alpha val="43137"/>
                    </a:srgbClr>
                  </a:outerShdw>
                </a:effectLst>
                <a:latin typeface="+mn-lt"/>
              </a:rPr>
              <a:t>at </a:t>
            </a:r>
            <a:r>
              <a:rPr lang="en-AU" sz="2400" b="1" dirty="0">
                <a:solidFill>
                  <a:srgbClr val="F79646"/>
                </a:solidFill>
                <a:effectLst>
                  <a:outerShdw blurRad="38100" dist="38100" dir="2700000" algn="tl">
                    <a:srgbClr val="000000">
                      <a:alpha val="43137"/>
                    </a:srgbClr>
                  </a:outerShdw>
                </a:effectLst>
                <a:latin typeface="+mn-lt"/>
              </a:rPr>
              <a:t>pre-elimination stage.</a:t>
            </a:r>
          </a:p>
          <a:p>
            <a:pPr fontAlgn="auto">
              <a:lnSpc>
                <a:spcPct val="150000"/>
              </a:lnSpc>
              <a:spcBef>
                <a:spcPts val="0"/>
              </a:spcBef>
              <a:spcAft>
                <a:spcPts val="0"/>
              </a:spcAft>
              <a:defRPr/>
            </a:pPr>
            <a:r>
              <a:rPr lang="en-AU" sz="2400" b="1" dirty="0">
                <a:solidFill>
                  <a:srgbClr val="F79646"/>
                </a:solidFill>
                <a:effectLst>
                  <a:outerShdw blurRad="38100" dist="38100" dir="2700000" algn="tl">
                    <a:srgbClr val="000000">
                      <a:alpha val="43137"/>
                    </a:srgbClr>
                  </a:outerShdw>
                </a:effectLst>
                <a:latin typeface="+mn-lt"/>
              </a:rPr>
              <a:t> </a:t>
            </a:r>
          </a:p>
        </p:txBody>
      </p:sp>
      <p:pic>
        <p:nvPicPr>
          <p:cNvPr id="40963" name="Picture 4"/>
          <p:cNvPicPr>
            <a:picLocks noChangeAspect="1"/>
          </p:cNvPicPr>
          <p:nvPr/>
        </p:nvPicPr>
        <p:blipFill>
          <a:blip r:embed="rId2"/>
          <a:srcRect/>
          <a:stretch>
            <a:fillRect/>
          </a:stretch>
        </p:blipFill>
        <p:spPr bwMode="auto">
          <a:xfrm>
            <a:off x="5868144" y="4654800"/>
            <a:ext cx="2915816" cy="2187539"/>
          </a:xfrm>
          <a:prstGeom prst="rect">
            <a:avLst/>
          </a:prstGeom>
          <a:noFill/>
          <a:ln w="9525">
            <a:noFill/>
            <a:miter lim="800000"/>
            <a:headEnd/>
            <a:tailEnd/>
          </a:ln>
        </p:spPr>
      </p:pic>
      <p:sp>
        <p:nvSpPr>
          <p:cNvPr id="6" name="TextBox 5"/>
          <p:cNvSpPr txBox="1"/>
          <p:nvPr/>
        </p:nvSpPr>
        <p:spPr>
          <a:xfrm>
            <a:off x="250825" y="5805488"/>
            <a:ext cx="4968875" cy="708025"/>
          </a:xfrm>
          <a:prstGeom prst="rect">
            <a:avLst/>
          </a:prstGeom>
          <a:noFill/>
        </p:spPr>
        <p:txBody>
          <a:bodyPr>
            <a:spAutoFit/>
          </a:bodyPr>
          <a:lstStyle/>
          <a:p>
            <a:pPr fontAlgn="auto">
              <a:spcBef>
                <a:spcPts val="0"/>
              </a:spcBef>
              <a:spcAft>
                <a:spcPts val="0"/>
              </a:spcAft>
              <a:defRPr/>
            </a:pPr>
            <a:r>
              <a:rPr lang="en-AU" sz="2000" b="1" dirty="0">
                <a:solidFill>
                  <a:srgbClr val="FFFF00"/>
                </a:solidFill>
                <a:effectLst>
                  <a:outerShdw blurRad="38100" dist="38100" dir="2700000" algn="tl">
                    <a:srgbClr val="000000">
                      <a:alpha val="43137"/>
                    </a:srgbClr>
                  </a:outerShdw>
                </a:effectLst>
                <a:latin typeface="+mn-lt"/>
              </a:rPr>
              <a:t>PP Rod Browne RC Gunnedah</a:t>
            </a:r>
          </a:p>
          <a:p>
            <a:pPr fontAlgn="auto">
              <a:spcBef>
                <a:spcPts val="0"/>
              </a:spcBef>
              <a:spcAft>
                <a:spcPts val="0"/>
              </a:spcAft>
              <a:defRPr/>
            </a:pPr>
            <a:r>
              <a:rPr lang="en-AU" sz="2000" b="1" dirty="0">
                <a:solidFill>
                  <a:srgbClr val="FFFF00"/>
                </a:solidFill>
                <a:effectLst>
                  <a:outerShdw blurRad="38100" dist="38100" dir="2700000" algn="tl">
                    <a:srgbClr val="000000">
                      <a:alpha val="43137"/>
                    </a:srgbClr>
                  </a:outerShdw>
                </a:effectLst>
                <a:latin typeface="+mn-lt"/>
              </a:rPr>
              <a:t>Distributing nets at </a:t>
            </a:r>
            <a:r>
              <a:rPr lang="en-AU" sz="2000" b="1" dirty="0" err="1">
                <a:solidFill>
                  <a:srgbClr val="FFFF00"/>
                </a:solidFill>
                <a:effectLst>
                  <a:outerShdw blurRad="38100" dist="38100" dir="2700000" algn="tl">
                    <a:srgbClr val="000000">
                      <a:alpha val="43137"/>
                    </a:srgbClr>
                  </a:outerShdw>
                </a:effectLst>
                <a:latin typeface="+mn-lt"/>
              </a:rPr>
              <a:t>Morai</a:t>
            </a:r>
            <a:r>
              <a:rPr lang="en-AU" sz="2000" b="1" dirty="0">
                <a:solidFill>
                  <a:srgbClr val="FFFF00"/>
                </a:solidFill>
                <a:effectLst>
                  <a:outerShdw blurRad="38100" dist="38100" dir="2700000" algn="tl">
                    <a:srgbClr val="000000">
                      <a:alpha val="43137"/>
                    </a:srgbClr>
                  </a:outerShdw>
                </a:effectLst>
                <a:latin typeface="+mn-lt"/>
              </a:rPr>
              <a:t>, Timor </a:t>
            </a:r>
            <a:r>
              <a:rPr lang="en-AU" sz="2000" b="1" dirty="0" err="1">
                <a:solidFill>
                  <a:srgbClr val="FFFF00"/>
                </a:solidFill>
                <a:effectLst>
                  <a:outerShdw blurRad="38100" dist="38100" dir="2700000" algn="tl">
                    <a:srgbClr val="000000">
                      <a:alpha val="43137"/>
                    </a:srgbClr>
                  </a:outerShdw>
                </a:effectLst>
                <a:latin typeface="+mn-lt"/>
              </a:rPr>
              <a:t>Leste</a:t>
            </a:r>
            <a:r>
              <a:rPr lang="en-AU" sz="2000" b="1" dirty="0">
                <a:solidFill>
                  <a:srgbClr val="FFFF00"/>
                </a:solidFill>
                <a:effectLst>
                  <a:outerShdw blurRad="38100" dist="38100" dir="2700000" algn="tl">
                    <a:srgbClr val="000000">
                      <a:alpha val="43137"/>
                    </a:srgbClr>
                  </a:outerShdw>
                </a:effectLst>
                <a:latin typeface="+mn-lt"/>
              </a:rPr>
              <a:t> 2014</a:t>
            </a:r>
          </a:p>
        </p:txBody>
      </p:sp>
    </p:spTree>
    <p:extLst>
      <p:ext uri="{BB962C8B-B14F-4D97-AF65-F5344CB8AC3E}">
        <p14:creationId xmlns:p14="http://schemas.microsoft.com/office/powerpoint/2010/main" val="12130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sz="3200" b="1" dirty="0" smtClean="0">
                <a:solidFill>
                  <a:srgbClr val="FFC000"/>
                </a:solidFill>
                <a:effectLst>
                  <a:outerShdw blurRad="38100" dist="38100" dir="2700000" algn="tl">
                    <a:srgbClr val="000000">
                      <a:alpha val="43137"/>
                    </a:srgbClr>
                  </a:outerShdw>
                </a:effectLst>
              </a:rPr>
              <a:t>Two generations appreciate the protection of RAM bed nets</a:t>
            </a:r>
            <a:endParaRPr lang="en-AU" sz="3200" b="1" dirty="0">
              <a:solidFill>
                <a:srgbClr val="FFC000"/>
              </a:solidFill>
              <a:effectLst>
                <a:outerShdw blurRad="38100" dist="38100" dir="2700000" algn="tl">
                  <a:srgbClr val="000000">
                    <a:alpha val="43137"/>
                  </a:srgbClr>
                </a:outerShdw>
              </a:effectLst>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4716016" y="2492896"/>
            <a:ext cx="4320480" cy="3262246"/>
          </a:xfrm>
          <a:prstGeom prst="rect">
            <a:avLst/>
          </a:prstGeom>
        </p:spPr>
      </p:pic>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05" y="2528902"/>
            <a:ext cx="4316296" cy="3237222"/>
          </a:xfrm>
        </p:spPr>
      </p:pic>
    </p:spTree>
    <p:extLst>
      <p:ext uri="{BB962C8B-B14F-4D97-AF65-F5344CB8AC3E}">
        <p14:creationId xmlns:p14="http://schemas.microsoft.com/office/powerpoint/2010/main" val="2601704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83968" y="548680"/>
            <a:ext cx="4402832" cy="1143000"/>
          </a:xfrm>
        </p:spPr>
        <p:txBody>
          <a:bodyPr/>
          <a:lstStyle/>
          <a:p>
            <a:r>
              <a:rPr lang="en-AU" sz="2400" b="1" dirty="0" smtClean="0">
                <a:solidFill>
                  <a:srgbClr val="FFC000"/>
                </a:solidFill>
                <a:effectLst>
                  <a:outerShdw blurRad="38100" dist="38100" dir="2700000" algn="tl">
                    <a:srgbClr val="000000">
                      <a:alpha val="43137"/>
                    </a:srgbClr>
                  </a:outerShdw>
                </a:effectLst>
              </a:rPr>
              <a:t>Chasing Malaria volunteers and local school surveillance recruits</a:t>
            </a:r>
            <a:endParaRPr lang="en-AU" sz="2400" b="1" dirty="0">
              <a:solidFill>
                <a:srgbClr val="FFC000"/>
              </a:solidFill>
              <a:effectLst>
                <a:outerShdw blurRad="38100" dist="38100" dir="2700000" algn="tl">
                  <a:srgbClr val="000000">
                    <a:alpha val="43137"/>
                  </a:srgbClr>
                </a:outerShdw>
              </a:effectLst>
            </a:endParaRPr>
          </a:p>
        </p:txBody>
      </p:sp>
      <p:pic>
        <p:nvPicPr>
          <p:cNvPr id="5122" name="Picture 2" descr="C:\Users\Dave &amp; Judi\Documents\Rotary\Year 2016\PNG\March'17 photos\Students &amp; mossie larva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2276872"/>
            <a:ext cx="4076270" cy="305720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24" y="3861048"/>
            <a:ext cx="3707904" cy="278092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548680"/>
            <a:ext cx="3923928" cy="2942946"/>
          </a:xfrm>
          <a:prstGeom prst="rect">
            <a:avLst/>
          </a:prstGeom>
        </p:spPr>
      </p:pic>
    </p:spTree>
    <p:extLst>
      <p:ext uri="{BB962C8B-B14F-4D97-AF65-F5344CB8AC3E}">
        <p14:creationId xmlns:p14="http://schemas.microsoft.com/office/powerpoint/2010/main" val="3943068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6" y="548680"/>
            <a:ext cx="2520280" cy="2820802"/>
          </a:xfrm>
        </p:spPr>
      </p:pic>
      <p:sp>
        <p:nvSpPr>
          <p:cNvPr id="5" name="Title 4"/>
          <p:cNvSpPr>
            <a:spLocks noGrp="1"/>
          </p:cNvSpPr>
          <p:nvPr>
            <p:ph type="title"/>
          </p:nvPr>
        </p:nvSpPr>
        <p:spPr/>
        <p:txBody>
          <a:bodyPr/>
          <a:lstStyle/>
          <a:p>
            <a:endParaRPr lang="en-AU"/>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0674" y="3284984"/>
            <a:ext cx="4211960" cy="315897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55654"/>
            <a:ext cx="3779912" cy="251323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4730" y="404664"/>
            <a:ext cx="3707904" cy="2780928"/>
          </a:xfrm>
          <a:prstGeom prst="rect">
            <a:avLst/>
          </a:prstGeom>
        </p:spPr>
      </p:pic>
    </p:spTree>
    <p:extLst>
      <p:ext uri="{BB962C8B-B14F-4D97-AF65-F5344CB8AC3E}">
        <p14:creationId xmlns:p14="http://schemas.microsoft.com/office/powerpoint/2010/main" val="2458582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11600" y="278734"/>
            <a:ext cx="5232400" cy="4154984"/>
          </a:xfrm>
          <a:prstGeom prst="rect">
            <a:avLst/>
          </a:prstGeom>
          <a:noFill/>
        </p:spPr>
        <p:txBody>
          <a:bodyPr wrap="square" rtlCol="0">
            <a:spAutoFit/>
          </a:bodyPr>
          <a:lstStyle/>
          <a:p>
            <a:r>
              <a:rPr lang="en-US" sz="2400" b="1" dirty="0" smtClean="0">
                <a:solidFill>
                  <a:schemeClr val="accent6"/>
                </a:solidFill>
                <a:effectLst>
                  <a:outerShdw blurRad="38100" dist="38100" dir="2700000" algn="tl">
                    <a:srgbClr val="000000">
                      <a:alpha val="43137"/>
                    </a:srgbClr>
                  </a:outerShdw>
                </a:effectLst>
              </a:rPr>
              <a:t>Successful first Recipient of the RAM Scholarship: </a:t>
            </a:r>
          </a:p>
          <a:p>
            <a:endParaRPr lang="en-US" sz="2400" b="1" dirty="0" smtClean="0">
              <a:solidFill>
                <a:schemeClr val="accent6"/>
              </a:solidFill>
              <a:effectLst>
                <a:outerShdw blurRad="38100" dist="38100" dir="2700000" algn="tl">
                  <a:srgbClr val="000000">
                    <a:alpha val="43137"/>
                  </a:srgbClr>
                </a:outerShdw>
              </a:effectLst>
            </a:endParaRPr>
          </a:p>
          <a:p>
            <a:r>
              <a:rPr lang="en-US" sz="2400" b="1" dirty="0" smtClean="0">
                <a:solidFill>
                  <a:srgbClr val="FFC000"/>
                </a:solidFill>
                <a:effectLst>
                  <a:outerShdw blurRad="38100" dist="38100" dir="2700000" algn="tl">
                    <a:srgbClr val="000000">
                      <a:alpha val="43137"/>
                    </a:srgbClr>
                  </a:outerShdw>
                </a:effectLst>
              </a:rPr>
              <a:t>Edgar Pollard  MSc</a:t>
            </a:r>
          </a:p>
          <a:p>
            <a:endParaRPr lang="en-US" sz="2400" b="1" dirty="0" smtClean="0">
              <a:solidFill>
                <a:schemeClr val="accent6"/>
              </a:solidFill>
              <a:effectLst>
                <a:outerShdw blurRad="38100" dist="38100" dir="2700000" algn="tl">
                  <a:srgbClr val="000000">
                    <a:alpha val="43137"/>
                  </a:srgbClr>
                </a:outerShdw>
              </a:effectLst>
            </a:endParaRPr>
          </a:p>
          <a:p>
            <a:r>
              <a:rPr lang="en-US" sz="2400" b="1" dirty="0" smtClean="0">
                <a:solidFill>
                  <a:schemeClr val="accent6"/>
                </a:solidFill>
                <a:effectLst>
                  <a:outerShdw blurRad="38100" dist="38100" dir="2700000" algn="tl">
                    <a:srgbClr val="000000">
                      <a:alpha val="43137"/>
                    </a:srgbClr>
                  </a:outerShdw>
                </a:effectLst>
              </a:rPr>
              <a:t>Research Topic:</a:t>
            </a:r>
          </a:p>
          <a:p>
            <a:endParaRPr lang="en-US" sz="2400" b="1" dirty="0" smtClean="0">
              <a:solidFill>
                <a:schemeClr val="accent6"/>
              </a:solidFill>
              <a:effectLst>
                <a:outerShdw blurRad="38100" dist="38100" dir="2700000" algn="tl">
                  <a:srgbClr val="000000">
                    <a:alpha val="43137"/>
                  </a:srgbClr>
                </a:outerShdw>
              </a:effectLst>
            </a:endParaRPr>
          </a:p>
          <a:p>
            <a:r>
              <a:rPr lang="en-US" sz="2400" b="1" dirty="0" smtClean="0">
                <a:solidFill>
                  <a:srgbClr val="FFC000"/>
                </a:solidFill>
                <a:effectLst>
                  <a:outerShdw blurRad="38100" dist="38100" dir="2700000" algn="tl">
                    <a:srgbClr val="000000">
                      <a:alpha val="43137"/>
                    </a:srgbClr>
                  </a:outerShdw>
                </a:effectLst>
              </a:rPr>
              <a:t>Understanding mosquito flight to maximize malaria and dengue control by insecticide impregnated barriers.</a:t>
            </a:r>
            <a:endParaRPr lang="en-US" sz="2400" b="1" dirty="0">
              <a:solidFill>
                <a:srgbClr val="FFC000"/>
              </a:solidFill>
              <a:effectLst>
                <a:outerShdw blurRad="38100" dist="38100" dir="2700000" algn="tl">
                  <a:srgbClr val="000000">
                    <a:alpha val="43137"/>
                  </a:srgbClr>
                </a:outerShdw>
              </a:effectLst>
            </a:endParaRPr>
          </a:p>
        </p:txBody>
      </p:sp>
      <p:pic>
        <p:nvPicPr>
          <p:cNvPr id="4" name="Picture 3" descr="Degar Pollard Graduation 03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758184" cy="6858000"/>
          </a:xfrm>
          <a:prstGeom prst="rect">
            <a:avLst/>
          </a:prstGeom>
        </p:spPr>
      </p:pic>
    </p:spTree>
    <p:extLst>
      <p:ext uri="{BB962C8B-B14F-4D97-AF65-F5344CB8AC3E}">
        <p14:creationId xmlns:p14="http://schemas.microsoft.com/office/powerpoint/2010/main" val="2034425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2078</TotalTime>
  <Words>349</Words>
  <Application>Microsoft Office PowerPoint</Application>
  <PresentationFormat>On-screen Show (4:3)</PresentationFormat>
  <Paragraphs>81</Paragraphs>
  <Slides>21</Slides>
  <Notes>2</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Office Theme</vt:lpstr>
      <vt:lpstr>1_Office Theme</vt:lpstr>
      <vt:lpstr>2_Office Theme</vt:lpstr>
      <vt:lpstr>PowerPoint Presentation</vt:lpstr>
      <vt:lpstr>Guest Speakers – Welcome!</vt:lpstr>
      <vt:lpstr>PowerPoint Presentation</vt:lpstr>
      <vt:lpstr>PowerPoint Presentation</vt:lpstr>
      <vt:lpstr>PowerPoint Presentation</vt:lpstr>
      <vt:lpstr>Two generations appreciate the protection of RAM bed nets</vt:lpstr>
      <vt:lpstr>Chasing Malaria volunteers and local school surveillance recruits</vt:lpstr>
      <vt:lpstr>PowerPoint Presentation</vt:lpstr>
      <vt:lpstr>PowerPoint Presentation</vt:lpstr>
      <vt:lpstr>RAM and Rotary Club of Dili Lafaek Healthy village project in Timor Leste</vt:lpstr>
      <vt:lpstr>RAM Rotary Volunteers 2017</vt:lpstr>
      <vt:lpstr>PowerPoint Presentation</vt:lpstr>
      <vt:lpstr>PowerPoint Presentation</vt:lpstr>
      <vt:lpstr>PowerPoint Presentation</vt:lpstr>
      <vt:lpstr>Vale PDG Richmond Manyweathers OAM</vt:lpstr>
      <vt:lpstr>Humanitarian Service Awards</vt:lpstr>
      <vt:lpstr>Elimination will require:-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&amp; Judi</dc:creator>
  <cp:lastModifiedBy>Dave &amp; Judi</cp:lastModifiedBy>
  <cp:revision>167</cp:revision>
  <cp:lastPrinted>2017-08-16T02:20:19Z</cp:lastPrinted>
  <dcterms:created xsi:type="dcterms:W3CDTF">2012-10-26T01:46:17Z</dcterms:created>
  <dcterms:modified xsi:type="dcterms:W3CDTF">2017-08-16T04:55:40Z</dcterms:modified>
</cp:coreProperties>
</file>