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</p:sldMasterIdLst>
  <p:notesMasterIdLst>
    <p:notesMasterId r:id="rId19"/>
  </p:notesMasterIdLst>
  <p:sldIdLst>
    <p:sldId id="256" r:id="rId3"/>
    <p:sldId id="280" r:id="rId4"/>
    <p:sldId id="303" r:id="rId5"/>
    <p:sldId id="282" r:id="rId6"/>
    <p:sldId id="288" r:id="rId7"/>
    <p:sldId id="294" r:id="rId8"/>
    <p:sldId id="283" r:id="rId9"/>
    <p:sldId id="281" r:id="rId10"/>
    <p:sldId id="305" r:id="rId11"/>
    <p:sldId id="258" r:id="rId12"/>
    <p:sldId id="304" r:id="rId13"/>
    <p:sldId id="289" r:id="rId14"/>
    <p:sldId id="290" r:id="rId15"/>
    <p:sldId id="291" r:id="rId16"/>
    <p:sldId id="302" r:id="rId17"/>
    <p:sldId id="298" r:id="rId18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649F91AA-8301-45F1-96E0-9522B714E6A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3662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838200" y="2133600"/>
            <a:ext cx="7848600" cy="0"/>
          </a:xfrm>
          <a:prstGeom prst="line">
            <a:avLst/>
          </a:prstGeom>
          <a:noFill/>
          <a:ln w="3175">
            <a:solidFill>
              <a:srgbClr val="C024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5" name="Picture 7" descr="Glycomic Tab Version 485 Spo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133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373938" cy="8207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08213"/>
            <a:ext cx="7924800" cy="4224337"/>
          </a:xfrm>
        </p:spPr>
        <p:txBody>
          <a:bodyPr tIns="45720" bIns="45720"/>
          <a:lstStyle>
            <a:lvl1pPr marL="0" indent="0">
              <a:buFont typeface="Wingdings" pitchFamily="-106" charset="2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47401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80182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125538"/>
            <a:ext cx="20002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25538"/>
            <a:ext cx="5848350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428810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4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88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4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5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3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05817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25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7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35483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3550"/>
            <a:ext cx="38862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33550"/>
            <a:ext cx="38862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1896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9349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419680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69058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48088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86294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25538"/>
            <a:ext cx="737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33550"/>
            <a:ext cx="79248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410325"/>
            <a:ext cx="79216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600" i="1" dirty="0" smtClean="0">
                <a:solidFill>
                  <a:srgbClr val="FF0000"/>
                </a:solidFill>
                <a:latin typeface="Helvetica Neue" charset="0"/>
                <a:ea typeface="ＭＳ Ｐゴシック" charset="0"/>
                <a:cs typeface="Helvetica Neue" charset="0"/>
              </a:defRPr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  <p:pic>
        <p:nvPicPr>
          <p:cNvPr id="2" name="Picture 5" descr="Glycomic Tab Version 485 Spot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9812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4572000" y="6596063"/>
            <a:ext cx="252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FF975D4-7DE1-44C8-BFB3-5D194A1B4214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25/08/2017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A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A5BF3A25-89E1-4824-AC00-9CC67DEF25C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818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295400"/>
            <a:ext cx="7452370" cy="1053480"/>
          </a:xfrm>
        </p:spPr>
        <p:txBody>
          <a:bodyPr/>
          <a:lstStyle/>
          <a:p>
            <a:pPr algn="ctr"/>
            <a:r>
              <a:rPr lang="en-AU" altLang="en-US" sz="2400" b="1" dirty="0" smtClean="0">
                <a:solidFill>
                  <a:schemeClr val="tx1"/>
                </a:solidFill>
              </a:rPr>
              <a:t>Development of a Whole Parasite Blood-Stage Malaria Vaccine</a:t>
            </a:r>
            <a:endParaRPr lang="en-AU" altLang="en-US" sz="2400" dirty="0" smtClean="0">
              <a:ea typeface="ＭＳ Ｐゴシック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517232"/>
            <a:ext cx="8712968" cy="1129541"/>
          </a:xfrm>
        </p:spPr>
        <p:txBody>
          <a:bodyPr/>
          <a:lstStyle/>
          <a:p>
            <a:pPr algn="ctr"/>
            <a:r>
              <a:rPr lang="en-AU" sz="2000" b="1" dirty="0"/>
              <a:t>Dr Danielle Stanisic</a:t>
            </a:r>
          </a:p>
          <a:p>
            <a:pPr algn="ctr"/>
            <a:r>
              <a:rPr lang="en-US" sz="2000" b="1" dirty="0"/>
              <a:t>Laboratory of Vaccines for the Developing World</a:t>
            </a:r>
          </a:p>
          <a:p>
            <a:pPr algn="ctr"/>
            <a:r>
              <a:rPr lang="en-AU" sz="2000" b="1" dirty="0"/>
              <a:t>Institute for Glycomics, Griffith University</a:t>
            </a:r>
          </a:p>
        </p:txBody>
      </p:sp>
      <p:pic>
        <p:nvPicPr>
          <p:cNvPr id="5" name="Picture 9" descr="Click to show &quot;Malaria&quot; result 2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81749"/>
            <a:ext cx="2520000" cy="25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9362" y="332656"/>
            <a:ext cx="5392758" cy="765175"/>
          </a:xfrm>
        </p:spPr>
        <p:txBody>
          <a:bodyPr/>
          <a:lstStyle/>
          <a:p>
            <a:r>
              <a:rPr lang="en-AU" sz="3200" b="1" dirty="0" smtClean="0">
                <a:solidFill>
                  <a:schemeClr val="tx1"/>
                </a:solidFill>
              </a:rPr>
              <a:t>Whole Parasite Vaccines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 smtClean="0"/>
              <a:t>Many different </a:t>
            </a:r>
            <a:r>
              <a:rPr lang="en-AU" sz="2000" dirty="0"/>
              <a:t>protein targets including proteins </a:t>
            </a:r>
            <a:r>
              <a:rPr lang="en-AU" sz="2000" dirty="0" smtClean="0"/>
              <a:t>that are the same (conserved) between </a:t>
            </a:r>
            <a:r>
              <a:rPr lang="en-AU" sz="2000" dirty="0"/>
              <a:t>parasite </a:t>
            </a:r>
            <a:r>
              <a:rPr lang="en-AU" sz="2000" dirty="0" smtClean="0"/>
              <a:t>strains</a:t>
            </a:r>
          </a:p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r>
              <a:rPr lang="en-AU" sz="2000" b="1" dirty="0" smtClean="0"/>
              <a:t>Approaches:</a:t>
            </a:r>
          </a:p>
          <a:p>
            <a:pPr>
              <a:buNone/>
            </a:pPr>
            <a:r>
              <a:rPr lang="en-AU" sz="2000" dirty="0" smtClean="0"/>
              <a:t>-Irradiated parasite vaccine</a:t>
            </a:r>
          </a:p>
          <a:p>
            <a:pPr>
              <a:buNone/>
            </a:pPr>
            <a:r>
              <a:rPr lang="en-AU" sz="2000" dirty="0" smtClean="0"/>
              <a:t>-Genetically attenuated parasite vaccine</a:t>
            </a:r>
          </a:p>
          <a:p>
            <a:pPr>
              <a:buNone/>
            </a:pPr>
            <a:r>
              <a:rPr lang="en-AU" sz="2000" b="1" dirty="0" smtClean="0"/>
              <a:t>-Chemically attenuated parasite vaccine</a:t>
            </a:r>
            <a:endParaRPr lang="en-AU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08" y="1576568"/>
            <a:ext cx="1972676" cy="1780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2" descr="crop ring5 5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250" y="3645024"/>
            <a:ext cx="1950134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4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Fighting Diseases of Global Impact</a:t>
            </a:r>
            <a:endParaRPr lang="en-US"/>
          </a:p>
        </p:txBody>
      </p:sp>
      <p:pic>
        <p:nvPicPr>
          <p:cNvPr id="4" name="Picture 2" descr="Image result for rts,s licen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16" y="-1179512"/>
            <a:ext cx="10192897" cy="9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18902" y="1124744"/>
            <a:ext cx="88566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pPr algn="ctr">
              <a:buNone/>
            </a:pPr>
            <a:r>
              <a:rPr lang="en-AU" sz="2800" b="1" kern="0" smtClean="0">
                <a:solidFill>
                  <a:schemeClr val="tx1"/>
                </a:solidFill>
              </a:rPr>
              <a:t>Development of a chemically attenuated whole parasite blood-stage vaccine (PlasProtect)</a:t>
            </a:r>
            <a:endParaRPr lang="en-AU" sz="2800" kern="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23528" y="2160373"/>
            <a:ext cx="79248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kern="0" dirty="0" smtClean="0"/>
              <a:t>Chemical used to treat malaria parasite: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Tafuramycin-A </a:t>
            </a:r>
            <a:r>
              <a:rPr lang="en-US" sz="1800" dirty="0"/>
              <a:t>binds to malaria parasite DNA </a:t>
            </a:r>
            <a:r>
              <a:rPr lang="en-US" sz="1800" dirty="0" smtClean="0"/>
              <a:t>and this stops the parasite replicating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In rodent model, chemically treated parasites could protect mice from challenge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1" dirty="0" smtClean="0"/>
              <a:t>Immune response induced by vaccine: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Clr>
                <a:srgbClr val="FF0000"/>
              </a:buClr>
              <a:buNone/>
            </a:pPr>
            <a:r>
              <a:rPr lang="en-US" sz="2400" b="1" dirty="0" smtClean="0"/>
              <a:t>X </a:t>
            </a:r>
            <a:r>
              <a:rPr lang="en-US" sz="2400" dirty="0" smtClean="0"/>
              <a:t>Antibodies </a:t>
            </a:r>
            <a:r>
              <a:rPr lang="en-US" sz="2400" b="1" dirty="0" smtClean="0"/>
              <a:t>√ </a:t>
            </a:r>
            <a:r>
              <a:rPr lang="en-US" sz="2400" b="1" dirty="0" smtClean="0">
                <a:solidFill>
                  <a:schemeClr val="accent2"/>
                </a:solidFill>
              </a:rPr>
              <a:t>CD4+</a:t>
            </a:r>
            <a:r>
              <a:rPr lang="en-US" sz="2400" dirty="0" smtClean="0"/>
              <a:t> and CD8+ T cells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rgbClr val="FF0000"/>
              </a:buClr>
              <a:buNone/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kern="0" dirty="0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708" y="2636912"/>
            <a:ext cx="3126340" cy="11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0072" y="2783942"/>
            <a:ext cx="182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Tafuramycin-A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084168" y="5517232"/>
            <a:ext cx="2160240" cy="6480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0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56160" y="5517232"/>
            <a:ext cx="2160240" cy="6480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06" charset="0"/>
            </a:endParaRPr>
          </a:p>
        </p:txBody>
      </p:sp>
      <p:pic>
        <p:nvPicPr>
          <p:cNvPr id="8" name="Picture 7" descr="1d(ii)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2774584"/>
            <a:ext cx="4927600" cy="3721100"/>
          </a:xfrm>
          <a:prstGeom prst="rect">
            <a:avLst/>
          </a:prstGeom>
        </p:spPr>
      </p:pic>
      <p:pic>
        <p:nvPicPr>
          <p:cNvPr id="9" name="Picture 8" descr="1b(ii)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80928"/>
            <a:ext cx="4927600" cy="3698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2889811"/>
            <a:ext cx="100811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693847" y="2817803"/>
            <a:ext cx="100811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2276872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b="1" dirty="0" smtClean="0"/>
              <a:t>Mice challenged with same malaria parasite as in vaccine</a:t>
            </a:r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2276872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b="1" dirty="0" smtClean="0"/>
              <a:t>Mice challenged with different malaria parasite</a:t>
            </a:r>
            <a:endParaRPr lang="en-AU" b="1" dirty="0"/>
          </a:p>
        </p:txBody>
      </p:sp>
      <p:sp>
        <p:nvSpPr>
          <p:cNvPr id="14" name="Rectangle 13"/>
          <p:cNvSpPr/>
          <p:nvPr/>
        </p:nvSpPr>
        <p:spPr>
          <a:xfrm>
            <a:off x="107504" y="260648"/>
            <a:ext cx="5090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000" b="1" dirty="0" smtClean="0"/>
              <a:t>Pre-clinical Vaccine Development</a:t>
            </a:r>
          </a:p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r>
              <a:rPr lang="en-AU" sz="2000" b="1" dirty="0" smtClean="0"/>
              <a:t>Chemically </a:t>
            </a:r>
            <a:r>
              <a:rPr lang="en-AU" sz="2000" b="1" dirty="0"/>
              <a:t>treated parasites</a:t>
            </a:r>
            <a:br>
              <a:rPr lang="en-AU" sz="2000" b="1" dirty="0"/>
            </a:br>
            <a:r>
              <a:rPr lang="en-AU" sz="2000" b="1" dirty="0"/>
              <a:t>induce protection against </a:t>
            </a:r>
            <a:r>
              <a:rPr lang="en-AU" sz="2000" b="1" dirty="0" smtClean="0"/>
              <a:t>challenge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287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60648"/>
            <a:ext cx="5090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000" b="1" dirty="0"/>
              <a:t>C</a:t>
            </a:r>
            <a:r>
              <a:rPr lang="en-AU" sz="2000" b="1" dirty="0" smtClean="0"/>
              <a:t>linical Vaccine Development</a:t>
            </a:r>
          </a:p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r>
              <a:rPr lang="en-AU" sz="2000" b="1" dirty="0"/>
              <a:t>Development of </a:t>
            </a:r>
            <a:r>
              <a:rPr lang="en-AU" sz="2000" b="1" i="1" dirty="0" smtClean="0"/>
              <a:t>Plasmodium </a:t>
            </a:r>
            <a:r>
              <a:rPr lang="en-AU" sz="2000" b="1" i="1" dirty="0"/>
              <a:t>falciparum</a:t>
            </a:r>
            <a:br>
              <a:rPr lang="en-AU" sz="2000" b="1" i="1" dirty="0"/>
            </a:br>
            <a:r>
              <a:rPr lang="en-AU" sz="2000" b="1" dirty="0" smtClean="0"/>
              <a:t>cell </a:t>
            </a:r>
            <a:r>
              <a:rPr lang="en-AU" sz="2000" b="1" dirty="0"/>
              <a:t>banks</a:t>
            </a:r>
            <a:endParaRPr lang="en-AU" sz="2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9206"/>
            <a:ext cx="3663098" cy="359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107504" y="1916832"/>
            <a:ext cx="52010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endParaRPr lang="en-US" sz="2000" kern="0" dirty="0" smtClean="0"/>
          </a:p>
          <a:p>
            <a:pPr marL="0" indent="0" algn="just">
              <a:buFont typeface="Wingdings" pitchFamily="2" charset="2"/>
              <a:buNone/>
            </a:pPr>
            <a:r>
              <a:rPr lang="en-US" sz="2000" kern="0" dirty="0" smtClean="0"/>
              <a:t>Required:</a:t>
            </a:r>
          </a:p>
          <a:p>
            <a:pPr algn="just">
              <a:buFontTx/>
              <a:buChar char="-"/>
            </a:pPr>
            <a:r>
              <a:rPr lang="en-US" sz="2000" kern="0" dirty="0" smtClean="0"/>
              <a:t>To make the vaccine </a:t>
            </a:r>
          </a:p>
          <a:p>
            <a:pPr algn="just">
              <a:buFontTx/>
              <a:buChar char="-"/>
            </a:pPr>
            <a:r>
              <a:rPr lang="en-US" sz="2000" kern="0" dirty="0"/>
              <a:t>F</a:t>
            </a:r>
            <a:r>
              <a:rPr lang="en-US" sz="2000" kern="0" dirty="0" smtClean="0"/>
              <a:t>or challenge to examine if the vaccine protects </a:t>
            </a:r>
          </a:p>
          <a:p>
            <a:pPr marL="0" indent="0" algn="just">
              <a:buFont typeface="Wingdings" pitchFamily="2" charset="2"/>
              <a:buNone/>
            </a:pPr>
            <a:endParaRPr lang="en-US" sz="2000" i="1" kern="0" dirty="0" smtClean="0"/>
          </a:p>
          <a:p>
            <a:pPr marL="0" indent="0" algn="just">
              <a:buFont typeface="Wingdings" pitchFamily="2" charset="2"/>
              <a:buNone/>
            </a:pPr>
            <a:r>
              <a:rPr lang="en-US" sz="1800" i="1" kern="0" dirty="0" smtClean="0"/>
              <a:t>P. falciparum </a:t>
            </a:r>
            <a:r>
              <a:rPr lang="en-US" sz="1800" kern="0" dirty="0" smtClean="0"/>
              <a:t>parasites expanded in transfusion-grade Blood Group O Rh negative red blood cells in the cleanroom at Griffith University and then frozen.</a:t>
            </a:r>
          </a:p>
          <a:p>
            <a:pPr marL="0" indent="0" algn="just">
              <a:buFont typeface="Wingdings" pitchFamily="2" charset="2"/>
              <a:buNone/>
            </a:pPr>
            <a:endParaRPr lang="en-US" sz="1800" kern="0" dirty="0" smtClean="0"/>
          </a:p>
          <a:p>
            <a:pPr marL="0" indent="0" algn="just">
              <a:buFont typeface="Wingdings" pitchFamily="2" charset="2"/>
              <a:buNone/>
            </a:pPr>
            <a:r>
              <a:rPr lang="en-US" sz="1800" kern="0" dirty="0" smtClean="0"/>
              <a:t>Tested according to specific criteria to allow use in humans.</a:t>
            </a:r>
          </a:p>
          <a:p>
            <a:pPr marL="0" indent="0" algn="just">
              <a:buFont typeface="Wingdings" pitchFamily="2" charset="2"/>
              <a:buNone/>
            </a:pPr>
            <a:endParaRPr lang="en-US" sz="1800" kern="0" dirty="0" smtClean="0"/>
          </a:p>
          <a:p>
            <a:pPr marL="0" indent="0" algn="just">
              <a:buFont typeface="Wingdings" pitchFamily="2" charset="2"/>
              <a:buNone/>
            </a:pPr>
            <a:r>
              <a:rPr lang="en-US" sz="1600" kern="0" dirty="0" smtClean="0"/>
              <a:t/>
            </a:r>
            <a:br>
              <a:rPr lang="en-US" sz="1600" kern="0" dirty="0" smtClean="0"/>
            </a:br>
            <a:endParaRPr lang="en-AU" sz="16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489881" y="5889607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/>
              <a:t>DI Stanisic et al 2015 </a:t>
            </a:r>
            <a:r>
              <a:rPr lang="en-AU" sz="1400" i="1" dirty="0"/>
              <a:t>Malaria J 14: 143.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10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Fighting Diseases of Global Impact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278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400" b="1" dirty="0" smtClean="0"/>
              <a:t>ROTARY PARTNERSHIP</a:t>
            </a:r>
            <a:endParaRPr lang="en-A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7" y="1412776"/>
            <a:ext cx="39604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000" b="1" dirty="0" smtClean="0"/>
              <a:t>ROTARY DISTRICT 9640</a:t>
            </a:r>
          </a:p>
          <a:p>
            <a:pPr>
              <a:buNone/>
            </a:pPr>
            <a:r>
              <a:rPr lang="en-AU" sz="2000" dirty="0" smtClean="0"/>
              <a:t>-Rotary Clubs of Southport, Broadbeach, Hope Island, Satellite Club of Southport-Griffith University</a:t>
            </a:r>
          </a:p>
          <a:p>
            <a:pPr>
              <a:buNone/>
            </a:pPr>
            <a:r>
              <a:rPr lang="en-AU" sz="2000" dirty="0" smtClean="0"/>
              <a:t>-fundraising project to support further development of the vaccine (clinical trial)</a:t>
            </a:r>
          </a:p>
          <a:p>
            <a:pPr>
              <a:buNone/>
            </a:pPr>
            <a:r>
              <a:rPr lang="en-AU" sz="2000" dirty="0" smtClean="0"/>
              <a:t>-registered by Rotary Australia Benevolent Society and endorsed by the National Committee of Rotarians Against Malaria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957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7504" y="188640"/>
            <a:ext cx="475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pPr>
              <a:buNone/>
            </a:pPr>
            <a:r>
              <a:rPr lang="en-AU" sz="3200" b="1" kern="0" dirty="0" smtClean="0">
                <a:solidFill>
                  <a:schemeClr val="tx1"/>
                </a:solidFill>
              </a:rPr>
              <a:t>Acknowledgements</a:t>
            </a:r>
            <a:endParaRPr lang="en-AU" sz="3200" kern="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980728"/>
            <a:ext cx="86409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AU" sz="1400" b="1" kern="0" dirty="0" smtClean="0">
                <a:solidFill>
                  <a:srgbClr val="7030A0"/>
                </a:solidFill>
              </a:rPr>
              <a:t>Institute for Glycomics</a:t>
            </a:r>
            <a:r>
              <a:rPr lang="en-AU" sz="1400" kern="0" dirty="0" smtClean="0">
                <a:solidFill>
                  <a:srgbClr val="7030A0"/>
                </a:solidFill>
              </a:rPr>
              <a:t>		</a:t>
            </a:r>
            <a:r>
              <a:rPr lang="en-AU" sz="1400" b="1" kern="0" dirty="0" smtClean="0">
                <a:solidFill>
                  <a:srgbClr val="7030A0"/>
                </a:solidFill>
              </a:rPr>
              <a:t>Gold Coast Hospital		Sanaria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Michael Good			John Gerrard		Steve Hoffman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Xue Liu	 			James Fink			Kim Lee Sim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err="1" smtClean="0">
                <a:solidFill>
                  <a:srgbClr val="7030A0"/>
                </a:solidFill>
              </a:rPr>
              <a:t>Bibiana</a:t>
            </a:r>
            <a:r>
              <a:rPr lang="en-AU" sz="1400" kern="0" dirty="0" smtClean="0">
                <a:solidFill>
                  <a:srgbClr val="7030A0"/>
                </a:solidFill>
              </a:rPr>
              <a:t> Rodriguez	 		Johanna Mayer		Tao Li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Jolien Pingnet			Lana Sundac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Jessica Powell			Letitia Gore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Mei-Fong Ho			Sarah Coghill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Nicole Willemsen		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Ibrahim El-Deeb </a:t>
            </a:r>
            <a:r>
              <a:rPr lang="en-AU" sz="1400" b="1" kern="0" dirty="0" smtClean="0">
                <a:solidFill>
                  <a:srgbClr val="7030A0"/>
                </a:solidFill>
              </a:rPr>
              <a:t>			Burnet Institute		Mater Hospital</a:t>
            </a:r>
            <a:r>
              <a:rPr lang="en-AU" sz="1400" kern="0" dirty="0" smtClean="0">
                <a:solidFill>
                  <a:srgbClr val="7030A0"/>
                </a:solidFill>
              </a:rPr>
              <a:t>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Tanya Forbes 			James Beeson		Paul Griffin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Nicola </a:t>
            </a:r>
            <a:r>
              <a:rPr lang="en-AU" sz="1400" kern="0" dirty="0" err="1" smtClean="0">
                <a:solidFill>
                  <a:srgbClr val="7030A0"/>
                </a:solidFill>
              </a:rPr>
              <a:t>Cocroft</a:t>
            </a:r>
            <a:r>
              <a:rPr lang="en-AU" sz="1400" kern="0" dirty="0" smtClean="0">
                <a:solidFill>
                  <a:srgbClr val="7030A0"/>
                </a:solidFill>
              </a:rPr>
              <a:t>			Jo-Anne Chan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Chris Davis				Christine Langer		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Michael Batzloff			</a:t>
            </a:r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Silvana Sekuloski			</a:t>
            </a:r>
            <a:r>
              <a:rPr lang="en-AU" sz="1400" b="1" kern="0" dirty="0" smtClean="0">
                <a:solidFill>
                  <a:srgbClr val="7030A0"/>
                </a:solidFill>
              </a:rPr>
              <a:t>Australian Army Malaria Institute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Judy Coote				Dennis Shanks;  Qin Cheng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Maryna Martin			Marina Chavchich		</a:t>
            </a:r>
            <a:r>
              <a:rPr lang="en-AU" sz="1400" b="1" kern="0" dirty="0" smtClean="0">
                <a:solidFill>
                  <a:srgbClr val="7030A0"/>
                </a:solidFill>
              </a:rPr>
              <a:t>THE VOLUNTEERS</a:t>
            </a:r>
          </a:p>
          <a:p>
            <a:pPr lvl="8"/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b="1" kern="0" dirty="0" smtClean="0">
                <a:solidFill>
                  <a:srgbClr val="7030A0"/>
                </a:solidFill>
              </a:rPr>
              <a:t>QIMR Berghofer Institute 		Bio21			ROTARY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b="1" kern="0" dirty="0" smtClean="0">
                <a:solidFill>
                  <a:srgbClr val="7030A0"/>
                </a:solidFill>
              </a:rPr>
              <a:t>for Medical Research			</a:t>
            </a:r>
            <a:r>
              <a:rPr lang="en-AU" sz="1400" kern="0" dirty="0" smtClean="0">
                <a:solidFill>
                  <a:srgbClr val="7030A0"/>
                </a:solidFill>
              </a:rPr>
              <a:t>Eric Hansen</a:t>
            </a:r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James McCarthy					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Silvana Sekuloski 			</a:t>
            </a:r>
            <a:r>
              <a:rPr lang="en-AU" sz="1400" b="1" kern="0" dirty="0" smtClean="0">
                <a:solidFill>
                  <a:srgbClr val="7030A0"/>
                </a:solidFill>
              </a:rPr>
              <a:t>Georgia State University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Katharine Trenholme			Moses Lee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Wendy Chung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				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				</a:t>
            </a:r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				</a:t>
            </a:r>
            <a:endParaRPr lang="en-AU" sz="1400" kern="0" dirty="0"/>
          </a:p>
        </p:txBody>
      </p:sp>
    </p:spTree>
    <p:extLst>
      <p:ext uri="{BB962C8B-B14F-4D97-AF65-F5344CB8AC3E}">
        <p14:creationId xmlns:p14="http://schemas.microsoft.com/office/powerpoint/2010/main" val="29405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Why do we need a malaria vaccine? </a:t>
            </a:r>
            <a:endParaRPr lang="en-AU" sz="2800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179512" y="1844824"/>
            <a:ext cx="7924800" cy="4657725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Up to 500, 000 deaths in 2015</a:t>
            </a:r>
          </a:p>
          <a:p>
            <a:pPr marL="0" indent="0" algn="l">
              <a:spcBef>
                <a:spcPct val="50000"/>
              </a:spcBef>
              <a:buClr>
                <a:srgbClr val="FF0000"/>
              </a:buClr>
              <a:buNone/>
            </a:pPr>
            <a:r>
              <a:rPr lang="en-AU" sz="2000" dirty="0"/>
              <a:t>-</a:t>
            </a:r>
            <a:r>
              <a:rPr lang="en-AU" sz="2000" dirty="0" smtClean="0">
                <a:solidFill>
                  <a:schemeClr val="tx1"/>
                </a:solidFill>
              </a:rPr>
              <a:t>mostly children &lt;5 years and pregnant women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214 million cases of malaria </a:t>
            </a:r>
            <a:r>
              <a:rPr lang="en-AU" sz="2000" dirty="0" smtClean="0"/>
              <a:t>in 2015</a:t>
            </a:r>
            <a:endParaRPr lang="en-AU" sz="2000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90% of malaria in sub-Saharan Africa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40% of world’s population at risk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</a:pPr>
            <a:endParaRPr lang="en-AU" sz="2000" dirty="0">
              <a:solidFill>
                <a:schemeClr val="tx1"/>
              </a:solidFill>
            </a:endParaRPr>
          </a:p>
          <a:p>
            <a:pPr marL="0" indent="0" algn="l">
              <a:spcBef>
                <a:spcPct val="50000"/>
              </a:spcBef>
              <a:buClr>
                <a:srgbClr val="FF0000"/>
              </a:buClr>
              <a:buNone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0" indent="0" algn="l">
              <a:spcBef>
                <a:spcPct val="50000"/>
              </a:spcBef>
              <a:buClr>
                <a:srgbClr val="FF0000"/>
              </a:buClr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Becoming more difficult to treat malaria</a:t>
            </a:r>
          </a:p>
          <a:p>
            <a:pPr marL="0" indent="0" algn="l">
              <a:spcBef>
                <a:spcPct val="50000"/>
              </a:spcBef>
              <a:buClr>
                <a:srgbClr val="FF0000"/>
              </a:buClr>
              <a:buNone/>
            </a:pPr>
            <a:r>
              <a:rPr lang="en-AU" sz="2000" dirty="0"/>
              <a:t>-</a:t>
            </a:r>
            <a:r>
              <a:rPr lang="en-AU" sz="2000" dirty="0" smtClean="0">
                <a:solidFill>
                  <a:schemeClr val="tx1"/>
                </a:solidFill>
              </a:rPr>
              <a:t>insecticides and anti-malarial drugs are increasingly less effective due to development of resistance</a:t>
            </a:r>
          </a:p>
          <a:p>
            <a:endParaRPr lang="en-AU" sz="2000" dirty="0"/>
          </a:p>
        </p:txBody>
      </p:sp>
      <p:pic>
        <p:nvPicPr>
          <p:cNvPr id="6" name="Picture 5" descr="Matukar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341687" cy="304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6206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pPr>
              <a:buNone/>
            </a:pPr>
            <a:r>
              <a:rPr lang="en-AU" b="1" kern="0" dirty="0" smtClean="0">
                <a:solidFill>
                  <a:schemeClr val="tx1"/>
                </a:solidFill>
              </a:rPr>
              <a:t>Evaluation and testing of vaccines</a:t>
            </a:r>
            <a:endParaRPr lang="en-AU" b="1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AU" sz="2400" kern="0" dirty="0" smtClean="0"/>
              <a:t>In most countries, the evaluation and testing of vaccine follow a set of standard steps:</a:t>
            </a:r>
          </a:p>
          <a:p>
            <a:pPr marL="0" indent="0">
              <a:buFont typeface="Wingdings" pitchFamily="2" charset="2"/>
              <a:buNone/>
            </a:pPr>
            <a:endParaRPr lang="en-AU" sz="2400" kern="0" dirty="0" smtClean="0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AU" sz="2400" b="1" kern="0" dirty="0" smtClean="0"/>
              <a:t>Pre-clinical laboratory and animal studies</a:t>
            </a:r>
          </a:p>
          <a:p>
            <a:pPr marL="0" indent="0">
              <a:buFont typeface="Wingdings" pitchFamily="2" charset="2"/>
              <a:buNone/>
            </a:pPr>
            <a:endParaRPr lang="en-AU" sz="2400" b="1" kern="0" dirty="0" smtClean="0"/>
          </a:p>
          <a:p>
            <a:pPr marL="514350" indent="-514350">
              <a:buFont typeface="Wingdings" pitchFamily="2" charset="2"/>
              <a:buAutoNum type="arabicPeriod" startAt="2"/>
            </a:pPr>
            <a:r>
              <a:rPr lang="en-AU" sz="2400" kern="0" dirty="0" smtClean="0"/>
              <a:t>Human Clinical studies</a:t>
            </a:r>
          </a:p>
          <a:p>
            <a:pPr marL="400050" lvl="1" indent="0">
              <a:buFont typeface="Arial" pitchFamily="34" charset="0"/>
              <a:buNone/>
            </a:pPr>
            <a:r>
              <a:rPr lang="en-AU" sz="2400" kern="0" dirty="0" smtClean="0"/>
              <a:t>-Phase I </a:t>
            </a:r>
          </a:p>
          <a:p>
            <a:pPr marL="400050" lvl="1" indent="0">
              <a:buFont typeface="Arial" pitchFamily="34" charset="0"/>
              <a:buNone/>
            </a:pPr>
            <a:r>
              <a:rPr lang="en-AU" sz="2400" kern="0" dirty="0" smtClean="0"/>
              <a:t>-Phase II</a:t>
            </a:r>
          </a:p>
          <a:p>
            <a:pPr marL="400050" lvl="1" indent="0">
              <a:buFont typeface="Arial" pitchFamily="34" charset="0"/>
              <a:buNone/>
            </a:pPr>
            <a:r>
              <a:rPr lang="en-AU" sz="2400" kern="0" dirty="0" smtClean="0"/>
              <a:t>-Phase III</a:t>
            </a:r>
          </a:p>
          <a:p>
            <a:pPr marL="0" indent="0">
              <a:buFont typeface="Wingdings" pitchFamily="2" charset="2"/>
              <a:buNone/>
            </a:pPr>
            <a:endParaRPr lang="en-AU" sz="2400" kern="0" dirty="0" smtClean="0"/>
          </a:p>
          <a:p>
            <a:pPr marL="0" indent="0">
              <a:buFont typeface="Wingdings" pitchFamily="2" charset="2"/>
              <a:buNone/>
            </a:pPr>
            <a:r>
              <a:rPr lang="en-AU" sz="2400" kern="0" dirty="0" smtClean="0"/>
              <a:t>3. Approval and licensing</a:t>
            </a:r>
          </a:p>
          <a:p>
            <a:pPr marL="0" indent="0">
              <a:buFont typeface="Wingdings" pitchFamily="2" charset="2"/>
              <a:buNone/>
            </a:pP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14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73938" cy="457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Considerations for a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chemeClr val="tx1"/>
                </a:solidFill>
              </a:rPr>
              <a:t>alaria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vaccine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53003" y="1250751"/>
            <a:ext cx="43204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1600" b="1" dirty="0" smtClean="0"/>
              <a:t>Which Plasmodium species should a vaccine target?</a:t>
            </a:r>
          </a:p>
          <a:p>
            <a:pPr>
              <a:buNone/>
            </a:pPr>
            <a:r>
              <a:rPr lang="en-AU" sz="1600" dirty="0" smtClean="0"/>
              <a:t>There are 6 species of malaria that infect humans: </a:t>
            </a:r>
            <a:r>
              <a:rPr lang="en-AU" sz="1600" i="1" dirty="0" smtClean="0"/>
              <a:t>Plasmodium falciparum </a:t>
            </a:r>
            <a:r>
              <a:rPr lang="en-AU" sz="1600" dirty="0" smtClean="0"/>
              <a:t>and </a:t>
            </a:r>
            <a:r>
              <a:rPr lang="en-AU" sz="1600" i="1" dirty="0" smtClean="0"/>
              <a:t>Plasmodium vivax</a:t>
            </a:r>
            <a:r>
              <a:rPr lang="en-AU" sz="1600" dirty="0" smtClean="0"/>
              <a:t> are dominant.</a:t>
            </a:r>
          </a:p>
          <a:p>
            <a:endParaRPr lang="en-AU" sz="1600" dirty="0"/>
          </a:p>
          <a:p>
            <a:pPr>
              <a:buNone/>
            </a:pPr>
            <a:r>
              <a:rPr lang="en-AU" sz="1600" b="1" dirty="0" smtClean="0"/>
              <a:t>What Plasmodium stage should be targeted?</a:t>
            </a:r>
          </a:p>
          <a:p>
            <a:pPr>
              <a:buNone/>
            </a:pPr>
            <a:endParaRPr lang="en-AU" sz="1600" dirty="0"/>
          </a:p>
          <a:p>
            <a:pPr>
              <a:buNone/>
            </a:pPr>
            <a:r>
              <a:rPr lang="en-AU" sz="1600" b="1" dirty="0" smtClean="0"/>
              <a:t>What do we want a malaria vaccine to do?</a:t>
            </a:r>
          </a:p>
          <a:p>
            <a:pPr>
              <a:buNone/>
            </a:pPr>
            <a:r>
              <a:rPr lang="en-AU" sz="1600" dirty="0" smtClean="0"/>
              <a:t>-eliminate infection?</a:t>
            </a:r>
          </a:p>
          <a:p>
            <a:pPr>
              <a:buNone/>
            </a:pPr>
            <a:r>
              <a:rPr lang="en-AU" sz="1600" dirty="0" smtClean="0"/>
              <a:t>-reduce disease?</a:t>
            </a:r>
          </a:p>
          <a:p>
            <a:pPr>
              <a:buNone/>
            </a:pPr>
            <a:r>
              <a:rPr lang="en-AU" sz="1600" dirty="0" smtClean="0"/>
              <a:t>-prevent transmission?</a:t>
            </a:r>
          </a:p>
          <a:p>
            <a:pPr>
              <a:buNone/>
            </a:pPr>
            <a:r>
              <a:rPr lang="en-US" sz="1600" dirty="0" smtClean="0"/>
              <a:t>Requirements</a:t>
            </a:r>
            <a:r>
              <a:rPr lang="en-US" sz="1600" dirty="0"/>
              <a:t>: affordable, capable of inducing long-term immunity, well tolerated and non-toxic</a:t>
            </a:r>
          </a:p>
          <a:p>
            <a:pPr>
              <a:buNone/>
            </a:pPr>
            <a:endParaRPr lang="en-A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83" y="1238795"/>
            <a:ext cx="4418997" cy="4998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5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73938" cy="457200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Immunity to the malaria parasite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491" y="1316375"/>
            <a:ext cx="82959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</a:pPr>
            <a:r>
              <a:rPr lang="en-AU" sz="2000" dirty="0"/>
              <a:t>Is acquired gradually and is </a:t>
            </a:r>
            <a:r>
              <a:rPr lang="en-AU" sz="2000" dirty="0" smtClean="0"/>
              <a:t>related to exposure.</a:t>
            </a:r>
            <a:endParaRPr lang="en-AU" sz="2000" dirty="0"/>
          </a:p>
          <a:p>
            <a:pPr marL="285750" indent="-285750">
              <a:buClr>
                <a:srgbClr val="FF0000"/>
              </a:buClr>
            </a:pPr>
            <a:r>
              <a:rPr lang="en-AU" sz="2000" dirty="0"/>
              <a:t>Is not sterilising and </a:t>
            </a:r>
            <a:r>
              <a:rPr lang="en-AU" sz="2000" dirty="0" smtClean="0"/>
              <a:t>people </a:t>
            </a:r>
            <a:r>
              <a:rPr lang="en-AU" sz="2000" dirty="0"/>
              <a:t>living in endemic areas are continually re-infected</a:t>
            </a:r>
            <a:r>
              <a:rPr lang="en-AU" sz="2000" dirty="0" smtClean="0"/>
              <a:t>.</a:t>
            </a:r>
          </a:p>
          <a:p>
            <a:pPr marL="285750" indent="-285750">
              <a:buClr>
                <a:srgbClr val="FF0000"/>
              </a:buClr>
            </a:pPr>
            <a:r>
              <a:rPr lang="en-AU" sz="2000" dirty="0"/>
              <a:t>In areas of high malaria endemicity, adults with no symptoms may have low levels of parasites in their blood.</a:t>
            </a:r>
          </a:p>
          <a:p>
            <a:pPr marL="285750" indent="-285750">
              <a:buClr>
                <a:srgbClr val="FF0000"/>
              </a:buClr>
            </a:pPr>
            <a:r>
              <a:rPr lang="en-AU" sz="2000" dirty="0" smtClean="0"/>
              <a:t>Associated with a </a:t>
            </a:r>
            <a:r>
              <a:rPr lang="en-AU" sz="2000" dirty="0"/>
              <a:t>reduction in clinical symptoms and parasite levels.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9" name="Picture 17" descr="protectiveimmuni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3720802"/>
            <a:ext cx="4595812" cy="28765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9588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017" y="152377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AU" sz="1800" b="1" dirty="0"/>
              <a:t>Immune response to the malaria parasite</a:t>
            </a:r>
          </a:p>
        </p:txBody>
      </p:sp>
      <p:pic>
        <p:nvPicPr>
          <p:cNvPr id="2050" name="Picture 2" descr="F:\Removable Disk (F)\parasitology review\resubmission\Stanisic et al Figure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3496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004048" y="2852936"/>
            <a:ext cx="1512168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2231740" y="692696"/>
            <a:ext cx="2952328" cy="1251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01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373938" cy="457200"/>
          </a:xfrm>
        </p:spPr>
        <p:txBody>
          <a:bodyPr/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2 Broad Vaccine Approaches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9512" y="1124744"/>
            <a:ext cx="8280920" cy="280831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None/>
            </a:pPr>
            <a:r>
              <a:rPr lang="en-AU" sz="6000" b="1" u="sng" kern="0" dirty="0" smtClean="0"/>
              <a:t>Sub-unit vaccines</a:t>
            </a:r>
          </a:p>
          <a:p>
            <a:pPr marL="0" indent="0">
              <a:buNone/>
            </a:pPr>
            <a:endParaRPr lang="en-AU" sz="6000" b="1" u="sng" kern="0" dirty="0" smtClean="0"/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6000" kern="0" dirty="0" smtClean="0"/>
              <a:t>Contain a small part of the parasite eg a single protein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6000" kern="0" dirty="0" smtClean="0"/>
              <a:t>Require adjuvants (substance that enhances immune response)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6000" kern="0" dirty="0"/>
              <a:t>Proteins that are targeted are often variable between different parasite strains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6000" kern="0" dirty="0" smtClean="0"/>
              <a:t>Immune responses often not long-lived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6000" kern="0" dirty="0" smtClean="0"/>
              <a:t>Low and variable protection</a:t>
            </a:r>
          </a:p>
          <a:p>
            <a:pPr marL="0" indent="0">
              <a:buNone/>
            </a:pPr>
            <a:endParaRPr lang="en-AU" sz="6000" kern="0" dirty="0"/>
          </a:p>
          <a:p>
            <a:pPr marL="0" indent="0">
              <a:buNone/>
            </a:pPr>
            <a:endParaRPr lang="en-AU" sz="6000" kern="0" dirty="0" smtClean="0"/>
          </a:p>
          <a:p>
            <a:pPr marL="0" indent="0">
              <a:buNone/>
            </a:pPr>
            <a:endParaRPr lang="en-AU" sz="6000" kern="0" dirty="0"/>
          </a:p>
          <a:p>
            <a:pPr marL="0" indent="0">
              <a:buNone/>
            </a:pPr>
            <a:endParaRPr lang="en-AU" sz="6000" kern="0" dirty="0" smtClean="0"/>
          </a:p>
          <a:p>
            <a:endParaRPr lang="en-AU" sz="6000" kern="0" dirty="0" smtClean="0"/>
          </a:p>
          <a:p>
            <a:endParaRPr lang="en-AU" kern="0" dirty="0">
              <a:solidFill>
                <a:srgbClr val="0070C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19459"/>
            <a:ext cx="2525736" cy="262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20940"/>
            <a:ext cx="3489573" cy="28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frontiersin.org/files/Articles/99983/fimmu-05-00359-HTML/image_m/fimmu-05-00359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1512"/>
            <a:ext cx="7704856" cy="55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446449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3200" b="1" dirty="0" smtClean="0"/>
              <a:t>Sub-unit vaccine</a:t>
            </a:r>
          </a:p>
          <a:p>
            <a:pPr>
              <a:buNone/>
            </a:pPr>
            <a:r>
              <a:rPr lang="en-AU" sz="3200" b="1" dirty="0" smtClean="0"/>
              <a:t>candidates</a:t>
            </a:r>
            <a:endParaRPr lang="en-A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6597352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1000" dirty="0" smtClean="0"/>
              <a:t>Barry et al 2014 Front Immunol 5: 359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7549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864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 smtClean="0"/>
              <a:t>RTS,S (Mosquirix)</a:t>
            </a:r>
            <a:endParaRPr lang="en-AU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80232" y="1219856"/>
            <a:ext cx="878425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-</a:t>
            </a:r>
            <a:r>
              <a:rPr lang="en-US" sz="1800" dirty="0">
                <a:latin typeface="Calibri" panose="020F0502020204030204" pitchFamily="34" charset="0"/>
              </a:rPr>
              <a:t>O</a:t>
            </a:r>
            <a:r>
              <a:rPr lang="en-US" sz="1800" dirty="0" smtClean="0">
                <a:latin typeface="Calibri" panose="020F0502020204030204" pitchFamily="34" charset="0"/>
              </a:rPr>
              <a:t>nly vaccine to successfully complete Phase III testing in &gt;15,000 infants and young children in 7 countries in Sub-Saharan Africa (2009-2014).  </a:t>
            </a:r>
            <a:r>
              <a:rPr lang="en-US" sz="1800" b="1" dirty="0" smtClean="0">
                <a:latin typeface="Calibri" panose="020F0502020204030204" pitchFamily="34" charset="0"/>
              </a:rPr>
              <a:t>Partial protection against episodes of clinical malaria observed.</a:t>
            </a:r>
            <a:endParaRPr lang="en-US" sz="1800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-Very low efficacy in infants who received 3 doses of the malaria vaccine at 6,10 and 14 weeks of age (27% at 20 </a:t>
            </a:r>
            <a:r>
              <a:rPr lang="en-US" sz="1800" dirty="0" err="1" smtClean="0">
                <a:latin typeface="Calibri" panose="020F0502020204030204" pitchFamily="34" charset="0"/>
              </a:rPr>
              <a:t>mths</a:t>
            </a:r>
            <a:r>
              <a:rPr lang="en-US" sz="1800" dirty="0" smtClean="0">
                <a:latin typeface="Calibri" panose="020F0502020204030204" pitchFamily="34" charset="0"/>
              </a:rPr>
              <a:t> to 18.3% at 48mths of follow-up).</a:t>
            </a:r>
          </a:p>
          <a:p>
            <a:pPr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-</a:t>
            </a:r>
            <a:r>
              <a:rPr lang="en-US" sz="1800" b="1" dirty="0" smtClean="0">
                <a:latin typeface="Calibri" panose="020F0502020204030204" pitchFamily="34" charset="0"/>
              </a:rPr>
              <a:t>In children who received their first (of 3) vaccinations at 5-17mths of age, efficacy was 45.1% at 20mths, falling to 28.3% at 48 </a:t>
            </a:r>
            <a:r>
              <a:rPr lang="en-US" sz="1800" b="1" dirty="0" err="1" smtClean="0">
                <a:latin typeface="Calibri" panose="020F0502020204030204" pitchFamily="34" charset="0"/>
              </a:rPr>
              <a:t>mths</a:t>
            </a:r>
            <a:r>
              <a:rPr lang="en-US" sz="1800" dirty="0" smtClean="0">
                <a:latin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-</a:t>
            </a:r>
            <a:r>
              <a:rPr lang="en-US" sz="1800" b="1" dirty="0" smtClean="0">
                <a:latin typeface="Calibri" panose="020F0502020204030204" pitchFamily="34" charset="0"/>
              </a:rPr>
              <a:t>A fourth dose administered 18mths after primary series improved efficacy (36.3% at 48mths).</a:t>
            </a:r>
          </a:p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-</a:t>
            </a:r>
            <a:r>
              <a:rPr lang="en-US" sz="1800" b="1" dirty="0" smtClean="0">
                <a:latin typeface="Calibri" panose="020F0502020204030204" pitchFamily="34" charset="0"/>
              </a:rPr>
              <a:t>Over a period of 7 years, vaccine efficacy was 4.4%. 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800" b="1" dirty="0" smtClean="0">
                <a:latin typeface="Calibri" panose="020F0502020204030204" pitchFamily="34" charset="0"/>
              </a:rPr>
              <a:t>Strain specificity of the immune response</a:t>
            </a:r>
            <a:r>
              <a:rPr lang="en-US" sz="1800" dirty="0" smtClean="0">
                <a:latin typeface="Calibri" panose="020F0502020204030204" pitchFamily="34" charset="0"/>
              </a:rPr>
              <a:t>: Vaccine efficacy against matched strains (10% of all strains) was 50.3% and 33.4% against non-matched strains over 48mths.  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The </a:t>
            </a:r>
            <a:r>
              <a:rPr lang="en-US" sz="1800" dirty="0">
                <a:latin typeface="Calibri" panose="020F0502020204030204" pitchFamily="34" charset="0"/>
              </a:rPr>
              <a:t>World Health Organization Regional Office for Africa (WHO/AFRO) announced on April 24, 2017, that Ghana, Kenya, and Malawi will partner with WHO in the Malaria Vaccine Implementation </a:t>
            </a:r>
            <a:r>
              <a:rPr lang="en-US" sz="1800" dirty="0" smtClean="0">
                <a:latin typeface="Calibri" panose="020F0502020204030204" pitchFamily="34" charset="0"/>
              </a:rPr>
              <a:t>Program (MVIP</a:t>
            </a:r>
            <a:r>
              <a:rPr lang="en-US" sz="1800" dirty="0">
                <a:latin typeface="Calibri" panose="020F0502020204030204" pitchFamily="34" charset="0"/>
              </a:rPr>
              <a:t>) that will make the RTS,S vaccine available in selected areas of the three countries, beginning in 2018. </a:t>
            </a:r>
            <a:endParaRPr lang="en-AU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ycomics-powerpoint-template 2014">
  <a:themeElements>
    <a:clrScheme name="Maste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Maste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Glycomics-powerpoint-template 2014</Template>
  <TotalTime>4214</TotalTime>
  <Words>803</Words>
  <Application>Microsoft Office PowerPoint</Application>
  <PresentationFormat>On-screen Show (4:3)</PresentationFormat>
  <Paragraphs>143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Glycomics-powerpoint-template 2014</vt:lpstr>
      <vt:lpstr>Office Theme</vt:lpstr>
      <vt:lpstr>Development of a Whole Parasite Blood-Stage Malaria Vaccine</vt:lpstr>
      <vt:lpstr>Why do we need a malaria vaccine? </vt:lpstr>
      <vt:lpstr>PowerPoint Presentation</vt:lpstr>
      <vt:lpstr>Considerations for a malaria  vaccine</vt:lpstr>
      <vt:lpstr>Immunity to the malaria parasite</vt:lpstr>
      <vt:lpstr>PowerPoint Presentation</vt:lpstr>
      <vt:lpstr>2 Broad Vaccine Approaches</vt:lpstr>
      <vt:lpstr>PowerPoint Presentation</vt:lpstr>
      <vt:lpstr>PowerPoint Presentation</vt:lpstr>
      <vt:lpstr>Whole Parasite Vaccines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Griffith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soeadmin</dc:creator>
  <cp:lastModifiedBy>soeadmin</cp:lastModifiedBy>
  <cp:revision>149</cp:revision>
  <cp:lastPrinted>2014-10-30T23:22:10Z</cp:lastPrinted>
  <dcterms:created xsi:type="dcterms:W3CDTF">2014-10-29T10:54:46Z</dcterms:created>
  <dcterms:modified xsi:type="dcterms:W3CDTF">2017-08-24T23:34:17Z</dcterms:modified>
</cp:coreProperties>
</file>