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9.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5"/>
  </p:notesMasterIdLst>
  <p:handoutMasterIdLst>
    <p:handoutMasterId r:id="rId66"/>
  </p:handoutMasterIdLst>
  <p:sldIdLst>
    <p:sldId id="256" r:id="rId2"/>
    <p:sldId id="384" r:id="rId3"/>
    <p:sldId id="396" r:id="rId4"/>
    <p:sldId id="357" r:id="rId5"/>
    <p:sldId id="356" r:id="rId6"/>
    <p:sldId id="358" r:id="rId7"/>
    <p:sldId id="442" r:id="rId8"/>
    <p:sldId id="346" r:id="rId9"/>
    <p:sldId id="348" r:id="rId10"/>
    <p:sldId id="433" r:id="rId11"/>
    <p:sldId id="382" r:id="rId12"/>
    <p:sldId id="441" r:id="rId13"/>
    <p:sldId id="390" r:id="rId14"/>
    <p:sldId id="444" r:id="rId15"/>
    <p:sldId id="445" r:id="rId16"/>
    <p:sldId id="456" r:id="rId17"/>
    <p:sldId id="446" r:id="rId18"/>
    <p:sldId id="438" r:id="rId19"/>
    <p:sldId id="443" r:id="rId20"/>
    <p:sldId id="447" r:id="rId21"/>
    <p:sldId id="449" r:id="rId22"/>
    <p:sldId id="450" r:id="rId23"/>
    <p:sldId id="451" r:id="rId24"/>
    <p:sldId id="452" r:id="rId25"/>
    <p:sldId id="454" r:id="rId26"/>
    <p:sldId id="453" r:id="rId27"/>
    <p:sldId id="457" r:id="rId28"/>
    <p:sldId id="455" r:id="rId29"/>
    <p:sldId id="458" r:id="rId30"/>
    <p:sldId id="360" r:id="rId31"/>
    <p:sldId id="413" r:id="rId32"/>
    <p:sldId id="383" r:id="rId33"/>
    <p:sldId id="459" r:id="rId34"/>
    <p:sldId id="461" r:id="rId35"/>
    <p:sldId id="478" r:id="rId36"/>
    <p:sldId id="418" r:id="rId37"/>
    <p:sldId id="437" r:id="rId38"/>
    <p:sldId id="462" r:id="rId39"/>
    <p:sldId id="460" r:id="rId40"/>
    <p:sldId id="464" r:id="rId41"/>
    <p:sldId id="465" r:id="rId42"/>
    <p:sldId id="468" r:id="rId43"/>
    <p:sldId id="467" r:id="rId44"/>
    <p:sldId id="469" r:id="rId45"/>
    <p:sldId id="476" r:id="rId46"/>
    <p:sldId id="470" r:id="rId47"/>
    <p:sldId id="472" r:id="rId48"/>
    <p:sldId id="473" r:id="rId49"/>
    <p:sldId id="420" r:id="rId50"/>
    <p:sldId id="471" r:id="rId51"/>
    <p:sldId id="475" r:id="rId52"/>
    <p:sldId id="481" r:id="rId53"/>
    <p:sldId id="477" r:id="rId54"/>
    <p:sldId id="480" r:id="rId55"/>
    <p:sldId id="463" r:id="rId56"/>
    <p:sldId id="479" r:id="rId57"/>
    <p:sldId id="474" r:id="rId58"/>
    <p:sldId id="419" r:id="rId59"/>
    <p:sldId id="421" r:id="rId60"/>
    <p:sldId id="424" r:id="rId61"/>
    <p:sldId id="466" r:id="rId62"/>
    <p:sldId id="415" r:id="rId63"/>
    <p:sldId id="258" r:id="rId64"/>
  </p:sldIdLst>
  <p:sldSz cx="9144000" cy="6858000" type="screen4x3"/>
  <p:notesSz cx="6797675" cy="9926638"/>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C3FE"/>
    <a:srgbClr val="FF3300"/>
    <a:srgbClr val="FFFF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06" autoAdjust="0"/>
    <p:restoredTop sz="89947" autoAdjust="0"/>
  </p:normalViewPr>
  <p:slideViewPr>
    <p:cSldViewPr>
      <p:cViewPr varScale="1">
        <p:scale>
          <a:sx n="61" d="100"/>
          <a:sy n="61" d="100"/>
        </p:scale>
        <p:origin x="140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7" d="100"/>
          <a:sy n="57" d="100"/>
        </p:scale>
        <p:origin x="-2562" y="-96"/>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71"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Rotary%20Against%20Malar\Documents\PNG\PNG2010\Programme\Proposals\LLINS%20For%20PosRDTs\Data\Chasing%20Malaria%20Analysis%200515.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Rotary%20Against%20Malar\Documents\PNG\PNG2010\Programme\Proposals\LLINS%20For%20PosRDTs\Data\Chasing%20Malaria%20Analysis%200515.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Rotary%20Against%20Malar\Documents\PNG\PNG2010\Programme\Proposals\LLINS%20For%20PosRDTs\Data\Chasing%20Malaria%20Analysis%200515.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AU"/>
              <a:t>MALARIA</a:t>
            </a:r>
            <a:r>
              <a:rPr lang="en-AU" baseline="0"/>
              <a:t> BY AGE AND SEX</a:t>
            </a:r>
          </a:p>
          <a:p>
            <a:pPr>
              <a:defRPr/>
            </a:pPr>
            <a:r>
              <a:rPr lang="en-AU" baseline="0"/>
              <a:t>BEREINA</a:t>
            </a:r>
            <a:endParaRPr lang="en-AU"/>
          </a:p>
        </c:rich>
      </c:tx>
      <c:overlay val="1"/>
    </c:title>
    <c:autoTitleDeleted val="0"/>
    <c:plotArea>
      <c:layout/>
      <c:barChart>
        <c:barDir val="col"/>
        <c:grouping val="clustered"/>
        <c:varyColors val="0"/>
        <c:ser>
          <c:idx val="0"/>
          <c:order val="0"/>
          <c:tx>
            <c:strRef>
              <c:f>Sheet3!$B$13</c:f>
              <c:strCache>
                <c:ptCount val="1"/>
                <c:pt idx="0">
                  <c:v>Female</c:v>
                </c:pt>
              </c:strCache>
            </c:strRef>
          </c:tx>
          <c:invertIfNegative val="0"/>
          <c:cat>
            <c:strRef>
              <c:f>Sheet3!$C$12:$O$12</c:f>
              <c:strCache>
                <c:ptCount val="13"/>
                <c:pt idx="0">
                  <c:v>0-4</c:v>
                </c:pt>
                <c:pt idx="1">
                  <c:v>5-9</c:v>
                </c:pt>
                <c:pt idx="2">
                  <c:v>10-14</c:v>
                </c:pt>
                <c:pt idx="3">
                  <c:v>15-19</c:v>
                </c:pt>
                <c:pt idx="4">
                  <c:v>20-24</c:v>
                </c:pt>
                <c:pt idx="5">
                  <c:v>25-29</c:v>
                </c:pt>
                <c:pt idx="6">
                  <c:v>30-34</c:v>
                </c:pt>
                <c:pt idx="7">
                  <c:v>35-39</c:v>
                </c:pt>
                <c:pt idx="8">
                  <c:v>40-44</c:v>
                </c:pt>
                <c:pt idx="9">
                  <c:v>45-49</c:v>
                </c:pt>
                <c:pt idx="10">
                  <c:v>50-54</c:v>
                </c:pt>
                <c:pt idx="11">
                  <c:v>55-59</c:v>
                </c:pt>
                <c:pt idx="12">
                  <c:v>60-65</c:v>
                </c:pt>
              </c:strCache>
            </c:strRef>
          </c:cat>
          <c:val>
            <c:numRef>
              <c:f>Sheet3!$C$13:$O$13</c:f>
              <c:numCache>
                <c:formatCode>General</c:formatCode>
                <c:ptCount val="13"/>
                <c:pt idx="0">
                  <c:v>2</c:v>
                </c:pt>
                <c:pt idx="1">
                  <c:v>9</c:v>
                </c:pt>
                <c:pt idx="2">
                  <c:v>13</c:v>
                </c:pt>
                <c:pt idx="3">
                  <c:v>11</c:v>
                </c:pt>
                <c:pt idx="4">
                  <c:v>5</c:v>
                </c:pt>
                <c:pt idx="5">
                  <c:v>4</c:v>
                </c:pt>
                <c:pt idx="6">
                  <c:v>4</c:v>
                </c:pt>
                <c:pt idx="7">
                  <c:v>2</c:v>
                </c:pt>
                <c:pt idx="8">
                  <c:v>5</c:v>
                </c:pt>
                <c:pt idx="9">
                  <c:v>4</c:v>
                </c:pt>
                <c:pt idx="10">
                  <c:v>5</c:v>
                </c:pt>
                <c:pt idx="11">
                  <c:v>1</c:v>
                </c:pt>
                <c:pt idx="12">
                  <c:v>1</c:v>
                </c:pt>
              </c:numCache>
            </c:numRef>
          </c:val>
          <c:extLst>
            <c:ext xmlns:c16="http://schemas.microsoft.com/office/drawing/2014/chart" uri="{C3380CC4-5D6E-409C-BE32-E72D297353CC}">
              <c16:uniqueId val="{00000000-1506-4EA5-A27A-7D372B809935}"/>
            </c:ext>
          </c:extLst>
        </c:ser>
        <c:ser>
          <c:idx val="1"/>
          <c:order val="1"/>
          <c:tx>
            <c:strRef>
              <c:f>Sheet3!$B$14</c:f>
              <c:strCache>
                <c:ptCount val="1"/>
                <c:pt idx="0">
                  <c:v>Male</c:v>
                </c:pt>
              </c:strCache>
            </c:strRef>
          </c:tx>
          <c:invertIfNegative val="0"/>
          <c:cat>
            <c:strRef>
              <c:f>Sheet3!$C$12:$O$12</c:f>
              <c:strCache>
                <c:ptCount val="13"/>
                <c:pt idx="0">
                  <c:v>0-4</c:v>
                </c:pt>
                <c:pt idx="1">
                  <c:v>5-9</c:v>
                </c:pt>
                <c:pt idx="2">
                  <c:v>10-14</c:v>
                </c:pt>
                <c:pt idx="3">
                  <c:v>15-19</c:v>
                </c:pt>
                <c:pt idx="4">
                  <c:v>20-24</c:v>
                </c:pt>
                <c:pt idx="5">
                  <c:v>25-29</c:v>
                </c:pt>
                <c:pt idx="6">
                  <c:v>30-34</c:v>
                </c:pt>
                <c:pt idx="7">
                  <c:v>35-39</c:v>
                </c:pt>
                <c:pt idx="8">
                  <c:v>40-44</c:v>
                </c:pt>
                <c:pt idx="9">
                  <c:v>45-49</c:v>
                </c:pt>
                <c:pt idx="10">
                  <c:v>50-54</c:v>
                </c:pt>
                <c:pt idx="11">
                  <c:v>55-59</c:v>
                </c:pt>
                <c:pt idx="12">
                  <c:v>60-65</c:v>
                </c:pt>
              </c:strCache>
            </c:strRef>
          </c:cat>
          <c:val>
            <c:numRef>
              <c:f>Sheet3!$C$14:$O$14</c:f>
              <c:numCache>
                <c:formatCode>General</c:formatCode>
                <c:ptCount val="13"/>
                <c:pt idx="0">
                  <c:v>3</c:v>
                </c:pt>
                <c:pt idx="1">
                  <c:v>7</c:v>
                </c:pt>
                <c:pt idx="2">
                  <c:v>27</c:v>
                </c:pt>
                <c:pt idx="3">
                  <c:v>17</c:v>
                </c:pt>
                <c:pt idx="4">
                  <c:v>10</c:v>
                </c:pt>
                <c:pt idx="5">
                  <c:v>5</c:v>
                </c:pt>
                <c:pt idx="6">
                  <c:v>5</c:v>
                </c:pt>
                <c:pt idx="7">
                  <c:v>3</c:v>
                </c:pt>
                <c:pt idx="8">
                  <c:v>0</c:v>
                </c:pt>
                <c:pt idx="9">
                  <c:v>2</c:v>
                </c:pt>
                <c:pt idx="10">
                  <c:v>1</c:v>
                </c:pt>
                <c:pt idx="11">
                  <c:v>1</c:v>
                </c:pt>
                <c:pt idx="12">
                  <c:v>1</c:v>
                </c:pt>
              </c:numCache>
            </c:numRef>
          </c:val>
          <c:extLst>
            <c:ext xmlns:c16="http://schemas.microsoft.com/office/drawing/2014/chart" uri="{C3380CC4-5D6E-409C-BE32-E72D297353CC}">
              <c16:uniqueId val="{00000001-1506-4EA5-A27A-7D372B809935}"/>
            </c:ext>
          </c:extLst>
        </c:ser>
        <c:dLbls>
          <c:showLegendKey val="0"/>
          <c:showVal val="0"/>
          <c:showCatName val="0"/>
          <c:showSerName val="0"/>
          <c:showPercent val="0"/>
          <c:showBubbleSize val="0"/>
        </c:dLbls>
        <c:gapWidth val="150"/>
        <c:axId val="91529216"/>
        <c:axId val="91531136"/>
      </c:barChart>
      <c:catAx>
        <c:axId val="91529216"/>
        <c:scaling>
          <c:orientation val="minMax"/>
        </c:scaling>
        <c:delete val="0"/>
        <c:axPos val="b"/>
        <c:title>
          <c:tx>
            <c:rich>
              <a:bodyPr/>
              <a:lstStyle/>
              <a:p>
                <a:pPr>
                  <a:defRPr/>
                </a:pPr>
                <a:r>
                  <a:rPr lang="en-AU"/>
                  <a:t>Axge</a:t>
                </a:r>
                <a:r>
                  <a:rPr lang="en-AU" baseline="0"/>
                  <a:t> Group</a:t>
                </a:r>
                <a:endParaRPr lang="en-AU"/>
              </a:p>
            </c:rich>
          </c:tx>
          <c:overlay val="0"/>
        </c:title>
        <c:numFmt formatCode="General" sourceLinked="0"/>
        <c:majorTickMark val="out"/>
        <c:minorTickMark val="none"/>
        <c:tickLblPos val="nextTo"/>
        <c:crossAx val="91531136"/>
        <c:crosses val="autoZero"/>
        <c:auto val="1"/>
        <c:lblAlgn val="ctr"/>
        <c:lblOffset val="100"/>
        <c:noMultiLvlLbl val="0"/>
      </c:catAx>
      <c:valAx>
        <c:axId val="91531136"/>
        <c:scaling>
          <c:orientation val="minMax"/>
        </c:scaling>
        <c:delete val="0"/>
        <c:axPos val="l"/>
        <c:majorGridlines/>
        <c:title>
          <c:tx>
            <c:rich>
              <a:bodyPr rot="-5400000" vert="horz"/>
              <a:lstStyle/>
              <a:p>
                <a:pPr>
                  <a:defRPr/>
                </a:pPr>
                <a:r>
                  <a:rPr lang="en-AU"/>
                  <a:t>Malaria</a:t>
                </a:r>
                <a:r>
                  <a:rPr lang="en-AU" baseline="0"/>
                  <a:t> Cases</a:t>
                </a:r>
                <a:endParaRPr lang="en-AU"/>
              </a:p>
            </c:rich>
          </c:tx>
          <c:overlay val="0"/>
        </c:title>
        <c:numFmt formatCode="General" sourceLinked="1"/>
        <c:majorTickMark val="out"/>
        <c:minorTickMark val="none"/>
        <c:tickLblPos val="nextTo"/>
        <c:crossAx val="91529216"/>
        <c:crosses val="autoZero"/>
        <c:crossBetween val="between"/>
      </c:valAx>
    </c:plotArea>
    <c:legend>
      <c:legendPos val="r"/>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MALARIA CASES BY AGE AND SEX</a:t>
            </a:r>
          </a:p>
          <a:p>
            <a:pPr>
              <a:defRPr/>
            </a:pPr>
            <a:r>
              <a:rPr lang="en-US"/>
              <a:t>NCD AND CENTRAL</a:t>
            </a:r>
          </a:p>
        </c:rich>
      </c:tx>
      <c:overlay val="1"/>
    </c:title>
    <c:autoTitleDeleted val="0"/>
    <c:plotArea>
      <c:layout/>
      <c:barChart>
        <c:barDir val="col"/>
        <c:grouping val="clustered"/>
        <c:varyColors val="0"/>
        <c:ser>
          <c:idx val="0"/>
          <c:order val="0"/>
          <c:tx>
            <c:strRef>
              <c:f>Age!$B$5</c:f>
              <c:strCache>
                <c:ptCount val="1"/>
                <c:pt idx="0">
                  <c:v>Females</c:v>
                </c:pt>
              </c:strCache>
            </c:strRef>
          </c:tx>
          <c:invertIfNegative val="0"/>
          <c:cat>
            <c:strRef>
              <c:f>Age!$C$4:$S$4</c:f>
              <c:strCache>
                <c:ptCount val="17"/>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75-80</c:v>
                </c:pt>
                <c:pt idx="16">
                  <c:v>80-85</c:v>
                </c:pt>
              </c:strCache>
            </c:strRef>
          </c:cat>
          <c:val>
            <c:numRef>
              <c:f>Age!$C$5:$S$5</c:f>
              <c:numCache>
                <c:formatCode>General</c:formatCode>
                <c:ptCount val="17"/>
                <c:pt idx="0">
                  <c:v>66</c:v>
                </c:pt>
                <c:pt idx="1">
                  <c:v>81</c:v>
                </c:pt>
                <c:pt idx="2">
                  <c:v>88</c:v>
                </c:pt>
                <c:pt idx="3">
                  <c:v>96</c:v>
                </c:pt>
                <c:pt idx="4">
                  <c:v>63</c:v>
                </c:pt>
                <c:pt idx="5">
                  <c:v>57</c:v>
                </c:pt>
                <c:pt idx="6">
                  <c:v>36</c:v>
                </c:pt>
                <c:pt idx="7">
                  <c:v>31</c:v>
                </c:pt>
                <c:pt idx="8">
                  <c:v>35</c:v>
                </c:pt>
                <c:pt idx="9">
                  <c:v>18</c:v>
                </c:pt>
                <c:pt idx="10">
                  <c:v>29</c:v>
                </c:pt>
                <c:pt idx="11">
                  <c:v>7</c:v>
                </c:pt>
                <c:pt idx="12">
                  <c:v>6</c:v>
                </c:pt>
                <c:pt idx="13">
                  <c:v>1</c:v>
                </c:pt>
                <c:pt idx="14">
                  <c:v>0</c:v>
                </c:pt>
                <c:pt idx="15">
                  <c:v>0</c:v>
                </c:pt>
                <c:pt idx="16">
                  <c:v>1</c:v>
                </c:pt>
              </c:numCache>
            </c:numRef>
          </c:val>
          <c:extLst>
            <c:ext xmlns:c16="http://schemas.microsoft.com/office/drawing/2014/chart" uri="{C3380CC4-5D6E-409C-BE32-E72D297353CC}">
              <c16:uniqueId val="{00000000-0D1F-4A29-9E3B-4E7D3A2F55BE}"/>
            </c:ext>
          </c:extLst>
        </c:ser>
        <c:ser>
          <c:idx val="1"/>
          <c:order val="1"/>
          <c:tx>
            <c:strRef>
              <c:f>Age!$B$6</c:f>
              <c:strCache>
                <c:ptCount val="1"/>
                <c:pt idx="0">
                  <c:v>Males</c:v>
                </c:pt>
              </c:strCache>
            </c:strRef>
          </c:tx>
          <c:invertIfNegative val="0"/>
          <c:cat>
            <c:strRef>
              <c:f>Age!$C$4:$S$4</c:f>
              <c:strCache>
                <c:ptCount val="17"/>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75-80</c:v>
                </c:pt>
                <c:pt idx="16">
                  <c:v>80-85</c:v>
                </c:pt>
              </c:strCache>
            </c:strRef>
          </c:cat>
          <c:val>
            <c:numRef>
              <c:f>Age!$C$6:$S$6</c:f>
              <c:numCache>
                <c:formatCode>General</c:formatCode>
                <c:ptCount val="17"/>
                <c:pt idx="0">
                  <c:v>84</c:v>
                </c:pt>
                <c:pt idx="1">
                  <c:v>110</c:v>
                </c:pt>
                <c:pt idx="2">
                  <c:v>165</c:v>
                </c:pt>
                <c:pt idx="3">
                  <c:v>136</c:v>
                </c:pt>
                <c:pt idx="4">
                  <c:v>106</c:v>
                </c:pt>
                <c:pt idx="5">
                  <c:v>71</c:v>
                </c:pt>
                <c:pt idx="6">
                  <c:v>51</c:v>
                </c:pt>
                <c:pt idx="7">
                  <c:v>45</c:v>
                </c:pt>
                <c:pt idx="8">
                  <c:v>49</c:v>
                </c:pt>
                <c:pt idx="9">
                  <c:v>32</c:v>
                </c:pt>
                <c:pt idx="10">
                  <c:v>27</c:v>
                </c:pt>
                <c:pt idx="11">
                  <c:v>7</c:v>
                </c:pt>
                <c:pt idx="12">
                  <c:v>18</c:v>
                </c:pt>
                <c:pt idx="13">
                  <c:v>3</c:v>
                </c:pt>
                <c:pt idx="14">
                  <c:v>0</c:v>
                </c:pt>
                <c:pt idx="15">
                  <c:v>0</c:v>
                </c:pt>
                <c:pt idx="16">
                  <c:v>1</c:v>
                </c:pt>
              </c:numCache>
            </c:numRef>
          </c:val>
          <c:extLst>
            <c:ext xmlns:c16="http://schemas.microsoft.com/office/drawing/2014/chart" uri="{C3380CC4-5D6E-409C-BE32-E72D297353CC}">
              <c16:uniqueId val="{00000001-0D1F-4A29-9E3B-4E7D3A2F55BE}"/>
            </c:ext>
          </c:extLst>
        </c:ser>
        <c:dLbls>
          <c:showLegendKey val="0"/>
          <c:showVal val="0"/>
          <c:showCatName val="0"/>
          <c:showSerName val="0"/>
          <c:showPercent val="0"/>
          <c:showBubbleSize val="0"/>
        </c:dLbls>
        <c:gapWidth val="150"/>
        <c:axId val="92259072"/>
        <c:axId val="92260608"/>
      </c:barChart>
      <c:catAx>
        <c:axId val="92259072"/>
        <c:scaling>
          <c:orientation val="minMax"/>
        </c:scaling>
        <c:delete val="0"/>
        <c:axPos val="b"/>
        <c:numFmt formatCode="General" sourceLinked="0"/>
        <c:majorTickMark val="out"/>
        <c:minorTickMark val="none"/>
        <c:tickLblPos val="nextTo"/>
        <c:crossAx val="92260608"/>
        <c:crosses val="autoZero"/>
        <c:auto val="1"/>
        <c:lblAlgn val="ctr"/>
        <c:lblOffset val="100"/>
        <c:noMultiLvlLbl val="0"/>
      </c:catAx>
      <c:valAx>
        <c:axId val="92260608"/>
        <c:scaling>
          <c:orientation val="minMax"/>
        </c:scaling>
        <c:delete val="0"/>
        <c:axPos val="l"/>
        <c:majorGridlines/>
        <c:numFmt formatCode="General" sourceLinked="1"/>
        <c:majorTickMark val="out"/>
        <c:minorTickMark val="none"/>
        <c:tickLblPos val="nextTo"/>
        <c:crossAx val="92259072"/>
        <c:crosses val="autoZero"/>
        <c:crossBetween val="between"/>
      </c:valAx>
    </c:plotArea>
    <c:legend>
      <c:legendPos val="r"/>
      <c:overlay val="0"/>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AU"/>
              <a:t>Adio</a:t>
            </a:r>
            <a:r>
              <a:rPr lang="en-AU" baseline="0"/>
              <a:t> Malaria Cases</a:t>
            </a:r>
          </a:p>
          <a:p>
            <a:pPr>
              <a:defRPr/>
            </a:pPr>
            <a:r>
              <a:rPr lang="en-AU" baseline="0"/>
              <a:t>By Sex And Age</a:t>
            </a:r>
            <a:endParaRPr lang="en-AU"/>
          </a:p>
        </c:rich>
      </c:tx>
      <c:layout>
        <c:manualLayout>
          <c:xMode val="edge"/>
          <c:yMode val="edge"/>
          <c:x val="0.29409033245844268"/>
          <c:y val="5.0925925925925923E-2"/>
        </c:manualLayout>
      </c:layout>
      <c:overlay val="1"/>
    </c:title>
    <c:autoTitleDeleted val="0"/>
    <c:plotArea>
      <c:layout/>
      <c:barChart>
        <c:barDir val="col"/>
        <c:grouping val="clustered"/>
        <c:varyColors val="0"/>
        <c:ser>
          <c:idx val="0"/>
          <c:order val="0"/>
          <c:tx>
            <c:strRef>
              <c:f>Age!$B$43</c:f>
              <c:strCache>
                <c:ptCount val="1"/>
                <c:pt idx="0">
                  <c:v>Female</c:v>
                </c:pt>
              </c:strCache>
            </c:strRef>
          </c:tx>
          <c:invertIfNegative val="0"/>
          <c:cat>
            <c:strRef>
              <c:f>Age!$C$42:$O$42</c:f>
              <c:strCache>
                <c:ptCount val="13"/>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strCache>
            </c:strRef>
          </c:cat>
          <c:val>
            <c:numRef>
              <c:f>Age!$C$43:$O$43</c:f>
              <c:numCache>
                <c:formatCode>General</c:formatCode>
                <c:ptCount val="13"/>
                <c:pt idx="0">
                  <c:v>2</c:v>
                </c:pt>
                <c:pt idx="1">
                  <c:v>3</c:v>
                </c:pt>
                <c:pt idx="2">
                  <c:v>0</c:v>
                </c:pt>
                <c:pt idx="3">
                  <c:v>3</c:v>
                </c:pt>
                <c:pt idx="4">
                  <c:v>2</c:v>
                </c:pt>
                <c:pt idx="5">
                  <c:v>1</c:v>
                </c:pt>
                <c:pt idx="6">
                  <c:v>0</c:v>
                </c:pt>
                <c:pt idx="7">
                  <c:v>1</c:v>
                </c:pt>
                <c:pt idx="8">
                  <c:v>0</c:v>
                </c:pt>
                <c:pt idx="9">
                  <c:v>0</c:v>
                </c:pt>
                <c:pt idx="10">
                  <c:v>1</c:v>
                </c:pt>
                <c:pt idx="11">
                  <c:v>0</c:v>
                </c:pt>
                <c:pt idx="12">
                  <c:v>0</c:v>
                </c:pt>
              </c:numCache>
            </c:numRef>
          </c:val>
          <c:extLst>
            <c:ext xmlns:c16="http://schemas.microsoft.com/office/drawing/2014/chart" uri="{C3380CC4-5D6E-409C-BE32-E72D297353CC}">
              <c16:uniqueId val="{00000000-28DD-48A4-B47E-0AF14D2DBF38}"/>
            </c:ext>
          </c:extLst>
        </c:ser>
        <c:ser>
          <c:idx val="1"/>
          <c:order val="1"/>
          <c:tx>
            <c:strRef>
              <c:f>Age!$B$44</c:f>
              <c:strCache>
                <c:ptCount val="1"/>
                <c:pt idx="0">
                  <c:v>Male</c:v>
                </c:pt>
              </c:strCache>
            </c:strRef>
          </c:tx>
          <c:invertIfNegative val="0"/>
          <c:cat>
            <c:strRef>
              <c:f>Age!$C$42:$O$42</c:f>
              <c:strCache>
                <c:ptCount val="13"/>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strCache>
            </c:strRef>
          </c:cat>
          <c:val>
            <c:numRef>
              <c:f>Age!$C$44:$O$44</c:f>
              <c:numCache>
                <c:formatCode>General</c:formatCode>
                <c:ptCount val="13"/>
                <c:pt idx="0">
                  <c:v>2</c:v>
                </c:pt>
                <c:pt idx="1">
                  <c:v>9</c:v>
                </c:pt>
                <c:pt idx="2">
                  <c:v>7</c:v>
                </c:pt>
                <c:pt idx="3">
                  <c:v>5</c:v>
                </c:pt>
                <c:pt idx="4">
                  <c:v>3</c:v>
                </c:pt>
                <c:pt idx="5">
                  <c:v>3</c:v>
                </c:pt>
                <c:pt idx="6">
                  <c:v>0</c:v>
                </c:pt>
                <c:pt idx="7">
                  <c:v>0</c:v>
                </c:pt>
                <c:pt idx="8">
                  <c:v>1</c:v>
                </c:pt>
                <c:pt idx="9">
                  <c:v>0</c:v>
                </c:pt>
                <c:pt idx="10">
                  <c:v>0</c:v>
                </c:pt>
                <c:pt idx="11">
                  <c:v>0</c:v>
                </c:pt>
                <c:pt idx="12">
                  <c:v>1</c:v>
                </c:pt>
              </c:numCache>
            </c:numRef>
          </c:val>
          <c:extLst>
            <c:ext xmlns:c16="http://schemas.microsoft.com/office/drawing/2014/chart" uri="{C3380CC4-5D6E-409C-BE32-E72D297353CC}">
              <c16:uniqueId val="{00000001-28DD-48A4-B47E-0AF14D2DBF38}"/>
            </c:ext>
          </c:extLst>
        </c:ser>
        <c:dLbls>
          <c:showLegendKey val="0"/>
          <c:showVal val="0"/>
          <c:showCatName val="0"/>
          <c:showSerName val="0"/>
          <c:showPercent val="0"/>
          <c:showBubbleSize val="0"/>
        </c:dLbls>
        <c:gapWidth val="150"/>
        <c:axId val="92577792"/>
        <c:axId val="92579712"/>
      </c:barChart>
      <c:catAx>
        <c:axId val="92577792"/>
        <c:scaling>
          <c:orientation val="minMax"/>
        </c:scaling>
        <c:delete val="0"/>
        <c:axPos val="b"/>
        <c:title>
          <c:tx>
            <c:rich>
              <a:bodyPr/>
              <a:lstStyle/>
              <a:p>
                <a:pPr>
                  <a:defRPr/>
                </a:pPr>
                <a:r>
                  <a:rPr lang="en-AU"/>
                  <a:t>Age</a:t>
                </a:r>
                <a:r>
                  <a:rPr lang="en-AU" baseline="0"/>
                  <a:t> Group</a:t>
                </a:r>
                <a:endParaRPr lang="en-AU"/>
              </a:p>
            </c:rich>
          </c:tx>
          <c:overlay val="0"/>
        </c:title>
        <c:numFmt formatCode="General" sourceLinked="0"/>
        <c:majorTickMark val="out"/>
        <c:minorTickMark val="none"/>
        <c:tickLblPos val="nextTo"/>
        <c:crossAx val="92579712"/>
        <c:crosses val="autoZero"/>
        <c:auto val="1"/>
        <c:lblAlgn val="ctr"/>
        <c:lblOffset val="100"/>
        <c:noMultiLvlLbl val="0"/>
      </c:catAx>
      <c:valAx>
        <c:axId val="92579712"/>
        <c:scaling>
          <c:orientation val="minMax"/>
        </c:scaling>
        <c:delete val="0"/>
        <c:axPos val="l"/>
        <c:majorGridlines/>
        <c:title>
          <c:tx>
            <c:rich>
              <a:bodyPr rot="-5400000" vert="horz"/>
              <a:lstStyle/>
              <a:p>
                <a:pPr>
                  <a:defRPr/>
                </a:pPr>
                <a:r>
                  <a:rPr lang="en-AU"/>
                  <a:t>Malaria</a:t>
                </a:r>
                <a:r>
                  <a:rPr lang="en-AU" baseline="0"/>
                  <a:t> Cases</a:t>
                </a:r>
                <a:endParaRPr lang="en-AU"/>
              </a:p>
            </c:rich>
          </c:tx>
          <c:layout>
            <c:manualLayout>
              <c:xMode val="edge"/>
              <c:yMode val="edge"/>
              <c:x val="3.0555555555555582E-2"/>
              <c:y val="0.34352252843394582"/>
            </c:manualLayout>
          </c:layout>
          <c:overlay val="0"/>
        </c:title>
        <c:numFmt formatCode="General" sourceLinked="1"/>
        <c:majorTickMark val="out"/>
        <c:minorTickMark val="none"/>
        <c:tickLblPos val="nextTo"/>
        <c:crossAx val="92577792"/>
        <c:crosses val="autoZero"/>
        <c:crossBetween val="between"/>
      </c:valAx>
    </c:plotArea>
    <c:legend>
      <c:legendPos val="r"/>
      <c:overlay val="0"/>
    </c:legend>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46400" cy="496809"/>
          </a:xfrm>
          <a:prstGeom prst="rect">
            <a:avLst/>
          </a:prstGeom>
          <a:noFill/>
          <a:ln w="9525">
            <a:noFill/>
            <a:miter lim="800000"/>
            <a:headEnd/>
            <a:tailEnd/>
          </a:ln>
          <a:effectLst/>
        </p:spPr>
        <p:txBody>
          <a:bodyPr vert="horz" wrap="square" lIns="91440" tIns="45719" rIns="91440" bIns="45719" numCol="1" anchor="t" anchorCtr="0" compatLnSpc="1">
            <a:prstTxWarp prst="textNoShape">
              <a:avLst/>
            </a:prstTxWarp>
          </a:bodyPr>
          <a:lstStyle>
            <a:lvl1pPr defTabSz="914182">
              <a:defRPr sz="1200"/>
            </a:lvl1pPr>
          </a:lstStyle>
          <a:p>
            <a:pPr>
              <a:defRPr/>
            </a:pPr>
            <a:endParaRPr lang="en-US"/>
          </a:p>
        </p:txBody>
      </p:sp>
      <p:sp>
        <p:nvSpPr>
          <p:cNvPr id="34819" name="Rectangle 3"/>
          <p:cNvSpPr>
            <a:spLocks noGrp="1" noChangeArrowheads="1"/>
          </p:cNvSpPr>
          <p:nvPr>
            <p:ph type="dt" sz="quarter" idx="1"/>
          </p:nvPr>
        </p:nvSpPr>
        <p:spPr bwMode="auto">
          <a:xfrm>
            <a:off x="3849688" y="0"/>
            <a:ext cx="2946400" cy="496809"/>
          </a:xfrm>
          <a:prstGeom prst="rect">
            <a:avLst/>
          </a:prstGeom>
          <a:noFill/>
          <a:ln w="9525">
            <a:noFill/>
            <a:miter lim="800000"/>
            <a:headEnd/>
            <a:tailEnd/>
          </a:ln>
          <a:effectLst/>
        </p:spPr>
        <p:txBody>
          <a:bodyPr vert="horz" wrap="square" lIns="91440" tIns="45719" rIns="91440" bIns="45719" numCol="1" anchor="t" anchorCtr="0" compatLnSpc="1">
            <a:prstTxWarp prst="textNoShape">
              <a:avLst/>
            </a:prstTxWarp>
          </a:bodyPr>
          <a:lstStyle>
            <a:lvl1pPr algn="r" defTabSz="914182">
              <a:defRPr sz="1200"/>
            </a:lvl1pPr>
          </a:lstStyle>
          <a:p>
            <a:pPr>
              <a:defRPr/>
            </a:pPr>
            <a:endParaRPr lang="en-US"/>
          </a:p>
        </p:txBody>
      </p:sp>
      <p:sp>
        <p:nvSpPr>
          <p:cNvPr id="34820" name="Rectangle 4"/>
          <p:cNvSpPr>
            <a:spLocks noGrp="1" noChangeArrowheads="1"/>
          </p:cNvSpPr>
          <p:nvPr>
            <p:ph type="ftr" sz="quarter" idx="2"/>
          </p:nvPr>
        </p:nvSpPr>
        <p:spPr bwMode="auto">
          <a:xfrm>
            <a:off x="0" y="9428242"/>
            <a:ext cx="2946400" cy="496809"/>
          </a:xfrm>
          <a:prstGeom prst="rect">
            <a:avLst/>
          </a:prstGeom>
          <a:noFill/>
          <a:ln w="9525">
            <a:noFill/>
            <a:miter lim="800000"/>
            <a:headEnd/>
            <a:tailEnd/>
          </a:ln>
          <a:effectLst/>
        </p:spPr>
        <p:txBody>
          <a:bodyPr vert="horz" wrap="square" lIns="91440" tIns="45719" rIns="91440" bIns="45719" numCol="1" anchor="b" anchorCtr="0" compatLnSpc="1">
            <a:prstTxWarp prst="textNoShape">
              <a:avLst/>
            </a:prstTxWarp>
          </a:bodyPr>
          <a:lstStyle>
            <a:lvl1pPr defTabSz="914182">
              <a:defRPr sz="1200"/>
            </a:lvl1pPr>
          </a:lstStyle>
          <a:p>
            <a:pPr>
              <a:defRPr/>
            </a:pPr>
            <a:endParaRPr lang="en-US"/>
          </a:p>
        </p:txBody>
      </p:sp>
      <p:sp>
        <p:nvSpPr>
          <p:cNvPr id="34821" name="Rectangle 5"/>
          <p:cNvSpPr>
            <a:spLocks noGrp="1" noChangeArrowheads="1"/>
          </p:cNvSpPr>
          <p:nvPr>
            <p:ph type="sldNum" sz="quarter" idx="3"/>
          </p:nvPr>
        </p:nvSpPr>
        <p:spPr bwMode="auto">
          <a:xfrm>
            <a:off x="3849688" y="9428242"/>
            <a:ext cx="2946400" cy="496809"/>
          </a:xfrm>
          <a:prstGeom prst="rect">
            <a:avLst/>
          </a:prstGeom>
          <a:noFill/>
          <a:ln w="9525">
            <a:noFill/>
            <a:miter lim="800000"/>
            <a:headEnd/>
            <a:tailEnd/>
          </a:ln>
          <a:effectLst/>
        </p:spPr>
        <p:txBody>
          <a:bodyPr vert="horz" wrap="square" lIns="91440" tIns="45719" rIns="91440" bIns="45719" numCol="1" anchor="b" anchorCtr="0" compatLnSpc="1">
            <a:prstTxWarp prst="textNoShape">
              <a:avLst/>
            </a:prstTxWarp>
          </a:bodyPr>
          <a:lstStyle>
            <a:lvl1pPr algn="r" defTabSz="914182">
              <a:defRPr sz="1200"/>
            </a:lvl1pPr>
          </a:lstStyle>
          <a:p>
            <a:pPr>
              <a:defRPr/>
            </a:pPr>
            <a:fld id="{57110AA0-9D78-400B-B07F-56852706D894}"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46400" cy="496809"/>
          </a:xfrm>
          <a:prstGeom prst="rect">
            <a:avLst/>
          </a:prstGeom>
          <a:noFill/>
          <a:ln w="9525">
            <a:noFill/>
            <a:miter lim="800000"/>
            <a:headEnd/>
            <a:tailEnd/>
          </a:ln>
          <a:effectLst/>
        </p:spPr>
        <p:txBody>
          <a:bodyPr vert="horz" wrap="square" lIns="91440" tIns="45719" rIns="91440" bIns="45719" numCol="1" anchor="t" anchorCtr="0" compatLnSpc="1">
            <a:prstTxWarp prst="textNoShape">
              <a:avLst/>
            </a:prstTxWarp>
          </a:bodyPr>
          <a:lstStyle>
            <a:lvl1pPr defTabSz="914182">
              <a:defRPr sz="1200"/>
            </a:lvl1pPr>
          </a:lstStyle>
          <a:p>
            <a:pPr>
              <a:defRPr/>
            </a:pPr>
            <a:endParaRPr lang="en-US"/>
          </a:p>
        </p:txBody>
      </p:sp>
      <p:sp>
        <p:nvSpPr>
          <p:cNvPr id="67587" name="Rectangle 3"/>
          <p:cNvSpPr>
            <a:spLocks noGrp="1" noChangeArrowheads="1"/>
          </p:cNvSpPr>
          <p:nvPr>
            <p:ph type="dt" idx="1"/>
          </p:nvPr>
        </p:nvSpPr>
        <p:spPr bwMode="auto">
          <a:xfrm>
            <a:off x="3849688" y="0"/>
            <a:ext cx="2946400" cy="496809"/>
          </a:xfrm>
          <a:prstGeom prst="rect">
            <a:avLst/>
          </a:prstGeom>
          <a:noFill/>
          <a:ln w="9525">
            <a:noFill/>
            <a:miter lim="800000"/>
            <a:headEnd/>
            <a:tailEnd/>
          </a:ln>
          <a:effectLst/>
        </p:spPr>
        <p:txBody>
          <a:bodyPr vert="horz" wrap="square" lIns="91440" tIns="45719" rIns="91440" bIns="45719" numCol="1" anchor="t" anchorCtr="0" compatLnSpc="1">
            <a:prstTxWarp prst="textNoShape">
              <a:avLst/>
            </a:prstTxWarp>
          </a:bodyPr>
          <a:lstStyle>
            <a:lvl1pPr algn="r" defTabSz="914182">
              <a:defRPr sz="1200"/>
            </a:lvl1pPr>
          </a:lstStyle>
          <a:p>
            <a:pPr>
              <a:defRPr/>
            </a:pPr>
            <a:endParaRPr lang="en-US"/>
          </a:p>
        </p:txBody>
      </p:sp>
      <p:sp>
        <p:nvSpPr>
          <p:cNvPr id="5222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67589" name="Rectangle 5"/>
          <p:cNvSpPr>
            <a:spLocks noGrp="1" noChangeArrowheads="1"/>
          </p:cNvSpPr>
          <p:nvPr>
            <p:ph type="body" sz="quarter" idx="3"/>
          </p:nvPr>
        </p:nvSpPr>
        <p:spPr bwMode="auto">
          <a:xfrm>
            <a:off x="679450" y="4715710"/>
            <a:ext cx="5438775" cy="4466511"/>
          </a:xfrm>
          <a:prstGeom prst="rect">
            <a:avLst/>
          </a:prstGeom>
          <a:noFill/>
          <a:ln w="9525">
            <a:noFill/>
            <a:miter lim="800000"/>
            <a:headEnd/>
            <a:tailEnd/>
          </a:ln>
          <a:effectLst/>
        </p:spPr>
        <p:txBody>
          <a:bodyPr vert="horz" wrap="square" lIns="91440" tIns="45719" rIns="91440" bIns="4571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7590" name="Rectangle 6"/>
          <p:cNvSpPr>
            <a:spLocks noGrp="1" noChangeArrowheads="1"/>
          </p:cNvSpPr>
          <p:nvPr>
            <p:ph type="ftr" sz="quarter" idx="4"/>
          </p:nvPr>
        </p:nvSpPr>
        <p:spPr bwMode="auto">
          <a:xfrm>
            <a:off x="0" y="9428242"/>
            <a:ext cx="2946400" cy="496809"/>
          </a:xfrm>
          <a:prstGeom prst="rect">
            <a:avLst/>
          </a:prstGeom>
          <a:noFill/>
          <a:ln w="9525">
            <a:noFill/>
            <a:miter lim="800000"/>
            <a:headEnd/>
            <a:tailEnd/>
          </a:ln>
          <a:effectLst/>
        </p:spPr>
        <p:txBody>
          <a:bodyPr vert="horz" wrap="square" lIns="91440" tIns="45719" rIns="91440" bIns="45719" numCol="1" anchor="b" anchorCtr="0" compatLnSpc="1">
            <a:prstTxWarp prst="textNoShape">
              <a:avLst/>
            </a:prstTxWarp>
          </a:bodyPr>
          <a:lstStyle>
            <a:lvl1pPr defTabSz="914182">
              <a:defRPr sz="1200"/>
            </a:lvl1pPr>
          </a:lstStyle>
          <a:p>
            <a:pPr>
              <a:defRPr/>
            </a:pPr>
            <a:endParaRPr lang="en-US"/>
          </a:p>
        </p:txBody>
      </p:sp>
      <p:sp>
        <p:nvSpPr>
          <p:cNvPr id="67591" name="Rectangle 7"/>
          <p:cNvSpPr>
            <a:spLocks noGrp="1" noChangeArrowheads="1"/>
          </p:cNvSpPr>
          <p:nvPr>
            <p:ph type="sldNum" sz="quarter" idx="5"/>
          </p:nvPr>
        </p:nvSpPr>
        <p:spPr bwMode="auto">
          <a:xfrm>
            <a:off x="3849688" y="9428242"/>
            <a:ext cx="2946400" cy="496809"/>
          </a:xfrm>
          <a:prstGeom prst="rect">
            <a:avLst/>
          </a:prstGeom>
          <a:noFill/>
          <a:ln w="9525">
            <a:noFill/>
            <a:miter lim="800000"/>
            <a:headEnd/>
            <a:tailEnd/>
          </a:ln>
          <a:effectLst/>
        </p:spPr>
        <p:txBody>
          <a:bodyPr vert="horz" wrap="square" lIns="91440" tIns="45719" rIns="91440" bIns="45719" numCol="1" anchor="b" anchorCtr="0" compatLnSpc="1">
            <a:prstTxWarp prst="textNoShape">
              <a:avLst/>
            </a:prstTxWarp>
          </a:bodyPr>
          <a:lstStyle>
            <a:lvl1pPr algn="r" defTabSz="914182">
              <a:defRPr sz="1200"/>
            </a:lvl1pPr>
          </a:lstStyle>
          <a:p>
            <a:pPr>
              <a:defRPr/>
            </a:pPr>
            <a:fld id="{C14A00E0-5279-4499-83BC-996403632A3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endParaRPr lang="en-US"/>
          </a:p>
        </p:txBody>
      </p:sp>
      <p:sp>
        <p:nvSpPr>
          <p:cNvPr id="53252" name="Slide Number Placeholder 3"/>
          <p:cNvSpPr>
            <a:spLocks noGrp="1"/>
          </p:cNvSpPr>
          <p:nvPr>
            <p:ph type="sldNum" sz="quarter" idx="5"/>
          </p:nvPr>
        </p:nvSpPr>
        <p:spPr>
          <a:noFill/>
        </p:spPr>
        <p:txBody>
          <a:bodyPr/>
          <a:lstStyle/>
          <a:p>
            <a:pPr defTabSz="912813"/>
            <a:fld id="{9BB9F3D5-CEB2-4136-87FF-A348355442AD}" type="slidenum">
              <a:rPr lang="en-US" smtClean="0"/>
              <a:pPr defTabSz="912813"/>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AU"/>
          </a:p>
        </p:txBody>
      </p:sp>
      <p:sp>
        <p:nvSpPr>
          <p:cNvPr id="64516" name="Slide Number Placeholder 3"/>
          <p:cNvSpPr>
            <a:spLocks noGrp="1"/>
          </p:cNvSpPr>
          <p:nvPr>
            <p:ph type="sldNum" sz="quarter" idx="5"/>
          </p:nvPr>
        </p:nvSpPr>
        <p:spPr>
          <a:noFill/>
        </p:spPr>
        <p:txBody>
          <a:bodyPr/>
          <a:lstStyle/>
          <a:p>
            <a:pPr defTabSz="912813"/>
            <a:fld id="{B74ABBA1-8BFD-4CD2-B7C0-F0979465D05B}" type="slidenum">
              <a:rPr lang="en-US" smtClean="0"/>
              <a:pPr defTabSz="912813"/>
              <a:t>60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AU"/>
          </a:p>
        </p:txBody>
      </p:sp>
      <p:sp>
        <p:nvSpPr>
          <p:cNvPr id="64516" name="Slide Number Placeholder 3"/>
          <p:cNvSpPr>
            <a:spLocks noGrp="1"/>
          </p:cNvSpPr>
          <p:nvPr>
            <p:ph type="sldNum" sz="quarter" idx="5"/>
          </p:nvPr>
        </p:nvSpPr>
        <p:spPr>
          <a:noFill/>
        </p:spPr>
        <p:txBody>
          <a:bodyPr/>
          <a:lstStyle/>
          <a:p>
            <a:pPr defTabSz="912813"/>
            <a:fld id="{B74ABBA1-8BFD-4CD2-B7C0-F0979465D05B}" type="slidenum">
              <a:rPr lang="en-US" smtClean="0"/>
              <a:pPr defTabSz="912813"/>
              <a:t>61</a:t>
            </a:fld>
            <a:endParaRPr lang="en-US"/>
          </a:p>
        </p:txBody>
      </p:sp>
    </p:spTree>
    <p:extLst>
      <p:ext uri="{BB962C8B-B14F-4D97-AF65-F5344CB8AC3E}">
        <p14:creationId xmlns:p14="http://schemas.microsoft.com/office/powerpoint/2010/main" val="647146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endParaRPr lang="en-AU"/>
          </a:p>
        </p:txBody>
      </p:sp>
      <p:sp>
        <p:nvSpPr>
          <p:cNvPr id="65540" name="Slide Number Placeholder 3"/>
          <p:cNvSpPr>
            <a:spLocks noGrp="1"/>
          </p:cNvSpPr>
          <p:nvPr>
            <p:ph type="sldNum" sz="quarter" idx="5"/>
          </p:nvPr>
        </p:nvSpPr>
        <p:spPr>
          <a:noFill/>
        </p:spPr>
        <p:txBody>
          <a:bodyPr/>
          <a:lstStyle/>
          <a:p>
            <a:pPr defTabSz="912813"/>
            <a:fld id="{36FCC3E2-5957-4CB1-B4B8-3573B5B1C93E}" type="slidenum">
              <a:rPr lang="en-US" smtClean="0"/>
              <a:pPr defTabSz="912813"/>
              <a:t>62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C14A00E0-5279-4499-83BC-996403632A3C}" type="slidenum">
              <a:rPr lang="en-US" smtClean="0"/>
              <a:pPr>
                <a:defRPr/>
              </a:pPr>
              <a:t>5</a:t>
            </a:fld>
            <a:endParaRPr lang="en-US"/>
          </a:p>
        </p:txBody>
      </p:sp>
    </p:spTree>
    <p:extLst>
      <p:ext uri="{BB962C8B-B14F-4D97-AF65-F5344CB8AC3E}">
        <p14:creationId xmlns:p14="http://schemas.microsoft.com/office/powerpoint/2010/main" val="489688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C14A00E0-5279-4499-83BC-996403632A3C}" type="slidenum">
              <a:rPr lang="en-US" smtClean="0"/>
              <a:pPr>
                <a:defRPr/>
              </a:pPr>
              <a:t>22</a:t>
            </a:fld>
            <a:endParaRPr lang="en-US"/>
          </a:p>
        </p:txBody>
      </p:sp>
    </p:spTree>
    <p:extLst>
      <p:ext uri="{BB962C8B-B14F-4D97-AF65-F5344CB8AC3E}">
        <p14:creationId xmlns:p14="http://schemas.microsoft.com/office/powerpoint/2010/main" val="2096568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AU" dirty="0"/>
          </a:p>
        </p:txBody>
      </p:sp>
      <p:sp>
        <p:nvSpPr>
          <p:cNvPr id="54276" name="Slide Number Placeholder 3"/>
          <p:cNvSpPr>
            <a:spLocks noGrp="1"/>
          </p:cNvSpPr>
          <p:nvPr>
            <p:ph type="sldNum" sz="quarter" idx="5"/>
          </p:nvPr>
        </p:nvSpPr>
        <p:spPr>
          <a:noFill/>
        </p:spPr>
        <p:txBody>
          <a:bodyPr/>
          <a:lstStyle/>
          <a:p>
            <a:pPr defTabSz="912813"/>
            <a:fld id="{6FB6F614-BA6C-4C0E-A8B9-D8726C3C25CE}" type="slidenum">
              <a:rPr lang="en-US" smtClean="0"/>
              <a:pPr defTabSz="912813"/>
              <a:t>31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AU"/>
          </a:p>
        </p:txBody>
      </p:sp>
      <p:sp>
        <p:nvSpPr>
          <p:cNvPr id="55300" name="Slide Number Placeholder 3"/>
          <p:cNvSpPr>
            <a:spLocks noGrp="1"/>
          </p:cNvSpPr>
          <p:nvPr>
            <p:ph type="sldNum" sz="quarter" idx="5"/>
          </p:nvPr>
        </p:nvSpPr>
        <p:spPr>
          <a:noFill/>
        </p:spPr>
        <p:txBody>
          <a:bodyPr/>
          <a:lstStyle/>
          <a:p>
            <a:pPr defTabSz="912813"/>
            <a:fld id="{45D16D92-1CCB-4A23-91ED-67730B12C219}" type="slidenum">
              <a:rPr lang="en-US" smtClean="0"/>
              <a:pPr defTabSz="912813"/>
              <a:t>36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AU"/>
          </a:p>
        </p:txBody>
      </p:sp>
      <p:sp>
        <p:nvSpPr>
          <p:cNvPr id="55300" name="Slide Number Placeholder 3"/>
          <p:cNvSpPr>
            <a:spLocks noGrp="1"/>
          </p:cNvSpPr>
          <p:nvPr>
            <p:ph type="sldNum" sz="quarter" idx="5"/>
          </p:nvPr>
        </p:nvSpPr>
        <p:spPr>
          <a:noFill/>
        </p:spPr>
        <p:txBody>
          <a:bodyPr/>
          <a:lstStyle/>
          <a:p>
            <a:pPr defTabSz="912813"/>
            <a:fld id="{45D16D92-1CCB-4A23-91ED-67730B12C219}" type="slidenum">
              <a:rPr lang="en-US" smtClean="0"/>
              <a:pPr defTabSz="912813"/>
              <a:t>37</a:t>
            </a:fld>
            <a:endParaRPr lang="en-US"/>
          </a:p>
        </p:txBody>
      </p:sp>
    </p:spTree>
    <p:extLst>
      <p:ext uri="{BB962C8B-B14F-4D97-AF65-F5344CB8AC3E}">
        <p14:creationId xmlns:p14="http://schemas.microsoft.com/office/powerpoint/2010/main" val="1791159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en-AU"/>
          </a:p>
        </p:txBody>
      </p:sp>
      <p:sp>
        <p:nvSpPr>
          <p:cNvPr id="59396" name="Slide Number Placeholder 3"/>
          <p:cNvSpPr>
            <a:spLocks noGrp="1"/>
          </p:cNvSpPr>
          <p:nvPr>
            <p:ph type="sldNum" sz="quarter" idx="5"/>
          </p:nvPr>
        </p:nvSpPr>
        <p:spPr>
          <a:noFill/>
        </p:spPr>
        <p:txBody>
          <a:bodyPr/>
          <a:lstStyle/>
          <a:p>
            <a:pPr defTabSz="912813"/>
            <a:fld id="{B69AAB11-45E6-414D-91A0-27F9752739C5}" type="slidenum">
              <a:rPr lang="en-US" smtClean="0"/>
              <a:pPr defTabSz="912813"/>
              <a:t>49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en-AU"/>
          </a:p>
        </p:txBody>
      </p:sp>
      <p:sp>
        <p:nvSpPr>
          <p:cNvPr id="58372" name="Slide Number Placeholder 3"/>
          <p:cNvSpPr>
            <a:spLocks noGrp="1"/>
          </p:cNvSpPr>
          <p:nvPr>
            <p:ph type="sldNum" sz="quarter" idx="5"/>
          </p:nvPr>
        </p:nvSpPr>
        <p:spPr>
          <a:noFill/>
        </p:spPr>
        <p:txBody>
          <a:bodyPr/>
          <a:lstStyle/>
          <a:p>
            <a:pPr defTabSz="912813"/>
            <a:fld id="{A8F60F4A-E3AA-4C49-B6AF-20999D16DAD5}" type="slidenum">
              <a:rPr lang="en-US" smtClean="0"/>
              <a:pPr defTabSz="912813"/>
              <a:t>58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AU"/>
          </a:p>
        </p:txBody>
      </p:sp>
      <p:sp>
        <p:nvSpPr>
          <p:cNvPr id="60420" name="Slide Number Placeholder 3"/>
          <p:cNvSpPr>
            <a:spLocks noGrp="1"/>
          </p:cNvSpPr>
          <p:nvPr>
            <p:ph type="sldNum" sz="quarter" idx="5"/>
          </p:nvPr>
        </p:nvSpPr>
        <p:spPr>
          <a:noFill/>
        </p:spPr>
        <p:txBody>
          <a:bodyPr/>
          <a:lstStyle/>
          <a:p>
            <a:pPr defTabSz="912813"/>
            <a:fld id="{655D2076-537F-4E45-8FAB-27FB98B74570}" type="slidenum">
              <a:rPr lang="en-US" smtClean="0"/>
              <a:pPr defTabSz="912813"/>
              <a:t>59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185C8F-AEB8-4E07-8BE6-2E690B0F68F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D29AF7-7740-44C6-A153-0F7D2EFE93D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7789F7-36DF-476D-A128-091E61E47CE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9AD863-3691-4203-BCC3-ECA4CF686CF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C11B9B-390E-4759-BE5A-6A9632C397B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B1D8EA-806A-4FAC-8765-F1A2E81EBCF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B0559D9-DC70-457D-BC5C-5F1BD4A9F06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BDA156E-AF9A-4F4C-8459-C654DBF1598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D3C02F3-93BA-4700-899C-0608F95FBE7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8AD0D4-74AF-4BA4-A00F-F13706181C1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ECFC3C-4FC8-4B65-AE46-5E5E3168406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path path="rect">
            <a:fillToRect r="100000" b="10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0BBA4BD-C76C-44A8-BB37-B73E92AA926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2.gif"/></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6.gif"/></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7.gif"/></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5.gif"/><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4.gif"/><Relationship Id="rId5" Type="http://schemas.openxmlformats.org/officeDocument/2006/relationships/image" Target="../media/image33.gif"/><Relationship Id="rId4" Type="http://schemas.openxmlformats.org/officeDocument/2006/relationships/image" Target="../media/image32.gif"/></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6.gif"/><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7.gif"/></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1.gif"/><Relationship Id="rId4" Type="http://schemas.openxmlformats.org/officeDocument/2006/relationships/image" Target="../media/image40.gif"/></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2.emf"/><Relationship Id="rId5" Type="http://schemas.openxmlformats.org/officeDocument/2006/relationships/oleObject" Target="../embeddings/oleObject1.bin"/><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5.gif"/></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7.gif"/><Relationship Id="rId4" Type="http://schemas.openxmlformats.org/officeDocument/2006/relationships/image" Target="../media/image46.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4.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5.tiff"/></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56.emf"/><Relationship Id="rId5" Type="http://schemas.openxmlformats.org/officeDocument/2006/relationships/oleObject" Target="../embeddings/oleObject2.bin"/><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chart" Target="../charts/char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0.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62.jpeg"/><Relationship Id="rId4" Type="http://schemas.openxmlformats.org/officeDocument/2006/relationships/image" Target="../media/image61.jpeg"/></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64.jpeg"/><Relationship Id="rId4" Type="http://schemas.openxmlformats.org/officeDocument/2006/relationships/image" Target="../media/image63.jpeg"/></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6.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7.pn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chart" Target="../charts/chart2.xml"/><Relationship Id="rId4" Type="http://schemas.openxmlformats.org/officeDocument/2006/relationships/image" Target="../media/image4.png"/></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chart" Target="../charts/char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68.jpeg"/><Relationship Id="rId4" Type="http://schemas.openxmlformats.org/officeDocument/2006/relationships/image" Target="../media/image4.png"/></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9.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5.jpeg"/></Relationships>
</file>

<file path=ppt/slides/_rels/slide9.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4.png"/><Relationship Id="rId7"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800" y="0"/>
            <a:ext cx="9194800" cy="6897688"/>
          </a:xfrm>
          <a:prstGeom prst="rect">
            <a:avLst/>
          </a:prstGeom>
          <a:noFill/>
          <a:ln w="9525">
            <a:noFill/>
            <a:miter lim="800000"/>
            <a:headEnd/>
            <a:tailEnd/>
          </a:ln>
        </p:spPr>
      </p:pic>
      <p:sp>
        <p:nvSpPr>
          <p:cNvPr id="2051" name="WordArt 4"/>
          <p:cNvSpPr>
            <a:spLocks noChangeArrowheads="1" noChangeShapeType="1" noTextEdit="1"/>
          </p:cNvSpPr>
          <p:nvPr/>
        </p:nvSpPr>
        <p:spPr bwMode="auto">
          <a:xfrm>
            <a:off x="381000" y="457200"/>
            <a:ext cx="8305800" cy="1219200"/>
          </a:xfrm>
          <a:prstGeom prst="rect">
            <a:avLst/>
          </a:prstGeom>
        </p:spPr>
        <p:txBody>
          <a:bodyPr wrap="none" fromWordArt="1">
            <a:prstTxWarp prst="textPlain">
              <a:avLst>
                <a:gd name="adj" fmla="val 50000"/>
              </a:avLst>
            </a:prstTxWarp>
          </a:bodyPr>
          <a:lstStyle/>
          <a:p>
            <a:pPr algn="ctr"/>
            <a:r>
              <a:rPr lang="en-AU" sz="2800" kern="10">
                <a:ln w="9525">
                  <a:solidFill>
                    <a:schemeClr val="tx1"/>
                  </a:solidFill>
                  <a:round/>
                  <a:headEnd/>
                  <a:tailEnd/>
                </a:ln>
                <a:solidFill>
                  <a:srgbClr val="FFFF00"/>
                </a:solidFill>
                <a:latin typeface="Arial"/>
                <a:cs typeface="Arial"/>
              </a:rPr>
              <a:t>ROTARIANS AGAINST MALARIA</a:t>
            </a:r>
          </a:p>
          <a:p>
            <a:pPr algn="ctr"/>
            <a:r>
              <a:rPr lang="en-AU" sz="2800" kern="10">
                <a:ln w="9525">
                  <a:solidFill>
                    <a:schemeClr val="tx1"/>
                  </a:solidFill>
                  <a:round/>
                  <a:headEnd/>
                  <a:tailEnd/>
                </a:ln>
                <a:solidFill>
                  <a:srgbClr val="FFFF00"/>
                </a:solidFill>
                <a:latin typeface="Arial"/>
                <a:cs typeface="Arial"/>
              </a:rPr>
              <a:t>PAPUA NEW GUINEA</a:t>
            </a:r>
          </a:p>
        </p:txBody>
      </p:sp>
      <p:sp>
        <p:nvSpPr>
          <p:cNvPr id="2052" name="Rectangle 5"/>
          <p:cNvSpPr>
            <a:spLocks noChangeArrowheads="1"/>
          </p:cNvSpPr>
          <p:nvPr/>
        </p:nvSpPr>
        <p:spPr bwMode="auto">
          <a:xfrm>
            <a:off x="0" y="2353648"/>
            <a:ext cx="9144000" cy="3724096"/>
          </a:xfrm>
          <a:prstGeom prst="rect">
            <a:avLst/>
          </a:prstGeom>
          <a:noFill/>
          <a:ln w="9525">
            <a:noFill/>
            <a:miter lim="800000"/>
            <a:headEnd/>
            <a:tailEnd/>
          </a:ln>
        </p:spPr>
        <p:txBody>
          <a:bodyPr wrap="square">
            <a:spAutoFit/>
          </a:bodyPr>
          <a:lstStyle/>
          <a:p>
            <a:pPr algn="ctr"/>
            <a:r>
              <a:rPr lang="pt-PT" sz="6000" b="1" dirty="0" err="1">
                <a:solidFill>
                  <a:srgbClr val="FF3300"/>
                </a:solidFill>
                <a:latin typeface="Arial" charset="0"/>
              </a:rPr>
              <a:t>Chasing</a:t>
            </a:r>
            <a:r>
              <a:rPr lang="pt-PT" sz="6000" b="1" dirty="0">
                <a:solidFill>
                  <a:srgbClr val="FF3300"/>
                </a:solidFill>
                <a:latin typeface="Arial" charset="0"/>
              </a:rPr>
              <a:t> Malaria In PNG </a:t>
            </a:r>
          </a:p>
          <a:p>
            <a:pPr algn="ctr"/>
            <a:r>
              <a:rPr lang="pt-PT" sz="4800" dirty="0" err="1">
                <a:solidFill>
                  <a:srgbClr val="FF3300"/>
                </a:solidFill>
                <a:latin typeface="Arial" charset="0"/>
              </a:rPr>
              <a:t>Annual</a:t>
            </a:r>
            <a:r>
              <a:rPr lang="pt-PT" sz="4800" dirty="0">
                <a:solidFill>
                  <a:srgbClr val="FF3300"/>
                </a:solidFill>
                <a:latin typeface="Arial" charset="0"/>
              </a:rPr>
              <a:t> </a:t>
            </a:r>
            <a:r>
              <a:rPr lang="pt-PT" sz="4800" dirty="0" err="1">
                <a:solidFill>
                  <a:srgbClr val="FF3300"/>
                </a:solidFill>
                <a:latin typeface="Arial" charset="0"/>
              </a:rPr>
              <a:t>Report</a:t>
            </a:r>
            <a:endParaRPr lang="pt-PT" sz="4800" dirty="0">
              <a:solidFill>
                <a:srgbClr val="FF3300"/>
              </a:solidFill>
              <a:latin typeface="Arial" charset="0"/>
            </a:endParaRPr>
          </a:p>
          <a:p>
            <a:pPr algn="ctr"/>
            <a:r>
              <a:rPr lang="pt-PT" sz="4800" dirty="0" err="1">
                <a:solidFill>
                  <a:srgbClr val="FF3300"/>
                </a:solidFill>
                <a:latin typeface="Arial" charset="0"/>
              </a:rPr>
              <a:t>August</a:t>
            </a:r>
            <a:r>
              <a:rPr lang="pt-PT" sz="4800" dirty="0">
                <a:solidFill>
                  <a:srgbClr val="FF3300"/>
                </a:solidFill>
                <a:latin typeface="Arial" charset="0"/>
              </a:rPr>
              <a:t> 2017 Sydney </a:t>
            </a:r>
            <a:r>
              <a:rPr lang="pt-PT" sz="4800" dirty="0" err="1">
                <a:solidFill>
                  <a:srgbClr val="FF3300"/>
                </a:solidFill>
                <a:latin typeface="Arial" charset="0"/>
              </a:rPr>
              <a:t>Australia</a:t>
            </a:r>
            <a:endParaRPr lang="pt-PT" sz="4800" dirty="0">
              <a:solidFill>
                <a:srgbClr val="FF3300"/>
              </a:solidFill>
              <a:latin typeface="Arial" charset="0"/>
            </a:endParaRPr>
          </a:p>
          <a:p>
            <a:pPr algn="ctr"/>
            <a:endParaRPr lang="pt-PT" sz="8000" dirty="0">
              <a:solidFill>
                <a:srgbClr val="FFFF00"/>
              </a:solidFill>
              <a:latin typeface="Arial" charset="0"/>
            </a:endParaRPr>
          </a:p>
        </p:txBody>
      </p:sp>
      <p:sp>
        <p:nvSpPr>
          <p:cNvPr id="2053" name="WordArt 8"/>
          <p:cNvSpPr>
            <a:spLocks noChangeArrowheads="1" noChangeShapeType="1" noTextEdit="1"/>
          </p:cNvSpPr>
          <p:nvPr/>
        </p:nvSpPr>
        <p:spPr bwMode="auto">
          <a:xfrm>
            <a:off x="3276600" y="5943600"/>
            <a:ext cx="2559050" cy="533400"/>
          </a:xfrm>
          <a:prstGeom prst="rect">
            <a:avLst/>
          </a:prstGeom>
        </p:spPr>
        <p:txBody>
          <a:bodyPr wrap="none" fromWordArt="1">
            <a:prstTxWarp prst="textPlain">
              <a:avLst>
                <a:gd name="adj" fmla="val 50000"/>
              </a:avLst>
            </a:prstTxWarp>
          </a:bodyPr>
          <a:lstStyle/>
          <a:p>
            <a:pPr algn="ctr"/>
            <a:r>
              <a:rPr lang="en-AU"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Tim Freeman</a:t>
            </a:r>
          </a:p>
        </p:txBody>
      </p:sp>
      <p:pic>
        <p:nvPicPr>
          <p:cNvPr id="2054" name="Picture 10" descr="RAMl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4981575"/>
            <a:ext cx="1905000" cy="1876425"/>
          </a:xfrm>
          <a:prstGeom prst="rect">
            <a:avLst/>
          </a:prstGeom>
          <a:noFill/>
          <a:ln w="9525">
            <a:noFill/>
            <a:miter lim="800000"/>
            <a:headEnd/>
            <a:tailEnd/>
          </a:ln>
        </p:spPr>
      </p:pic>
      <p:pic>
        <p:nvPicPr>
          <p:cNvPr id="2055" name="Picture 14" descr="NMCP"/>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781800" y="5486400"/>
            <a:ext cx="2362200" cy="1182688"/>
          </a:xfrm>
          <a:prstGeom prst="rect">
            <a:avLst/>
          </a:prstGeom>
          <a:noFill/>
          <a:ln w="9525">
            <a:noFill/>
            <a:miter lim="800000"/>
            <a:headEnd/>
            <a:tailEnd/>
          </a:ln>
        </p:spPr>
      </p:pic>
      <p:sp>
        <p:nvSpPr>
          <p:cNvPr id="2056" name="TextBox 8"/>
          <p:cNvSpPr txBox="1">
            <a:spLocks noChangeArrowheads="1"/>
          </p:cNvSpPr>
          <p:nvPr/>
        </p:nvSpPr>
        <p:spPr bwMode="auto">
          <a:xfrm>
            <a:off x="1600200" y="5334000"/>
            <a:ext cx="6019800" cy="523220"/>
          </a:xfrm>
          <a:prstGeom prst="rect">
            <a:avLst/>
          </a:prstGeom>
          <a:noFill/>
          <a:ln w="9525">
            <a:noFill/>
            <a:miter lim="800000"/>
            <a:headEnd/>
            <a:tailEnd/>
          </a:ln>
        </p:spPr>
        <p:txBody>
          <a:bodyPr>
            <a:spAutoFit/>
          </a:bodyPr>
          <a:lstStyle/>
          <a:p>
            <a:pPr algn="ctr"/>
            <a:r>
              <a:rPr lang="en-AU" sz="2800" b="1" dirty="0">
                <a:latin typeface="Arial" charset="0"/>
                <a:cs typeface="Arial" charset="0"/>
              </a:rPr>
              <a:t>August 2017</a:t>
            </a:r>
            <a:endParaRPr lang="en-US" sz="2800" b="1" dirty="0">
              <a:latin typeface="Arial" charset="0"/>
              <a:cs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2133600" y="762000"/>
            <a:ext cx="5791200" cy="646113"/>
          </a:xfrm>
          <a:prstGeom prst="rect">
            <a:avLst/>
          </a:prstGeom>
          <a:noFill/>
          <a:ln w="9525">
            <a:noFill/>
            <a:miter lim="800000"/>
            <a:headEnd/>
            <a:tailEnd/>
          </a:ln>
        </p:spPr>
        <p:txBody>
          <a:bodyPr>
            <a:spAutoFit/>
          </a:bodyPr>
          <a:lstStyle/>
          <a:p>
            <a:pPr algn="ctr"/>
            <a:r>
              <a:rPr lang="en-US" sz="3600">
                <a:solidFill>
                  <a:srgbClr val="FF3300"/>
                </a:solidFill>
                <a:latin typeface="Arial" charset="0"/>
              </a:rPr>
              <a:t>Impact Of The Programme </a:t>
            </a:r>
          </a:p>
        </p:txBody>
      </p:sp>
      <p:sp>
        <p:nvSpPr>
          <p:cNvPr id="14339" name="Text Box 4"/>
          <p:cNvSpPr txBox="1">
            <a:spLocks noChangeArrowheads="1"/>
          </p:cNvSpPr>
          <p:nvPr/>
        </p:nvSpPr>
        <p:spPr bwMode="auto">
          <a:xfrm>
            <a:off x="0" y="1828800"/>
            <a:ext cx="2362200" cy="4832350"/>
          </a:xfrm>
          <a:prstGeom prst="rect">
            <a:avLst/>
          </a:prstGeom>
          <a:noFill/>
          <a:ln w="9525">
            <a:noFill/>
            <a:miter lim="800000"/>
            <a:headEnd/>
            <a:tailEnd/>
          </a:ln>
        </p:spPr>
        <p:txBody>
          <a:bodyPr>
            <a:spAutoFit/>
          </a:bodyPr>
          <a:lstStyle/>
          <a:p>
            <a:pPr marL="61913"/>
            <a:r>
              <a:rPr lang="en-US" sz="2800">
                <a:latin typeface="Arial" charset="0"/>
              </a:rPr>
              <a:t>Malaria is reducing in many places where nets have been distributed. Also indicated an impact against filariasis.</a:t>
            </a:r>
          </a:p>
        </p:txBody>
      </p:sp>
      <p:pic>
        <p:nvPicPr>
          <p:cNvPr id="14340" name="Picture 6"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14342"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8" name="Rectangle 7"/>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33600" y="1861190"/>
            <a:ext cx="6867525" cy="4823722"/>
          </a:xfrm>
          <a:prstGeom prst="rect">
            <a:avLst/>
          </a:prstGeom>
        </p:spPr>
      </p:pic>
    </p:spTree>
    <p:extLst>
      <p:ext uri="{BB962C8B-B14F-4D97-AF65-F5344CB8AC3E}">
        <p14:creationId xmlns:p14="http://schemas.microsoft.com/office/powerpoint/2010/main" val="956412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p:cNvSpPr txBox="1">
            <a:spLocks noChangeArrowheads="1"/>
          </p:cNvSpPr>
          <p:nvPr/>
        </p:nvSpPr>
        <p:spPr bwMode="auto">
          <a:xfrm>
            <a:off x="2133600" y="609600"/>
            <a:ext cx="5791200" cy="646113"/>
          </a:xfrm>
          <a:prstGeom prst="rect">
            <a:avLst/>
          </a:prstGeom>
          <a:noFill/>
          <a:ln w="9525">
            <a:noFill/>
            <a:miter lim="800000"/>
            <a:headEnd/>
            <a:tailEnd/>
          </a:ln>
        </p:spPr>
        <p:txBody>
          <a:bodyPr>
            <a:spAutoFit/>
          </a:bodyPr>
          <a:lstStyle/>
          <a:p>
            <a:pPr algn="ctr"/>
            <a:r>
              <a:rPr lang="en-US" sz="3600">
                <a:solidFill>
                  <a:srgbClr val="FF3300"/>
                </a:solidFill>
                <a:latin typeface="Arial" charset="0"/>
              </a:rPr>
              <a:t>Impact Of The Programme</a:t>
            </a:r>
          </a:p>
        </p:txBody>
      </p:sp>
      <p:pic>
        <p:nvPicPr>
          <p:cNvPr id="17411" name="Picture 6"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17412"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7" name="Rectangle 6"/>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pic>
        <p:nvPicPr>
          <p:cNvPr id="17414" name="Picture 7" descr="PNG Malaria PRevalence 2014.gif"/>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38200" y="1219200"/>
            <a:ext cx="7704138" cy="4897438"/>
          </a:xfrm>
          <a:prstGeom prst="rect">
            <a:avLst/>
          </a:prstGeom>
          <a:noFill/>
          <a:ln w="9525">
            <a:noFill/>
            <a:miter lim="800000"/>
            <a:headEnd/>
            <a:tailEnd/>
          </a:ln>
        </p:spPr>
      </p:pic>
      <p:sp>
        <p:nvSpPr>
          <p:cNvPr id="17415" name="TextBox 8"/>
          <p:cNvSpPr txBox="1">
            <a:spLocks noChangeArrowheads="1"/>
          </p:cNvSpPr>
          <p:nvPr/>
        </p:nvSpPr>
        <p:spPr bwMode="auto">
          <a:xfrm>
            <a:off x="609600" y="6248400"/>
            <a:ext cx="8077200" cy="646113"/>
          </a:xfrm>
          <a:prstGeom prst="rect">
            <a:avLst/>
          </a:prstGeom>
          <a:noFill/>
          <a:ln w="9525">
            <a:noFill/>
            <a:miter lim="800000"/>
            <a:headEnd/>
            <a:tailEnd/>
          </a:ln>
        </p:spPr>
        <p:txBody>
          <a:bodyPr>
            <a:spAutoFit/>
          </a:bodyPr>
          <a:lstStyle/>
          <a:p>
            <a:pPr algn="ctr"/>
            <a:r>
              <a:rPr lang="en-AU" sz="1800">
                <a:latin typeface="Arial" charset="0"/>
                <a:cs typeface="Arial" charset="0"/>
              </a:rPr>
              <a:t>Malaria Prevalence Reduced From 2009 To 2014 By More Than 90% In Highlands And Southern Region and 80% In Momase And Niugini Islands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p:cNvSpPr txBox="1">
            <a:spLocks noChangeArrowheads="1"/>
          </p:cNvSpPr>
          <p:nvPr/>
        </p:nvSpPr>
        <p:spPr bwMode="auto">
          <a:xfrm>
            <a:off x="1219200" y="609600"/>
            <a:ext cx="6934200" cy="646113"/>
          </a:xfrm>
          <a:prstGeom prst="rect">
            <a:avLst/>
          </a:prstGeom>
          <a:noFill/>
          <a:ln w="9525">
            <a:noFill/>
            <a:miter lim="800000"/>
            <a:headEnd/>
            <a:tailEnd/>
          </a:ln>
        </p:spPr>
        <p:txBody>
          <a:bodyPr wrap="square">
            <a:spAutoFit/>
          </a:bodyPr>
          <a:lstStyle/>
          <a:p>
            <a:pPr algn="ctr"/>
            <a:r>
              <a:rPr lang="en-US" sz="3600" dirty="0">
                <a:solidFill>
                  <a:srgbClr val="FF3300"/>
                </a:solidFill>
                <a:latin typeface="Arial" charset="0"/>
              </a:rPr>
              <a:t>Impact Of The LLIN </a:t>
            </a:r>
            <a:r>
              <a:rPr lang="en-US" sz="3600" dirty="0" err="1">
                <a:solidFill>
                  <a:srgbClr val="FF3300"/>
                </a:solidFill>
                <a:latin typeface="Arial" charset="0"/>
              </a:rPr>
              <a:t>Programme</a:t>
            </a:r>
            <a:endParaRPr lang="en-US" sz="3600" dirty="0">
              <a:solidFill>
                <a:srgbClr val="FF3300"/>
              </a:solidFill>
              <a:latin typeface="Arial" charset="0"/>
            </a:endParaRPr>
          </a:p>
        </p:txBody>
      </p:sp>
      <p:pic>
        <p:nvPicPr>
          <p:cNvPr id="17411" name="Picture 6"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17412"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7" name="Rectangle 6"/>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pic>
        <p:nvPicPr>
          <p:cNvPr id="2" name="Picture 1">
            <a:extLst>
              <a:ext uri="{FF2B5EF4-FFF2-40B4-BE49-F238E27FC236}">
                <a16:creationId xmlns:a16="http://schemas.microsoft.com/office/drawing/2014/main" id="{3B30A033-C501-43D4-8005-79150AC70C9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85800" y="1403648"/>
            <a:ext cx="7543800" cy="4820939"/>
          </a:xfrm>
          <a:prstGeom prst="rect">
            <a:avLst/>
          </a:prstGeom>
        </p:spPr>
      </p:pic>
      <p:sp>
        <p:nvSpPr>
          <p:cNvPr id="3" name="TextBox 2">
            <a:extLst>
              <a:ext uri="{FF2B5EF4-FFF2-40B4-BE49-F238E27FC236}">
                <a16:creationId xmlns:a16="http://schemas.microsoft.com/office/drawing/2014/main" id="{12DE72E2-F9B6-4AD0-B784-B6E4723BBC7D}"/>
              </a:ext>
            </a:extLst>
          </p:cNvPr>
          <p:cNvSpPr txBox="1"/>
          <p:nvPr/>
        </p:nvSpPr>
        <p:spPr>
          <a:xfrm>
            <a:off x="2693018" y="6266457"/>
            <a:ext cx="4345998" cy="523220"/>
          </a:xfrm>
          <a:prstGeom prst="rect">
            <a:avLst/>
          </a:prstGeom>
          <a:noFill/>
        </p:spPr>
        <p:txBody>
          <a:bodyPr wrap="none" rtlCol="0">
            <a:spAutoFit/>
          </a:bodyPr>
          <a:lstStyle/>
          <a:p>
            <a:r>
              <a:rPr lang="en-AU" sz="2800" dirty="0">
                <a:latin typeface="Arial" panose="020B0604020202020204" pitchFamily="34" charset="0"/>
                <a:cs typeface="Arial" panose="020B0604020202020204" pitchFamily="34" charset="0"/>
              </a:rPr>
              <a:t>THE PERFECT PICTURE</a:t>
            </a:r>
          </a:p>
        </p:txBody>
      </p:sp>
    </p:spTree>
    <p:extLst>
      <p:ext uri="{BB962C8B-B14F-4D97-AF65-F5344CB8AC3E}">
        <p14:creationId xmlns:p14="http://schemas.microsoft.com/office/powerpoint/2010/main" val="897888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1493837" y="714225"/>
            <a:ext cx="6629400" cy="769938"/>
          </a:xfrm>
          <a:prstGeom prst="rect">
            <a:avLst/>
          </a:prstGeom>
          <a:noFill/>
          <a:ln w="9525">
            <a:noFill/>
            <a:miter lim="800000"/>
            <a:headEnd/>
            <a:tailEnd/>
          </a:ln>
        </p:spPr>
        <p:txBody>
          <a:bodyPr>
            <a:spAutoFit/>
          </a:bodyPr>
          <a:lstStyle/>
          <a:p>
            <a:pPr algn="ctr"/>
            <a:r>
              <a:rPr lang="en-US" sz="4400" dirty="0">
                <a:solidFill>
                  <a:srgbClr val="FF3300"/>
                </a:solidFill>
                <a:latin typeface="Arial" charset="0"/>
              </a:rPr>
              <a:t>CHALLENGES</a:t>
            </a:r>
          </a:p>
        </p:txBody>
      </p:sp>
      <p:sp>
        <p:nvSpPr>
          <p:cNvPr id="9220"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9222"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9223"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sp>
        <p:nvSpPr>
          <p:cNvPr id="15" name="TextBox 14">
            <a:extLst>
              <a:ext uri="{FF2B5EF4-FFF2-40B4-BE49-F238E27FC236}">
                <a16:creationId xmlns:a16="http://schemas.microsoft.com/office/drawing/2014/main" id="{154D5A3C-6E61-412B-97FD-4F1497BC179F}"/>
              </a:ext>
            </a:extLst>
          </p:cNvPr>
          <p:cNvSpPr txBox="1"/>
          <p:nvPr/>
        </p:nvSpPr>
        <p:spPr>
          <a:xfrm>
            <a:off x="381000" y="1861810"/>
            <a:ext cx="8305800" cy="4832092"/>
          </a:xfrm>
          <a:prstGeom prst="rect">
            <a:avLst/>
          </a:prstGeom>
          <a:noFill/>
        </p:spPr>
        <p:txBody>
          <a:bodyPr wrap="square" rtlCol="0">
            <a:spAutoFit/>
          </a:bodyPr>
          <a:lstStyle/>
          <a:p>
            <a:pPr marL="342900" indent="-342900">
              <a:buFont typeface="Arial" panose="020B0604020202020204" pitchFamily="34" charset="0"/>
              <a:buChar char="•"/>
            </a:pPr>
            <a:r>
              <a:rPr lang="en-AU" sz="2800" dirty="0">
                <a:latin typeface="Arial" panose="020B0604020202020204" pitchFamily="34" charset="0"/>
                <a:cs typeface="Arial" panose="020B0604020202020204" pitchFamily="34" charset="0"/>
              </a:rPr>
              <a:t>Funding from Global Fund continues to decrease for LLINs:</a:t>
            </a:r>
          </a:p>
          <a:p>
            <a:pPr marL="800100" lvl="1" indent="-342900">
              <a:buFont typeface="Arial" panose="020B0604020202020204" pitchFamily="34" charset="0"/>
              <a:buChar char="•"/>
            </a:pPr>
            <a:r>
              <a:rPr lang="en-AU" sz="2800" dirty="0">
                <a:latin typeface="Arial" panose="020B0604020202020204" pitchFamily="34" charset="0"/>
                <a:cs typeface="Arial" panose="020B0604020202020204" pitchFamily="34" charset="0"/>
              </a:rPr>
              <a:t>US$10 million a year from 2010 to 2014</a:t>
            </a:r>
          </a:p>
          <a:p>
            <a:pPr marL="800100" lvl="1" indent="-342900">
              <a:buFont typeface="Arial" panose="020B0604020202020204" pitchFamily="34" charset="0"/>
              <a:buChar char="•"/>
            </a:pPr>
            <a:r>
              <a:rPr lang="en-AU" sz="2800" dirty="0">
                <a:latin typeface="Arial" panose="020B0604020202020204" pitchFamily="34" charset="0"/>
                <a:cs typeface="Arial" panose="020B0604020202020204" pitchFamily="34" charset="0"/>
              </a:rPr>
              <a:t>US$6 million a year 2015 to 2017</a:t>
            </a:r>
          </a:p>
          <a:p>
            <a:pPr marL="800100" lvl="1" indent="-342900">
              <a:buFont typeface="Arial" panose="020B0604020202020204" pitchFamily="34" charset="0"/>
              <a:buChar char="•"/>
            </a:pPr>
            <a:r>
              <a:rPr lang="en-AU" sz="2800" dirty="0">
                <a:latin typeface="Arial" panose="020B0604020202020204" pitchFamily="34" charset="0"/>
                <a:cs typeface="Arial" panose="020B0604020202020204" pitchFamily="34" charset="0"/>
              </a:rPr>
              <a:t>US$4.5 million a year 2018 to 2020</a:t>
            </a:r>
          </a:p>
          <a:p>
            <a:pPr marL="342900" indent="-342900">
              <a:buFont typeface="Arial" panose="020B0604020202020204" pitchFamily="34" charset="0"/>
              <a:buChar char="•"/>
            </a:pPr>
            <a:r>
              <a:rPr lang="en-AU" sz="2800" dirty="0">
                <a:latin typeface="Arial" panose="020B0604020202020204" pitchFamily="34" charset="0"/>
                <a:cs typeface="Arial" panose="020B0604020202020204" pitchFamily="34" charset="0"/>
              </a:rPr>
              <a:t>Increases in malaria seen in many provinces in the last two years.</a:t>
            </a:r>
          </a:p>
          <a:p>
            <a:pPr marL="342900" indent="-342900">
              <a:buFont typeface="Arial" panose="020B0604020202020204" pitchFamily="34" charset="0"/>
              <a:buChar char="•"/>
            </a:pPr>
            <a:r>
              <a:rPr lang="en-AU" sz="2800" dirty="0">
                <a:latin typeface="Arial" panose="020B0604020202020204" pitchFamily="34" charset="0"/>
                <a:cs typeface="Arial" panose="020B0604020202020204" pitchFamily="34" charset="0"/>
              </a:rPr>
              <a:t>LLINs not seemingly having the same impact</a:t>
            </a:r>
          </a:p>
          <a:p>
            <a:pPr marL="342900" indent="-342900">
              <a:buFont typeface="Arial" panose="020B0604020202020204" pitchFamily="34" charset="0"/>
              <a:buChar char="•"/>
            </a:pPr>
            <a:r>
              <a:rPr lang="en-AU" sz="2800" dirty="0">
                <a:latin typeface="Arial" panose="020B0604020202020204" pitchFamily="34" charset="0"/>
                <a:cs typeface="Arial" panose="020B0604020202020204" pitchFamily="34" charset="0"/>
              </a:rPr>
              <a:t>Drug shortages experiences in many parts of the country </a:t>
            </a:r>
          </a:p>
          <a:p>
            <a:pPr marL="342900" indent="-342900">
              <a:buFont typeface="Arial" panose="020B0604020202020204" pitchFamily="34" charset="0"/>
              <a:buChar char="•"/>
            </a:pPr>
            <a:r>
              <a:rPr lang="en-AU" sz="2800" dirty="0">
                <a:latin typeface="Arial" panose="020B0604020202020204" pitchFamily="34" charset="0"/>
                <a:cs typeface="Arial" panose="020B0604020202020204" pitchFamily="34" charset="0"/>
              </a:rPr>
              <a:t>RAM has been made Sole PR for Global Fund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533400" y="714225"/>
            <a:ext cx="7589837" cy="1446550"/>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NEW FUNDING</a:t>
            </a:r>
          </a:p>
          <a:p>
            <a:pPr algn="ctr"/>
            <a:r>
              <a:rPr lang="en-US" sz="4400" dirty="0">
                <a:solidFill>
                  <a:srgbClr val="FF3300"/>
                </a:solidFill>
                <a:latin typeface="Arial" charset="0"/>
              </a:rPr>
              <a:t>Against Malaria Foundation</a:t>
            </a:r>
          </a:p>
        </p:txBody>
      </p:sp>
      <p:sp>
        <p:nvSpPr>
          <p:cNvPr id="9220"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9222"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9223"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sp>
        <p:nvSpPr>
          <p:cNvPr id="15" name="TextBox 14">
            <a:extLst>
              <a:ext uri="{FF2B5EF4-FFF2-40B4-BE49-F238E27FC236}">
                <a16:creationId xmlns:a16="http://schemas.microsoft.com/office/drawing/2014/main" id="{154D5A3C-6E61-412B-97FD-4F1497BC179F}"/>
              </a:ext>
            </a:extLst>
          </p:cNvPr>
          <p:cNvSpPr txBox="1"/>
          <p:nvPr/>
        </p:nvSpPr>
        <p:spPr>
          <a:xfrm>
            <a:off x="381000" y="2176541"/>
            <a:ext cx="8305800" cy="4401205"/>
          </a:xfrm>
          <a:prstGeom prst="rect">
            <a:avLst/>
          </a:prstGeom>
          <a:noFill/>
        </p:spPr>
        <p:txBody>
          <a:bodyPr wrap="square" rtlCol="0">
            <a:spAutoFit/>
          </a:bodyPr>
          <a:lstStyle/>
          <a:p>
            <a:pPr marL="342900" indent="-342900">
              <a:buFont typeface="Arial" panose="020B0604020202020204" pitchFamily="34" charset="0"/>
              <a:buChar char="•"/>
            </a:pPr>
            <a:r>
              <a:rPr lang="en-AU" sz="2800" dirty="0">
                <a:latin typeface="Arial" panose="020B0604020202020204" pitchFamily="34" charset="0"/>
                <a:cs typeface="Arial" panose="020B0604020202020204" pitchFamily="34" charset="0"/>
              </a:rPr>
              <a:t>Following a meeting in Geneva last year, RAM has managed to get support from a British Organisation called Against Malaria Foundation.</a:t>
            </a:r>
          </a:p>
          <a:p>
            <a:pPr marL="342900" indent="-342900">
              <a:buFont typeface="Arial" panose="020B0604020202020204" pitchFamily="34" charset="0"/>
              <a:buChar char="•"/>
            </a:pPr>
            <a:r>
              <a:rPr lang="en-AU" sz="2800" dirty="0">
                <a:latin typeface="Arial" panose="020B0604020202020204" pitchFamily="34" charset="0"/>
                <a:cs typeface="Arial" panose="020B0604020202020204" pitchFamily="34" charset="0"/>
              </a:rPr>
              <a:t>In 2017 they have donated 1,159,400 extra large nets to cover all areas targeted for nets in 2017. Only areas left out are those above 2000m where malaria is not thought to be transmitted.</a:t>
            </a:r>
          </a:p>
          <a:p>
            <a:pPr marL="342900" indent="-342900">
              <a:buFont typeface="Arial" panose="020B0604020202020204" pitchFamily="34" charset="0"/>
              <a:buChar char="•"/>
            </a:pPr>
            <a:r>
              <a:rPr lang="en-AU" sz="2800" dirty="0">
                <a:latin typeface="Arial" panose="020B0604020202020204" pitchFamily="34" charset="0"/>
                <a:cs typeface="Arial" panose="020B0604020202020204" pitchFamily="34" charset="0"/>
              </a:rPr>
              <a:t>Against Malaria Foundation gives the nets and Global Fund pays for everything else.</a:t>
            </a:r>
          </a:p>
          <a:p>
            <a:pPr marL="342900" indent="-342900">
              <a:buFont typeface="Arial" panose="020B0604020202020204" pitchFamily="34" charset="0"/>
              <a:buChar char="•"/>
            </a:pPr>
            <a:r>
              <a:rPr lang="en-AU" sz="2800" dirty="0">
                <a:latin typeface="Arial" panose="020B0604020202020204" pitchFamily="34" charset="0"/>
                <a:cs typeface="Arial" panose="020B0604020202020204" pitchFamily="34" charset="0"/>
              </a:rPr>
              <a:t>This donation has been a life saver.</a:t>
            </a:r>
          </a:p>
        </p:txBody>
      </p:sp>
      <p:pic>
        <p:nvPicPr>
          <p:cNvPr id="2" name="Picture 1">
            <a:extLst>
              <a:ext uri="{FF2B5EF4-FFF2-40B4-BE49-F238E27FC236}">
                <a16:creationId xmlns:a16="http://schemas.microsoft.com/office/drawing/2014/main" id="{0EEC38B6-F3C3-451B-89FE-30AF806AE02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227082" y="5781675"/>
            <a:ext cx="914400" cy="1076325"/>
          </a:xfrm>
          <a:prstGeom prst="rect">
            <a:avLst/>
          </a:prstGeom>
        </p:spPr>
      </p:pic>
    </p:spTree>
    <p:extLst>
      <p:ext uri="{BB962C8B-B14F-4D97-AF65-F5344CB8AC3E}">
        <p14:creationId xmlns:p14="http://schemas.microsoft.com/office/powerpoint/2010/main" val="3678599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713445" y="595828"/>
            <a:ext cx="7589837" cy="1446550"/>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NEW FUNDING</a:t>
            </a:r>
          </a:p>
          <a:p>
            <a:pPr algn="ctr"/>
            <a:r>
              <a:rPr lang="en-US" sz="4400" dirty="0">
                <a:solidFill>
                  <a:srgbClr val="FF3300"/>
                </a:solidFill>
                <a:latin typeface="Arial" charset="0"/>
              </a:rPr>
              <a:t>Against Malaria Foundation</a:t>
            </a:r>
          </a:p>
        </p:txBody>
      </p:sp>
      <p:sp>
        <p:nvSpPr>
          <p:cNvPr id="9220"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9222"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9223"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sp>
        <p:nvSpPr>
          <p:cNvPr id="15" name="TextBox 14">
            <a:extLst>
              <a:ext uri="{FF2B5EF4-FFF2-40B4-BE49-F238E27FC236}">
                <a16:creationId xmlns:a16="http://schemas.microsoft.com/office/drawing/2014/main" id="{154D5A3C-6E61-412B-97FD-4F1497BC179F}"/>
              </a:ext>
            </a:extLst>
          </p:cNvPr>
          <p:cNvSpPr txBox="1"/>
          <p:nvPr/>
        </p:nvSpPr>
        <p:spPr>
          <a:xfrm>
            <a:off x="381000" y="2043278"/>
            <a:ext cx="8305800" cy="4832092"/>
          </a:xfrm>
          <a:prstGeom prst="rect">
            <a:avLst/>
          </a:prstGeom>
          <a:noFill/>
        </p:spPr>
        <p:txBody>
          <a:bodyPr wrap="square" rtlCol="0">
            <a:spAutoFit/>
          </a:bodyPr>
          <a:lstStyle/>
          <a:p>
            <a:pPr marL="342900" indent="-342900">
              <a:buFont typeface="Arial" panose="020B0604020202020204" pitchFamily="34" charset="0"/>
              <a:buChar char="•"/>
            </a:pPr>
            <a:r>
              <a:rPr lang="en-AU" sz="2800" dirty="0">
                <a:latin typeface="Arial" panose="020B0604020202020204" pitchFamily="34" charset="0"/>
                <a:cs typeface="Arial" panose="020B0604020202020204" pitchFamily="34" charset="0"/>
              </a:rPr>
              <a:t>Against Malaria Foundation (AMF) has also committed to give nets for the next three years. At present we are looking at</a:t>
            </a:r>
          </a:p>
          <a:p>
            <a:pPr marL="800100" lvl="1" indent="-342900">
              <a:buFont typeface="Arial" panose="020B0604020202020204" pitchFamily="34" charset="0"/>
              <a:buChar char="•"/>
            </a:pPr>
            <a:r>
              <a:rPr lang="en-AU" sz="2800" dirty="0">
                <a:latin typeface="Arial" panose="020B0604020202020204" pitchFamily="34" charset="0"/>
                <a:cs typeface="Arial" panose="020B0604020202020204" pitchFamily="34" charset="0"/>
              </a:rPr>
              <a:t>2018 – 973,707</a:t>
            </a:r>
          </a:p>
          <a:p>
            <a:pPr marL="800100" lvl="1" indent="-342900">
              <a:buFont typeface="Arial" panose="020B0604020202020204" pitchFamily="34" charset="0"/>
              <a:buChar char="•"/>
            </a:pPr>
            <a:r>
              <a:rPr lang="en-AU" sz="2800" dirty="0">
                <a:latin typeface="Arial" panose="020B0604020202020204" pitchFamily="34" charset="0"/>
                <a:cs typeface="Arial" panose="020B0604020202020204" pitchFamily="34" charset="0"/>
              </a:rPr>
              <a:t>2019 – 1,039,429</a:t>
            </a:r>
          </a:p>
          <a:p>
            <a:pPr marL="800100" lvl="1" indent="-342900">
              <a:buFont typeface="Arial" panose="020B0604020202020204" pitchFamily="34" charset="0"/>
              <a:buChar char="•"/>
            </a:pPr>
            <a:r>
              <a:rPr lang="en-AU" sz="2800" dirty="0">
                <a:latin typeface="Arial" panose="020B0604020202020204" pitchFamily="34" charset="0"/>
                <a:cs typeface="Arial" panose="020B0604020202020204" pitchFamily="34" charset="0"/>
              </a:rPr>
              <a:t>2020 – 1,215,041</a:t>
            </a:r>
          </a:p>
          <a:p>
            <a:pPr marL="342900" indent="-342900">
              <a:buFont typeface="Arial" panose="020B0604020202020204" pitchFamily="34" charset="0"/>
              <a:buChar char="•"/>
            </a:pPr>
            <a:r>
              <a:rPr lang="en-AU" sz="2800" dirty="0">
                <a:latin typeface="Arial" panose="020B0604020202020204" pitchFamily="34" charset="0"/>
                <a:cs typeface="Arial" panose="020B0604020202020204" pitchFamily="34" charset="0"/>
              </a:rPr>
              <a:t>Despite this, we are still short of funds as funds available from the Global Fund cannot fund the distribution of any more nets.</a:t>
            </a:r>
          </a:p>
          <a:p>
            <a:pPr marL="342900" indent="-342900">
              <a:buFont typeface="Arial" panose="020B0604020202020204" pitchFamily="34" charset="0"/>
              <a:buChar char="•"/>
            </a:pPr>
            <a:r>
              <a:rPr lang="en-AU" sz="2800" dirty="0">
                <a:latin typeface="Arial" panose="020B0604020202020204" pitchFamily="34" charset="0"/>
                <a:cs typeface="Arial" panose="020B0604020202020204" pitchFamily="34" charset="0"/>
              </a:rPr>
              <a:t>We are still short of nets for pregnant women an all areas above 1600 m.</a:t>
            </a:r>
            <a:r>
              <a:rPr lang="en-AU" sz="2800" dirty="0"/>
              <a:t> </a:t>
            </a:r>
            <a:endParaRPr lang="en-AU" sz="28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A10FFF05-6881-4244-AF90-828A6CB7D84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33900" y="3419785"/>
            <a:ext cx="914400" cy="1076325"/>
          </a:xfrm>
          <a:prstGeom prst="rect">
            <a:avLst/>
          </a:prstGeom>
        </p:spPr>
      </p:pic>
    </p:spTree>
    <p:extLst>
      <p:ext uri="{BB962C8B-B14F-4D97-AF65-F5344CB8AC3E}">
        <p14:creationId xmlns:p14="http://schemas.microsoft.com/office/powerpoint/2010/main" val="1332427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1" y="737480"/>
            <a:ext cx="8991599" cy="523220"/>
          </a:xfrm>
          <a:prstGeom prst="rect">
            <a:avLst/>
          </a:prstGeom>
          <a:noFill/>
          <a:ln w="9525">
            <a:noFill/>
            <a:miter lim="800000"/>
            <a:headEnd/>
            <a:tailEnd/>
          </a:ln>
        </p:spPr>
        <p:txBody>
          <a:bodyPr wrap="square">
            <a:spAutoFit/>
          </a:bodyPr>
          <a:lstStyle/>
          <a:p>
            <a:pPr algn="ctr"/>
            <a:r>
              <a:rPr lang="en-US" sz="2800" dirty="0">
                <a:solidFill>
                  <a:srgbClr val="FF3300"/>
                </a:solidFill>
                <a:latin typeface="Arial" charset="0"/>
              </a:rPr>
              <a:t>LLINs Will Not Be Distributed In Areas Above 1600m</a:t>
            </a:r>
          </a:p>
        </p:txBody>
      </p:sp>
      <p:sp>
        <p:nvSpPr>
          <p:cNvPr id="9220"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9222"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9223"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sp>
        <p:nvSpPr>
          <p:cNvPr id="5" name="TextBox 4">
            <a:extLst>
              <a:ext uri="{FF2B5EF4-FFF2-40B4-BE49-F238E27FC236}">
                <a16:creationId xmlns:a16="http://schemas.microsoft.com/office/drawing/2014/main" id="{EE625997-FD51-4958-82E8-A4DF4117F7AB}"/>
              </a:ext>
            </a:extLst>
          </p:cNvPr>
          <p:cNvSpPr txBox="1"/>
          <p:nvPr/>
        </p:nvSpPr>
        <p:spPr>
          <a:xfrm>
            <a:off x="457200" y="6362176"/>
            <a:ext cx="8534400" cy="461665"/>
          </a:xfrm>
          <a:prstGeom prst="rect">
            <a:avLst/>
          </a:prstGeom>
          <a:noFill/>
        </p:spPr>
        <p:txBody>
          <a:bodyPr wrap="square" rtlCol="0">
            <a:spAutoFit/>
          </a:bodyPr>
          <a:lstStyle/>
          <a:p>
            <a:r>
              <a:rPr lang="en-AU" dirty="0">
                <a:latin typeface="Arial" panose="020B0604020202020204" pitchFamily="34" charset="0"/>
                <a:cs typeface="Arial" panose="020B0604020202020204" pitchFamily="34" charset="0"/>
              </a:rPr>
              <a:t>At present, </a:t>
            </a:r>
            <a:r>
              <a:rPr lang="en-AU" dirty="0" err="1">
                <a:latin typeface="Arial" panose="020B0604020202020204" pitchFamily="34" charset="0"/>
                <a:cs typeface="Arial" panose="020B0604020202020204" pitchFamily="34" charset="0"/>
              </a:rPr>
              <a:t>Enga</a:t>
            </a:r>
            <a:r>
              <a:rPr lang="en-AU" dirty="0">
                <a:latin typeface="Arial" panose="020B0604020202020204" pitchFamily="34" charset="0"/>
                <a:cs typeface="Arial" panose="020B0604020202020204" pitchFamily="34" charset="0"/>
              </a:rPr>
              <a:t> Province will receive very few nets in future</a:t>
            </a:r>
          </a:p>
        </p:txBody>
      </p:sp>
      <p:pic>
        <p:nvPicPr>
          <p:cNvPr id="7" name="Picture 6">
            <a:extLst>
              <a:ext uri="{FF2B5EF4-FFF2-40B4-BE49-F238E27FC236}">
                <a16:creationId xmlns:a16="http://schemas.microsoft.com/office/drawing/2014/main" id="{42644370-8384-4156-8C47-5CA4B20EAA4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16699" y="1260700"/>
            <a:ext cx="7210425" cy="4876800"/>
          </a:xfrm>
          <a:prstGeom prst="rect">
            <a:avLst/>
          </a:prstGeom>
        </p:spPr>
      </p:pic>
    </p:spTree>
    <p:extLst>
      <p:ext uri="{BB962C8B-B14F-4D97-AF65-F5344CB8AC3E}">
        <p14:creationId xmlns:p14="http://schemas.microsoft.com/office/powerpoint/2010/main" val="1767420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713445" y="595828"/>
            <a:ext cx="7589837" cy="769441"/>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NEW FUNDING</a:t>
            </a:r>
          </a:p>
        </p:txBody>
      </p:sp>
      <p:sp>
        <p:nvSpPr>
          <p:cNvPr id="9220"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9222"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9223"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sp>
        <p:nvSpPr>
          <p:cNvPr id="15" name="TextBox 14">
            <a:extLst>
              <a:ext uri="{FF2B5EF4-FFF2-40B4-BE49-F238E27FC236}">
                <a16:creationId xmlns:a16="http://schemas.microsoft.com/office/drawing/2014/main" id="{154D5A3C-6E61-412B-97FD-4F1497BC179F}"/>
              </a:ext>
            </a:extLst>
          </p:cNvPr>
          <p:cNvSpPr txBox="1"/>
          <p:nvPr/>
        </p:nvSpPr>
        <p:spPr>
          <a:xfrm>
            <a:off x="381000" y="1519589"/>
            <a:ext cx="8305800" cy="5509200"/>
          </a:xfrm>
          <a:prstGeom prst="rect">
            <a:avLst/>
          </a:prstGeom>
          <a:noFill/>
        </p:spPr>
        <p:txBody>
          <a:bodyPr wrap="square" rtlCol="0">
            <a:spAutoFit/>
          </a:bodyPr>
          <a:lstStyle/>
          <a:p>
            <a:pPr marL="342900" indent="-342900">
              <a:buFont typeface="Arial" panose="020B0604020202020204" pitchFamily="34" charset="0"/>
              <a:buChar char="•"/>
            </a:pPr>
            <a:r>
              <a:rPr lang="en-AU" sz="3200" dirty="0">
                <a:latin typeface="Arial" panose="020B0604020202020204" pitchFamily="34" charset="0"/>
                <a:cs typeface="Arial" panose="020B0604020202020204" pitchFamily="34" charset="0"/>
              </a:rPr>
              <a:t>We are still hoping that Global Fund will still find extra funds to cover antenatal nets as well as household distribution in areas above 1600m.</a:t>
            </a:r>
          </a:p>
          <a:p>
            <a:pPr marL="342900" indent="-342900">
              <a:buFont typeface="Arial" panose="020B0604020202020204" pitchFamily="34" charset="0"/>
              <a:buChar char="•"/>
            </a:pPr>
            <a:r>
              <a:rPr lang="en-AU" sz="3200" dirty="0">
                <a:latin typeface="Arial" panose="020B0604020202020204" pitchFamily="34" charset="0"/>
                <a:cs typeface="Arial" panose="020B0604020202020204" pitchFamily="34" charset="0"/>
              </a:rPr>
              <a:t>In part, we hope to cover some of these costs through donations of private sector and Ron Seddon (Chairman of RAM) now has the role to petition the private sector for funds. For example we received funds from Oil Search in 2016 for their impact areas.</a:t>
            </a:r>
          </a:p>
        </p:txBody>
      </p:sp>
    </p:spTree>
    <p:extLst>
      <p:ext uri="{BB962C8B-B14F-4D97-AF65-F5344CB8AC3E}">
        <p14:creationId xmlns:p14="http://schemas.microsoft.com/office/powerpoint/2010/main" val="848907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1600200" y="762000"/>
            <a:ext cx="6553200" cy="646331"/>
          </a:xfrm>
          <a:prstGeom prst="rect">
            <a:avLst/>
          </a:prstGeom>
          <a:noFill/>
          <a:ln w="9525">
            <a:noFill/>
            <a:miter lim="800000"/>
            <a:headEnd/>
            <a:tailEnd/>
          </a:ln>
        </p:spPr>
        <p:txBody>
          <a:bodyPr wrap="square">
            <a:spAutoFit/>
          </a:bodyPr>
          <a:lstStyle/>
          <a:p>
            <a:pPr algn="ctr"/>
            <a:r>
              <a:rPr lang="en-US" sz="3600" dirty="0">
                <a:solidFill>
                  <a:srgbClr val="FF3300"/>
                </a:solidFill>
                <a:latin typeface="Arial" charset="0"/>
              </a:rPr>
              <a:t>Increases In Malaria </a:t>
            </a:r>
          </a:p>
        </p:txBody>
      </p:sp>
      <p:sp>
        <p:nvSpPr>
          <p:cNvPr id="14339" name="Text Box 4"/>
          <p:cNvSpPr txBox="1">
            <a:spLocks noChangeArrowheads="1"/>
          </p:cNvSpPr>
          <p:nvPr/>
        </p:nvSpPr>
        <p:spPr bwMode="auto">
          <a:xfrm>
            <a:off x="0" y="1828800"/>
            <a:ext cx="2362200" cy="4832092"/>
          </a:xfrm>
          <a:prstGeom prst="rect">
            <a:avLst/>
          </a:prstGeom>
          <a:noFill/>
          <a:ln w="9525">
            <a:noFill/>
            <a:miter lim="800000"/>
            <a:headEnd/>
            <a:tailEnd/>
          </a:ln>
        </p:spPr>
        <p:txBody>
          <a:bodyPr>
            <a:spAutoFit/>
          </a:bodyPr>
          <a:lstStyle/>
          <a:p>
            <a:pPr marL="61913"/>
            <a:r>
              <a:rPr lang="en-US" sz="2800" dirty="0">
                <a:latin typeface="Arial" charset="0"/>
              </a:rPr>
              <a:t>Results have been mixed in the last two years when the country has been facing intermittent drug shortages in some places.</a:t>
            </a:r>
          </a:p>
        </p:txBody>
      </p:sp>
      <p:pic>
        <p:nvPicPr>
          <p:cNvPr id="14340" name="Picture 6"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14342"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8" name="Rectangle 7"/>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pic>
        <p:nvPicPr>
          <p:cNvPr id="4" name="Picture 3">
            <a:extLst>
              <a:ext uri="{FF2B5EF4-FFF2-40B4-BE49-F238E27FC236}">
                <a16:creationId xmlns:a16="http://schemas.microsoft.com/office/drawing/2014/main" id="{D6A0E73B-EB55-434E-A8FC-31DE29D6072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38844" y="1852612"/>
            <a:ext cx="6762281" cy="4749799"/>
          </a:xfrm>
          <a:prstGeom prst="rect">
            <a:avLst/>
          </a:prstGeom>
        </p:spPr>
      </p:pic>
    </p:spTree>
    <p:extLst>
      <p:ext uri="{BB962C8B-B14F-4D97-AF65-F5344CB8AC3E}">
        <p14:creationId xmlns:p14="http://schemas.microsoft.com/office/powerpoint/2010/main" val="3505234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335970" y="714225"/>
            <a:ext cx="8427030" cy="769441"/>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ARE LLINS STILL WORKING</a:t>
            </a:r>
          </a:p>
        </p:txBody>
      </p:sp>
      <p:sp>
        <p:nvSpPr>
          <p:cNvPr id="9220"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9222"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9223"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pic>
        <p:nvPicPr>
          <p:cNvPr id="10" name="Picture 9">
            <a:extLst>
              <a:ext uri="{FF2B5EF4-FFF2-40B4-BE49-F238E27FC236}">
                <a16:creationId xmlns:a16="http://schemas.microsoft.com/office/drawing/2014/main" id="{B800ECF4-C790-4E3C-8184-EB332819DD9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5970" y="1484164"/>
            <a:ext cx="4038600" cy="2400300"/>
          </a:xfrm>
          <a:prstGeom prst="rect">
            <a:avLst/>
          </a:prstGeom>
        </p:spPr>
      </p:pic>
      <p:pic>
        <p:nvPicPr>
          <p:cNvPr id="3" name="Picture 2">
            <a:extLst>
              <a:ext uri="{FF2B5EF4-FFF2-40B4-BE49-F238E27FC236}">
                <a16:creationId xmlns:a16="http://schemas.microsoft.com/office/drawing/2014/main" id="{F551E2CA-92C9-4052-9443-BB16D400618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5970" y="4091316"/>
            <a:ext cx="4054481" cy="2441293"/>
          </a:xfrm>
          <a:prstGeom prst="rect">
            <a:avLst/>
          </a:prstGeom>
        </p:spPr>
      </p:pic>
      <p:pic>
        <p:nvPicPr>
          <p:cNvPr id="8" name="Picture 7">
            <a:extLst>
              <a:ext uri="{FF2B5EF4-FFF2-40B4-BE49-F238E27FC236}">
                <a16:creationId xmlns:a16="http://schemas.microsoft.com/office/drawing/2014/main" id="{8CB04A8B-FBE5-44C5-A614-62E49CA199C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66543" y="1484163"/>
            <a:ext cx="4096457" cy="2376487"/>
          </a:xfrm>
          <a:prstGeom prst="rect">
            <a:avLst/>
          </a:prstGeom>
        </p:spPr>
      </p:pic>
      <p:pic>
        <p:nvPicPr>
          <p:cNvPr id="14" name="Picture 13">
            <a:extLst>
              <a:ext uri="{FF2B5EF4-FFF2-40B4-BE49-F238E27FC236}">
                <a16:creationId xmlns:a16="http://schemas.microsoft.com/office/drawing/2014/main" id="{E327BD93-6782-4C28-B55D-D7537D25A9B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714653" y="4136549"/>
            <a:ext cx="4048347" cy="2350826"/>
          </a:xfrm>
          <a:prstGeom prst="rect">
            <a:avLst/>
          </a:prstGeom>
        </p:spPr>
      </p:pic>
    </p:spTree>
    <p:extLst>
      <p:ext uri="{BB962C8B-B14F-4D97-AF65-F5344CB8AC3E}">
        <p14:creationId xmlns:p14="http://schemas.microsoft.com/office/powerpoint/2010/main" val="4287121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1752600" y="990600"/>
            <a:ext cx="6248400" cy="762000"/>
          </a:xfrm>
          <a:prstGeom prst="rect">
            <a:avLst/>
          </a:prstGeom>
          <a:noFill/>
          <a:ln w="9525">
            <a:noFill/>
            <a:miter lim="800000"/>
            <a:headEnd/>
            <a:tailEnd/>
          </a:ln>
        </p:spPr>
        <p:txBody>
          <a:bodyPr>
            <a:spAutoFit/>
          </a:bodyPr>
          <a:lstStyle/>
          <a:p>
            <a:pPr algn="ctr"/>
            <a:r>
              <a:rPr lang="en-US" sz="4400">
                <a:solidFill>
                  <a:srgbClr val="FF3300"/>
                </a:solidFill>
                <a:latin typeface="Arial" charset="0"/>
              </a:rPr>
              <a:t>BACKGROUND</a:t>
            </a:r>
          </a:p>
        </p:txBody>
      </p:sp>
      <p:sp>
        <p:nvSpPr>
          <p:cNvPr id="3075"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sp>
        <p:nvSpPr>
          <p:cNvPr id="3076" name="Rectangle 6"/>
          <p:cNvSpPr>
            <a:spLocks noGrp="1" noChangeArrowheads="1"/>
          </p:cNvSpPr>
          <p:nvPr>
            <p:ph type="body" idx="4294967295"/>
          </p:nvPr>
        </p:nvSpPr>
        <p:spPr>
          <a:xfrm>
            <a:off x="4114800" y="2057400"/>
            <a:ext cx="4876800" cy="4572000"/>
          </a:xfrm>
        </p:spPr>
        <p:txBody>
          <a:bodyPr/>
          <a:lstStyle/>
          <a:p>
            <a:pPr>
              <a:lnSpc>
                <a:spcPct val="80000"/>
              </a:lnSpc>
            </a:pPr>
            <a:r>
              <a:rPr lang="en-GB" sz="2400" dirty="0">
                <a:latin typeface="Arial" charset="0"/>
              </a:rPr>
              <a:t>Historically Papua New Guinea has one of the highest burdens of malaria outside of Africa.</a:t>
            </a:r>
          </a:p>
          <a:p>
            <a:pPr>
              <a:lnSpc>
                <a:spcPct val="80000"/>
              </a:lnSpc>
            </a:pPr>
            <a:r>
              <a:rPr lang="en-GB" sz="2400" dirty="0">
                <a:latin typeface="Arial" charset="0"/>
              </a:rPr>
              <a:t>PNG has annually been reporting about 1.7 million cases annually plus about 600 deaths. Annual incidence rates about 300 per thousand people</a:t>
            </a:r>
          </a:p>
          <a:p>
            <a:pPr>
              <a:lnSpc>
                <a:spcPct val="80000"/>
              </a:lnSpc>
            </a:pPr>
            <a:r>
              <a:rPr lang="en-GB" sz="2400" dirty="0">
                <a:latin typeface="Arial" charset="0"/>
              </a:rPr>
              <a:t>One of the first published works on the efficacy of treated nets was published by IMR (Institute of Medical Research) in 1987 from Madang  together with a paper from Tanzania.</a:t>
            </a:r>
          </a:p>
          <a:p>
            <a:pPr>
              <a:lnSpc>
                <a:spcPct val="80000"/>
              </a:lnSpc>
            </a:pPr>
            <a:endParaRPr lang="en-GB" sz="2400" dirty="0">
              <a:latin typeface="Arial" charset="0"/>
            </a:endParaRPr>
          </a:p>
          <a:p>
            <a:pPr>
              <a:lnSpc>
                <a:spcPct val="80000"/>
              </a:lnSpc>
            </a:pPr>
            <a:endParaRPr lang="en-GB" sz="2000" dirty="0">
              <a:latin typeface="Arial" charset="0"/>
            </a:endParaRPr>
          </a:p>
        </p:txBody>
      </p:sp>
      <p:pic>
        <p:nvPicPr>
          <p:cNvPr id="3077"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3078"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pic>
        <p:nvPicPr>
          <p:cNvPr id="3080" name="Picture 9"/>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2587625"/>
            <a:ext cx="3886200" cy="2898775"/>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713445" y="595828"/>
            <a:ext cx="7589837" cy="769441"/>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ARE LLINS STILL WORKING</a:t>
            </a:r>
          </a:p>
        </p:txBody>
      </p:sp>
      <p:sp>
        <p:nvSpPr>
          <p:cNvPr id="9220"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9222"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9223"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sp>
        <p:nvSpPr>
          <p:cNvPr id="2" name="TextBox 1">
            <a:extLst>
              <a:ext uri="{FF2B5EF4-FFF2-40B4-BE49-F238E27FC236}">
                <a16:creationId xmlns:a16="http://schemas.microsoft.com/office/drawing/2014/main" id="{08738F6F-1BD4-41E2-8540-E4D58868D85D}"/>
              </a:ext>
            </a:extLst>
          </p:cNvPr>
          <p:cNvSpPr txBox="1"/>
          <p:nvPr/>
        </p:nvSpPr>
        <p:spPr>
          <a:xfrm>
            <a:off x="203063" y="1472128"/>
            <a:ext cx="8610600" cy="5262979"/>
          </a:xfrm>
          <a:prstGeom prst="rect">
            <a:avLst/>
          </a:prstGeom>
          <a:noFill/>
        </p:spPr>
        <p:txBody>
          <a:bodyPr wrap="square" rtlCol="0">
            <a:spAutoFit/>
          </a:bodyPr>
          <a:lstStyle/>
          <a:p>
            <a:pPr marL="342900" indent="-342900">
              <a:buFont typeface="Arial" panose="020B0604020202020204" pitchFamily="34" charset="0"/>
              <a:buChar char="•"/>
            </a:pPr>
            <a:r>
              <a:rPr lang="en-AU" sz="2800" dirty="0">
                <a:latin typeface="Arial" panose="020B0604020202020204" pitchFamily="34" charset="0"/>
                <a:cs typeface="Arial" panose="020B0604020202020204" pitchFamily="34" charset="0"/>
              </a:rPr>
              <a:t>Distribution of LLINs normally gives rise to massive reductions in malaria which last two years.</a:t>
            </a:r>
          </a:p>
          <a:p>
            <a:pPr marL="342900" indent="-342900">
              <a:buFont typeface="Arial" panose="020B0604020202020204" pitchFamily="34" charset="0"/>
              <a:buChar char="•"/>
            </a:pPr>
            <a:r>
              <a:rPr lang="en-AU" sz="2800" dirty="0">
                <a:latin typeface="Arial" panose="020B0604020202020204" pitchFamily="34" charset="0"/>
                <a:cs typeface="Arial" panose="020B0604020202020204" pitchFamily="34" charset="0"/>
              </a:rPr>
              <a:t>Indications are that the effect of LLINs are now less and lasting only a year in many cases.</a:t>
            </a:r>
          </a:p>
          <a:p>
            <a:pPr marL="342900" indent="-342900">
              <a:buFont typeface="Arial" panose="020B0604020202020204" pitchFamily="34" charset="0"/>
              <a:buChar char="•"/>
            </a:pPr>
            <a:r>
              <a:rPr lang="en-AU" sz="2800" dirty="0">
                <a:latin typeface="Arial" panose="020B0604020202020204" pitchFamily="34" charset="0"/>
                <a:cs typeface="Arial" panose="020B0604020202020204" pitchFamily="34" charset="0"/>
              </a:rPr>
              <a:t>Theories include:</a:t>
            </a:r>
          </a:p>
          <a:p>
            <a:pPr marL="800100" lvl="1" indent="-342900">
              <a:buFont typeface="Arial" panose="020B0604020202020204" pitchFamily="34" charset="0"/>
              <a:buChar char="•"/>
            </a:pPr>
            <a:r>
              <a:rPr lang="en-AU" sz="2800" dirty="0">
                <a:latin typeface="Arial" panose="020B0604020202020204" pitchFamily="34" charset="0"/>
                <a:cs typeface="Arial" panose="020B0604020202020204" pitchFamily="34" charset="0"/>
              </a:rPr>
              <a:t>Insecticide resistance but not yet recorded in PNG.</a:t>
            </a:r>
          </a:p>
          <a:p>
            <a:pPr marL="800100" lvl="1" indent="-342900">
              <a:buFont typeface="Arial" panose="020B0604020202020204" pitchFamily="34" charset="0"/>
              <a:buChar char="•"/>
            </a:pPr>
            <a:r>
              <a:rPr lang="en-AU" sz="2800" dirty="0">
                <a:latin typeface="Arial" panose="020B0604020202020204" pitchFamily="34" charset="0"/>
                <a:cs typeface="Arial" panose="020B0604020202020204" pitchFamily="34" charset="0"/>
              </a:rPr>
              <a:t>People not using nets as biting densities reduce.</a:t>
            </a:r>
          </a:p>
          <a:p>
            <a:pPr marL="800100" lvl="1" indent="-342900">
              <a:buFont typeface="Arial" panose="020B0604020202020204" pitchFamily="34" charset="0"/>
              <a:buChar char="•"/>
            </a:pPr>
            <a:r>
              <a:rPr lang="en-AU" sz="2800" dirty="0">
                <a:latin typeface="Arial" panose="020B0604020202020204" pitchFamily="34" charset="0"/>
                <a:cs typeface="Arial" panose="020B0604020202020204" pitchFamily="34" charset="0"/>
              </a:rPr>
              <a:t>Mosquitoes biting earlier</a:t>
            </a:r>
          </a:p>
          <a:p>
            <a:pPr marL="800100" lvl="1" indent="-342900">
              <a:buFont typeface="Arial" panose="020B0604020202020204" pitchFamily="34" charset="0"/>
              <a:buChar char="•"/>
            </a:pPr>
            <a:r>
              <a:rPr lang="en-AU" sz="2800" dirty="0">
                <a:latin typeface="Arial" panose="020B0604020202020204" pitchFamily="34" charset="0"/>
                <a:cs typeface="Arial" panose="020B0604020202020204" pitchFamily="34" charset="0"/>
              </a:rPr>
              <a:t>People staying out later – village cinemas.</a:t>
            </a:r>
          </a:p>
          <a:p>
            <a:pPr marL="800100" lvl="1" indent="-342900">
              <a:buFont typeface="Arial" panose="020B0604020202020204" pitchFamily="34" charset="0"/>
              <a:buChar char="•"/>
            </a:pPr>
            <a:r>
              <a:rPr lang="en-AU" sz="2800" dirty="0">
                <a:latin typeface="Arial" panose="020B0604020202020204" pitchFamily="34" charset="0"/>
                <a:cs typeface="Arial" panose="020B0604020202020204" pitchFamily="34" charset="0"/>
              </a:rPr>
              <a:t>Drug shortages.</a:t>
            </a:r>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85155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0" y="802853"/>
            <a:ext cx="9144000" cy="646331"/>
          </a:xfrm>
          <a:prstGeom prst="rect">
            <a:avLst/>
          </a:prstGeom>
          <a:noFill/>
          <a:ln w="9525">
            <a:noFill/>
            <a:miter lim="800000"/>
            <a:headEnd/>
            <a:tailEnd/>
          </a:ln>
        </p:spPr>
        <p:txBody>
          <a:bodyPr wrap="square">
            <a:spAutoFit/>
          </a:bodyPr>
          <a:lstStyle/>
          <a:p>
            <a:pPr algn="ctr"/>
            <a:r>
              <a:rPr lang="en-US" sz="3600" dirty="0">
                <a:solidFill>
                  <a:srgbClr val="FF3300"/>
                </a:solidFill>
                <a:latin typeface="Arial" charset="0"/>
              </a:rPr>
              <a:t>ACT AND RDT SHORTAGES 2015 - 2016</a:t>
            </a:r>
          </a:p>
        </p:txBody>
      </p:sp>
      <p:sp>
        <p:nvSpPr>
          <p:cNvPr id="3075" name="Text Box 4"/>
          <p:cNvSpPr txBox="1">
            <a:spLocks noChangeArrowheads="1"/>
          </p:cNvSpPr>
          <p:nvPr/>
        </p:nvSpPr>
        <p:spPr bwMode="auto">
          <a:xfrm>
            <a:off x="419100" y="3706292"/>
            <a:ext cx="8153400" cy="461665"/>
          </a:xfrm>
          <a:prstGeom prst="rect">
            <a:avLst/>
          </a:prstGeom>
          <a:noFill/>
          <a:ln w="9525">
            <a:noFill/>
            <a:miter lim="800000"/>
            <a:headEnd/>
            <a:tailEnd/>
          </a:ln>
        </p:spPr>
        <p:txBody>
          <a:bodyPr wrap="square">
            <a:spAutoFit/>
          </a:bodyPr>
          <a:lstStyle/>
          <a:p>
            <a:r>
              <a:rPr lang="en-US" dirty="0">
                <a:latin typeface="Arial" panose="020B0604020202020204" pitchFamily="34" charset="0"/>
                <a:cs typeface="Arial" panose="020B0604020202020204" pitchFamily="34" charset="0"/>
              </a:rPr>
              <a:t>ACT AND RDT STOCK OUT VARY FROM 2.7% To 44.8%</a:t>
            </a:r>
          </a:p>
        </p:txBody>
      </p:sp>
      <p:pic>
        <p:nvPicPr>
          <p:cNvPr id="3077"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3078"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pic>
        <p:nvPicPr>
          <p:cNvPr id="4" name="Picture 3">
            <a:extLst>
              <a:ext uri="{FF2B5EF4-FFF2-40B4-BE49-F238E27FC236}">
                <a16:creationId xmlns:a16="http://schemas.microsoft.com/office/drawing/2014/main" id="{B1C4AD0B-8B81-4E0B-A9FB-B08A427C166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2000" y="1366214"/>
            <a:ext cx="3426300" cy="2385853"/>
          </a:xfrm>
          <a:prstGeom prst="rect">
            <a:avLst/>
          </a:prstGeom>
        </p:spPr>
      </p:pic>
      <p:pic>
        <p:nvPicPr>
          <p:cNvPr id="6" name="Picture 5">
            <a:extLst>
              <a:ext uri="{FF2B5EF4-FFF2-40B4-BE49-F238E27FC236}">
                <a16:creationId xmlns:a16="http://schemas.microsoft.com/office/drawing/2014/main" id="{C97BD113-C229-475C-BBF6-8168A782F67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30170" y="1368353"/>
            <a:ext cx="3423230" cy="2383715"/>
          </a:xfrm>
          <a:prstGeom prst="rect">
            <a:avLst/>
          </a:prstGeom>
        </p:spPr>
      </p:pic>
      <p:pic>
        <p:nvPicPr>
          <p:cNvPr id="11" name="Picture 10">
            <a:extLst>
              <a:ext uri="{FF2B5EF4-FFF2-40B4-BE49-F238E27FC236}">
                <a16:creationId xmlns:a16="http://schemas.microsoft.com/office/drawing/2014/main" id="{594DF69B-09B5-493E-A11B-22FBE9612FA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2001" y="4273508"/>
            <a:ext cx="3426300" cy="2385853"/>
          </a:xfrm>
          <a:prstGeom prst="rect">
            <a:avLst/>
          </a:prstGeom>
        </p:spPr>
      </p:pic>
      <p:pic>
        <p:nvPicPr>
          <p:cNvPr id="14" name="Picture 13">
            <a:extLst>
              <a:ext uri="{FF2B5EF4-FFF2-40B4-BE49-F238E27FC236}">
                <a16:creationId xmlns:a16="http://schemas.microsoft.com/office/drawing/2014/main" id="{DCED0620-BAD1-4640-A587-421EECA6988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749220" y="4262531"/>
            <a:ext cx="3404180" cy="2370450"/>
          </a:xfrm>
          <a:prstGeom prst="rect">
            <a:avLst/>
          </a:prstGeom>
        </p:spPr>
      </p:pic>
    </p:spTree>
    <p:extLst>
      <p:ext uri="{BB962C8B-B14F-4D97-AF65-F5344CB8AC3E}">
        <p14:creationId xmlns:p14="http://schemas.microsoft.com/office/powerpoint/2010/main" val="37773404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0" y="802853"/>
            <a:ext cx="9144000" cy="646331"/>
          </a:xfrm>
          <a:prstGeom prst="rect">
            <a:avLst/>
          </a:prstGeom>
          <a:noFill/>
          <a:ln w="9525">
            <a:noFill/>
            <a:miter lim="800000"/>
            <a:headEnd/>
            <a:tailEnd/>
          </a:ln>
        </p:spPr>
        <p:txBody>
          <a:bodyPr wrap="square">
            <a:spAutoFit/>
          </a:bodyPr>
          <a:lstStyle/>
          <a:p>
            <a:pPr algn="ctr"/>
            <a:r>
              <a:rPr lang="en-US" sz="3600" dirty="0">
                <a:solidFill>
                  <a:srgbClr val="FF3300"/>
                </a:solidFill>
                <a:latin typeface="Arial" charset="0"/>
              </a:rPr>
              <a:t>ACT SHORTAGES 2013 - 2016</a:t>
            </a:r>
          </a:p>
        </p:txBody>
      </p:sp>
      <p:pic>
        <p:nvPicPr>
          <p:cNvPr id="3077" name="Picture 8" descr="RAMl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3078" name="Picture 7" descr="NMCP"/>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pic>
        <p:nvPicPr>
          <p:cNvPr id="16" name="Picture 15">
            <a:extLst>
              <a:ext uri="{FF2B5EF4-FFF2-40B4-BE49-F238E27FC236}">
                <a16:creationId xmlns:a16="http://schemas.microsoft.com/office/drawing/2014/main" id="{D9A527F0-33E6-4FE8-9F7D-A862AAEFD75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96520" y="1377285"/>
            <a:ext cx="7585480" cy="5282035"/>
          </a:xfrm>
          <a:prstGeom prst="rect">
            <a:avLst/>
          </a:prstGeom>
        </p:spPr>
      </p:pic>
    </p:spTree>
    <p:extLst>
      <p:ext uri="{BB962C8B-B14F-4D97-AF65-F5344CB8AC3E}">
        <p14:creationId xmlns:p14="http://schemas.microsoft.com/office/powerpoint/2010/main" val="741866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0" y="802853"/>
            <a:ext cx="9144000" cy="646331"/>
          </a:xfrm>
          <a:prstGeom prst="rect">
            <a:avLst/>
          </a:prstGeom>
          <a:noFill/>
          <a:ln w="9525">
            <a:noFill/>
            <a:miter lim="800000"/>
            <a:headEnd/>
            <a:tailEnd/>
          </a:ln>
        </p:spPr>
        <p:txBody>
          <a:bodyPr wrap="square">
            <a:spAutoFit/>
          </a:bodyPr>
          <a:lstStyle/>
          <a:p>
            <a:pPr algn="ctr"/>
            <a:r>
              <a:rPr lang="en-US" sz="3600" dirty="0">
                <a:solidFill>
                  <a:srgbClr val="FF3300"/>
                </a:solidFill>
                <a:latin typeface="Arial" charset="0"/>
              </a:rPr>
              <a:t>ACT AND RDT SHORTAGES 2013 - 2016</a:t>
            </a:r>
          </a:p>
        </p:txBody>
      </p:sp>
      <p:sp>
        <p:nvSpPr>
          <p:cNvPr id="3075" name="Text Box 4"/>
          <p:cNvSpPr txBox="1">
            <a:spLocks noChangeArrowheads="1"/>
          </p:cNvSpPr>
          <p:nvPr/>
        </p:nvSpPr>
        <p:spPr bwMode="auto">
          <a:xfrm>
            <a:off x="533400" y="1473818"/>
            <a:ext cx="8153400" cy="5755422"/>
          </a:xfrm>
          <a:prstGeom prst="rect">
            <a:avLst/>
          </a:prstGeom>
          <a:noFill/>
          <a:ln w="9525">
            <a:noFill/>
            <a:miter lim="800000"/>
            <a:headEnd/>
            <a:tailEnd/>
          </a:ln>
        </p:spPr>
        <p:txBody>
          <a:bodyPr wrap="square">
            <a:spAutoFit/>
          </a:bodyPr>
          <a:lstStyle/>
          <a:p>
            <a:r>
              <a:rPr lang="en-US" sz="3200" dirty="0">
                <a:latin typeface="Arial" panose="020B0604020202020204" pitchFamily="34" charset="0"/>
                <a:cs typeface="Arial" panose="020B0604020202020204" pitchFamily="34" charset="0"/>
              </a:rPr>
              <a:t>Map shows that at a provincial level, </a:t>
            </a:r>
          </a:p>
          <a:p>
            <a:pPr marL="342900" indent="-342900">
              <a:buFont typeface="Arial" panose="020B0604020202020204" pitchFamily="34" charset="0"/>
              <a:buChar char="•"/>
            </a:pPr>
            <a:r>
              <a:rPr lang="en-US" sz="3200" dirty="0">
                <a:latin typeface="Arial" panose="020B0604020202020204" pitchFamily="34" charset="0"/>
                <a:cs typeface="Arial" panose="020B0604020202020204" pitchFamily="34" charset="0"/>
              </a:rPr>
              <a:t>High malaria seems to be associated with stock outs – particularly Sandaun</a:t>
            </a:r>
          </a:p>
          <a:p>
            <a:pPr marL="342900" indent="-342900">
              <a:buFont typeface="Arial" panose="020B0604020202020204" pitchFamily="34" charset="0"/>
              <a:buChar char="•"/>
            </a:pPr>
            <a:r>
              <a:rPr lang="en-US" sz="3200" dirty="0">
                <a:latin typeface="Arial" panose="020B0604020202020204" pitchFamily="34" charset="0"/>
                <a:cs typeface="Arial" panose="020B0604020202020204" pitchFamily="34" charset="0"/>
              </a:rPr>
              <a:t>Malaria commodity stock outs are not new.</a:t>
            </a:r>
          </a:p>
          <a:p>
            <a:pPr marL="342900" indent="-342900">
              <a:buFont typeface="Arial" panose="020B0604020202020204" pitchFamily="34" charset="0"/>
              <a:buChar char="•"/>
            </a:pPr>
            <a:r>
              <a:rPr lang="en-US" sz="3200" dirty="0">
                <a:latin typeface="Arial" panose="020B0604020202020204" pitchFamily="34" charset="0"/>
                <a:cs typeface="Arial" panose="020B0604020202020204" pitchFamily="34" charset="0"/>
              </a:rPr>
              <a:t>Provinces with Area Medical Stores have less stock outs that those without.</a:t>
            </a:r>
          </a:p>
          <a:p>
            <a:pPr marL="342900" indent="-342900">
              <a:buFont typeface="Arial" panose="020B0604020202020204" pitchFamily="34" charset="0"/>
              <a:buChar char="•"/>
            </a:pPr>
            <a:r>
              <a:rPr lang="en-US" sz="3200" dirty="0">
                <a:latin typeface="Arial" panose="020B0604020202020204" pitchFamily="34" charset="0"/>
                <a:cs typeface="Arial" panose="020B0604020202020204" pitchFamily="34" charset="0"/>
              </a:rPr>
              <a:t>Some provinces appear to have perennial stock out problems such as Sandaun, West New Britain, New Ireland and Gulf.</a:t>
            </a:r>
          </a:p>
          <a:p>
            <a:pPr marL="800100" lvl="1"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pic>
        <p:nvPicPr>
          <p:cNvPr id="3077"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3078"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spTree>
    <p:extLst>
      <p:ext uri="{BB962C8B-B14F-4D97-AF65-F5344CB8AC3E}">
        <p14:creationId xmlns:p14="http://schemas.microsoft.com/office/powerpoint/2010/main" val="6610245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1531" y="883829"/>
            <a:ext cx="9144000" cy="523220"/>
          </a:xfrm>
          <a:prstGeom prst="rect">
            <a:avLst/>
          </a:prstGeom>
          <a:noFill/>
          <a:ln w="9525">
            <a:noFill/>
            <a:miter lim="800000"/>
            <a:headEnd/>
            <a:tailEnd/>
          </a:ln>
        </p:spPr>
        <p:txBody>
          <a:bodyPr wrap="square">
            <a:spAutoFit/>
          </a:bodyPr>
          <a:lstStyle/>
          <a:p>
            <a:pPr algn="ctr"/>
            <a:r>
              <a:rPr lang="en-US" sz="2800" dirty="0">
                <a:solidFill>
                  <a:srgbClr val="FF3300"/>
                </a:solidFill>
                <a:latin typeface="Arial" charset="0"/>
              </a:rPr>
              <a:t>SHORTAGES VERSUS MALARIA 2013 - 2016</a:t>
            </a:r>
          </a:p>
        </p:txBody>
      </p:sp>
      <p:pic>
        <p:nvPicPr>
          <p:cNvPr id="3077"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3078"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pic>
        <p:nvPicPr>
          <p:cNvPr id="3" name="Picture 2">
            <a:extLst>
              <a:ext uri="{FF2B5EF4-FFF2-40B4-BE49-F238E27FC236}">
                <a16:creationId xmlns:a16="http://schemas.microsoft.com/office/drawing/2014/main" id="{398C84BB-C757-40C7-822E-F471AABAA2F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85801" y="1475538"/>
            <a:ext cx="7772400" cy="5193308"/>
          </a:xfrm>
          <a:prstGeom prst="rect">
            <a:avLst/>
          </a:prstGeom>
        </p:spPr>
      </p:pic>
    </p:spTree>
    <p:extLst>
      <p:ext uri="{BB962C8B-B14F-4D97-AF65-F5344CB8AC3E}">
        <p14:creationId xmlns:p14="http://schemas.microsoft.com/office/powerpoint/2010/main" val="24157882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0" y="802853"/>
            <a:ext cx="9144000" cy="1200329"/>
          </a:xfrm>
          <a:prstGeom prst="rect">
            <a:avLst/>
          </a:prstGeom>
          <a:noFill/>
          <a:ln w="9525">
            <a:noFill/>
            <a:miter lim="800000"/>
            <a:headEnd/>
            <a:tailEnd/>
          </a:ln>
        </p:spPr>
        <p:txBody>
          <a:bodyPr wrap="square">
            <a:spAutoFit/>
          </a:bodyPr>
          <a:lstStyle/>
          <a:p>
            <a:pPr algn="ctr"/>
            <a:r>
              <a:rPr lang="en-US" sz="3600" dirty="0">
                <a:solidFill>
                  <a:srgbClr val="FF3300"/>
                </a:solidFill>
                <a:latin typeface="Arial" charset="0"/>
              </a:rPr>
              <a:t>RAM WILL BE SOLE PRINCIPAL RECIPIENT FOR MALARIA IN PNG</a:t>
            </a:r>
          </a:p>
        </p:txBody>
      </p:sp>
      <p:sp>
        <p:nvSpPr>
          <p:cNvPr id="3075" name="Text Box 4"/>
          <p:cNvSpPr txBox="1">
            <a:spLocks noChangeArrowheads="1"/>
          </p:cNvSpPr>
          <p:nvPr/>
        </p:nvSpPr>
        <p:spPr bwMode="auto">
          <a:xfrm>
            <a:off x="76200" y="2003182"/>
            <a:ext cx="8915400" cy="4524315"/>
          </a:xfrm>
          <a:prstGeom prst="rect">
            <a:avLst/>
          </a:prstGeom>
          <a:noFill/>
          <a:ln w="9525">
            <a:noFill/>
            <a:miter lim="800000"/>
            <a:headEnd/>
            <a:tailEnd/>
          </a:ln>
        </p:spPr>
        <p:txBody>
          <a:bodyPr wrap="square">
            <a:spAutoFit/>
          </a:bodyPr>
          <a:lstStyle/>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Global Fund has given only US$21 million for PNG for malaria for 2018-2020 which is down from US$35 million in the period 2015-2017.</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There are not enough funds to support two Principal Recipients so Population Services International (PSI) will no longer be supported at the end of 2017.</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With this will also disappear NGO supported Home Based Management of Malaria (HMM).</a:t>
            </a:r>
            <a:endParaRPr lang="en-US" dirty="0">
              <a:latin typeface="Arial" panose="020B0604020202020204" pitchFamily="34" charset="0"/>
              <a:cs typeface="Arial" panose="020B0604020202020204" pitchFamily="34" charset="0"/>
            </a:endParaRPr>
          </a:p>
        </p:txBody>
      </p:sp>
      <p:pic>
        <p:nvPicPr>
          <p:cNvPr id="3077"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3078"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spTree>
    <p:extLst>
      <p:ext uri="{BB962C8B-B14F-4D97-AF65-F5344CB8AC3E}">
        <p14:creationId xmlns:p14="http://schemas.microsoft.com/office/powerpoint/2010/main" val="22661483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0" y="802853"/>
            <a:ext cx="9144000" cy="1200329"/>
          </a:xfrm>
          <a:prstGeom prst="rect">
            <a:avLst/>
          </a:prstGeom>
          <a:noFill/>
          <a:ln w="9525">
            <a:noFill/>
            <a:miter lim="800000"/>
            <a:headEnd/>
            <a:tailEnd/>
          </a:ln>
        </p:spPr>
        <p:txBody>
          <a:bodyPr wrap="square">
            <a:spAutoFit/>
          </a:bodyPr>
          <a:lstStyle/>
          <a:p>
            <a:pPr algn="ctr"/>
            <a:r>
              <a:rPr lang="en-US" sz="3600" dirty="0">
                <a:solidFill>
                  <a:srgbClr val="FF3300"/>
                </a:solidFill>
                <a:latin typeface="Arial" charset="0"/>
              </a:rPr>
              <a:t>RAM WILL BE SOLE PRINCIPAL RECIPIENT FOR MALARIA IN PNG</a:t>
            </a:r>
          </a:p>
        </p:txBody>
      </p:sp>
      <p:sp>
        <p:nvSpPr>
          <p:cNvPr id="3075" name="Text Box 4"/>
          <p:cNvSpPr txBox="1">
            <a:spLocks noChangeArrowheads="1"/>
          </p:cNvSpPr>
          <p:nvPr/>
        </p:nvSpPr>
        <p:spPr bwMode="auto">
          <a:xfrm>
            <a:off x="76200" y="2361097"/>
            <a:ext cx="8610600" cy="3539430"/>
          </a:xfrm>
          <a:prstGeom prst="rect">
            <a:avLst/>
          </a:prstGeom>
          <a:noFill/>
          <a:ln w="9525">
            <a:noFill/>
            <a:miter lim="800000"/>
            <a:headEnd/>
            <a:tailEnd/>
          </a:ln>
        </p:spPr>
        <p:txBody>
          <a:bodyPr wrap="square">
            <a:spAutoFit/>
          </a:bodyPr>
          <a:lstStyle/>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Of the US$21 million, only US$13.5 will go to LLINs and US$3.5 million to drugs as a result of the apparent drug shortages.</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The remaining funds will support the Institute of Medical Research and the National Malaria Control </a:t>
            </a:r>
            <a:r>
              <a:rPr lang="en-US" sz="3200" dirty="0" err="1">
                <a:latin typeface="Arial" panose="020B0604020202020204" pitchFamily="34" charset="0"/>
                <a:cs typeface="Arial" panose="020B0604020202020204" pitchFamily="34" charset="0"/>
              </a:rPr>
              <a:t>Programme</a:t>
            </a:r>
            <a:r>
              <a:rPr lang="en-US" sz="3200" dirty="0">
                <a:latin typeface="Arial" panose="020B0604020202020204" pitchFamily="34" charset="0"/>
                <a:cs typeface="Arial" panose="020B0604020202020204" pitchFamily="34" charset="0"/>
              </a:rPr>
              <a:t> (NMCP).</a:t>
            </a:r>
          </a:p>
        </p:txBody>
      </p:sp>
      <p:pic>
        <p:nvPicPr>
          <p:cNvPr id="3077"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3078"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spTree>
    <p:extLst>
      <p:ext uri="{BB962C8B-B14F-4D97-AF65-F5344CB8AC3E}">
        <p14:creationId xmlns:p14="http://schemas.microsoft.com/office/powerpoint/2010/main" val="38913574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0" y="802853"/>
            <a:ext cx="9144000" cy="1200329"/>
          </a:xfrm>
          <a:prstGeom prst="rect">
            <a:avLst/>
          </a:prstGeom>
          <a:noFill/>
          <a:ln w="9525">
            <a:noFill/>
            <a:miter lim="800000"/>
            <a:headEnd/>
            <a:tailEnd/>
          </a:ln>
        </p:spPr>
        <p:txBody>
          <a:bodyPr wrap="square">
            <a:spAutoFit/>
          </a:bodyPr>
          <a:lstStyle/>
          <a:p>
            <a:pPr algn="ctr"/>
            <a:r>
              <a:rPr lang="en-US" sz="3600" dirty="0">
                <a:solidFill>
                  <a:srgbClr val="FF3300"/>
                </a:solidFill>
                <a:latin typeface="Arial" charset="0"/>
              </a:rPr>
              <a:t>RAM WILL BE SOLE PRINCIPAL RECIPIENT FOR MALARIA IN PNG</a:t>
            </a:r>
          </a:p>
        </p:txBody>
      </p:sp>
      <p:sp>
        <p:nvSpPr>
          <p:cNvPr id="3075" name="Text Box 4"/>
          <p:cNvSpPr txBox="1">
            <a:spLocks noChangeArrowheads="1"/>
          </p:cNvSpPr>
          <p:nvPr/>
        </p:nvSpPr>
        <p:spPr bwMode="auto">
          <a:xfrm>
            <a:off x="76200" y="2361097"/>
            <a:ext cx="8610600" cy="4524315"/>
          </a:xfrm>
          <a:prstGeom prst="rect">
            <a:avLst/>
          </a:prstGeom>
          <a:noFill/>
          <a:ln w="9525">
            <a:noFill/>
            <a:miter lim="800000"/>
            <a:headEnd/>
            <a:tailEnd/>
          </a:ln>
        </p:spPr>
        <p:txBody>
          <a:bodyPr wrap="square">
            <a:spAutoFit/>
          </a:bodyPr>
          <a:lstStyle/>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In addition to distributing nets, RAM will be responsible for the following:</a:t>
            </a:r>
          </a:p>
          <a:p>
            <a:pPr marL="914400" lvl="1"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Recruitment of about 15 people within </a:t>
            </a:r>
            <a:r>
              <a:rPr lang="en-US" sz="3200" dirty="0" err="1">
                <a:latin typeface="Arial" panose="020B0604020202020204" pitchFamily="34" charset="0"/>
                <a:cs typeface="Arial" panose="020B0604020202020204" pitchFamily="34" charset="0"/>
              </a:rPr>
              <a:t>NDoH</a:t>
            </a:r>
            <a:r>
              <a:rPr lang="en-US" sz="3200" dirty="0">
                <a:latin typeface="Arial" panose="020B0604020202020204" pitchFamily="34" charset="0"/>
                <a:cs typeface="Arial" panose="020B0604020202020204" pitchFamily="34" charset="0"/>
              </a:rPr>
              <a:t>.</a:t>
            </a:r>
          </a:p>
          <a:p>
            <a:pPr marL="914400" lvl="1"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Payment of per diems and other payments for both </a:t>
            </a:r>
            <a:r>
              <a:rPr lang="en-US" sz="3200" dirty="0" err="1">
                <a:latin typeface="Arial" panose="020B0604020202020204" pitchFamily="34" charset="0"/>
                <a:cs typeface="Arial" panose="020B0604020202020204" pitchFamily="34" charset="0"/>
              </a:rPr>
              <a:t>NDoH</a:t>
            </a:r>
            <a:r>
              <a:rPr lang="en-US" sz="3200" dirty="0">
                <a:latin typeface="Arial" panose="020B0604020202020204" pitchFamily="34" charset="0"/>
                <a:cs typeface="Arial" panose="020B0604020202020204" pitchFamily="34" charset="0"/>
              </a:rPr>
              <a:t> and IMR who both have a no cash policy with the Global Fund.</a:t>
            </a:r>
          </a:p>
          <a:p>
            <a:pPr marL="914400" lvl="1"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Procure and distribute drugs if necessary.</a:t>
            </a:r>
          </a:p>
        </p:txBody>
      </p:sp>
      <p:pic>
        <p:nvPicPr>
          <p:cNvPr id="3077"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3078"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spTree>
    <p:extLst>
      <p:ext uri="{BB962C8B-B14F-4D97-AF65-F5344CB8AC3E}">
        <p14:creationId xmlns:p14="http://schemas.microsoft.com/office/powerpoint/2010/main" val="16835782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0" y="802853"/>
            <a:ext cx="9144000" cy="1200329"/>
          </a:xfrm>
          <a:prstGeom prst="rect">
            <a:avLst/>
          </a:prstGeom>
          <a:noFill/>
          <a:ln w="9525">
            <a:noFill/>
            <a:miter lim="800000"/>
            <a:headEnd/>
            <a:tailEnd/>
          </a:ln>
        </p:spPr>
        <p:txBody>
          <a:bodyPr wrap="square">
            <a:spAutoFit/>
          </a:bodyPr>
          <a:lstStyle/>
          <a:p>
            <a:pPr algn="ctr"/>
            <a:r>
              <a:rPr lang="en-US" sz="3600" dirty="0">
                <a:solidFill>
                  <a:srgbClr val="FF3300"/>
                </a:solidFill>
                <a:latin typeface="Arial" charset="0"/>
              </a:rPr>
              <a:t>RAM WILL BE SOLE PRINCIPAL RECIPIENT FOR MALARIA IN PNG</a:t>
            </a:r>
          </a:p>
        </p:txBody>
      </p:sp>
      <p:sp>
        <p:nvSpPr>
          <p:cNvPr id="3075" name="Text Box 4"/>
          <p:cNvSpPr txBox="1">
            <a:spLocks noChangeArrowheads="1"/>
          </p:cNvSpPr>
          <p:nvPr/>
        </p:nvSpPr>
        <p:spPr bwMode="auto">
          <a:xfrm>
            <a:off x="228600" y="2003182"/>
            <a:ext cx="8610600" cy="4893647"/>
          </a:xfrm>
          <a:prstGeom prst="rect">
            <a:avLst/>
          </a:prstGeom>
          <a:noFill/>
          <a:ln w="9525">
            <a:noFill/>
            <a:miter lim="800000"/>
            <a:headEnd/>
            <a:tailEnd/>
          </a:ln>
        </p:spPr>
        <p:txBody>
          <a:bodyPr wrap="square">
            <a:spAutoFit/>
          </a:bodyPr>
          <a:lstStyle/>
          <a:p>
            <a:pPr marL="457200" indent="-457200">
              <a:buFont typeface="Arial" panose="020B0604020202020204" pitchFamily="34" charset="0"/>
              <a:buChar char="•"/>
            </a:pPr>
            <a:r>
              <a:rPr lang="en-US" dirty="0">
                <a:latin typeface="Arial" panose="020B0604020202020204" pitchFamily="34" charset="0"/>
                <a:cs typeface="Arial" panose="020B0604020202020204" pitchFamily="34" charset="0"/>
              </a:rPr>
              <a:t>The new </a:t>
            </a:r>
            <a:r>
              <a:rPr lang="en-US" dirty="0" err="1">
                <a:latin typeface="Arial" panose="020B0604020202020204" pitchFamily="34" charset="0"/>
                <a:cs typeface="Arial" panose="020B0604020202020204" pitchFamily="34" charset="0"/>
              </a:rPr>
              <a:t>programme</a:t>
            </a:r>
            <a:r>
              <a:rPr lang="en-US" dirty="0">
                <a:latin typeface="Arial" panose="020B0604020202020204" pitchFamily="34" charset="0"/>
                <a:cs typeface="Arial" panose="020B0604020202020204" pitchFamily="34" charset="0"/>
              </a:rPr>
              <a:t> will see the following changes:</a:t>
            </a:r>
          </a:p>
          <a:p>
            <a:pPr marL="914400" lvl="1" indent="-457200">
              <a:buFont typeface="Arial" panose="020B0604020202020204" pitchFamily="34" charset="0"/>
              <a:buChar char="•"/>
            </a:pPr>
            <a:r>
              <a:rPr lang="en-US" dirty="0">
                <a:latin typeface="Arial" panose="020B0604020202020204" pitchFamily="34" charset="0"/>
                <a:cs typeface="Arial" panose="020B0604020202020204" pitchFamily="34" charset="0"/>
              </a:rPr>
              <a:t>It is hoped that the </a:t>
            </a:r>
            <a:r>
              <a:rPr lang="en-US" dirty="0" err="1">
                <a:latin typeface="Arial" panose="020B0604020202020204" pitchFamily="34" charset="0"/>
                <a:cs typeface="Arial" panose="020B0604020202020204" pitchFamily="34" charset="0"/>
              </a:rPr>
              <a:t>NDoH</a:t>
            </a:r>
            <a:r>
              <a:rPr lang="en-US" dirty="0">
                <a:latin typeface="Arial" panose="020B0604020202020204" pitchFamily="34" charset="0"/>
                <a:cs typeface="Arial" panose="020B0604020202020204" pitchFamily="34" charset="0"/>
              </a:rPr>
              <a:t> will procure enough drugs so that the money can be used for other issues.</a:t>
            </a:r>
          </a:p>
          <a:p>
            <a:pPr marL="914400" lvl="1" indent="-457200">
              <a:buFont typeface="Arial" panose="020B0604020202020204" pitchFamily="34" charset="0"/>
              <a:buChar char="•"/>
            </a:pPr>
            <a:r>
              <a:rPr lang="en-US" dirty="0">
                <a:latin typeface="Arial" panose="020B0604020202020204" pitchFamily="34" charset="0"/>
                <a:cs typeface="Arial" panose="020B0604020202020204" pitchFamily="34" charset="0"/>
              </a:rPr>
              <a:t>RAM will employ a person to work within the NMCP to assist with capacity building and management.</a:t>
            </a:r>
          </a:p>
          <a:p>
            <a:pPr marL="914400" lvl="1" indent="-457200">
              <a:buFont typeface="Arial" panose="020B0604020202020204" pitchFamily="34" charset="0"/>
              <a:buChar char="•"/>
            </a:pPr>
            <a:r>
              <a:rPr lang="en-US" dirty="0" err="1">
                <a:latin typeface="Arial" panose="020B0604020202020204" pitchFamily="34" charset="0"/>
                <a:cs typeface="Arial" panose="020B0604020202020204" pitchFamily="34" charset="0"/>
              </a:rPr>
              <a:t>NDoH</a:t>
            </a:r>
            <a:r>
              <a:rPr lang="en-US" dirty="0">
                <a:latin typeface="Arial" panose="020B0604020202020204" pitchFamily="34" charset="0"/>
                <a:cs typeface="Arial" panose="020B0604020202020204" pitchFamily="34" charset="0"/>
              </a:rPr>
              <a:t> has agreed to carry out the following:</a:t>
            </a:r>
          </a:p>
          <a:p>
            <a:pPr marL="1371600" lvl="2" indent="-457200">
              <a:buFont typeface="Arial" panose="020B0604020202020204" pitchFamily="34" charset="0"/>
              <a:buChar char="•"/>
            </a:pPr>
            <a:r>
              <a:rPr lang="en-US" dirty="0">
                <a:latin typeface="Arial" panose="020B0604020202020204" pitchFamily="34" charset="0"/>
                <a:cs typeface="Arial" panose="020B0604020202020204" pitchFamily="34" charset="0"/>
              </a:rPr>
              <a:t>Carry out a national prevalence surveys each year in schools,</a:t>
            </a:r>
          </a:p>
          <a:p>
            <a:pPr marL="1371600" lvl="2" indent="-457200">
              <a:buFont typeface="Arial" panose="020B0604020202020204" pitchFamily="34" charset="0"/>
              <a:buChar char="•"/>
            </a:pPr>
            <a:r>
              <a:rPr lang="en-US" dirty="0" err="1">
                <a:latin typeface="Arial" panose="020B0604020202020204" pitchFamily="34" charset="0"/>
                <a:cs typeface="Arial" panose="020B0604020202020204" pitchFamily="34" charset="0"/>
              </a:rPr>
              <a:t>Finalise</a:t>
            </a:r>
            <a:r>
              <a:rPr lang="en-US" dirty="0">
                <a:latin typeface="Arial" panose="020B0604020202020204" pitchFamily="34" charset="0"/>
                <a:cs typeface="Arial" panose="020B0604020202020204" pitchFamily="34" charset="0"/>
              </a:rPr>
              <a:t> a home based management policy and work with provinces to implement with provincial health services rather than through NGOs.</a:t>
            </a:r>
          </a:p>
          <a:p>
            <a:pPr marL="1371600" lvl="2" indent="-457200">
              <a:buFont typeface="Arial" panose="020B0604020202020204" pitchFamily="34" charset="0"/>
              <a:buChar char="•"/>
            </a:pPr>
            <a:r>
              <a:rPr lang="en-US" dirty="0">
                <a:latin typeface="Arial" panose="020B0604020202020204" pitchFamily="34" charset="0"/>
                <a:cs typeface="Arial" panose="020B0604020202020204" pitchFamily="34" charset="0"/>
              </a:rPr>
              <a:t>Continue with other activities related to improving diagnosis, treatment and reporting. </a:t>
            </a:r>
          </a:p>
        </p:txBody>
      </p:sp>
      <p:pic>
        <p:nvPicPr>
          <p:cNvPr id="3077"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3078"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spTree>
    <p:extLst>
      <p:ext uri="{BB962C8B-B14F-4D97-AF65-F5344CB8AC3E}">
        <p14:creationId xmlns:p14="http://schemas.microsoft.com/office/powerpoint/2010/main" val="18041968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0" y="802853"/>
            <a:ext cx="9144000" cy="1200329"/>
          </a:xfrm>
          <a:prstGeom prst="rect">
            <a:avLst/>
          </a:prstGeom>
          <a:noFill/>
          <a:ln w="9525">
            <a:noFill/>
            <a:miter lim="800000"/>
            <a:headEnd/>
            <a:tailEnd/>
          </a:ln>
        </p:spPr>
        <p:txBody>
          <a:bodyPr wrap="square">
            <a:spAutoFit/>
          </a:bodyPr>
          <a:lstStyle/>
          <a:p>
            <a:pPr algn="ctr"/>
            <a:r>
              <a:rPr lang="en-US" sz="3600" dirty="0">
                <a:solidFill>
                  <a:srgbClr val="FF3300"/>
                </a:solidFill>
                <a:latin typeface="Arial" charset="0"/>
              </a:rPr>
              <a:t>RAMS CONTRIBUTION TO MALARIA CONTROL - CHASING MALARIA</a:t>
            </a:r>
          </a:p>
        </p:txBody>
      </p:sp>
      <p:sp>
        <p:nvSpPr>
          <p:cNvPr id="3075" name="Text Box 4"/>
          <p:cNvSpPr txBox="1">
            <a:spLocks noChangeArrowheads="1"/>
          </p:cNvSpPr>
          <p:nvPr/>
        </p:nvSpPr>
        <p:spPr bwMode="auto">
          <a:xfrm>
            <a:off x="266700" y="2051440"/>
            <a:ext cx="8610600" cy="4770537"/>
          </a:xfrm>
          <a:prstGeom prst="rect">
            <a:avLst/>
          </a:prstGeom>
          <a:noFill/>
          <a:ln w="9525">
            <a:noFill/>
            <a:miter lim="800000"/>
            <a:headEnd/>
            <a:tailEnd/>
          </a:ln>
        </p:spPr>
        <p:txBody>
          <a:bodyPr wrap="square">
            <a:spAutoFit/>
          </a:bodyPr>
          <a:lstStyle/>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Many challenges still remain apart from drugs shortages, early biting mosquitoes etc.</a:t>
            </a:r>
          </a:p>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The biggest challenge is knowing where malaria is and dealing with it on a community basis.</a:t>
            </a:r>
          </a:p>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Many areas in PNG will not be supplied with mosquito nets and cheap LLINs nets are not generally available in shops.</a:t>
            </a:r>
          </a:p>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RAM PNG has an approach to all these three issues and is known by the name CHASING MALARIA.</a:t>
            </a:r>
          </a:p>
          <a:p>
            <a:pPr marL="457200" indent="-45720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pic>
        <p:nvPicPr>
          <p:cNvPr id="3077"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3078"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spTree>
    <p:extLst>
      <p:ext uri="{BB962C8B-B14F-4D97-AF65-F5344CB8AC3E}">
        <p14:creationId xmlns:p14="http://schemas.microsoft.com/office/powerpoint/2010/main" val="2288058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3"/>
          <p:cNvSpPr txBox="1">
            <a:spLocks noChangeArrowheads="1"/>
          </p:cNvSpPr>
          <p:nvPr/>
        </p:nvSpPr>
        <p:spPr bwMode="auto">
          <a:xfrm>
            <a:off x="1752600" y="533400"/>
            <a:ext cx="6248400" cy="762000"/>
          </a:xfrm>
          <a:prstGeom prst="rect">
            <a:avLst/>
          </a:prstGeom>
          <a:noFill/>
          <a:ln w="9525">
            <a:noFill/>
            <a:miter lim="800000"/>
            <a:headEnd/>
            <a:tailEnd/>
          </a:ln>
        </p:spPr>
        <p:txBody>
          <a:bodyPr>
            <a:spAutoFit/>
          </a:bodyPr>
          <a:lstStyle/>
          <a:p>
            <a:pPr algn="ctr"/>
            <a:r>
              <a:rPr lang="en-US" sz="4400" dirty="0">
                <a:solidFill>
                  <a:srgbClr val="FF3300"/>
                </a:solidFill>
                <a:latin typeface="Arial" charset="0"/>
              </a:rPr>
              <a:t>BACKGROUND (2)</a:t>
            </a:r>
          </a:p>
        </p:txBody>
      </p:sp>
      <p:sp>
        <p:nvSpPr>
          <p:cNvPr id="8195"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sp>
        <p:nvSpPr>
          <p:cNvPr id="8196" name="Rectangle 6"/>
          <p:cNvSpPr>
            <a:spLocks noGrp="1" noChangeArrowheads="1"/>
          </p:cNvSpPr>
          <p:nvPr>
            <p:ph type="body" idx="4294967295"/>
          </p:nvPr>
        </p:nvSpPr>
        <p:spPr>
          <a:xfrm>
            <a:off x="4191000" y="1733058"/>
            <a:ext cx="4953000" cy="4953000"/>
          </a:xfrm>
        </p:spPr>
        <p:txBody>
          <a:bodyPr/>
          <a:lstStyle/>
          <a:p>
            <a:pPr>
              <a:lnSpc>
                <a:spcPct val="80000"/>
              </a:lnSpc>
            </a:pPr>
            <a:r>
              <a:rPr lang="en-US" sz="2400" dirty="0">
                <a:latin typeface="Arial" charset="0"/>
                <a:cs typeface="Arial" charset="0"/>
              </a:rPr>
              <a:t>With Global Fund support:</a:t>
            </a:r>
          </a:p>
          <a:p>
            <a:pPr>
              <a:lnSpc>
                <a:spcPct val="80000"/>
              </a:lnSpc>
            </a:pPr>
            <a:r>
              <a:rPr lang="en-US" sz="2400" dirty="0">
                <a:latin typeface="Arial" charset="0"/>
                <a:cs typeface="Arial" charset="0"/>
              </a:rPr>
              <a:t>From 2005 to 2009 about 2.3 million LLINs were distributed by National Department of Health (</a:t>
            </a:r>
            <a:r>
              <a:rPr lang="en-US" sz="2400" dirty="0" err="1">
                <a:latin typeface="Arial" charset="0"/>
                <a:cs typeface="Arial" charset="0"/>
              </a:rPr>
              <a:t>NDoH</a:t>
            </a:r>
            <a:r>
              <a:rPr lang="en-US" sz="2400" dirty="0">
                <a:latin typeface="Arial" charset="0"/>
                <a:cs typeface="Arial" charset="0"/>
              </a:rPr>
              <a:t>.</a:t>
            </a:r>
          </a:p>
          <a:p>
            <a:pPr>
              <a:lnSpc>
                <a:spcPct val="80000"/>
              </a:lnSpc>
            </a:pPr>
            <a:r>
              <a:rPr lang="en-US" sz="2400" dirty="0">
                <a:latin typeface="Arial" charset="0"/>
                <a:cs typeface="Arial" charset="0"/>
              </a:rPr>
              <a:t>Under RAM coordination, in the last seven years a total of about 9.4 million LLINs have been distributed (8.2 million LLINs to Household Level and 1.2 million LLINs to Vulnerable Groups). </a:t>
            </a:r>
          </a:p>
          <a:p>
            <a:pPr>
              <a:lnSpc>
                <a:spcPct val="80000"/>
              </a:lnSpc>
            </a:pPr>
            <a:r>
              <a:rPr lang="en-US" sz="2400" dirty="0">
                <a:latin typeface="Arial" charset="0"/>
                <a:cs typeface="Arial" charset="0"/>
              </a:rPr>
              <a:t>This give a total of about 11.7 million nets distributed in PNG.</a:t>
            </a:r>
          </a:p>
          <a:p>
            <a:pPr>
              <a:lnSpc>
                <a:spcPct val="90000"/>
              </a:lnSpc>
            </a:pPr>
            <a:r>
              <a:rPr lang="en-US" sz="2400" dirty="0">
                <a:latin typeface="Arial" charset="0"/>
                <a:cs typeface="Arial" charset="0"/>
              </a:rPr>
              <a:t>Nets have been distributed to all 89 districts in all 22 provinces.</a:t>
            </a:r>
          </a:p>
          <a:p>
            <a:pPr>
              <a:lnSpc>
                <a:spcPct val="80000"/>
              </a:lnSpc>
            </a:pPr>
            <a:endParaRPr lang="en-GB" sz="2400" dirty="0">
              <a:latin typeface="Arial" charset="0"/>
            </a:endParaRPr>
          </a:p>
        </p:txBody>
      </p:sp>
      <p:pic>
        <p:nvPicPr>
          <p:cNvPr id="8197"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8198"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pic>
        <p:nvPicPr>
          <p:cNvPr id="8200" name="Picture 9" descr="C:\Users\Rotary Against Malar\Documents\PNG\PNG2010\Pictures\Milne Bay\2013\Gordon G.Enough Photos 2013\PIC_1187.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28600" y="2590800"/>
            <a:ext cx="3886200" cy="259080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228600" y="685800"/>
            <a:ext cx="8458200" cy="769441"/>
          </a:xfrm>
          <a:prstGeom prst="rect">
            <a:avLst/>
          </a:prstGeom>
          <a:noFill/>
          <a:ln w="9525">
            <a:noFill/>
            <a:miter lim="800000"/>
            <a:headEnd/>
            <a:tailEnd/>
          </a:ln>
        </p:spPr>
        <p:txBody>
          <a:bodyPr>
            <a:spAutoFit/>
          </a:bodyPr>
          <a:lstStyle/>
          <a:p>
            <a:pPr algn="ctr"/>
            <a:r>
              <a:rPr lang="en-US" sz="4400" dirty="0">
                <a:solidFill>
                  <a:srgbClr val="FF3300"/>
                </a:solidFill>
                <a:latin typeface="Arial" charset="0"/>
              </a:rPr>
              <a:t>CHASING MALARIA</a:t>
            </a:r>
          </a:p>
        </p:txBody>
      </p:sp>
      <p:sp>
        <p:nvSpPr>
          <p:cNvPr id="21507"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sp>
        <p:nvSpPr>
          <p:cNvPr id="21508" name="Rectangle 6"/>
          <p:cNvSpPr>
            <a:spLocks noGrp="1" noChangeArrowheads="1"/>
          </p:cNvSpPr>
          <p:nvPr>
            <p:ph type="body" idx="4294967295"/>
          </p:nvPr>
        </p:nvSpPr>
        <p:spPr>
          <a:xfrm>
            <a:off x="381000" y="1905000"/>
            <a:ext cx="8534400" cy="4724400"/>
          </a:xfrm>
        </p:spPr>
        <p:txBody>
          <a:bodyPr/>
          <a:lstStyle/>
          <a:p>
            <a:pPr marL="0" indent="0" algn="ctr">
              <a:lnSpc>
                <a:spcPct val="80000"/>
              </a:lnSpc>
              <a:buNone/>
            </a:pPr>
            <a:r>
              <a:rPr lang="en-GB" sz="2800" b="1" dirty="0">
                <a:latin typeface="Arial" charset="0"/>
              </a:rPr>
              <a:t>MAPPING MALARIA</a:t>
            </a:r>
          </a:p>
          <a:p>
            <a:pPr>
              <a:lnSpc>
                <a:spcPct val="80000"/>
              </a:lnSpc>
            </a:pPr>
            <a:endParaRPr lang="en-GB" sz="2400" dirty="0">
              <a:latin typeface="Arial" charset="0"/>
            </a:endParaRPr>
          </a:p>
          <a:p>
            <a:pPr>
              <a:lnSpc>
                <a:spcPct val="80000"/>
              </a:lnSpc>
            </a:pPr>
            <a:r>
              <a:rPr lang="en-GB" sz="2800" dirty="0">
                <a:latin typeface="Arial" charset="0"/>
              </a:rPr>
              <a:t>Two years ago RAM sponsored the improvement of a Rapid Diagnostic Tool Register. Formally this form was a single form and only recorded where the name, age and sex of the patient being tested. This form was inevitably thrown away at the end of each month.</a:t>
            </a:r>
          </a:p>
          <a:p>
            <a:pPr>
              <a:lnSpc>
                <a:spcPct val="80000"/>
              </a:lnSpc>
            </a:pPr>
            <a:r>
              <a:rPr lang="en-GB" sz="2800" dirty="0">
                <a:latin typeface="Arial" charset="0"/>
              </a:rPr>
              <a:t>RAM improved this form, included where the patient came from, and made the forms into a register with duplicates. It is now possible to visit any health centre in PNG and know where the malaria positive patients are coming from.</a:t>
            </a:r>
          </a:p>
        </p:txBody>
      </p:sp>
      <p:pic>
        <p:nvPicPr>
          <p:cNvPr id="21509"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21510"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8" name="Rectangle 7"/>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3"/>
          <p:cNvSpPr txBox="1">
            <a:spLocks noChangeArrowheads="1"/>
          </p:cNvSpPr>
          <p:nvPr/>
        </p:nvSpPr>
        <p:spPr bwMode="auto">
          <a:xfrm>
            <a:off x="2209800" y="381000"/>
            <a:ext cx="5410200" cy="646113"/>
          </a:xfrm>
          <a:prstGeom prst="rect">
            <a:avLst/>
          </a:prstGeom>
          <a:noFill/>
          <a:ln w="9525">
            <a:noFill/>
            <a:miter lim="800000"/>
            <a:headEnd/>
            <a:tailEnd/>
          </a:ln>
        </p:spPr>
        <p:txBody>
          <a:bodyPr wrap="square">
            <a:spAutoFit/>
          </a:bodyPr>
          <a:lstStyle/>
          <a:p>
            <a:pPr algn="ctr"/>
            <a:r>
              <a:rPr lang="en-US" sz="3600" dirty="0">
                <a:solidFill>
                  <a:srgbClr val="FF3300"/>
                </a:solidFill>
                <a:latin typeface="Arial" charset="0"/>
              </a:rPr>
              <a:t>CHASING MALARIA</a:t>
            </a:r>
          </a:p>
        </p:txBody>
      </p:sp>
      <p:pic>
        <p:nvPicPr>
          <p:cNvPr id="38915" name="Picture 6" descr="RAMl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38916" name="Picture 7" descr="NMCP"/>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7" name="Rectangle 6"/>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pic>
        <p:nvPicPr>
          <p:cNvPr id="38918" name="Picture 8" descr="NHIS Form Old.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33400" y="990600"/>
            <a:ext cx="3733800" cy="5334000"/>
          </a:xfrm>
          <a:prstGeom prst="rect">
            <a:avLst/>
          </a:prstGeom>
          <a:noFill/>
          <a:ln w="9525">
            <a:noFill/>
            <a:miter lim="800000"/>
            <a:headEnd/>
            <a:tailEnd/>
          </a:ln>
        </p:spPr>
      </p:pic>
      <p:pic>
        <p:nvPicPr>
          <p:cNvPr id="38919" name="Picture 9" descr="NHIS Form New.pn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724400" y="990600"/>
            <a:ext cx="3765550" cy="5334000"/>
          </a:xfrm>
          <a:prstGeom prst="rect">
            <a:avLst/>
          </a:prstGeom>
          <a:noFill/>
          <a:ln w="9525">
            <a:noFill/>
            <a:miter lim="800000"/>
            <a:headEnd/>
            <a:tailEnd/>
          </a:ln>
        </p:spPr>
      </p:pic>
      <p:sp>
        <p:nvSpPr>
          <p:cNvPr id="38920" name="TextBox 10"/>
          <p:cNvSpPr txBox="1">
            <a:spLocks noChangeArrowheads="1"/>
          </p:cNvSpPr>
          <p:nvPr/>
        </p:nvSpPr>
        <p:spPr bwMode="auto">
          <a:xfrm>
            <a:off x="1676400" y="6273800"/>
            <a:ext cx="6553200" cy="584200"/>
          </a:xfrm>
          <a:prstGeom prst="rect">
            <a:avLst/>
          </a:prstGeom>
          <a:noFill/>
          <a:ln w="9525">
            <a:noFill/>
            <a:miter lim="800000"/>
            <a:headEnd/>
            <a:tailEnd/>
          </a:ln>
        </p:spPr>
        <p:txBody>
          <a:bodyPr>
            <a:spAutoFit/>
          </a:bodyPr>
          <a:lstStyle/>
          <a:p>
            <a:r>
              <a:rPr lang="en-AU" sz="1600" b="1" dirty="0">
                <a:latin typeface="Arial" charset="0"/>
                <a:cs typeface="Arial" charset="0"/>
              </a:rPr>
              <a:t>Old Form                                              New Form Being Distributed </a:t>
            </a:r>
          </a:p>
          <a:p>
            <a:r>
              <a:rPr lang="en-AU" sz="1600" b="1">
                <a:latin typeface="Arial" charset="0"/>
                <a:cs typeface="Arial" charset="0"/>
              </a:rPr>
              <a:t>                                                                              Countrywide</a:t>
            </a:r>
            <a:endParaRPr lang="en-AU" sz="1600" b="1" dirty="0">
              <a:latin typeface="Arial" charset="0"/>
              <a:cs typeface="Arial"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533400" y="533400"/>
            <a:ext cx="8153400" cy="769441"/>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CHASING MALARIA</a:t>
            </a:r>
          </a:p>
        </p:txBody>
      </p:sp>
      <p:sp>
        <p:nvSpPr>
          <p:cNvPr id="22531"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sp>
        <p:nvSpPr>
          <p:cNvPr id="22532" name="Rectangle 6"/>
          <p:cNvSpPr>
            <a:spLocks noGrp="1" noChangeArrowheads="1"/>
          </p:cNvSpPr>
          <p:nvPr>
            <p:ph type="body" idx="4294967295"/>
          </p:nvPr>
        </p:nvSpPr>
        <p:spPr>
          <a:xfrm>
            <a:off x="228600" y="1959985"/>
            <a:ext cx="8458200" cy="4593215"/>
          </a:xfrm>
        </p:spPr>
        <p:txBody>
          <a:bodyPr/>
          <a:lstStyle/>
          <a:p>
            <a:pPr>
              <a:lnSpc>
                <a:spcPct val="80000"/>
              </a:lnSpc>
            </a:pPr>
            <a:r>
              <a:rPr lang="en-GB" sz="2800" dirty="0">
                <a:latin typeface="Arial" charset="0"/>
              </a:rPr>
              <a:t>RAM pays for all the registers which can be found in nearly all the health centres in the country.</a:t>
            </a:r>
          </a:p>
          <a:p>
            <a:pPr>
              <a:lnSpc>
                <a:spcPct val="80000"/>
              </a:lnSpc>
            </a:pPr>
            <a:r>
              <a:rPr lang="en-GB" sz="2800" dirty="0">
                <a:latin typeface="Arial" charset="0"/>
              </a:rPr>
              <a:t>Where time and funds allow, RAM is able to map this data. Below is the preliminary results of data collected in Oro Province which shows all the negative and positive cases by village throughout the province.</a:t>
            </a:r>
          </a:p>
          <a:p>
            <a:pPr>
              <a:lnSpc>
                <a:spcPct val="80000"/>
              </a:lnSpc>
            </a:pPr>
            <a:r>
              <a:rPr lang="en-GB" sz="2800" dirty="0">
                <a:latin typeface="Arial" charset="0"/>
              </a:rPr>
              <a:t>The data clearly also shows where malaria cases are not being tested.</a:t>
            </a:r>
          </a:p>
        </p:txBody>
      </p:sp>
      <p:pic>
        <p:nvPicPr>
          <p:cNvPr id="22533"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22534"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8" name="Rectangle 7"/>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533400" y="533400"/>
            <a:ext cx="8153400" cy="769441"/>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CHASING MALARIA</a:t>
            </a:r>
          </a:p>
        </p:txBody>
      </p:sp>
      <p:sp>
        <p:nvSpPr>
          <p:cNvPr id="22531"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22533"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22534"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8" name="Rectangle 7"/>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pic>
        <p:nvPicPr>
          <p:cNvPr id="3" name="Picture 2">
            <a:extLst>
              <a:ext uri="{FF2B5EF4-FFF2-40B4-BE49-F238E27FC236}">
                <a16:creationId xmlns:a16="http://schemas.microsoft.com/office/drawing/2014/main" id="{B537C8D2-2782-481F-98C2-DDA4C7A7CE7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9480" y="2492800"/>
            <a:ext cx="4403834" cy="3513240"/>
          </a:xfrm>
          <a:prstGeom prst="rect">
            <a:avLst/>
          </a:prstGeom>
        </p:spPr>
      </p:pic>
      <p:pic>
        <p:nvPicPr>
          <p:cNvPr id="5" name="Picture 4">
            <a:extLst>
              <a:ext uri="{FF2B5EF4-FFF2-40B4-BE49-F238E27FC236}">
                <a16:creationId xmlns:a16="http://schemas.microsoft.com/office/drawing/2014/main" id="{10D7C338-9FB2-4D7D-878A-9AE533A3B72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48200" y="2492800"/>
            <a:ext cx="4321834" cy="3453851"/>
          </a:xfrm>
          <a:prstGeom prst="rect">
            <a:avLst/>
          </a:prstGeom>
        </p:spPr>
      </p:pic>
      <p:sp>
        <p:nvSpPr>
          <p:cNvPr id="6" name="TextBox 5">
            <a:extLst>
              <a:ext uri="{FF2B5EF4-FFF2-40B4-BE49-F238E27FC236}">
                <a16:creationId xmlns:a16="http://schemas.microsoft.com/office/drawing/2014/main" id="{33D43409-758D-4BCF-8950-3918AD61398F}"/>
              </a:ext>
            </a:extLst>
          </p:cNvPr>
          <p:cNvSpPr txBox="1"/>
          <p:nvPr/>
        </p:nvSpPr>
        <p:spPr>
          <a:xfrm>
            <a:off x="1143000" y="1754416"/>
            <a:ext cx="7010400" cy="523220"/>
          </a:xfrm>
          <a:prstGeom prst="rect">
            <a:avLst/>
          </a:prstGeom>
          <a:noFill/>
        </p:spPr>
        <p:txBody>
          <a:bodyPr wrap="square" rtlCol="0">
            <a:spAutoFit/>
          </a:bodyPr>
          <a:lstStyle/>
          <a:p>
            <a:pPr algn="ctr"/>
            <a:r>
              <a:rPr lang="en-AU" sz="2800" dirty="0">
                <a:latin typeface="Arial" panose="020B0604020202020204" pitchFamily="34" charset="0"/>
                <a:cs typeface="Arial" panose="020B0604020202020204" pitchFamily="34" charset="0"/>
              </a:rPr>
              <a:t>Data Collected From Oro Province In 2017</a:t>
            </a:r>
          </a:p>
        </p:txBody>
      </p:sp>
    </p:spTree>
    <p:extLst>
      <p:ext uri="{BB962C8B-B14F-4D97-AF65-F5344CB8AC3E}">
        <p14:creationId xmlns:p14="http://schemas.microsoft.com/office/powerpoint/2010/main" val="3822803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533400" y="533400"/>
            <a:ext cx="8153400" cy="769441"/>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CHASING MALARIA</a:t>
            </a:r>
          </a:p>
        </p:txBody>
      </p:sp>
      <p:sp>
        <p:nvSpPr>
          <p:cNvPr id="22531"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sp>
        <p:nvSpPr>
          <p:cNvPr id="22532" name="Rectangle 6"/>
          <p:cNvSpPr>
            <a:spLocks noGrp="1" noChangeArrowheads="1"/>
          </p:cNvSpPr>
          <p:nvPr>
            <p:ph type="body" idx="4294967295"/>
          </p:nvPr>
        </p:nvSpPr>
        <p:spPr>
          <a:xfrm>
            <a:off x="228600" y="1959985"/>
            <a:ext cx="8458200" cy="4593215"/>
          </a:xfrm>
        </p:spPr>
        <p:txBody>
          <a:bodyPr/>
          <a:lstStyle/>
          <a:p>
            <a:pPr marL="0" indent="0">
              <a:lnSpc>
                <a:spcPct val="80000"/>
              </a:lnSpc>
              <a:buNone/>
            </a:pPr>
            <a:r>
              <a:rPr lang="en-GB" sz="2800" dirty="0">
                <a:latin typeface="Arial" charset="0"/>
              </a:rPr>
              <a:t>MAPPING IN CENTRAL AND NCD PROVINCES</a:t>
            </a:r>
          </a:p>
          <a:p>
            <a:pPr>
              <a:lnSpc>
                <a:spcPct val="80000"/>
              </a:lnSpc>
            </a:pPr>
            <a:endParaRPr lang="en-GB" sz="3600" dirty="0">
              <a:latin typeface="Arial" charset="0"/>
            </a:endParaRPr>
          </a:p>
          <a:p>
            <a:pPr>
              <a:lnSpc>
                <a:spcPct val="80000"/>
              </a:lnSpc>
            </a:pPr>
            <a:r>
              <a:rPr lang="en-GB" sz="3600" dirty="0">
                <a:latin typeface="Arial" charset="0"/>
              </a:rPr>
              <a:t>Since late 2014, RAM has been giving nets away for all RDT positive cases. This has encouraged people to get tested while allowing health staff to collect data on malaria cases throughout the two provinces. </a:t>
            </a:r>
          </a:p>
          <a:p>
            <a:pPr>
              <a:lnSpc>
                <a:spcPct val="80000"/>
              </a:lnSpc>
            </a:pPr>
            <a:r>
              <a:rPr lang="en-GB" sz="3600" dirty="0">
                <a:latin typeface="Arial" charset="0"/>
              </a:rPr>
              <a:t>We also collect data on the travel history of the patients.</a:t>
            </a:r>
          </a:p>
        </p:txBody>
      </p:sp>
      <p:pic>
        <p:nvPicPr>
          <p:cNvPr id="22533"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22534"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8" name="Rectangle 7"/>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spTree>
    <p:extLst>
      <p:ext uri="{BB962C8B-B14F-4D97-AF65-F5344CB8AC3E}">
        <p14:creationId xmlns:p14="http://schemas.microsoft.com/office/powerpoint/2010/main" val="12881180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533400" y="533400"/>
            <a:ext cx="8153400" cy="769441"/>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CHASING MALARIA</a:t>
            </a:r>
          </a:p>
        </p:txBody>
      </p:sp>
      <p:sp>
        <p:nvSpPr>
          <p:cNvPr id="22531"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22533" name="Picture 8" descr="RAMl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22534" name="Picture 7" descr="NMCP"/>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8" name="Rectangle 7"/>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graphicFrame>
        <p:nvGraphicFramePr>
          <p:cNvPr id="3" name="Object 2">
            <a:extLst>
              <a:ext uri="{FF2B5EF4-FFF2-40B4-BE49-F238E27FC236}">
                <a16:creationId xmlns:a16="http://schemas.microsoft.com/office/drawing/2014/main" id="{5E4419BD-5401-453B-B289-E605928AA389}"/>
              </a:ext>
            </a:extLst>
          </p:cNvPr>
          <p:cNvGraphicFramePr>
            <a:graphicFrameLocks noChangeAspect="1"/>
          </p:cNvGraphicFramePr>
          <p:nvPr>
            <p:extLst>
              <p:ext uri="{D42A27DB-BD31-4B8C-83A1-F6EECF244321}">
                <p14:modId xmlns:p14="http://schemas.microsoft.com/office/powerpoint/2010/main" val="2463186828"/>
              </p:ext>
            </p:extLst>
          </p:nvPr>
        </p:nvGraphicFramePr>
        <p:xfrm>
          <a:off x="674486" y="3279228"/>
          <a:ext cx="7478913" cy="1752599"/>
        </p:xfrm>
        <a:graphic>
          <a:graphicData uri="http://schemas.openxmlformats.org/presentationml/2006/ole">
            <mc:AlternateContent xmlns:mc="http://schemas.openxmlformats.org/markup-compatibility/2006">
              <mc:Choice xmlns:v="urn:schemas-microsoft-com:vml" Requires="v">
                <p:oleObj spid="_x0000_s4147" name="Worksheet" r:id="rId5" imgW="4105261" imgH="962043" progId="Excel.Sheet.12">
                  <p:embed/>
                </p:oleObj>
              </mc:Choice>
              <mc:Fallback>
                <p:oleObj name="Worksheet" r:id="rId5" imgW="4105261" imgH="962043" progId="Excel.Sheet.12">
                  <p:embed/>
                  <p:pic>
                    <p:nvPicPr>
                      <p:cNvPr id="0" name=""/>
                      <p:cNvPicPr/>
                      <p:nvPr/>
                    </p:nvPicPr>
                    <p:blipFill>
                      <a:blip r:embed="rId6"/>
                      <a:stretch>
                        <a:fillRect/>
                      </a:stretch>
                    </p:blipFill>
                    <p:spPr>
                      <a:xfrm>
                        <a:off x="674486" y="3279228"/>
                        <a:ext cx="7478913" cy="1752599"/>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6DFD84B2-35C5-4B04-9D43-5C0A8D91842F}"/>
              </a:ext>
            </a:extLst>
          </p:cNvPr>
          <p:cNvSpPr txBox="1"/>
          <p:nvPr/>
        </p:nvSpPr>
        <p:spPr>
          <a:xfrm>
            <a:off x="674487" y="2133600"/>
            <a:ext cx="7478913" cy="830997"/>
          </a:xfrm>
          <a:prstGeom prst="rect">
            <a:avLst/>
          </a:prstGeom>
          <a:noFill/>
        </p:spPr>
        <p:txBody>
          <a:bodyPr wrap="square" rtlCol="0">
            <a:spAutoFit/>
          </a:bodyPr>
          <a:lstStyle/>
          <a:p>
            <a:pPr algn="ctr"/>
            <a:r>
              <a:rPr lang="en-AU" dirty="0">
                <a:latin typeface="Arial" panose="020B0604020202020204" pitchFamily="34" charset="0"/>
                <a:cs typeface="Arial" panose="020B0604020202020204" pitchFamily="34" charset="0"/>
              </a:rPr>
              <a:t>LLINs Given Out For Positive Cases Of Malaria In Central, NCD and Gulf Provinces</a:t>
            </a:r>
          </a:p>
        </p:txBody>
      </p:sp>
    </p:spTree>
    <p:extLst>
      <p:ext uri="{BB962C8B-B14F-4D97-AF65-F5344CB8AC3E}">
        <p14:creationId xmlns:p14="http://schemas.microsoft.com/office/powerpoint/2010/main" val="28312159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3"/>
          <p:cNvSpPr txBox="1">
            <a:spLocks noChangeArrowheads="1"/>
          </p:cNvSpPr>
          <p:nvPr/>
        </p:nvSpPr>
        <p:spPr bwMode="auto">
          <a:xfrm>
            <a:off x="1752600" y="381000"/>
            <a:ext cx="6477000" cy="1200150"/>
          </a:xfrm>
          <a:prstGeom prst="rect">
            <a:avLst/>
          </a:prstGeom>
          <a:noFill/>
          <a:ln w="9525">
            <a:noFill/>
            <a:miter lim="800000"/>
            <a:headEnd/>
            <a:tailEnd/>
          </a:ln>
        </p:spPr>
        <p:txBody>
          <a:bodyPr>
            <a:spAutoFit/>
          </a:bodyPr>
          <a:lstStyle/>
          <a:p>
            <a:pPr algn="ctr"/>
            <a:r>
              <a:rPr lang="en-US" sz="3600">
                <a:solidFill>
                  <a:srgbClr val="FF3300"/>
                </a:solidFill>
                <a:latin typeface="Arial" charset="0"/>
              </a:rPr>
              <a:t>Chasing Malaria Results </a:t>
            </a:r>
          </a:p>
          <a:p>
            <a:pPr algn="ctr"/>
            <a:endParaRPr lang="en-US" sz="3600">
              <a:solidFill>
                <a:srgbClr val="FF3300"/>
              </a:solidFill>
              <a:latin typeface="Arial" charset="0"/>
            </a:endParaRPr>
          </a:p>
        </p:txBody>
      </p:sp>
      <p:pic>
        <p:nvPicPr>
          <p:cNvPr id="39939" name="Picture 6" descr="RAMl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39940" name="Picture 7" descr="NMCP"/>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7" name="Rectangle 6"/>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sp>
        <p:nvSpPr>
          <p:cNvPr id="39942" name="TextBox 9"/>
          <p:cNvSpPr txBox="1">
            <a:spLocks noChangeArrowheads="1"/>
          </p:cNvSpPr>
          <p:nvPr/>
        </p:nvSpPr>
        <p:spPr bwMode="auto">
          <a:xfrm>
            <a:off x="838200" y="6211888"/>
            <a:ext cx="7620000" cy="646112"/>
          </a:xfrm>
          <a:prstGeom prst="rect">
            <a:avLst/>
          </a:prstGeom>
          <a:noFill/>
          <a:ln w="9525">
            <a:noFill/>
            <a:miter lim="800000"/>
            <a:headEnd/>
            <a:tailEnd/>
          </a:ln>
        </p:spPr>
        <p:txBody>
          <a:bodyPr>
            <a:spAutoFit/>
          </a:bodyPr>
          <a:lstStyle/>
          <a:p>
            <a:pPr algn="ctr"/>
            <a:r>
              <a:rPr lang="en-AU" sz="1800" dirty="0">
                <a:latin typeface="Arial" charset="0"/>
                <a:cs typeface="Arial" charset="0"/>
              </a:rPr>
              <a:t>Data From Chasing Malaria Project Showing Malaria Incidence By Age In Port Moresby IN 2016</a:t>
            </a:r>
          </a:p>
        </p:txBody>
      </p:sp>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90600" y="1144558"/>
            <a:ext cx="6629400" cy="496866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3"/>
          <p:cNvSpPr txBox="1">
            <a:spLocks noChangeArrowheads="1"/>
          </p:cNvSpPr>
          <p:nvPr/>
        </p:nvSpPr>
        <p:spPr bwMode="auto">
          <a:xfrm>
            <a:off x="1752600" y="381000"/>
            <a:ext cx="6477000" cy="1200150"/>
          </a:xfrm>
          <a:prstGeom prst="rect">
            <a:avLst/>
          </a:prstGeom>
          <a:noFill/>
          <a:ln w="9525">
            <a:noFill/>
            <a:miter lim="800000"/>
            <a:headEnd/>
            <a:tailEnd/>
          </a:ln>
        </p:spPr>
        <p:txBody>
          <a:bodyPr>
            <a:spAutoFit/>
          </a:bodyPr>
          <a:lstStyle/>
          <a:p>
            <a:pPr algn="ctr"/>
            <a:r>
              <a:rPr lang="en-US" sz="3600">
                <a:solidFill>
                  <a:srgbClr val="FF3300"/>
                </a:solidFill>
                <a:latin typeface="Arial" charset="0"/>
              </a:rPr>
              <a:t>Chasing Malaria Results </a:t>
            </a:r>
          </a:p>
          <a:p>
            <a:pPr algn="ctr"/>
            <a:endParaRPr lang="en-US" sz="3600">
              <a:solidFill>
                <a:srgbClr val="FF3300"/>
              </a:solidFill>
              <a:latin typeface="Arial" charset="0"/>
            </a:endParaRPr>
          </a:p>
        </p:txBody>
      </p:sp>
      <p:pic>
        <p:nvPicPr>
          <p:cNvPr id="39939" name="Picture 6" descr="RAMl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39940" name="Picture 7" descr="NMCP"/>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7" name="Rectangle 6"/>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sp>
        <p:nvSpPr>
          <p:cNvPr id="39942" name="TextBox 9"/>
          <p:cNvSpPr txBox="1">
            <a:spLocks noChangeArrowheads="1"/>
          </p:cNvSpPr>
          <p:nvPr/>
        </p:nvSpPr>
        <p:spPr bwMode="auto">
          <a:xfrm>
            <a:off x="863162" y="5911022"/>
            <a:ext cx="7620000" cy="923330"/>
          </a:xfrm>
          <a:prstGeom prst="rect">
            <a:avLst/>
          </a:prstGeom>
          <a:noFill/>
          <a:ln w="9525">
            <a:noFill/>
            <a:miter lim="800000"/>
            <a:headEnd/>
            <a:tailEnd/>
          </a:ln>
        </p:spPr>
        <p:txBody>
          <a:bodyPr>
            <a:spAutoFit/>
          </a:bodyPr>
          <a:lstStyle/>
          <a:p>
            <a:pPr algn="ctr"/>
            <a:r>
              <a:rPr lang="en-AU" sz="1800" dirty="0">
                <a:latin typeface="Arial" charset="0"/>
                <a:cs typeface="Arial" charset="0"/>
              </a:rPr>
              <a:t>Data From Chasing Malaria Project Showing Malaria Incidence By Age In Port Moresby IN 2016 But Only Cases Which Do Not Report Travel Outside Of Port Moresby</a:t>
            </a:r>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1147446"/>
            <a:ext cx="6172200" cy="4625994"/>
          </a:xfrm>
          <a:prstGeom prst="rect">
            <a:avLst/>
          </a:prstGeom>
        </p:spPr>
      </p:pic>
    </p:spTree>
    <p:extLst>
      <p:ext uri="{BB962C8B-B14F-4D97-AF65-F5344CB8AC3E}">
        <p14:creationId xmlns:p14="http://schemas.microsoft.com/office/powerpoint/2010/main" val="7877178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533400" y="533400"/>
            <a:ext cx="8153400" cy="769441"/>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CHASING MALARIA</a:t>
            </a:r>
          </a:p>
        </p:txBody>
      </p:sp>
      <p:sp>
        <p:nvSpPr>
          <p:cNvPr id="22531"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sp>
        <p:nvSpPr>
          <p:cNvPr id="22532" name="Rectangle 6"/>
          <p:cNvSpPr>
            <a:spLocks noGrp="1" noChangeArrowheads="1"/>
          </p:cNvSpPr>
          <p:nvPr>
            <p:ph type="body" idx="4294967295"/>
          </p:nvPr>
        </p:nvSpPr>
        <p:spPr>
          <a:xfrm>
            <a:off x="381000" y="1374576"/>
            <a:ext cx="8458200" cy="475439"/>
          </a:xfrm>
        </p:spPr>
        <p:txBody>
          <a:bodyPr/>
          <a:lstStyle/>
          <a:p>
            <a:pPr marL="0" indent="0">
              <a:lnSpc>
                <a:spcPct val="80000"/>
              </a:lnSpc>
              <a:buNone/>
            </a:pPr>
            <a:r>
              <a:rPr lang="en-GB" sz="2800" dirty="0">
                <a:latin typeface="Arial" charset="0"/>
              </a:rPr>
              <a:t>MAPPING IN CENTRAL AND NCD PROVINCES</a:t>
            </a:r>
          </a:p>
          <a:p>
            <a:pPr>
              <a:lnSpc>
                <a:spcPct val="80000"/>
              </a:lnSpc>
            </a:pPr>
            <a:endParaRPr lang="en-GB" sz="3600" dirty="0">
              <a:latin typeface="Arial" charset="0"/>
            </a:endParaRPr>
          </a:p>
        </p:txBody>
      </p:sp>
      <p:pic>
        <p:nvPicPr>
          <p:cNvPr id="22533"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22534"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8" name="Rectangle 7"/>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pic>
        <p:nvPicPr>
          <p:cNvPr id="3" name="Picture 2">
            <a:extLst>
              <a:ext uri="{FF2B5EF4-FFF2-40B4-BE49-F238E27FC236}">
                <a16:creationId xmlns:a16="http://schemas.microsoft.com/office/drawing/2014/main" id="{68485B50-4A66-4020-85DD-D6F4283283E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62100" y="1850015"/>
            <a:ext cx="6096000" cy="4816272"/>
          </a:xfrm>
          <a:prstGeom prst="rect">
            <a:avLst/>
          </a:prstGeom>
        </p:spPr>
      </p:pic>
    </p:spTree>
    <p:extLst>
      <p:ext uri="{BB962C8B-B14F-4D97-AF65-F5344CB8AC3E}">
        <p14:creationId xmlns:p14="http://schemas.microsoft.com/office/powerpoint/2010/main" val="31035246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533400" y="533400"/>
            <a:ext cx="8153400" cy="769441"/>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CHASING MALARIA</a:t>
            </a:r>
          </a:p>
        </p:txBody>
      </p:sp>
      <p:sp>
        <p:nvSpPr>
          <p:cNvPr id="22531"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sp>
        <p:nvSpPr>
          <p:cNvPr id="22532" name="Rectangle 6"/>
          <p:cNvSpPr>
            <a:spLocks noGrp="1" noChangeArrowheads="1"/>
          </p:cNvSpPr>
          <p:nvPr>
            <p:ph type="body" idx="4294967295"/>
          </p:nvPr>
        </p:nvSpPr>
        <p:spPr>
          <a:xfrm>
            <a:off x="228600" y="1959985"/>
            <a:ext cx="8458200" cy="4593215"/>
          </a:xfrm>
        </p:spPr>
        <p:txBody>
          <a:bodyPr/>
          <a:lstStyle/>
          <a:p>
            <a:pPr>
              <a:lnSpc>
                <a:spcPct val="80000"/>
              </a:lnSpc>
            </a:pPr>
            <a:r>
              <a:rPr lang="en-GB" sz="2800" dirty="0">
                <a:latin typeface="Arial" charset="0"/>
              </a:rPr>
              <a:t>WORKINNG WITH THE NEW ELECTRONIC NHIS</a:t>
            </a:r>
          </a:p>
          <a:p>
            <a:pPr>
              <a:lnSpc>
                <a:spcPct val="80000"/>
              </a:lnSpc>
            </a:pPr>
            <a:r>
              <a:rPr lang="en-GB" sz="2800" dirty="0">
                <a:latin typeface="Arial" charset="0"/>
              </a:rPr>
              <a:t>PNG has a National Health Information System that uses tablets to collect data. This system is live and data is collected everyday through data transfers.</a:t>
            </a:r>
          </a:p>
          <a:p>
            <a:pPr>
              <a:lnSpc>
                <a:spcPct val="80000"/>
              </a:lnSpc>
            </a:pPr>
            <a:r>
              <a:rPr lang="en-GB" sz="2800" dirty="0">
                <a:latin typeface="Arial" charset="0"/>
              </a:rPr>
              <a:t>At present, this system is operating in five provinces of Bougainville, West New Britain, Milne Bay and </a:t>
            </a:r>
            <a:r>
              <a:rPr lang="en-GB" sz="2800" dirty="0" err="1">
                <a:latin typeface="Arial" charset="0"/>
              </a:rPr>
              <a:t>Enga</a:t>
            </a:r>
            <a:r>
              <a:rPr lang="en-GB" sz="2800" dirty="0">
                <a:latin typeface="Arial" charset="0"/>
              </a:rPr>
              <a:t>. </a:t>
            </a:r>
          </a:p>
        </p:txBody>
      </p:sp>
      <p:pic>
        <p:nvPicPr>
          <p:cNvPr id="22533"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22534"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8" name="Rectangle 7"/>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spTree>
    <p:extLst>
      <p:ext uri="{BB962C8B-B14F-4D97-AF65-F5344CB8AC3E}">
        <p14:creationId xmlns:p14="http://schemas.microsoft.com/office/powerpoint/2010/main" val="2588458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5"/>
          <p:cNvSpPr txBox="1">
            <a:spLocks noChangeArrowheads="1"/>
          </p:cNvSpPr>
          <p:nvPr/>
        </p:nvSpPr>
        <p:spPr bwMode="auto">
          <a:xfrm>
            <a:off x="2362200" y="762000"/>
            <a:ext cx="5334000" cy="914400"/>
          </a:xfrm>
          <a:prstGeom prst="rect">
            <a:avLst/>
          </a:prstGeom>
          <a:noFill/>
          <a:ln w="9525">
            <a:noFill/>
            <a:miter lim="800000"/>
            <a:headEnd/>
            <a:tailEnd/>
          </a:ln>
        </p:spPr>
        <p:txBody>
          <a:bodyPr>
            <a:spAutoFit/>
          </a:bodyPr>
          <a:lstStyle/>
          <a:p>
            <a:pPr algn="ctr"/>
            <a:r>
              <a:rPr lang="en-US" sz="5400">
                <a:solidFill>
                  <a:srgbClr val="FF3300"/>
                </a:solidFill>
                <a:latin typeface="Arial" charset="0"/>
              </a:rPr>
              <a:t>RESULTS</a:t>
            </a:r>
            <a:endParaRPr lang="en-US" sz="5400"/>
          </a:p>
        </p:txBody>
      </p:sp>
      <p:sp>
        <p:nvSpPr>
          <p:cNvPr id="10243" name="Text Box 6"/>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10244" name="Picture 10"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sp>
        <p:nvSpPr>
          <p:cNvPr id="10245" name="TextBox 9"/>
          <p:cNvSpPr txBox="1">
            <a:spLocks noChangeArrowheads="1"/>
          </p:cNvSpPr>
          <p:nvPr/>
        </p:nvSpPr>
        <p:spPr bwMode="auto">
          <a:xfrm>
            <a:off x="0" y="2209800"/>
            <a:ext cx="2286000" cy="3539430"/>
          </a:xfrm>
          <a:prstGeom prst="rect">
            <a:avLst/>
          </a:prstGeom>
          <a:noFill/>
          <a:ln w="9525">
            <a:noFill/>
            <a:miter lim="800000"/>
            <a:headEnd/>
            <a:tailEnd/>
          </a:ln>
        </p:spPr>
        <p:txBody>
          <a:bodyPr>
            <a:spAutoFit/>
          </a:bodyPr>
          <a:lstStyle/>
          <a:p>
            <a:r>
              <a:rPr lang="en-US" sz="3200" dirty="0">
                <a:latin typeface="Arial" charset="0"/>
                <a:cs typeface="Arial" charset="0"/>
              </a:rPr>
              <a:t>RAM Distributes LLINs On A Three Year Basis To All Areas Of PNG</a:t>
            </a:r>
          </a:p>
        </p:txBody>
      </p:sp>
      <p:pic>
        <p:nvPicPr>
          <p:cNvPr id="10246"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pic>
        <p:nvPicPr>
          <p:cNvPr id="3" name="Picture 2">
            <a:extLst>
              <a:ext uri="{FF2B5EF4-FFF2-40B4-BE49-F238E27FC236}">
                <a16:creationId xmlns:a16="http://schemas.microsoft.com/office/drawing/2014/main" id="{DB428879-442C-45C9-AD14-437F007E101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0" y="1984704"/>
            <a:ext cx="6629400" cy="4653839"/>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533400" y="533400"/>
            <a:ext cx="8153400" cy="769441"/>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CHASING MALARIA</a:t>
            </a:r>
          </a:p>
        </p:txBody>
      </p:sp>
      <p:sp>
        <p:nvSpPr>
          <p:cNvPr id="22531"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22533"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22534"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8" name="Rectangle 7"/>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pic>
        <p:nvPicPr>
          <p:cNvPr id="3" name="Picture 2">
            <a:extLst>
              <a:ext uri="{FF2B5EF4-FFF2-40B4-BE49-F238E27FC236}">
                <a16:creationId xmlns:a16="http://schemas.microsoft.com/office/drawing/2014/main" id="{75CBACFE-FE2B-4A85-B5FC-898FF7B6C06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8271" y="1284833"/>
            <a:ext cx="4274239" cy="5555159"/>
          </a:xfrm>
          <a:prstGeom prst="rect">
            <a:avLst/>
          </a:prstGeom>
        </p:spPr>
      </p:pic>
      <p:pic>
        <p:nvPicPr>
          <p:cNvPr id="7" name="Picture 6">
            <a:extLst>
              <a:ext uri="{FF2B5EF4-FFF2-40B4-BE49-F238E27FC236}">
                <a16:creationId xmlns:a16="http://schemas.microsoft.com/office/drawing/2014/main" id="{1A9DF785-AAA1-4766-B5D3-14567C18CDA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28701" y="1377204"/>
            <a:ext cx="4210766" cy="5480796"/>
          </a:xfrm>
          <a:prstGeom prst="rect">
            <a:avLst/>
          </a:prstGeom>
        </p:spPr>
      </p:pic>
    </p:spTree>
    <p:extLst>
      <p:ext uri="{BB962C8B-B14F-4D97-AF65-F5344CB8AC3E}">
        <p14:creationId xmlns:p14="http://schemas.microsoft.com/office/powerpoint/2010/main" val="30366395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533400" y="533400"/>
            <a:ext cx="8153400" cy="1446550"/>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CHASING MALARIA</a:t>
            </a:r>
          </a:p>
          <a:p>
            <a:pPr algn="ctr"/>
            <a:r>
              <a:rPr lang="en-US" sz="4400" dirty="0">
                <a:solidFill>
                  <a:srgbClr val="FF3300"/>
                </a:solidFill>
                <a:latin typeface="Arial" charset="0"/>
              </a:rPr>
              <a:t>Bougainville</a:t>
            </a:r>
          </a:p>
        </p:txBody>
      </p:sp>
      <p:sp>
        <p:nvSpPr>
          <p:cNvPr id="22531"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22533"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22534"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8" name="Rectangle 7"/>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sp>
        <p:nvSpPr>
          <p:cNvPr id="2" name="TextBox 1">
            <a:extLst>
              <a:ext uri="{FF2B5EF4-FFF2-40B4-BE49-F238E27FC236}">
                <a16:creationId xmlns:a16="http://schemas.microsoft.com/office/drawing/2014/main" id="{B24044FB-2D98-4DD2-8B1C-4F4113A76CCB}"/>
              </a:ext>
            </a:extLst>
          </p:cNvPr>
          <p:cNvSpPr txBox="1"/>
          <p:nvPr/>
        </p:nvSpPr>
        <p:spPr>
          <a:xfrm>
            <a:off x="304800" y="2098982"/>
            <a:ext cx="4495800" cy="4154984"/>
          </a:xfrm>
          <a:prstGeom prst="rect">
            <a:avLst/>
          </a:prstGeom>
          <a:noFill/>
        </p:spPr>
        <p:txBody>
          <a:bodyPr wrap="square" rtlCol="0">
            <a:spAutoFit/>
          </a:bodyPr>
          <a:lstStyle/>
          <a:p>
            <a:pPr marL="342900" indent="-342900">
              <a:buFont typeface="Arial" panose="020B0604020202020204" pitchFamily="34" charset="0"/>
              <a:buChar char="•"/>
            </a:pPr>
            <a:r>
              <a:rPr lang="en-AU" dirty="0">
                <a:latin typeface="Arial" panose="020B0604020202020204" pitchFamily="34" charset="0"/>
                <a:cs typeface="Arial" panose="020B0604020202020204" pitchFamily="34" charset="0"/>
              </a:rPr>
              <a:t>Reduction of malaria appears associated with a health Island Project which started in 2006 in the south of Bougainville.</a:t>
            </a:r>
          </a:p>
          <a:p>
            <a:pPr marL="342900" indent="-342900">
              <a:buFont typeface="Arial" panose="020B0604020202020204" pitchFamily="34" charset="0"/>
              <a:buChar char="•"/>
            </a:pPr>
            <a:r>
              <a:rPr lang="en-AU" dirty="0">
                <a:latin typeface="Arial" panose="020B0604020202020204" pitchFamily="34" charset="0"/>
                <a:cs typeface="Arial" panose="020B0604020202020204" pitchFamily="34" charset="0"/>
              </a:rPr>
              <a:t>We visited the Health Islands Community Project. What we learnt is that community involvement takes a very long time. 25 exhibition villages in 10 years.</a:t>
            </a:r>
          </a:p>
        </p:txBody>
      </p:sp>
      <p:pic>
        <p:nvPicPr>
          <p:cNvPr id="10" name="Content Placeholder 3" descr="Amp.JPG">
            <a:extLst>
              <a:ext uri="{FF2B5EF4-FFF2-40B4-BE49-F238E27FC236}">
                <a16:creationId xmlns:a16="http://schemas.microsoft.com/office/drawing/2014/main" id="{4ECBA7CA-F7FB-468E-AA54-D1BDCD85A8AA}"/>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5059363" y="2743200"/>
            <a:ext cx="3810000" cy="2857500"/>
          </a:xfrm>
          <a:prstGeom prst="rect">
            <a:avLst/>
          </a:prstGeom>
        </p:spPr>
      </p:pic>
    </p:spTree>
    <p:extLst>
      <p:ext uri="{BB962C8B-B14F-4D97-AF65-F5344CB8AC3E}">
        <p14:creationId xmlns:p14="http://schemas.microsoft.com/office/powerpoint/2010/main" val="14435419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533400" y="533400"/>
            <a:ext cx="8153400" cy="1446550"/>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CHASING MALARIA</a:t>
            </a:r>
          </a:p>
          <a:p>
            <a:pPr algn="ctr"/>
            <a:r>
              <a:rPr lang="en-US" sz="4400" dirty="0">
                <a:solidFill>
                  <a:srgbClr val="FF3300"/>
                </a:solidFill>
                <a:latin typeface="Arial" charset="0"/>
              </a:rPr>
              <a:t>Bougainville</a:t>
            </a:r>
          </a:p>
        </p:txBody>
      </p:sp>
      <p:sp>
        <p:nvSpPr>
          <p:cNvPr id="22531"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22533"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22534"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8" name="Rectangle 7"/>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sp>
        <p:nvSpPr>
          <p:cNvPr id="2" name="TextBox 1">
            <a:extLst>
              <a:ext uri="{FF2B5EF4-FFF2-40B4-BE49-F238E27FC236}">
                <a16:creationId xmlns:a16="http://schemas.microsoft.com/office/drawing/2014/main" id="{B24044FB-2D98-4DD2-8B1C-4F4113A76CCB}"/>
              </a:ext>
            </a:extLst>
          </p:cNvPr>
          <p:cNvSpPr txBox="1"/>
          <p:nvPr/>
        </p:nvSpPr>
        <p:spPr>
          <a:xfrm>
            <a:off x="76200" y="2108242"/>
            <a:ext cx="4495800" cy="4154984"/>
          </a:xfrm>
          <a:prstGeom prst="rect">
            <a:avLst/>
          </a:prstGeom>
          <a:noFill/>
        </p:spPr>
        <p:txBody>
          <a:bodyPr wrap="square" rtlCol="0">
            <a:spAutoFit/>
          </a:bodyPr>
          <a:lstStyle/>
          <a:p>
            <a:pPr marL="342900" indent="-342900">
              <a:buFont typeface="Arial" panose="020B0604020202020204" pitchFamily="34" charset="0"/>
              <a:buChar char="•"/>
            </a:pPr>
            <a:r>
              <a:rPr lang="en-AU" dirty="0">
                <a:latin typeface="Arial" panose="020B0604020202020204" pitchFamily="34" charset="0"/>
                <a:cs typeface="Arial" panose="020B0604020202020204" pitchFamily="34" charset="0"/>
              </a:rPr>
              <a:t>Programme was very surprised to see the malaria hotspots. </a:t>
            </a:r>
          </a:p>
          <a:p>
            <a:pPr marL="342900" indent="-342900">
              <a:buFont typeface="Arial" panose="020B0604020202020204" pitchFamily="34" charset="0"/>
              <a:buChar char="•"/>
            </a:pPr>
            <a:r>
              <a:rPr lang="en-AU" dirty="0">
                <a:latin typeface="Arial" panose="020B0604020202020204" pitchFamily="34" charset="0"/>
                <a:cs typeface="Arial" panose="020B0604020202020204" pitchFamily="34" charset="0"/>
              </a:rPr>
              <a:t>We shared many ideas about community involvement.</a:t>
            </a:r>
          </a:p>
          <a:p>
            <a:pPr marL="342900" indent="-342900">
              <a:buFont typeface="Arial" panose="020B0604020202020204" pitchFamily="34" charset="0"/>
              <a:buChar char="•"/>
            </a:pPr>
            <a:r>
              <a:rPr lang="en-AU" dirty="0">
                <a:latin typeface="Arial" panose="020B0604020202020204" pitchFamily="34" charset="0"/>
                <a:cs typeface="Arial" panose="020B0604020202020204" pitchFamily="34" charset="0"/>
              </a:rPr>
              <a:t>Question is how to go forward.</a:t>
            </a:r>
          </a:p>
          <a:p>
            <a:pPr marL="342900" indent="-342900">
              <a:buFont typeface="Arial" panose="020B0604020202020204" pitchFamily="34" charset="0"/>
              <a:buChar char="•"/>
            </a:pPr>
            <a:r>
              <a:rPr lang="en-AU" dirty="0">
                <a:latin typeface="Arial" panose="020B0604020202020204" pitchFamily="34" charset="0"/>
                <a:cs typeface="Arial" panose="020B0604020202020204" pitchFamily="34" charset="0"/>
              </a:rPr>
              <a:t>RAM can help with mapping malaria but not sure if we can expand into Bougainville as this would be expensive.</a:t>
            </a:r>
          </a:p>
        </p:txBody>
      </p:sp>
      <p:pic>
        <p:nvPicPr>
          <p:cNvPr id="9" name="Content Placeholder 3" descr="IMG_2660.JPG">
            <a:extLst>
              <a:ext uri="{FF2B5EF4-FFF2-40B4-BE49-F238E27FC236}">
                <a16:creationId xmlns:a16="http://schemas.microsoft.com/office/drawing/2014/main" id="{323A2B63-DC6C-40AF-83D9-C495CCC98B2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4826000" y="2464841"/>
            <a:ext cx="3860800" cy="2895600"/>
          </a:xfrm>
          <a:prstGeom prst="rect">
            <a:avLst/>
          </a:prstGeom>
        </p:spPr>
      </p:pic>
    </p:spTree>
    <p:extLst>
      <p:ext uri="{BB962C8B-B14F-4D97-AF65-F5344CB8AC3E}">
        <p14:creationId xmlns:p14="http://schemas.microsoft.com/office/powerpoint/2010/main" val="6876427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533400" y="533400"/>
            <a:ext cx="8153400" cy="1446550"/>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CHASING MALARIA</a:t>
            </a:r>
          </a:p>
          <a:p>
            <a:pPr algn="ctr"/>
            <a:r>
              <a:rPr lang="en-US" sz="4400" dirty="0">
                <a:solidFill>
                  <a:srgbClr val="FF3300"/>
                </a:solidFill>
                <a:latin typeface="Arial" charset="0"/>
              </a:rPr>
              <a:t>Community Involvement</a:t>
            </a:r>
          </a:p>
        </p:txBody>
      </p:sp>
      <p:sp>
        <p:nvSpPr>
          <p:cNvPr id="22531"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22533"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22534"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8" name="Rectangle 7"/>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sp>
        <p:nvSpPr>
          <p:cNvPr id="2" name="TextBox 1">
            <a:extLst>
              <a:ext uri="{FF2B5EF4-FFF2-40B4-BE49-F238E27FC236}">
                <a16:creationId xmlns:a16="http://schemas.microsoft.com/office/drawing/2014/main" id="{B24044FB-2D98-4DD2-8B1C-4F4113A76CCB}"/>
              </a:ext>
            </a:extLst>
          </p:cNvPr>
          <p:cNvSpPr txBox="1"/>
          <p:nvPr/>
        </p:nvSpPr>
        <p:spPr>
          <a:xfrm>
            <a:off x="533400" y="2169587"/>
            <a:ext cx="8153400" cy="4154984"/>
          </a:xfrm>
          <a:prstGeom prst="rect">
            <a:avLst/>
          </a:prstGeom>
          <a:noFill/>
        </p:spPr>
        <p:txBody>
          <a:bodyPr wrap="square" rtlCol="0">
            <a:spAutoFit/>
          </a:bodyPr>
          <a:lstStyle/>
          <a:p>
            <a:pPr marL="342900" indent="-342900">
              <a:buFont typeface="Arial" panose="020B0604020202020204" pitchFamily="34" charset="0"/>
              <a:buChar char="•"/>
            </a:pPr>
            <a:r>
              <a:rPr lang="en-AU" dirty="0">
                <a:latin typeface="Arial" panose="020B0604020202020204" pitchFamily="34" charset="0"/>
                <a:cs typeface="Arial" panose="020B0604020202020204" pitchFamily="34" charset="0"/>
              </a:rPr>
              <a:t>RAM has been working with communities in the </a:t>
            </a:r>
            <a:r>
              <a:rPr lang="en-AU" dirty="0" err="1">
                <a:latin typeface="Arial" panose="020B0604020202020204" pitchFamily="34" charset="0"/>
                <a:cs typeface="Arial" panose="020B0604020202020204" pitchFamily="34" charset="0"/>
              </a:rPr>
              <a:t>Kairuku</a:t>
            </a:r>
            <a:r>
              <a:rPr lang="en-AU" dirty="0">
                <a:latin typeface="Arial" panose="020B0604020202020204" pitchFamily="34" charset="0"/>
                <a:cs typeface="Arial" panose="020B0604020202020204" pitchFamily="34" charset="0"/>
              </a:rPr>
              <a:t> area of Central Province where malaria is the worst and does not appear to have reduced by very much, particularly in the </a:t>
            </a:r>
            <a:r>
              <a:rPr lang="en-AU" dirty="0" err="1">
                <a:latin typeface="Arial" panose="020B0604020202020204" pitchFamily="34" charset="0"/>
                <a:cs typeface="Arial" panose="020B0604020202020204" pitchFamily="34" charset="0"/>
              </a:rPr>
              <a:t>Waima</a:t>
            </a:r>
            <a:r>
              <a:rPr lang="en-AU" dirty="0">
                <a:latin typeface="Arial" panose="020B0604020202020204" pitchFamily="34" charset="0"/>
                <a:cs typeface="Arial" panose="020B0604020202020204" pitchFamily="34" charset="0"/>
              </a:rPr>
              <a:t> area.</a:t>
            </a:r>
          </a:p>
          <a:p>
            <a:pPr marL="342900" indent="-342900">
              <a:buFont typeface="Arial" panose="020B0604020202020204" pitchFamily="34" charset="0"/>
              <a:buChar char="•"/>
            </a:pPr>
            <a:r>
              <a:rPr lang="en-AU" dirty="0">
                <a:latin typeface="Arial" panose="020B0604020202020204" pitchFamily="34" charset="0"/>
                <a:cs typeface="Arial" panose="020B0604020202020204" pitchFamily="34" charset="0"/>
              </a:rPr>
              <a:t>Working closely with four health centres.</a:t>
            </a:r>
          </a:p>
          <a:p>
            <a:pPr marL="342900" indent="-342900">
              <a:buFont typeface="Arial" panose="020B0604020202020204" pitchFamily="34" charset="0"/>
              <a:buChar char="•"/>
            </a:pPr>
            <a:r>
              <a:rPr lang="en-AU" dirty="0">
                <a:latin typeface="Arial" panose="020B0604020202020204" pitchFamily="34" charset="0"/>
                <a:cs typeface="Arial" panose="020B0604020202020204" pitchFamily="34" charset="0"/>
              </a:rPr>
              <a:t>Presently working with 15 schools and many communities to encourage looking for breeding sites of malaria on a weekly basis.</a:t>
            </a:r>
          </a:p>
          <a:p>
            <a:pPr marL="342900" indent="-342900">
              <a:buFont typeface="Arial" panose="020B0604020202020204" pitchFamily="34" charset="0"/>
              <a:buChar char="•"/>
            </a:pPr>
            <a:r>
              <a:rPr lang="en-AU" dirty="0">
                <a:latin typeface="Arial" panose="020B0604020202020204" pitchFamily="34" charset="0"/>
                <a:cs typeface="Arial" panose="020B0604020202020204" pitchFamily="34" charset="0"/>
              </a:rPr>
              <a:t>School teachers and children are educated in malaria and asked to form school clubs which should look for larvae on a weekly basis.</a:t>
            </a:r>
            <a:endParaRPr lang="en-AU" dirty="0"/>
          </a:p>
        </p:txBody>
      </p:sp>
    </p:spTree>
    <p:extLst>
      <p:ext uri="{BB962C8B-B14F-4D97-AF65-F5344CB8AC3E}">
        <p14:creationId xmlns:p14="http://schemas.microsoft.com/office/powerpoint/2010/main" val="21799692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533400" y="533400"/>
            <a:ext cx="8153400" cy="1446550"/>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CHASING MALARIA</a:t>
            </a:r>
          </a:p>
          <a:p>
            <a:pPr algn="ctr"/>
            <a:r>
              <a:rPr lang="en-US" sz="4400" dirty="0">
                <a:solidFill>
                  <a:srgbClr val="FF3300"/>
                </a:solidFill>
                <a:latin typeface="Arial" charset="0"/>
              </a:rPr>
              <a:t>Community Involvement</a:t>
            </a:r>
          </a:p>
        </p:txBody>
      </p:sp>
      <p:pic>
        <p:nvPicPr>
          <p:cNvPr id="22533"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22534"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8" name="Rectangle 7"/>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sp>
        <p:nvSpPr>
          <p:cNvPr id="7" name="Rectangle 9">
            <a:extLst>
              <a:ext uri="{FF2B5EF4-FFF2-40B4-BE49-F238E27FC236}">
                <a16:creationId xmlns:a16="http://schemas.microsoft.com/office/drawing/2014/main" id="{536A6D8A-7777-4A60-B447-0463A391D72A}"/>
              </a:ext>
            </a:extLst>
          </p:cNvPr>
          <p:cNvSpPr>
            <a:spLocks noChangeArrowheads="1"/>
          </p:cNvSpPr>
          <p:nvPr/>
        </p:nvSpPr>
        <p:spPr bwMode="auto">
          <a:xfrm>
            <a:off x="355599" y="1532079"/>
            <a:ext cx="10484069" cy="550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pic>
        <p:nvPicPr>
          <p:cNvPr id="5" name="Picture 4">
            <a:extLst>
              <a:ext uri="{FF2B5EF4-FFF2-40B4-BE49-F238E27FC236}">
                <a16:creationId xmlns:a16="http://schemas.microsoft.com/office/drawing/2014/main" id="{5BB5E2B6-763A-4804-BD55-5D7616DFD05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09700" y="1874979"/>
            <a:ext cx="6400800" cy="4800600"/>
          </a:xfrm>
          <a:prstGeom prst="rect">
            <a:avLst/>
          </a:prstGeom>
        </p:spPr>
      </p:pic>
    </p:spTree>
    <p:extLst>
      <p:ext uri="{BB962C8B-B14F-4D97-AF65-F5344CB8AC3E}">
        <p14:creationId xmlns:p14="http://schemas.microsoft.com/office/powerpoint/2010/main" val="6374552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533400" y="533400"/>
            <a:ext cx="8153400" cy="1446550"/>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CHASING MALARIA</a:t>
            </a:r>
          </a:p>
          <a:p>
            <a:pPr algn="ctr"/>
            <a:r>
              <a:rPr lang="en-US" sz="4400" dirty="0">
                <a:solidFill>
                  <a:srgbClr val="FF3300"/>
                </a:solidFill>
                <a:latin typeface="Arial" charset="0"/>
              </a:rPr>
              <a:t>Community Involvement</a:t>
            </a:r>
          </a:p>
        </p:txBody>
      </p:sp>
      <p:pic>
        <p:nvPicPr>
          <p:cNvPr id="22533"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22534"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8" name="Rectangle 7"/>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sp>
        <p:nvSpPr>
          <p:cNvPr id="7" name="Rectangle 9">
            <a:extLst>
              <a:ext uri="{FF2B5EF4-FFF2-40B4-BE49-F238E27FC236}">
                <a16:creationId xmlns:a16="http://schemas.microsoft.com/office/drawing/2014/main" id="{536A6D8A-7777-4A60-B447-0463A391D72A}"/>
              </a:ext>
            </a:extLst>
          </p:cNvPr>
          <p:cNvSpPr>
            <a:spLocks noChangeArrowheads="1"/>
          </p:cNvSpPr>
          <p:nvPr/>
        </p:nvSpPr>
        <p:spPr bwMode="auto">
          <a:xfrm>
            <a:off x="355599" y="1532079"/>
            <a:ext cx="10484069" cy="550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pic>
        <p:nvPicPr>
          <p:cNvPr id="1032" name="Picture 8" descr="IMG_20170322_114114">
            <a:extLst>
              <a:ext uri="{FF2B5EF4-FFF2-40B4-BE49-F238E27FC236}">
                <a16:creationId xmlns:a16="http://schemas.microsoft.com/office/drawing/2014/main" id="{11C9F055-47CF-4945-894A-36358852B93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5599" y="1989278"/>
            <a:ext cx="3959686" cy="220172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G_20170322_114749">
            <a:extLst>
              <a:ext uri="{FF2B5EF4-FFF2-40B4-BE49-F238E27FC236}">
                <a16:creationId xmlns:a16="http://schemas.microsoft.com/office/drawing/2014/main" id="{F0491DFC-D8A3-4C9F-9B9A-DDE94CDB0DD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446923" y="1971489"/>
            <a:ext cx="4166131" cy="2201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D7D8AEB1-B990-48A5-8385-57AECC7F9D11}"/>
              </a:ext>
            </a:extLst>
          </p:cNvPr>
          <p:cNvSpPr/>
          <p:nvPr/>
        </p:nvSpPr>
        <p:spPr>
          <a:xfrm>
            <a:off x="276685" y="3969495"/>
            <a:ext cx="4038600" cy="461665"/>
          </a:xfrm>
          <a:prstGeom prst="rect">
            <a:avLst/>
          </a:prstGeom>
        </p:spPr>
        <p:txBody>
          <a:bodyPr wrap="square">
            <a:spAutoFit/>
          </a:bodyPr>
          <a:lstStyle/>
          <a:p>
            <a:r>
              <a:rPr lang="en-AU" b="1" dirty="0">
                <a:latin typeface="Calibri" panose="020F0502020204030204" pitchFamily="34" charset="0"/>
                <a:ea typeface="Calibri" panose="020F0502020204030204" pitchFamily="34" charset="0"/>
                <a:cs typeface="Times New Roman" panose="02020603050405020304" pitchFamily="18" charset="0"/>
              </a:rPr>
              <a:t> </a:t>
            </a:r>
            <a:r>
              <a:rPr lang="en-AU" sz="1000" b="1" dirty="0">
                <a:latin typeface="Calibri" panose="020F0502020204030204" pitchFamily="34" charset="0"/>
                <a:ea typeface="Calibri" panose="020F0502020204030204" pitchFamily="34" charset="0"/>
                <a:cs typeface="Times New Roman" panose="02020603050405020304" pitchFamily="18" charset="0"/>
              </a:rPr>
              <a:t>Picture 1. Sacred Heart Primary School Students going to Collect Larvae</a:t>
            </a:r>
            <a:endParaRPr lang="en-AU" sz="1000" dirty="0"/>
          </a:p>
        </p:txBody>
      </p:sp>
      <p:sp>
        <p:nvSpPr>
          <p:cNvPr id="10" name="Rectangle 9">
            <a:extLst>
              <a:ext uri="{FF2B5EF4-FFF2-40B4-BE49-F238E27FC236}">
                <a16:creationId xmlns:a16="http://schemas.microsoft.com/office/drawing/2014/main" id="{389DF471-2DD5-44A8-9BD8-5FC4BA4524D3}"/>
              </a:ext>
            </a:extLst>
          </p:cNvPr>
          <p:cNvSpPr/>
          <p:nvPr/>
        </p:nvSpPr>
        <p:spPr>
          <a:xfrm>
            <a:off x="4365296" y="4184939"/>
            <a:ext cx="4329387" cy="246221"/>
          </a:xfrm>
          <a:prstGeom prst="rect">
            <a:avLst/>
          </a:prstGeom>
        </p:spPr>
        <p:txBody>
          <a:bodyPr wrap="square">
            <a:spAutoFit/>
          </a:bodyPr>
          <a:lstStyle/>
          <a:p>
            <a:r>
              <a:rPr lang="en-AU" sz="1000" b="1" dirty="0">
                <a:latin typeface="Calibri" panose="020F0502020204030204" pitchFamily="34" charset="0"/>
                <a:ea typeface="Calibri" panose="020F0502020204030204" pitchFamily="34" charset="0"/>
                <a:cs typeface="Times New Roman" panose="02020603050405020304" pitchFamily="18" charset="0"/>
              </a:rPr>
              <a:t>Picture 2. Students Collecting Larvae at </a:t>
            </a:r>
            <a:r>
              <a:rPr lang="en-AU" sz="1000" b="1" dirty="0" err="1">
                <a:latin typeface="Calibri" panose="020F0502020204030204" pitchFamily="34" charset="0"/>
                <a:ea typeface="Calibri" panose="020F0502020204030204" pitchFamily="34" charset="0"/>
                <a:cs typeface="Times New Roman" panose="02020603050405020304" pitchFamily="18" charset="0"/>
              </a:rPr>
              <a:t>Barina</a:t>
            </a:r>
            <a:r>
              <a:rPr lang="en-AU" sz="1000" b="1" dirty="0">
                <a:latin typeface="Calibri" panose="020F0502020204030204" pitchFamily="34" charset="0"/>
                <a:ea typeface="Calibri" panose="020F0502020204030204" pitchFamily="34" charset="0"/>
                <a:cs typeface="Times New Roman" panose="02020603050405020304" pitchFamily="18" charset="0"/>
              </a:rPr>
              <a:t> Village, </a:t>
            </a:r>
            <a:r>
              <a:rPr lang="en-AU" sz="1000" b="1" dirty="0" err="1">
                <a:latin typeface="Calibri" panose="020F0502020204030204" pitchFamily="34" charset="0"/>
                <a:ea typeface="Calibri" panose="020F0502020204030204" pitchFamily="34" charset="0"/>
                <a:cs typeface="Times New Roman" panose="02020603050405020304" pitchFamily="18" charset="0"/>
              </a:rPr>
              <a:t>Bereina</a:t>
            </a:r>
            <a:r>
              <a:rPr lang="en-AU" sz="1000" b="1" dirty="0">
                <a:latin typeface="Calibri" panose="020F0502020204030204" pitchFamily="34" charset="0"/>
                <a:ea typeface="Calibri" panose="020F0502020204030204" pitchFamily="34" charset="0"/>
                <a:cs typeface="Times New Roman" panose="02020603050405020304" pitchFamily="18" charset="0"/>
              </a:rPr>
              <a:t> Station.</a:t>
            </a:r>
            <a:endParaRPr lang="en-AU" sz="1000" dirty="0"/>
          </a:p>
        </p:txBody>
      </p:sp>
      <p:pic>
        <p:nvPicPr>
          <p:cNvPr id="1035" name="Picture 11" descr="IMG_20170322_120338">
            <a:extLst>
              <a:ext uri="{FF2B5EF4-FFF2-40B4-BE49-F238E27FC236}">
                <a16:creationId xmlns:a16="http://schemas.microsoft.com/office/drawing/2014/main" id="{AE9C9F7B-D0FE-4CC1-9E62-F48974E96A1C}"/>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50344" y="4465319"/>
            <a:ext cx="3949367" cy="2097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2" descr="IMG_20170323_095042">
            <a:extLst>
              <a:ext uri="{FF2B5EF4-FFF2-40B4-BE49-F238E27FC236}">
                <a16:creationId xmlns:a16="http://schemas.microsoft.com/office/drawing/2014/main" id="{6DED37A9-9A7B-419D-9FE3-4BA7B1F86249}"/>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430773" y="4475355"/>
            <a:ext cx="4166131" cy="2098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5DA9B5E4-4F67-4F26-BB31-D0924B5C02BB}"/>
              </a:ext>
            </a:extLst>
          </p:cNvPr>
          <p:cNvSpPr/>
          <p:nvPr/>
        </p:nvSpPr>
        <p:spPr>
          <a:xfrm>
            <a:off x="350344" y="6533382"/>
            <a:ext cx="3307256" cy="246221"/>
          </a:xfrm>
          <a:prstGeom prst="rect">
            <a:avLst/>
          </a:prstGeom>
        </p:spPr>
        <p:txBody>
          <a:bodyPr wrap="square">
            <a:spAutoFit/>
          </a:bodyPr>
          <a:lstStyle/>
          <a:p>
            <a:r>
              <a:rPr lang="en-AU" sz="1000" b="1" dirty="0">
                <a:latin typeface="Calibri" panose="020F0502020204030204" pitchFamily="34" charset="0"/>
                <a:ea typeface="Calibri" panose="020F0502020204030204" pitchFamily="34" charset="0"/>
                <a:cs typeface="Times New Roman" panose="02020603050405020304" pitchFamily="18" charset="0"/>
              </a:rPr>
              <a:t>Picture 3.  Students Participating in Land Filling Activity </a:t>
            </a:r>
            <a:endParaRPr lang="en-AU" sz="1000" dirty="0"/>
          </a:p>
        </p:txBody>
      </p:sp>
      <p:sp>
        <p:nvSpPr>
          <p:cNvPr id="12" name="Rectangle 11">
            <a:extLst>
              <a:ext uri="{FF2B5EF4-FFF2-40B4-BE49-F238E27FC236}">
                <a16:creationId xmlns:a16="http://schemas.microsoft.com/office/drawing/2014/main" id="{0E6C2F30-BA1A-4582-937E-533A1FA3505F}"/>
              </a:ext>
            </a:extLst>
          </p:cNvPr>
          <p:cNvSpPr/>
          <p:nvPr/>
        </p:nvSpPr>
        <p:spPr>
          <a:xfrm>
            <a:off x="4361142" y="6533381"/>
            <a:ext cx="4572000" cy="246221"/>
          </a:xfrm>
          <a:prstGeom prst="rect">
            <a:avLst/>
          </a:prstGeom>
        </p:spPr>
        <p:txBody>
          <a:bodyPr>
            <a:spAutoFit/>
          </a:bodyPr>
          <a:lstStyle/>
          <a:p>
            <a:r>
              <a:rPr lang="en-AU" sz="1000" b="1" dirty="0">
                <a:latin typeface="Calibri" panose="020F0502020204030204" pitchFamily="34" charset="0"/>
                <a:ea typeface="Calibri" panose="020F0502020204030204" pitchFamily="34" charset="0"/>
                <a:cs typeface="Times New Roman" panose="02020603050405020304" pitchFamily="18" charset="0"/>
              </a:rPr>
              <a:t>Picture 4. Larvae House for Storing Larvae for Observation </a:t>
            </a:r>
            <a:endParaRPr lang="en-AU" sz="1000" dirty="0"/>
          </a:p>
        </p:txBody>
      </p:sp>
    </p:spTree>
    <p:extLst>
      <p:ext uri="{BB962C8B-B14F-4D97-AF65-F5344CB8AC3E}">
        <p14:creationId xmlns:p14="http://schemas.microsoft.com/office/powerpoint/2010/main" val="24476891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533400" y="533400"/>
            <a:ext cx="8153400" cy="1446550"/>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CHASING MALARIA</a:t>
            </a:r>
          </a:p>
          <a:p>
            <a:pPr algn="ctr"/>
            <a:r>
              <a:rPr lang="en-US" sz="4400" dirty="0">
                <a:solidFill>
                  <a:srgbClr val="FF3300"/>
                </a:solidFill>
                <a:latin typeface="Arial" charset="0"/>
              </a:rPr>
              <a:t>Community Involvement</a:t>
            </a:r>
          </a:p>
        </p:txBody>
      </p:sp>
      <p:sp>
        <p:nvSpPr>
          <p:cNvPr id="22531"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22533"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22534"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8" name="Rectangle 7"/>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sp>
        <p:nvSpPr>
          <p:cNvPr id="2" name="TextBox 1">
            <a:extLst>
              <a:ext uri="{FF2B5EF4-FFF2-40B4-BE49-F238E27FC236}">
                <a16:creationId xmlns:a16="http://schemas.microsoft.com/office/drawing/2014/main" id="{B24044FB-2D98-4DD2-8B1C-4F4113A76CCB}"/>
              </a:ext>
            </a:extLst>
          </p:cNvPr>
          <p:cNvSpPr txBox="1"/>
          <p:nvPr/>
        </p:nvSpPr>
        <p:spPr>
          <a:xfrm>
            <a:off x="533400" y="2323475"/>
            <a:ext cx="8153400" cy="4770537"/>
          </a:xfrm>
          <a:prstGeom prst="rect">
            <a:avLst/>
          </a:prstGeom>
          <a:noFill/>
        </p:spPr>
        <p:txBody>
          <a:bodyPr wrap="square" rtlCol="0">
            <a:spAutoFit/>
          </a:bodyPr>
          <a:lstStyle/>
          <a:p>
            <a:pPr marL="342900" indent="-342900">
              <a:buFont typeface="Arial" panose="020B0604020202020204" pitchFamily="34" charset="0"/>
              <a:buChar char="•"/>
            </a:pPr>
            <a:r>
              <a:rPr lang="en-AU" sz="2800" dirty="0">
                <a:latin typeface="Arial" panose="020B0604020202020204" pitchFamily="34" charset="0"/>
                <a:cs typeface="Arial" panose="020B0604020202020204" pitchFamily="34" charset="0"/>
              </a:rPr>
              <a:t>Ensuring that all health centres are recording malaria on a regular basis.</a:t>
            </a:r>
          </a:p>
          <a:p>
            <a:pPr marL="342900" indent="-342900">
              <a:buFont typeface="Arial" panose="020B0604020202020204" pitchFamily="34" charset="0"/>
              <a:buChar char="•"/>
            </a:pPr>
            <a:r>
              <a:rPr lang="en-AU" sz="2800" dirty="0">
                <a:latin typeface="Arial" panose="020B0604020202020204" pitchFamily="34" charset="0"/>
                <a:cs typeface="Arial" panose="020B0604020202020204" pitchFamily="34" charset="0"/>
              </a:rPr>
              <a:t>We work with schools and communities trying to destroy breeding sites through filling in puddles of water, </a:t>
            </a:r>
            <a:r>
              <a:rPr lang="en-AU" sz="2800" dirty="0" err="1">
                <a:latin typeface="Arial" panose="020B0604020202020204" pitchFamily="34" charset="0"/>
                <a:cs typeface="Arial" panose="020B0604020202020204" pitchFamily="34" charset="0"/>
              </a:rPr>
              <a:t>larviciding</a:t>
            </a:r>
            <a:r>
              <a:rPr lang="en-AU" sz="2800" dirty="0">
                <a:latin typeface="Arial" panose="020B0604020202020204" pitchFamily="34" charset="0"/>
                <a:cs typeface="Arial" panose="020B0604020202020204" pitchFamily="34" charset="0"/>
              </a:rPr>
              <a:t>, covering water places, fish.</a:t>
            </a:r>
          </a:p>
          <a:p>
            <a:pPr marL="342900" indent="-342900">
              <a:buFont typeface="Arial" panose="020B0604020202020204" pitchFamily="34" charset="0"/>
              <a:buChar char="•"/>
            </a:pPr>
            <a:r>
              <a:rPr lang="en-AU" sz="2800" dirty="0">
                <a:latin typeface="Arial" panose="020B0604020202020204" pitchFamily="34" charset="0"/>
                <a:cs typeface="Arial" panose="020B0604020202020204" pitchFamily="34" charset="0"/>
              </a:rPr>
              <a:t>Also now working to set up barrier of old mosquito nets to see if this will stop malaria.</a:t>
            </a:r>
          </a:p>
          <a:p>
            <a:pPr marL="342900" indent="-342900">
              <a:buFont typeface="Arial" panose="020B0604020202020204" pitchFamily="34" charset="0"/>
              <a:buChar char="•"/>
            </a:pPr>
            <a:r>
              <a:rPr lang="en-AU" sz="2800" dirty="0">
                <a:latin typeface="Arial" panose="020B0604020202020204" pitchFamily="34" charset="0"/>
                <a:cs typeface="Arial" panose="020B0604020202020204" pitchFamily="34" charset="0"/>
              </a:rPr>
              <a:t>In December 2016 has the Institute of Medical Research (IMR) to carry out entomological work. </a:t>
            </a:r>
          </a:p>
          <a:p>
            <a:endParaRPr lang="en-AU" dirty="0"/>
          </a:p>
        </p:txBody>
      </p:sp>
    </p:spTree>
    <p:extLst>
      <p:ext uri="{BB962C8B-B14F-4D97-AF65-F5344CB8AC3E}">
        <p14:creationId xmlns:p14="http://schemas.microsoft.com/office/powerpoint/2010/main" val="28923592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533400" y="533400"/>
            <a:ext cx="8153400" cy="1446550"/>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CHASING MALARIA</a:t>
            </a:r>
          </a:p>
          <a:p>
            <a:pPr algn="ctr"/>
            <a:r>
              <a:rPr lang="en-US" sz="4400" dirty="0">
                <a:solidFill>
                  <a:srgbClr val="FF3300"/>
                </a:solidFill>
                <a:latin typeface="Arial" charset="0"/>
              </a:rPr>
              <a:t>Community Involvement</a:t>
            </a:r>
          </a:p>
        </p:txBody>
      </p:sp>
      <p:sp>
        <p:nvSpPr>
          <p:cNvPr id="22531"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22533"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22534"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8" name="Rectangle 7"/>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pic>
        <p:nvPicPr>
          <p:cNvPr id="9" name="Picture 8" descr="C:\Users\karl\Desktop\AF-AK pattern Kivori Po.tif">
            <a:extLst>
              <a:ext uri="{FF2B5EF4-FFF2-40B4-BE49-F238E27FC236}">
                <a16:creationId xmlns:a16="http://schemas.microsoft.com/office/drawing/2014/main" id="{39433857-8308-46A7-9DC2-EF9A9F2CCD90}"/>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838200" y="2051685"/>
            <a:ext cx="7086599" cy="4577715"/>
          </a:xfrm>
          <a:prstGeom prst="rect">
            <a:avLst/>
          </a:prstGeom>
          <a:noFill/>
          <a:ln>
            <a:noFill/>
          </a:ln>
        </p:spPr>
      </p:pic>
    </p:spTree>
    <p:extLst>
      <p:ext uri="{BB962C8B-B14F-4D97-AF65-F5344CB8AC3E}">
        <p14:creationId xmlns:p14="http://schemas.microsoft.com/office/powerpoint/2010/main" val="39858216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533400" y="533400"/>
            <a:ext cx="8153400" cy="1446550"/>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CHASING MALARIA</a:t>
            </a:r>
          </a:p>
          <a:p>
            <a:pPr algn="ctr"/>
            <a:r>
              <a:rPr lang="en-US" sz="4400" dirty="0">
                <a:solidFill>
                  <a:srgbClr val="FF3300"/>
                </a:solidFill>
                <a:latin typeface="Arial" charset="0"/>
              </a:rPr>
              <a:t>Community Involvement</a:t>
            </a:r>
          </a:p>
        </p:txBody>
      </p:sp>
      <p:sp>
        <p:nvSpPr>
          <p:cNvPr id="22531"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22533" name="Picture 8" descr="RAMl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22534" name="Picture 7" descr="NMCP"/>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8" name="Rectangle 7"/>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sp>
        <p:nvSpPr>
          <p:cNvPr id="2" name="Rectangle 2">
            <a:extLst>
              <a:ext uri="{FF2B5EF4-FFF2-40B4-BE49-F238E27FC236}">
                <a16:creationId xmlns:a16="http://schemas.microsoft.com/office/drawing/2014/main" id="{C1B92760-1E9A-4274-9F43-63079DA65C19}"/>
              </a:ext>
            </a:extLst>
          </p:cNvPr>
          <p:cNvSpPr>
            <a:spLocks noChangeArrowheads="1"/>
          </p:cNvSpPr>
          <p:nvPr/>
        </p:nvSpPr>
        <p:spPr bwMode="auto">
          <a:xfrm>
            <a:off x="1817802" y="1670832"/>
            <a:ext cx="1191548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graphicFrame>
        <p:nvGraphicFramePr>
          <p:cNvPr id="3" name="Object 2">
            <a:extLst>
              <a:ext uri="{FF2B5EF4-FFF2-40B4-BE49-F238E27FC236}">
                <a16:creationId xmlns:a16="http://schemas.microsoft.com/office/drawing/2014/main" id="{1E35EDA5-9B40-402D-A57B-4A27FEB16BF3}"/>
              </a:ext>
            </a:extLst>
          </p:cNvPr>
          <p:cNvGraphicFramePr>
            <a:graphicFrameLocks noChangeAspect="1"/>
          </p:cNvGraphicFramePr>
          <p:nvPr>
            <p:extLst>
              <p:ext uri="{D42A27DB-BD31-4B8C-83A1-F6EECF244321}">
                <p14:modId xmlns:p14="http://schemas.microsoft.com/office/powerpoint/2010/main" val="744124341"/>
              </p:ext>
            </p:extLst>
          </p:nvPr>
        </p:nvGraphicFramePr>
        <p:xfrm>
          <a:off x="1295400" y="2060159"/>
          <a:ext cx="6019800" cy="4393833"/>
        </p:xfrm>
        <a:graphic>
          <a:graphicData uri="http://schemas.openxmlformats.org/presentationml/2006/ole">
            <mc:AlternateContent xmlns:mc="http://schemas.openxmlformats.org/markup-compatibility/2006">
              <mc:Choice xmlns:v="urn:schemas-microsoft-com:vml" Requires="v">
                <p:oleObj spid="_x0000_s3127" r:id="rId5" imgW="3777824" imgH="2744374" progId="Prism6.Document">
                  <p:embed/>
                </p:oleObj>
              </mc:Choice>
              <mc:Fallback>
                <p:oleObj r:id="rId5" imgW="3777824" imgH="2744374" progId="Prism6.Document">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2060159"/>
                        <a:ext cx="6019800" cy="4393833"/>
                      </a:xfrm>
                      <a:prstGeom prst="rect">
                        <a:avLst/>
                      </a:prstGeom>
                      <a:noFill/>
                    </p:spPr>
                  </p:pic>
                </p:oleObj>
              </mc:Fallback>
            </mc:AlternateContent>
          </a:graphicData>
        </a:graphic>
      </p:graphicFrame>
    </p:spTree>
    <p:extLst>
      <p:ext uri="{BB962C8B-B14F-4D97-AF65-F5344CB8AC3E}">
        <p14:creationId xmlns:p14="http://schemas.microsoft.com/office/powerpoint/2010/main" val="23361826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3"/>
          <p:cNvSpPr txBox="1">
            <a:spLocks noChangeArrowheads="1"/>
          </p:cNvSpPr>
          <p:nvPr/>
        </p:nvSpPr>
        <p:spPr bwMode="auto">
          <a:xfrm>
            <a:off x="1752600" y="381000"/>
            <a:ext cx="6553200" cy="646113"/>
          </a:xfrm>
          <a:prstGeom prst="rect">
            <a:avLst/>
          </a:prstGeom>
          <a:noFill/>
          <a:ln w="9525">
            <a:noFill/>
            <a:miter lim="800000"/>
            <a:headEnd/>
            <a:tailEnd/>
          </a:ln>
        </p:spPr>
        <p:txBody>
          <a:bodyPr>
            <a:spAutoFit/>
          </a:bodyPr>
          <a:lstStyle/>
          <a:p>
            <a:pPr algn="ctr"/>
            <a:r>
              <a:rPr lang="en-US" sz="3600">
                <a:solidFill>
                  <a:srgbClr val="FF3300"/>
                </a:solidFill>
                <a:latin typeface="Arial" charset="0"/>
              </a:rPr>
              <a:t>Chasing Malaria Results - 5</a:t>
            </a:r>
          </a:p>
        </p:txBody>
      </p:sp>
      <p:pic>
        <p:nvPicPr>
          <p:cNvPr id="44035" name="Picture 6" descr="RAMl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44036" name="Picture 7" descr="NMCP"/>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7" name="Rectangle 6"/>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sp>
        <p:nvSpPr>
          <p:cNvPr id="44038" name="TextBox 9"/>
          <p:cNvSpPr txBox="1">
            <a:spLocks noChangeArrowheads="1"/>
          </p:cNvSpPr>
          <p:nvPr/>
        </p:nvSpPr>
        <p:spPr bwMode="auto">
          <a:xfrm>
            <a:off x="762000" y="6019800"/>
            <a:ext cx="7620000" cy="646113"/>
          </a:xfrm>
          <a:prstGeom prst="rect">
            <a:avLst/>
          </a:prstGeom>
          <a:noFill/>
          <a:ln w="9525">
            <a:noFill/>
            <a:miter lim="800000"/>
            <a:headEnd/>
            <a:tailEnd/>
          </a:ln>
        </p:spPr>
        <p:txBody>
          <a:bodyPr>
            <a:spAutoFit/>
          </a:bodyPr>
          <a:lstStyle/>
          <a:p>
            <a:pPr algn="ctr"/>
            <a:r>
              <a:rPr lang="en-AU" sz="1800">
                <a:latin typeface="Arial" charset="0"/>
                <a:cs typeface="Arial" charset="0"/>
              </a:rPr>
              <a:t>Data From Chasing Malaria Project Showing Relative Malaria Cases By Age And Sex In Bereina Central Province </a:t>
            </a:r>
          </a:p>
        </p:txBody>
      </p:sp>
      <p:graphicFrame>
        <p:nvGraphicFramePr>
          <p:cNvPr id="8" name="Chart 7"/>
          <p:cNvGraphicFramePr/>
          <p:nvPr/>
        </p:nvGraphicFramePr>
        <p:xfrm>
          <a:off x="1066800" y="1676400"/>
          <a:ext cx="6629400" cy="39624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2438400" y="304800"/>
            <a:ext cx="5334000" cy="923925"/>
          </a:xfrm>
          <a:prstGeom prst="rect">
            <a:avLst/>
          </a:prstGeom>
          <a:noFill/>
          <a:ln w="9525">
            <a:noFill/>
            <a:miter lim="800000"/>
            <a:headEnd/>
            <a:tailEnd/>
          </a:ln>
        </p:spPr>
        <p:txBody>
          <a:bodyPr>
            <a:spAutoFit/>
          </a:bodyPr>
          <a:lstStyle/>
          <a:p>
            <a:pPr algn="ctr"/>
            <a:r>
              <a:rPr lang="en-US" sz="5400">
                <a:solidFill>
                  <a:srgbClr val="FF3300"/>
                </a:solidFill>
                <a:latin typeface="Arial" charset="0"/>
              </a:rPr>
              <a:t>RESULTS (2)</a:t>
            </a:r>
            <a:endParaRPr lang="en-US" sz="5400"/>
          </a:p>
        </p:txBody>
      </p:sp>
      <p:sp>
        <p:nvSpPr>
          <p:cNvPr id="11267" name="Text Box 6"/>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11268" name="Picture 10" descr="RAMl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sp>
        <p:nvSpPr>
          <p:cNvPr id="11269" name="TextBox 8"/>
          <p:cNvSpPr txBox="1">
            <a:spLocks noChangeArrowheads="1"/>
          </p:cNvSpPr>
          <p:nvPr/>
        </p:nvSpPr>
        <p:spPr bwMode="auto">
          <a:xfrm>
            <a:off x="1981200" y="1066800"/>
            <a:ext cx="6257925" cy="461963"/>
          </a:xfrm>
          <a:prstGeom prst="rect">
            <a:avLst/>
          </a:prstGeom>
          <a:noFill/>
          <a:ln w="9525">
            <a:noFill/>
            <a:miter lim="800000"/>
            <a:headEnd/>
            <a:tailEnd/>
          </a:ln>
        </p:spPr>
        <p:txBody>
          <a:bodyPr wrap="none">
            <a:spAutoFit/>
          </a:bodyPr>
          <a:lstStyle/>
          <a:p>
            <a:r>
              <a:rPr lang="en-US" b="1">
                <a:latin typeface="Arial" charset="0"/>
                <a:cs typeface="Arial" charset="0"/>
              </a:rPr>
              <a:t>Distribution Of LLINs To Household Level</a:t>
            </a:r>
          </a:p>
        </p:txBody>
      </p:sp>
      <p:pic>
        <p:nvPicPr>
          <p:cNvPr id="11270" name="Picture 7" descr="NMCP"/>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graphicFrame>
        <p:nvGraphicFramePr>
          <p:cNvPr id="3" name="Table 2">
            <a:extLst>
              <a:ext uri="{FF2B5EF4-FFF2-40B4-BE49-F238E27FC236}">
                <a16:creationId xmlns:a16="http://schemas.microsoft.com/office/drawing/2014/main" id="{0C2DA23D-C00D-4ECF-B9CB-166EB3949BD5}"/>
              </a:ext>
            </a:extLst>
          </p:cNvPr>
          <p:cNvGraphicFramePr>
            <a:graphicFrameLocks noGrp="1"/>
          </p:cNvGraphicFramePr>
          <p:nvPr>
            <p:extLst>
              <p:ext uri="{D42A27DB-BD31-4B8C-83A1-F6EECF244321}">
                <p14:modId xmlns:p14="http://schemas.microsoft.com/office/powerpoint/2010/main" val="291871840"/>
              </p:ext>
            </p:extLst>
          </p:nvPr>
        </p:nvGraphicFramePr>
        <p:xfrm>
          <a:off x="533401" y="1656693"/>
          <a:ext cx="7788274" cy="5109891"/>
        </p:xfrm>
        <a:graphic>
          <a:graphicData uri="http://schemas.openxmlformats.org/drawingml/2006/table">
            <a:tbl>
              <a:tblPr/>
              <a:tblGrid>
                <a:gridCol w="1386717">
                  <a:extLst>
                    <a:ext uri="{9D8B030D-6E8A-4147-A177-3AD203B41FA5}">
                      <a16:colId xmlns:a16="http://schemas.microsoft.com/office/drawing/2014/main" val="3552442436"/>
                    </a:ext>
                  </a:extLst>
                </a:gridCol>
                <a:gridCol w="1784885">
                  <a:extLst>
                    <a:ext uri="{9D8B030D-6E8A-4147-A177-3AD203B41FA5}">
                      <a16:colId xmlns:a16="http://schemas.microsoft.com/office/drawing/2014/main" val="2574589608"/>
                    </a:ext>
                  </a:extLst>
                </a:gridCol>
                <a:gridCol w="1880993">
                  <a:extLst>
                    <a:ext uri="{9D8B030D-6E8A-4147-A177-3AD203B41FA5}">
                      <a16:colId xmlns:a16="http://schemas.microsoft.com/office/drawing/2014/main" val="2886039689"/>
                    </a:ext>
                  </a:extLst>
                </a:gridCol>
                <a:gridCol w="1637289">
                  <a:extLst>
                    <a:ext uri="{9D8B030D-6E8A-4147-A177-3AD203B41FA5}">
                      <a16:colId xmlns:a16="http://schemas.microsoft.com/office/drawing/2014/main" val="2205021494"/>
                    </a:ext>
                  </a:extLst>
                </a:gridCol>
                <a:gridCol w="1098390">
                  <a:extLst>
                    <a:ext uri="{9D8B030D-6E8A-4147-A177-3AD203B41FA5}">
                      <a16:colId xmlns:a16="http://schemas.microsoft.com/office/drawing/2014/main" val="2335267357"/>
                    </a:ext>
                  </a:extLst>
                </a:gridCol>
              </a:tblGrid>
              <a:tr h="466595">
                <a:tc>
                  <a:txBody>
                    <a:bodyPr/>
                    <a:lstStyle/>
                    <a:p>
                      <a:pPr algn="l" rtl="0" fontAlgn="ctr"/>
                      <a:r>
                        <a:rPr lang="en-AU" sz="1400" b="0" i="0" u="none" strike="noStrike" dirty="0">
                          <a:solidFill>
                            <a:srgbClr val="000000"/>
                          </a:solidFill>
                          <a:effectLst/>
                          <a:latin typeface="Arial" panose="020B0604020202020204" pitchFamily="34" charset="0"/>
                        </a:rPr>
                        <a:t>Period</a:t>
                      </a:r>
                    </a:p>
                  </a:txBody>
                  <a:tcPr marL="7811" marR="7811" marT="7811" marB="374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AU" sz="1400" b="0" i="0" u="none" strike="noStrike" dirty="0">
                          <a:solidFill>
                            <a:srgbClr val="000000"/>
                          </a:solidFill>
                          <a:effectLst/>
                          <a:latin typeface="Arial" panose="020B0604020202020204" pitchFamily="34" charset="0"/>
                        </a:rPr>
                        <a:t>Dates</a:t>
                      </a:r>
                    </a:p>
                  </a:txBody>
                  <a:tcPr marL="7811" marR="7811" marT="7811" marB="374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AU" sz="1400" b="0" i="0" u="none" strike="noStrike" dirty="0">
                          <a:solidFill>
                            <a:srgbClr val="000000"/>
                          </a:solidFill>
                          <a:effectLst/>
                          <a:latin typeface="Arial" panose="020B0604020202020204" pitchFamily="34" charset="0"/>
                        </a:rPr>
                        <a:t>Districts</a:t>
                      </a:r>
                    </a:p>
                  </a:txBody>
                  <a:tcPr marL="7811" marR="7811" marT="7811" marB="374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AU" sz="1400" b="0" i="0" u="none" strike="noStrike" dirty="0">
                          <a:solidFill>
                            <a:srgbClr val="000000"/>
                          </a:solidFill>
                          <a:effectLst/>
                          <a:latin typeface="Arial" panose="020B0604020202020204" pitchFamily="34" charset="0"/>
                        </a:rPr>
                        <a:t>Provinces</a:t>
                      </a:r>
                    </a:p>
                  </a:txBody>
                  <a:tcPr marL="7811" marR="7811" marT="7811" marB="374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AU" sz="1400" b="0" i="0" u="none" strike="noStrike" dirty="0">
                          <a:solidFill>
                            <a:srgbClr val="000000"/>
                          </a:solidFill>
                          <a:effectLst/>
                          <a:latin typeface="Arial" panose="020B0604020202020204" pitchFamily="34" charset="0"/>
                        </a:rPr>
                        <a:t>Nets Delivered</a:t>
                      </a:r>
                    </a:p>
                  </a:txBody>
                  <a:tcPr marL="7811" marR="7811" marT="7811" marB="374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757642"/>
                  </a:ext>
                </a:extLst>
              </a:tr>
              <a:tr h="466595">
                <a:tc>
                  <a:txBody>
                    <a:bodyPr/>
                    <a:lstStyle/>
                    <a:p>
                      <a:pPr algn="l" rtl="0" fontAlgn="ctr"/>
                      <a:r>
                        <a:rPr lang="en-AU" sz="1400" b="0" i="0" u="none" strike="noStrike" dirty="0">
                          <a:solidFill>
                            <a:srgbClr val="000000"/>
                          </a:solidFill>
                          <a:effectLst/>
                          <a:latin typeface="Arial" panose="020B0604020202020204" pitchFamily="34" charset="0"/>
                        </a:rPr>
                        <a:t>Phase One  (2010-2011)</a:t>
                      </a:r>
                    </a:p>
                  </a:txBody>
                  <a:tcPr marL="7811" marR="7811" marT="7811" marB="374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AU" sz="1400" b="0" i="0" u="none" strike="noStrike">
                          <a:solidFill>
                            <a:srgbClr val="000000"/>
                          </a:solidFill>
                          <a:effectLst/>
                          <a:latin typeface="Arial" panose="020B0604020202020204" pitchFamily="34" charset="0"/>
                        </a:rPr>
                        <a:t>Nov 09 - Oct 11</a:t>
                      </a:r>
                    </a:p>
                  </a:txBody>
                  <a:tcPr marL="7811" marR="7811" marT="7811" marB="374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AU" sz="1100" b="0" i="0" u="none" strike="noStrike">
                          <a:solidFill>
                            <a:srgbClr val="000000"/>
                          </a:solidFill>
                          <a:effectLst/>
                          <a:latin typeface="Arial" panose="020B0604020202020204" pitchFamily="34" charset="0"/>
                        </a:rPr>
                        <a:t>50 Districts</a:t>
                      </a:r>
                    </a:p>
                  </a:txBody>
                  <a:tcPr marL="7811" marR="7811" marT="7811" marB="374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AU" sz="1100" b="0" i="0" u="none" strike="noStrike">
                          <a:solidFill>
                            <a:srgbClr val="000000"/>
                          </a:solidFill>
                          <a:effectLst/>
                          <a:latin typeface="Arial" panose="020B0604020202020204" pitchFamily="34" charset="0"/>
                        </a:rPr>
                        <a:t>18 Provinces</a:t>
                      </a:r>
                    </a:p>
                  </a:txBody>
                  <a:tcPr marL="7811" marR="7811" marT="7811" marB="374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AU" sz="1400" b="0" i="0" u="none" strike="noStrike" dirty="0">
                          <a:solidFill>
                            <a:srgbClr val="000000"/>
                          </a:solidFill>
                          <a:effectLst/>
                          <a:latin typeface="Arial" panose="020B0604020202020204" pitchFamily="34" charset="0"/>
                        </a:rPr>
                        <a:t>1,890,448</a:t>
                      </a:r>
                    </a:p>
                  </a:txBody>
                  <a:tcPr marL="7811" marR="7811" marT="7811" marB="374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1724037"/>
                  </a:ext>
                </a:extLst>
              </a:tr>
              <a:tr h="260038">
                <a:tc>
                  <a:txBody>
                    <a:bodyPr/>
                    <a:lstStyle/>
                    <a:p>
                      <a:pPr algn="l" rtl="0" fontAlgn="ctr"/>
                      <a:r>
                        <a:rPr lang="en-AU" sz="1400" b="0" i="0" u="none" strike="noStrike" dirty="0">
                          <a:solidFill>
                            <a:srgbClr val="000000"/>
                          </a:solidFill>
                          <a:effectLst/>
                          <a:latin typeface="Arial" panose="020B0604020202020204" pitchFamily="34" charset="0"/>
                        </a:rPr>
                        <a:t>Year 3 (2012)</a:t>
                      </a:r>
                    </a:p>
                  </a:txBody>
                  <a:tcPr marL="7811" marR="7811" marT="7811" marB="374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AU" sz="1400" b="0" i="0" u="none" strike="noStrike">
                          <a:solidFill>
                            <a:srgbClr val="000000"/>
                          </a:solidFill>
                          <a:effectLst/>
                          <a:latin typeface="Arial" panose="020B0604020202020204" pitchFamily="34" charset="0"/>
                        </a:rPr>
                        <a:t>Nov 11 - Sep 12</a:t>
                      </a:r>
                    </a:p>
                  </a:txBody>
                  <a:tcPr marL="7811" marR="7811" marT="7811" marB="374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AU" sz="1100" b="0" i="0" u="none" strike="noStrike">
                          <a:solidFill>
                            <a:srgbClr val="000000"/>
                          </a:solidFill>
                          <a:effectLst/>
                          <a:latin typeface="Arial" panose="020B0604020202020204" pitchFamily="34" charset="0"/>
                        </a:rPr>
                        <a:t>27 Districts</a:t>
                      </a:r>
                    </a:p>
                  </a:txBody>
                  <a:tcPr marL="7811" marR="7811" marT="7811" marB="374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AU" sz="1100" b="0" i="0" u="none" strike="noStrike">
                          <a:solidFill>
                            <a:srgbClr val="000000"/>
                          </a:solidFill>
                          <a:effectLst/>
                          <a:latin typeface="Arial" panose="020B0604020202020204" pitchFamily="34" charset="0"/>
                        </a:rPr>
                        <a:t>10 Provinces</a:t>
                      </a:r>
                    </a:p>
                  </a:txBody>
                  <a:tcPr marL="7811" marR="7811" marT="7811" marB="374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AU" sz="1400" b="0" i="0" u="none" strike="noStrike" dirty="0">
                          <a:solidFill>
                            <a:srgbClr val="000000"/>
                          </a:solidFill>
                          <a:effectLst/>
                          <a:latin typeface="Arial" panose="020B0604020202020204" pitchFamily="34" charset="0"/>
                        </a:rPr>
                        <a:t>832,671</a:t>
                      </a:r>
                    </a:p>
                  </a:txBody>
                  <a:tcPr marL="7811" marR="7811" marT="7811" marB="374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3732150"/>
                  </a:ext>
                </a:extLst>
              </a:tr>
              <a:tr h="260038">
                <a:tc>
                  <a:txBody>
                    <a:bodyPr/>
                    <a:lstStyle/>
                    <a:p>
                      <a:pPr algn="l" rtl="0" fontAlgn="ctr"/>
                      <a:r>
                        <a:rPr lang="en-AU" sz="1400" b="0" i="0" u="none" strike="noStrike" dirty="0">
                          <a:solidFill>
                            <a:srgbClr val="000000"/>
                          </a:solidFill>
                          <a:effectLst/>
                          <a:latin typeface="Arial" panose="020B0604020202020204" pitchFamily="34" charset="0"/>
                        </a:rPr>
                        <a:t>Year 4 (2013)</a:t>
                      </a:r>
                    </a:p>
                  </a:txBody>
                  <a:tcPr marL="7811" marR="7811" marT="7811" marB="374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AU" sz="1400" b="0" i="0" u="none" strike="noStrike">
                          <a:solidFill>
                            <a:srgbClr val="000000"/>
                          </a:solidFill>
                          <a:effectLst/>
                          <a:latin typeface="Arial" panose="020B0604020202020204" pitchFamily="34" charset="0"/>
                        </a:rPr>
                        <a:t>Oct 12 - Sep 13</a:t>
                      </a:r>
                    </a:p>
                  </a:txBody>
                  <a:tcPr marL="7811" marR="7811" marT="7811" marB="374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AU" sz="1100" b="0" i="0" u="none" strike="noStrike">
                          <a:solidFill>
                            <a:srgbClr val="000000"/>
                          </a:solidFill>
                          <a:effectLst/>
                          <a:latin typeface="Arial" panose="020B0604020202020204" pitchFamily="34" charset="0"/>
                        </a:rPr>
                        <a:t>28 Districts</a:t>
                      </a:r>
                    </a:p>
                  </a:txBody>
                  <a:tcPr marL="7811" marR="7811" marT="7811" marB="374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AU" sz="1100" b="0" i="0" u="none" strike="noStrike">
                          <a:solidFill>
                            <a:srgbClr val="000000"/>
                          </a:solidFill>
                          <a:effectLst/>
                          <a:latin typeface="Arial" panose="020B0604020202020204" pitchFamily="34" charset="0"/>
                        </a:rPr>
                        <a:t>12 Provinces</a:t>
                      </a:r>
                    </a:p>
                  </a:txBody>
                  <a:tcPr marL="7811" marR="7811" marT="7811" marB="374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AU" sz="1400" b="0" i="0" u="none" strike="noStrike" dirty="0">
                          <a:solidFill>
                            <a:srgbClr val="000000"/>
                          </a:solidFill>
                          <a:effectLst/>
                          <a:latin typeface="Arial" panose="020B0604020202020204" pitchFamily="34" charset="0"/>
                        </a:rPr>
                        <a:t>1,210,391</a:t>
                      </a:r>
                    </a:p>
                  </a:txBody>
                  <a:tcPr marL="7811" marR="7811" marT="7811" marB="374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9956049"/>
                  </a:ext>
                </a:extLst>
              </a:tr>
              <a:tr h="260038">
                <a:tc>
                  <a:txBody>
                    <a:bodyPr/>
                    <a:lstStyle/>
                    <a:p>
                      <a:pPr algn="l" rtl="0" fontAlgn="ctr"/>
                      <a:r>
                        <a:rPr lang="en-AU" sz="1400" b="0" i="0" u="none" strike="noStrike" dirty="0">
                          <a:solidFill>
                            <a:srgbClr val="000000"/>
                          </a:solidFill>
                          <a:effectLst/>
                          <a:latin typeface="Arial" panose="020B0604020202020204" pitchFamily="34" charset="0"/>
                        </a:rPr>
                        <a:t>Year 5 (2014)</a:t>
                      </a:r>
                    </a:p>
                  </a:txBody>
                  <a:tcPr marL="7811" marR="7811" marT="7811" marB="374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AU" sz="1400" b="0" i="0" u="none" strike="noStrike" dirty="0">
                          <a:solidFill>
                            <a:srgbClr val="000000"/>
                          </a:solidFill>
                          <a:effectLst/>
                          <a:latin typeface="Arial" panose="020B0604020202020204" pitchFamily="34" charset="0"/>
                        </a:rPr>
                        <a:t>Oct 13 - Sep 14</a:t>
                      </a:r>
                    </a:p>
                  </a:txBody>
                  <a:tcPr marL="7811" marR="7811" marT="7811" marB="374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AU" sz="1100" b="0" i="0" u="none" strike="noStrike">
                          <a:solidFill>
                            <a:srgbClr val="000000"/>
                          </a:solidFill>
                          <a:effectLst/>
                          <a:latin typeface="Arial" panose="020B0604020202020204" pitchFamily="34" charset="0"/>
                        </a:rPr>
                        <a:t>23 Districts</a:t>
                      </a:r>
                    </a:p>
                  </a:txBody>
                  <a:tcPr marL="7811" marR="7811" marT="7811" marB="374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AU" sz="1100" b="0" i="0" u="none" strike="noStrike">
                          <a:solidFill>
                            <a:srgbClr val="000000"/>
                          </a:solidFill>
                          <a:effectLst/>
                          <a:latin typeface="Arial" panose="020B0604020202020204" pitchFamily="34" charset="0"/>
                        </a:rPr>
                        <a:t>11 Provinces</a:t>
                      </a:r>
                    </a:p>
                  </a:txBody>
                  <a:tcPr marL="7811" marR="7811" marT="7811" marB="374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AU" sz="1400" b="0" i="0" u="none" strike="noStrike" dirty="0">
                          <a:solidFill>
                            <a:srgbClr val="000000"/>
                          </a:solidFill>
                          <a:effectLst/>
                          <a:latin typeface="Arial" panose="020B0604020202020204" pitchFamily="34" charset="0"/>
                        </a:rPr>
                        <a:t>1,374,791</a:t>
                      </a:r>
                    </a:p>
                  </a:txBody>
                  <a:tcPr marL="7811" marR="7811" marT="7811" marB="374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6939991"/>
                  </a:ext>
                </a:extLst>
              </a:tr>
              <a:tr h="673151">
                <a:tc>
                  <a:txBody>
                    <a:bodyPr/>
                    <a:lstStyle/>
                    <a:p>
                      <a:pPr algn="l" rtl="0" fontAlgn="ctr"/>
                      <a:r>
                        <a:rPr lang="en-AU" sz="1400" b="0" i="0" u="none" strike="noStrike" dirty="0">
                          <a:solidFill>
                            <a:srgbClr val="000000"/>
                          </a:solidFill>
                          <a:effectLst/>
                          <a:latin typeface="Arial" panose="020B0604020202020204" pitchFamily="34" charset="0"/>
                        </a:rPr>
                        <a:t>Year 5 (2014) No Cost Extension</a:t>
                      </a:r>
                    </a:p>
                  </a:txBody>
                  <a:tcPr marL="7811" marR="7811" marT="7811" marB="374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AU" sz="1400" b="0" i="0" u="none" strike="noStrike" dirty="0">
                          <a:solidFill>
                            <a:srgbClr val="000000"/>
                          </a:solidFill>
                          <a:effectLst/>
                          <a:latin typeface="Arial" panose="020B0604020202020204" pitchFamily="34" charset="0"/>
                        </a:rPr>
                        <a:t>Oct 14 - Dec 14</a:t>
                      </a:r>
                    </a:p>
                  </a:txBody>
                  <a:tcPr marL="7811" marR="7811" marT="7811" marB="374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AU" sz="1000" b="0" i="0" u="none" strike="noStrike" dirty="0" err="1">
                          <a:solidFill>
                            <a:srgbClr val="000000"/>
                          </a:solidFill>
                          <a:effectLst/>
                          <a:latin typeface="Arial" panose="020B0604020202020204" pitchFamily="34" charset="0"/>
                        </a:rPr>
                        <a:t>Okapa</a:t>
                      </a:r>
                      <a:r>
                        <a:rPr lang="en-AU" sz="1000" b="0" i="0" u="none" strike="noStrike" dirty="0">
                          <a:solidFill>
                            <a:srgbClr val="000000"/>
                          </a:solidFill>
                          <a:effectLst/>
                          <a:latin typeface="Arial" panose="020B0604020202020204" pitchFamily="34" charset="0"/>
                        </a:rPr>
                        <a:t>, </a:t>
                      </a:r>
                      <a:r>
                        <a:rPr lang="en-AU" sz="1000" b="0" i="0" u="none" strike="noStrike" dirty="0" err="1">
                          <a:solidFill>
                            <a:srgbClr val="000000"/>
                          </a:solidFill>
                          <a:effectLst/>
                          <a:latin typeface="Arial" panose="020B0604020202020204" pitchFamily="34" charset="0"/>
                        </a:rPr>
                        <a:t>Lufa</a:t>
                      </a:r>
                      <a:r>
                        <a:rPr lang="en-AU" sz="1000" b="0" i="0" u="none" strike="noStrike" dirty="0">
                          <a:solidFill>
                            <a:srgbClr val="000000"/>
                          </a:solidFill>
                          <a:effectLst/>
                          <a:latin typeface="Arial" panose="020B0604020202020204" pitchFamily="34" charset="0"/>
                        </a:rPr>
                        <a:t>, Madang, </a:t>
                      </a:r>
                      <a:r>
                        <a:rPr lang="en-AU" sz="1000" b="0" i="0" u="none" strike="noStrike" dirty="0" err="1">
                          <a:solidFill>
                            <a:srgbClr val="000000"/>
                          </a:solidFill>
                          <a:effectLst/>
                          <a:latin typeface="Arial" panose="020B0604020202020204" pitchFamily="34" charset="0"/>
                        </a:rPr>
                        <a:t>Angoram</a:t>
                      </a:r>
                      <a:r>
                        <a:rPr lang="en-AU" sz="1000" b="0" i="0" u="none" strike="noStrike" dirty="0">
                          <a:solidFill>
                            <a:srgbClr val="000000"/>
                          </a:solidFill>
                          <a:effectLst/>
                          <a:latin typeface="Arial" panose="020B0604020202020204" pitchFamily="34" charset="0"/>
                        </a:rPr>
                        <a:t>, </a:t>
                      </a:r>
                      <a:r>
                        <a:rPr lang="en-AU" sz="1000" b="0" i="0" u="none" strike="noStrike" dirty="0" err="1">
                          <a:solidFill>
                            <a:srgbClr val="000000"/>
                          </a:solidFill>
                          <a:effectLst/>
                          <a:latin typeface="Arial" panose="020B0604020202020204" pitchFamily="34" charset="0"/>
                        </a:rPr>
                        <a:t>Maprik</a:t>
                      </a:r>
                      <a:r>
                        <a:rPr lang="en-AU" sz="1000" b="0" i="0" u="none" strike="noStrike" dirty="0">
                          <a:solidFill>
                            <a:srgbClr val="000000"/>
                          </a:solidFill>
                          <a:effectLst/>
                          <a:latin typeface="Arial" panose="020B0604020202020204" pitchFamily="34" charset="0"/>
                        </a:rPr>
                        <a:t>, </a:t>
                      </a:r>
                      <a:r>
                        <a:rPr lang="en-AU" sz="1000" b="0" i="0" u="none" strike="noStrike" dirty="0" err="1">
                          <a:solidFill>
                            <a:srgbClr val="000000"/>
                          </a:solidFill>
                          <a:effectLst/>
                          <a:latin typeface="Arial" panose="020B0604020202020204" pitchFamily="34" charset="0"/>
                        </a:rPr>
                        <a:t>Yangoru</a:t>
                      </a:r>
                      <a:r>
                        <a:rPr lang="en-AU" sz="1000" b="0" i="0" u="none" strike="noStrike" dirty="0">
                          <a:solidFill>
                            <a:srgbClr val="000000"/>
                          </a:solidFill>
                          <a:effectLst/>
                          <a:latin typeface="Arial" panose="020B0604020202020204" pitchFamily="34" charset="0"/>
                        </a:rPr>
                        <a:t> </a:t>
                      </a:r>
                      <a:r>
                        <a:rPr lang="en-AU" sz="1000" b="0" i="0" u="none" strike="noStrike" dirty="0" err="1">
                          <a:solidFill>
                            <a:srgbClr val="000000"/>
                          </a:solidFill>
                          <a:effectLst/>
                          <a:latin typeface="Arial" panose="020B0604020202020204" pitchFamily="34" charset="0"/>
                        </a:rPr>
                        <a:t>Saussi</a:t>
                      </a:r>
                      <a:r>
                        <a:rPr lang="en-AU" sz="1000" b="0" i="0" u="none" strike="noStrike" dirty="0">
                          <a:solidFill>
                            <a:srgbClr val="000000"/>
                          </a:solidFill>
                          <a:effectLst/>
                          <a:latin typeface="Arial" panose="020B0604020202020204" pitchFamily="34" charset="0"/>
                        </a:rPr>
                        <a:t>, Wewak, </a:t>
                      </a:r>
                      <a:r>
                        <a:rPr lang="en-AU" sz="1000" b="0" i="0" u="none" strike="noStrike" dirty="0" err="1">
                          <a:solidFill>
                            <a:srgbClr val="000000"/>
                          </a:solidFill>
                          <a:effectLst/>
                          <a:latin typeface="Arial" panose="020B0604020202020204" pitchFamily="34" charset="0"/>
                        </a:rPr>
                        <a:t>Aitape</a:t>
                      </a:r>
                      <a:r>
                        <a:rPr lang="en-AU" sz="1000" b="0" i="0" u="none" strike="noStrike" dirty="0">
                          <a:solidFill>
                            <a:srgbClr val="000000"/>
                          </a:solidFill>
                          <a:effectLst/>
                          <a:latin typeface="Arial" panose="020B0604020202020204" pitchFamily="34" charset="0"/>
                        </a:rPr>
                        <a:t> </a:t>
                      </a:r>
                      <a:r>
                        <a:rPr lang="en-AU" sz="1000" b="0" i="0" u="none" strike="noStrike" dirty="0" err="1">
                          <a:solidFill>
                            <a:srgbClr val="000000"/>
                          </a:solidFill>
                          <a:effectLst/>
                          <a:latin typeface="Arial" panose="020B0604020202020204" pitchFamily="34" charset="0"/>
                        </a:rPr>
                        <a:t>Lumi</a:t>
                      </a:r>
                      <a:r>
                        <a:rPr lang="en-AU" sz="1000" b="0" i="0" u="none" strike="noStrike" dirty="0">
                          <a:solidFill>
                            <a:srgbClr val="000000"/>
                          </a:solidFill>
                          <a:effectLst/>
                          <a:latin typeface="Arial" panose="020B0604020202020204" pitchFamily="34" charset="0"/>
                        </a:rPr>
                        <a:t>, </a:t>
                      </a:r>
                      <a:r>
                        <a:rPr lang="en-AU" sz="1000" b="0" i="0" u="none" strike="noStrike" dirty="0" err="1">
                          <a:solidFill>
                            <a:srgbClr val="000000"/>
                          </a:solidFill>
                          <a:effectLst/>
                          <a:latin typeface="Arial" panose="020B0604020202020204" pitchFamily="34" charset="0"/>
                        </a:rPr>
                        <a:t>Nuku</a:t>
                      </a:r>
                      <a:r>
                        <a:rPr lang="en-AU" sz="1000" b="0" i="0" u="none" strike="noStrike" dirty="0">
                          <a:solidFill>
                            <a:srgbClr val="000000"/>
                          </a:solidFill>
                          <a:effectLst/>
                          <a:latin typeface="Arial" panose="020B0604020202020204" pitchFamily="34" charset="0"/>
                        </a:rPr>
                        <a:t> and Vanimo Green</a:t>
                      </a:r>
                    </a:p>
                  </a:txBody>
                  <a:tcPr marL="7811" marR="7811" marT="7811" marB="374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AU" sz="1000" b="0" i="0" u="none" strike="noStrike" dirty="0">
                          <a:solidFill>
                            <a:srgbClr val="000000"/>
                          </a:solidFill>
                          <a:effectLst/>
                          <a:latin typeface="Arial" panose="020B0604020202020204" pitchFamily="34" charset="0"/>
                        </a:rPr>
                        <a:t>EHP, Madang, East Sepik and Sandaun </a:t>
                      </a:r>
                    </a:p>
                  </a:txBody>
                  <a:tcPr marL="7811" marR="7811" marT="7811" marB="374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AU" sz="1400" b="0" i="0" u="none" strike="noStrike" dirty="0">
                          <a:solidFill>
                            <a:srgbClr val="000000"/>
                          </a:solidFill>
                          <a:effectLst/>
                          <a:latin typeface="Arial" panose="020B0604020202020204" pitchFamily="34" charset="0"/>
                        </a:rPr>
                        <a:t>454,806</a:t>
                      </a:r>
                    </a:p>
                  </a:txBody>
                  <a:tcPr marL="7811" marR="7811" marT="7811" marB="374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0632733"/>
                  </a:ext>
                </a:extLst>
              </a:tr>
              <a:tr h="260038">
                <a:tc>
                  <a:txBody>
                    <a:bodyPr/>
                    <a:lstStyle/>
                    <a:p>
                      <a:pPr algn="l" rtl="0" fontAlgn="ctr"/>
                      <a:r>
                        <a:rPr lang="en-AU" sz="1400" b="0" i="0" u="none" strike="noStrike">
                          <a:solidFill>
                            <a:srgbClr val="000000"/>
                          </a:solidFill>
                          <a:effectLst/>
                          <a:latin typeface="Arial" panose="020B0604020202020204" pitchFamily="34" charset="0"/>
                        </a:rPr>
                        <a:t>Year 6 (2015)</a:t>
                      </a:r>
                    </a:p>
                  </a:txBody>
                  <a:tcPr marL="7811" marR="7811" marT="7811" marB="374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endParaRPr lang="en-AU" sz="1400" b="0" i="0" u="none" strike="noStrike" dirty="0">
                        <a:solidFill>
                          <a:srgbClr val="000000"/>
                        </a:solidFill>
                        <a:effectLst/>
                        <a:latin typeface="Arial" panose="020B0604020202020204" pitchFamily="34" charset="0"/>
                      </a:endParaRPr>
                    </a:p>
                  </a:txBody>
                  <a:tcPr marL="7811" marR="7811" marT="7811" marB="374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AU" sz="1100" b="0" i="0" u="none" strike="noStrike">
                          <a:solidFill>
                            <a:srgbClr val="000000"/>
                          </a:solidFill>
                          <a:effectLst/>
                          <a:latin typeface="Arial" panose="020B0604020202020204" pitchFamily="34" charset="0"/>
                        </a:rPr>
                        <a:t>29 Districts</a:t>
                      </a:r>
                    </a:p>
                  </a:txBody>
                  <a:tcPr marL="7811" marR="7811" marT="7811" marB="374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AU" sz="1100" b="0" i="0" u="none" strike="noStrike">
                          <a:solidFill>
                            <a:srgbClr val="000000"/>
                          </a:solidFill>
                          <a:effectLst/>
                          <a:latin typeface="Arial" panose="020B0604020202020204" pitchFamily="34" charset="0"/>
                        </a:rPr>
                        <a:t>11 Provinces</a:t>
                      </a:r>
                    </a:p>
                  </a:txBody>
                  <a:tcPr marL="7811" marR="7811" marT="7811" marB="374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AU" sz="1400" b="0" i="0" u="none" strike="noStrike" dirty="0">
                          <a:solidFill>
                            <a:srgbClr val="000000"/>
                          </a:solidFill>
                          <a:effectLst/>
                          <a:latin typeface="Arial" panose="020B0604020202020204" pitchFamily="34" charset="0"/>
                        </a:rPr>
                        <a:t>932,822</a:t>
                      </a:r>
                    </a:p>
                  </a:txBody>
                  <a:tcPr marL="7811" marR="7811" marT="7811" marB="374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7504094"/>
                  </a:ext>
                </a:extLst>
              </a:tr>
              <a:tr h="260038">
                <a:tc>
                  <a:txBody>
                    <a:bodyPr/>
                    <a:lstStyle/>
                    <a:p>
                      <a:pPr algn="l" rtl="0" fontAlgn="ctr"/>
                      <a:r>
                        <a:rPr lang="en-AU" sz="1400" b="0" i="0" u="none" strike="noStrike">
                          <a:solidFill>
                            <a:srgbClr val="000000"/>
                          </a:solidFill>
                          <a:effectLst/>
                          <a:latin typeface="Arial" panose="020B0604020202020204" pitchFamily="34" charset="0"/>
                        </a:rPr>
                        <a:t>Year 7 (2016)</a:t>
                      </a:r>
                    </a:p>
                  </a:txBody>
                  <a:tcPr marL="7811" marR="7811" marT="7811" marB="374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endParaRPr lang="en-AU" sz="1400" b="0" i="0" u="none" strike="noStrike" dirty="0">
                        <a:solidFill>
                          <a:srgbClr val="000000"/>
                        </a:solidFill>
                        <a:effectLst/>
                        <a:latin typeface="Arial" panose="020B0604020202020204" pitchFamily="34" charset="0"/>
                      </a:endParaRPr>
                    </a:p>
                  </a:txBody>
                  <a:tcPr marL="7811" marR="7811" marT="7811" marB="374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AU" sz="1100" b="0" i="0" u="none" strike="noStrike">
                          <a:solidFill>
                            <a:srgbClr val="000000"/>
                          </a:solidFill>
                          <a:effectLst/>
                          <a:latin typeface="Arial" panose="020B0604020202020204" pitchFamily="34" charset="0"/>
                        </a:rPr>
                        <a:t>27 Districts</a:t>
                      </a:r>
                    </a:p>
                  </a:txBody>
                  <a:tcPr marL="7811" marR="7811" marT="7811" marB="374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AU" sz="1100" b="0" i="0" u="none" strike="noStrike">
                          <a:solidFill>
                            <a:srgbClr val="000000"/>
                          </a:solidFill>
                          <a:effectLst/>
                          <a:latin typeface="Arial" panose="020B0604020202020204" pitchFamily="34" charset="0"/>
                        </a:rPr>
                        <a:t>13 Provinces</a:t>
                      </a:r>
                    </a:p>
                  </a:txBody>
                  <a:tcPr marL="7811" marR="7811" marT="7811" marB="374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AU" sz="1400" b="0" i="0" u="none" strike="noStrike" dirty="0">
                          <a:solidFill>
                            <a:srgbClr val="000000"/>
                          </a:solidFill>
                          <a:effectLst/>
                          <a:latin typeface="Arial" panose="020B0604020202020204" pitchFamily="34" charset="0"/>
                        </a:rPr>
                        <a:t>805,597</a:t>
                      </a:r>
                    </a:p>
                  </a:txBody>
                  <a:tcPr marL="7811" marR="7811" marT="7811" marB="374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9794351"/>
                  </a:ext>
                </a:extLst>
              </a:tr>
              <a:tr h="599382">
                <a:tc>
                  <a:txBody>
                    <a:bodyPr/>
                    <a:lstStyle/>
                    <a:p>
                      <a:pPr algn="l" fontAlgn="ctr"/>
                      <a:r>
                        <a:rPr lang="en-AU" sz="1400" b="0" i="0" u="none" strike="noStrike">
                          <a:solidFill>
                            <a:srgbClr val="000000"/>
                          </a:solidFill>
                          <a:effectLst/>
                          <a:latin typeface="Arial" panose="020B0604020202020204" pitchFamily="34" charset="0"/>
                        </a:rPr>
                        <a:t>Year 8 (2017)</a:t>
                      </a:r>
                    </a:p>
                  </a:txBody>
                  <a:tcPr marL="7811" marR="7811" marT="7811" marB="374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AU" sz="1400" b="0" i="0" u="none" strike="noStrike" dirty="0">
                          <a:solidFill>
                            <a:srgbClr val="000000"/>
                          </a:solidFill>
                          <a:effectLst/>
                          <a:latin typeface="Arial" panose="020B0604020202020204" pitchFamily="34" charset="0"/>
                        </a:rPr>
                        <a:t>Jan - Mar 2017</a:t>
                      </a:r>
                    </a:p>
                  </a:txBody>
                  <a:tcPr marL="7811" marR="7811" marT="7811" marB="374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AU" sz="700" b="0" i="0" u="none" strike="noStrike">
                          <a:solidFill>
                            <a:srgbClr val="000000"/>
                          </a:solidFill>
                          <a:effectLst/>
                          <a:latin typeface="Arial" panose="020B0604020202020204" pitchFamily="34" charset="0"/>
                        </a:rPr>
                        <a:t>Kokopo, Rabaul, Gazelle, Kimbe, Alotau, Samarai Nurua , Esa'ala, Kiriwina Goodenough </a:t>
                      </a:r>
                    </a:p>
                  </a:txBody>
                  <a:tcPr marL="7811" marR="7811" marT="7811" marB="374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AU" sz="900" b="0" i="0" u="none" strike="noStrike">
                          <a:solidFill>
                            <a:srgbClr val="000000"/>
                          </a:solidFill>
                          <a:effectLst/>
                          <a:latin typeface="Arial" panose="020B0604020202020204" pitchFamily="34" charset="0"/>
                        </a:rPr>
                        <a:t>East New Britain, West New Britain, Milne Bay</a:t>
                      </a:r>
                    </a:p>
                  </a:txBody>
                  <a:tcPr marL="7811" marR="7811" marT="7811" marB="374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AU" sz="1400" b="0" i="0" u="none" strike="noStrike" dirty="0">
                          <a:solidFill>
                            <a:srgbClr val="000000"/>
                          </a:solidFill>
                          <a:effectLst/>
                          <a:latin typeface="Arial" panose="020B0604020202020204" pitchFamily="34" charset="0"/>
                        </a:rPr>
                        <a:t>335,330</a:t>
                      </a:r>
                    </a:p>
                  </a:txBody>
                  <a:tcPr marL="7811" marR="7811" marT="7811" marB="374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8245733"/>
                  </a:ext>
                </a:extLst>
              </a:tr>
              <a:tr h="813008">
                <a:tc>
                  <a:txBody>
                    <a:bodyPr/>
                    <a:lstStyle/>
                    <a:p>
                      <a:pPr algn="l" rtl="0" fontAlgn="ctr"/>
                      <a:endParaRPr lang="en-AU" sz="1400" b="0" i="0" u="none" strike="noStrike">
                        <a:solidFill>
                          <a:srgbClr val="000000"/>
                        </a:solidFill>
                        <a:effectLst/>
                        <a:latin typeface="Arial" panose="020B0604020202020204" pitchFamily="34" charset="0"/>
                      </a:endParaRPr>
                    </a:p>
                  </a:txBody>
                  <a:tcPr marL="7811" marR="7811" marT="7811" marB="374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AU" sz="1400" b="0" i="0" u="none" strike="noStrike" dirty="0">
                          <a:solidFill>
                            <a:srgbClr val="000000"/>
                          </a:solidFill>
                          <a:effectLst/>
                          <a:latin typeface="Arial" panose="020B0604020202020204" pitchFamily="34" charset="0"/>
                        </a:rPr>
                        <a:t>Apr - Jun 2017</a:t>
                      </a:r>
                    </a:p>
                  </a:txBody>
                  <a:tcPr marL="7811" marR="7811" marT="7811" marB="374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AU" sz="1000" b="0" i="0" u="none" strike="noStrike" dirty="0" err="1">
                          <a:solidFill>
                            <a:srgbClr val="000000"/>
                          </a:solidFill>
                          <a:effectLst/>
                          <a:latin typeface="Arial" panose="020B0604020202020204" pitchFamily="34" charset="0"/>
                        </a:rPr>
                        <a:t>Kompiam</a:t>
                      </a:r>
                      <a:r>
                        <a:rPr lang="en-AU" sz="1000" b="0" i="0" u="none" strike="noStrike" dirty="0">
                          <a:solidFill>
                            <a:srgbClr val="000000"/>
                          </a:solidFill>
                          <a:effectLst/>
                          <a:latin typeface="Arial" panose="020B0604020202020204" pitchFamily="34" charset="0"/>
                        </a:rPr>
                        <a:t>, </a:t>
                      </a:r>
                      <a:r>
                        <a:rPr lang="en-AU" sz="1000" b="0" i="0" u="none" strike="noStrike" dirty="0" err="1">
                          <a:solidFill>
                            <a:srgbClr val="000000"/>
                          </a:solidFill>
                          <a:effectLst/>
                          <a:latin typeface="Arial" panose="020B0604020202020204" pitchFamily="34" charset="0"/>
                        </a:rPr>
                        <a:t>Wabag</a:t>
                      </a:r>
                      <a:r>
                        <a:rPr lang="en-AU" sz="1000" b="0" i="0" u="none" strike="noStrike" dirty="0">
                          <a:solidFill>
                            <a:srgbClr val="000000"/>
                          </a:solidFill>
                          <a:effectLst/>
                          <a:latin typeface="Arial" panose="020B0604020202020204" pitchFamily="34" charset="0"/>
                        </a:rPr>
                        <a:t>, </a:t>
                      </a:r>
                      <a:r>
                        <a:rPr lang="en-AU" sz="1000" b="0" i="0" u="none" strike="noStrike" dirty="0" err="1">
                          <a:solidFill>
                            <a:srgbClr val="000000"/>
                          </a:solidFill>
                          <a:effectLst/>
                          <a:latin typeface="Arial" panose="020B0604020202020204" pitchFamily="34" charset="0"/>
                        </a:rPr>
                        <a:t>Wapenamanda</a:t>
                      </a:r>
                      <a:r>
                        <a:rPr lang="en-AU" sz="1000" b="0" i="0" u="none" strike="noStrike" dirty="0">
                          <a:solidFill>
                            <a:srgbClr val="000000"/>
                          </a:solidFill>
                          <a:effectLst/>
                          <a:latin typeface="Arial" panose="020B0604020202020204" pitchFamily="34" charset="0"/>
                        </a:rPr>
                        <a:t>, </a:t>
                      </a:r>
                      <a:r>
                        <a:rPr lang="en-AU" sz="1000" b="0" i="0" u="none" strike="noStrike" dirty="0" err="1">
                          <a:solidFill>
                            <a:srgbClr val="000000"/>
                          </a:solidFill>
                          <a:effectLst/>
                          <a:latin typeface="Arial" panose="020B0604020202020204" pitchFamily="34" charset="0"/>
                        </a:rPr>
                        <a:t>Lagaip</a:t>
                      </a:r>
                      <a:r>
                        <a:rPr lang="en-AU" sz="1000" b="0" i="0" u="none" strike="noStrike" dirty="0">
                          <a:solidFill>
                            <a:srgbClr val="000000"/>
                          </a:solidFill>
                          <a:effectLst/>
                          <a:latin typeface="Arial" panose="020B0604020202020204" pitchFamily="34" charset="0"/>
                        </a:rPr>
                        <a:t> </a:t>
                      </a:r>
                      <a:r>
                        <a:rPr lang="en-AU" sz="1000" b="0" i="0" u="none" strike="noStrike" dirty="0" err="1">
                          <a:solidFill>
                            <a:srgbClr val="000000"/>
                          </a:solidFill>
                          <a:effectLst/>
                          <a:latin typeface="Arial" panose="020B0604020202020204" pitchFamily="34" charset="0"/>
                        </a:rPr>
                        <a:t>Porgera</a:t>
                      </a:r>
                      <a:r>
                        <a:rPr lang="en-AU" sz="1000" b="0" i="0" u="none" strike="noStrike" dirty="0">
                          <a:solidFill>
                            <a:srgbClr val="000000"/>
                          </a:solidFill>
                          <a:effectLst/>
                          <a:latin typeface="Arial" panose="020B0604020202020204" pitchFamily="34" charset="0"/>
                        </a:rPr>
                        <a:t>, </a:t>
                      </a:r>
                      <a:r>
                        <a:rPr lang="en-AU" sz="1000" b="0" i="0" u="none" strike="noStrike" dirty="0" err="1">
                          <a:solidFill>
                            <a:srgbClr val="000000"/>
                          </a:solidFill>
                          <a:effectLst/>
                          <a:latin typeface="Arial" panose="020B0604020202020204" pitchFamily="34" charset="0"/>
                        </a:rPr>
                        <a:t>Tambul</a:t>
                      </a:r>
                      <a:r>
                        <a:rPr lang="en-AU" sz="1000" b="0" i="0" u="none" strike="noStrike" dirty="0">
                          <a:solidFill>
                            <a:srgbClr val="000000"/>
                          </a:solidFill>
                          <a:effectLst/>
                          <a:latin typeface="Arial" panose="020B0604020202020204" pitchFamily="34" charset="0"/>
                        </a:rPr>
                        <a:t> </a:t>
                      </a:r>
                      <a:r>
                        <a:rPr lang="en-AU" sz="1000" b="0" i="0" u="none" strike="noStrike" dirty="0" err="1">
                          <a:solidFill>
                            <a:srgbClr val="000000"/>
                          </a:solidFill>
                          <a:effectLst/>
                          <a:latin typeface="Arial" panose="020B0604020202020204" pitchFamily="34" charset="0"/>
                        </a:rPr>
                        <a:t>Nebliya</a:t>
                      </a:r>
                      <a:r>
                        <a:rPr lang="en-AU" sz="1000" b="0" i="0" u="none" strike="noStrike" dirty="0">
                          <a:solidFill>
                            <a:srgbClr val="000000"/>
                          </a:solidFill>
                          <a:effectLst/>
                          <a:latin typeface="Arial" panose="020B0604020202020204" pitchFamily="34" charset="0"/>
                        </a:rPr>
                        <a:t>, </a:t>
                      </a:r>
                      <a:r>
                        <a:rPr lang="en-AU" sz="1000" b="0" i="0" u="none" strike="noStrike" dirty="0" err="1">
                          <a:solidFill>
                            <a:srgbClr val="000000"/>
                          </a:solidFill>
                          <a:effectLst/>
                          <a:latin typeface="Arial" panose="020B0604020202020204" pitchFamily="34" charset="0"/>
                        </a:rPr>
                        <a:t>Mul</a:t>
                      </a:r>
                      <a:r>
                        <a:rPr lang="en-AU" sz="1000" b="0" i="0" u="none" strike="noStrike" dirty="0">
                          <a:solidFill>
                            <a:srgbClr val="000000"/>
                          </a:solidFill>
                          <a:effectLst/>
                          <a:latin typeface="Arial" panose="020B0604020202020204" pitchFamily="34" charset="0"/>
                        </a:rPr>
                        <a:t> Bayer, Dei, </a:t>
                      </a:r>
                      <a:r>
                        <a:rPr lang="en-AU" sz="1000" b="0" i="0" u="none" strike="noStrike" dirty="0" err="1">
                          <a:solidFill>
                            <a:srgbClr val="000000"/>
                          </a:solidFill>
                          <a:effectLst/>
                          <a:latin typeface="Arial" panose="020B0604020202020204" pitchFamily="34" charset="0"/>
                        </a:rPr>
                        <a:t>Anglimp</a:t>
                      </a:r>
                      <a:r>
                        <a:rPr lang="en-AU" sz="1000" b="0" i="0" u="none" strike="noStrike" dirty="0">
                          <a:solidFill>
                            <a:srgbClr val="000000"/>
                          </a:solidFill>
                          <a:effectLst/>
                          <a:latin typeface="Arial" panose="020B0604020202020204" pitchFamily="34" charset="0"/>
                        </a:rPr>
                        <a:t> South </a:t>
                      </a:r>
                      <a:r>
                        <a:rPr lang="en-AU" sz="1000" b="0" i="0" u="none" strike="noStrike" dirty="0" err="1">
                          <a:solidFill>
                            <a:srgbClr val="000000"/>
                          </a:solidFill>
                          <a:effectLst/>
                          <a:latin typeface="Arial" panose="020B0604020202020204" pitchFamily="34" charset="0"/>
                        </a:rPr>
                        <a:t>Waghi</a:t>
                      </a:r>
                      <a:r>
                        <a:rPr lang="en-AU" sz="1000" b="0" i="0" u="none" strike="noStrike" dirty="0">
                          <a:solidFill>
                            <a:srgbClr val="000000"/>
                          </a:solidFill>
                          <a:effectLst/>
                          <a:latin typeface="Arial" panose="020B0604020202020204" pitchFamily="34" charset="0"/>
                        </a:rPr>
                        <a:t> and North </a:t>
                      </a:r>
                      <a:r>
                        <a:rPr lang="en-AU" sz="1000" b="0" i="0" u="none" strike="noStrike" dirty="0" err="1">
                          <a:solidFill>
                            <a:srgbClr val="000000"/>
                          </a:solidFill>
                          <a:effectLst/>
                          <a:latin typeface="Arial" panose="020B0604020202020204" pitchFamily="34" charset="0"/>
                        </a:rPr>
                        <a:t>Waghi</a:t>
                      </a:r>
                      <a:endParaRPr lang="en-AU" sz="1000" b="0" i="0" u="none" strike="noStrike" dirty="0">
                        <a:solidFill>
                          <a:srgbClr val="000000"/>
                        </a:solidFill>
                        <a:effectLst/>
                        <a:latin typeface="Arial" panose="020B0604020202020204" pitchFamily="34" charset="0"/>
                      </a:endParaRPr>
                    </a:p>
                  </a:txBody>
                  <a:tcPr marL="7811" marR="7811" marT="7811" marB="374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AU" sz="1000" b="0" i="0" u="none" strike="noStrike" dirty="0" err="1">
                          <a:solidFill>
                            <a:srgbClr val="000000"/>
                          </a:solidFill>
                          <a:effectLst/>
                          <a:latin typeface="Arial" panose="020B0604020202020204" pitchFamily="34" charset="0"/>
                        </a:rPr>
                        <a:t>Enga</a:t>
                      </a:r>
                      <a:r>
                        <a:rPr lang="en-AU" sz="1000" b="0" i="0" u="none" strike="noStrike" dirty="0">
                          <a:solidFill>
                            <a:srgbClr val="000000"/>
                          </a:solidFill>
                          <a:effectLst/>
                          <a:latin typeface="Arial" panose="020B0604020202020204" pitchFamily="34" charset="0"/>
                        </a:rPr>
                        <a:t>, West New Britain and </a:t>
                      </a:r>
                      <a:r>
                        <a:rPr lang="en-AU" sz="1000" b="0" i="0" u="none" strike="noStrike" dirty="0" err="1">
                          <a:solidFill>
                            <a:srgbClr val="000000"/>
                          </a:solidFill>
                          <a:effectLst/>
                          <a:latin typeface="Arial" panose="020B0604020202020204" pitchFamily="34" charset="0"/>
                        </a:rPr>
                        <a:t>Jiwaka</a:t>
                      </a:r>
                      <a:endParaRPr lang="en-AU" sz="1000" b="0" i="0" u="none" strike="noStrike" dirty="0">
                        <a:solidFill>
                          <a:srgbClr val="000000"/>
                        </a:solidFill>
                        <a:effectLst/>
                        <a:latin typeface="Arial" panose="020B0604020202020204" pitchFamily="34" charset="0"/>
                      </a:endParaRPr>
                    </a:p>
                  </a:txBody>
                  <a:tcPr marL="7811" marR="7811" marT="7811" marB="374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AU" sz="1400" b="0" i="0" u="none" strike="noStrike" dirty="0">
                          <a:solidFill>
                            <a:srgbClr val="000000"/>
                          </a:solidFill>
                          <a:effectLst/>
                          <a:latin typeface="Arial" panose="020B0604020202020204" pitchFamily="34" charset="0"/>
                        </a:rPr>
                        <a:t>396,997</a:t>
                      </a:r>
                    </a:p>
                  </a:txBody>
                  <a:tcPr marL="7811" marR="7811" marT="7811" marB="374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2401176"/>
                  </a:ext>
                </a:extLst>
              </a:tr>
              <a:tr h="260038">
                <a:tc gridSpan="4">
                  <a:txBody>
                    <a:bodyPr/>
                    <a:lstStyle/>
                    <a:p>
                      <a:pPr algn="l" rtl="0" fontAlgn="ctr"/>
                      <a:r>
                        <a:rPr lang="en-AU" sz="1400" b="0" i="0" u="none" strike="noStrike" dirty="0">
                          <a:solidFill>
                            <a:srgbClr val="000000"/>
                          </a:solidFill>
                          <a:effectLst/>
                          <a:latin typeface="Arial" panose="020B0604020202020204" pitchFamily="34" charset="0"/>
                        </a:rPr>
                        <a:t>New Funding Model</a:t>
                      </a:r>
                    </a:p>
                  </a:txBody>
                  <a:tcPr marL="7811" marR="7811" marT="7811" marB="374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hMerge="1">
                  <a:txBody>
                    <a:bodyPr/>
                    <a:lstStyle/>
                    <a:p>
                      <a:endParaRPr lang="en-AU"/>
                    </a:p>
                  </a:txBody>
                  <a:tcPr/>
                </a:tc>
                <a:tc>
                  <a:txBody>
                    <a:bodyPr/>
                    <a:lstStyle/>
                    <a:p>
                      <a:pPr algn="r" rtl="0" fontAlgn="ctr"/>
                      <a:r>
                        <a:rPr lang="en-AU" sz="1400" b="0" i="0" u="none" strike="noStrike" dirty="0">
                          <a:solidFill>
                            <a:srgbClr val="000000"/>
                          </a:solidFill>
                          <a:effectLst/>
                          <a:latin typeface="Arial" panose="020B0604020202020204" pitchFamily="34" charset="0"/>
                        </a:rPr>
                        <a:t>2,470,746</a:t>
                      </a:r>
                    </a:p>
                  </a:txBody>
                  <a:tcPr marL="7811" marR="7811" marT="7811" marB="374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2261721"/>
                  </a:ext>
                </a:extLst>
              </a:tr>
              <a:tr h="260038">
                <a:tc gridSpan="4">
                  <a:txBody>
                    <a:bodyPr/>
                    <a:lstStyle/>
                    <a:p>
                      <a:pPr algn="l" rtl="0" fontAlgn="ctr"/>
                      <a:r>
                        <a:rPr lang="en-AU" sz="1400" b="0" i="0" u="none" strike="noStrike" dirty="0">
                          <a:solidFill>
                            <a:srgbClr val="000000"/>
                          </a:solidFill>
                          <a:effectLst/>
                          <a:latin typeface="Arial" panose="020B0604020202020204" pitchFamily="34" charset="0"/>
                        </a:rPr>
                        <a:t>Round Eight</a:t>
                      </a:r>
                    </a:p>
                  </a:txBody>
                  <a:tcPr marL="7811" marR="7811" marT="7811" marB="374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hMerge="1">
                  <a:txBody>
                    <a:bodyPr/>
                    <a:lstStyle/>
                    <a:p>
                      <a:endParaRPr lang="en-AU"/>
                    </a:p>
                  </a:txBody>
                  <a:tcPr/>
                </a:tc>
                <a:tc>
                  <a:txBody>
                    <a:bodyPr/>
                    <a:lstStyle/>
                    <a:p>
                      <a:pPr algn="r" rtl="0" fontAlgn="ctr"/>
                      <a:r>
                        <a:rPr lang="en-AU" sz="1400" b="0" i="0" u="none" strike="noStrike" dirty="0">
                          <a:solidFill>
                            <a:srgbClr val="000000"/>
                          </a:solidFill>
                          <a:effectLst/>
                          <a:latin typeface="Arial" panose="020B0604020202020204" pitchFamily="34" charset="0"/>
                        </a:rPr>
                        <a:t>5,763,107</a:t>
                      </a:r>
                    </a:p>
                  </a:txBody>
                  <a:tcPr marL="7811" marR="7811" marT="7811" marB="374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1260419"/>
                  </a:ext>
                </a:extLst>
              </a:tr>
              <a:tr h="260038">
                <a:tc gridSpan="4">
                  <a:txBody>
                    <a:bodyPr/>
                    <a:lstStyle/>
                    <a:p>
                      <a:pPr algn="l" rtl="0" fontAlgn="ctr"/>
                      <a:r>
                        <a:rPr lang="en-AU" sz="1400" b="0" i="0" u="none" strike="noStrike" dirty="0">
                          <a:solidFill>
                            <a:srgbClr val="000000"/>
                          </a:solidFill>
                          <a:effectLst/>
                          <a:latin typeface="Arial" panose="020B0604020202020204" pitchFamily="34" charset="0"/>
                        </a:rPr>
                        <a:t>Overall Total Phase One and Phase Two And NFM</a:t>
                      </a:r>
                    </a:p>
                  </a:txBody>
                  <a:tcPr marL="7811" marR="7811" marT="7811" marB="374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hMerge="1">
                  <a:txBody>
                    <a:bodyPr/>
                    <a:lstStyle/>
                    <a:p>
                      <a:endParaRPr lang="en-AU"/>
                    </a:p>
                  </a:txBody>
                  <a:tcPr/>
                </a:tc>
                <a:tc>
                  <a:txBody>
                    <a:bodyPr/>
                    <a:lstStyle/>
                    <a:p>
                      <a:pPr algn="r" rtl="0" fontAlgn="b"/>
                      <a:r>
                        <a:rPr lang="en-AU" sz="1400" b="0" i="0" u="none" strike="noStrike" dirty="0">
                          <a:solidFill>
                            <a:srgbClr val="000000"/>
                          </a:solidFill>
                          <a:effectLst/>
                          <a:latin typeface="Arial" panose="020B0604020202020204" pitchFamily="34" charset="0"/>
                        </a:rPr>
                        <a:t>8,233,853</a:t>
                      </a:r>
                    </a:p>
                  </a:txBody>
                  <a:tcPr marL="7811" marR="7811" marT="7811" marB="374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3310833"/>
                  </a:ext>
                </a:extLst>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533400" y="533400"/>
            <a:ext cx="8153400" cy="1446550"/>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CHASING MALARIA</a:t>
            </a:r>
          </a:p>
          <a:p>
            <a:pPr algn="ctr"/>
            <a:r>
              <a:rPr lang="en-US" sz="4400" dirty="0">
                <a:solidFill>
                  <a:srgbClr val="FF3300"/>
                </a:solidFill>
                <a:latin typeface="Arial" charset="0"/>
              </a:rPr>
              <a:t>Community Involvement</a:t>
            </a:r>
          </a:p>
        </p:txBody>
      </p:sp>
      <p:sp>
        <p:nvSpPr>
          <p:cNvPr id="22531"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22533"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22534"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8" name="Rectangle 7"/>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pic>
        <p:nvPicPr>
          <p:cNvPr id="2050" name="Picture 2" descr="IMG_20161025_121125">
            <a:extLst>
              <a:ext uri="{FF2B5EF4-FFF2-40B4-BE49-F238E27FC236}">
                <a16:creationId xmlns:a16="http://schemas.microsoft.com/office/drawing/2014/main" id="{CC0CE710-0B5B-48DE-B763-C3976D04AF9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86452" y="2059335"/>
            <a:ext cx="3423803" cy="200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IMG_20160812_112844">
            <a:extLst>
              <a:ext uri="{FF2B5EF4-FFF2-40B4-BE49-F238E27FC236}">
                <a16:creationId xmlns:a16="http://schemas.microsoft.com/office/drawing/2014/main" id="{D5A7B0EC-EF99-4AB6-B8F9-D57156C5E61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39571" y="4378154"/>
            <a:ext cx="3402403" cy="2022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IMG_20160427_120756">
            <a:extLst>
              <a:ext uri="{FF2B5EF4-FFF2-40B4-BE49-F238E27FC236}">
                <a16:creationId xmlns:a16="http://schemas.microsoft.com/office/drawing/2014/main" id="{E94C8B17-5089-4AD8-BBBE-6423C0ABF691}"/>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86452" y="4365966"/>
            <a:ext cx="3423803" cy="2034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533BF8A8-5216-4BFB-BF38-606B7C823245}"/>
              </a:ext>
            </a:extLst>
          </p:cNvPr>
          <p:cNvPicPr/>
          <p:nvPr/>
        </p:nvPicPr>
        <p:blipFill>
          <a:blip r:embed="rId7" cstate="email">
            <a:extLst>
              <a:ext uri="{28A0092B-C50C-407E-A947-70E740481C1C}">
                <a14:useLocalDpi xmlns:a14="http://schemas.microsoft.com/office/drawing/2010/main"/>
              </a:ext>
            </a:extLst>
          </a:blip>
          <a:srcRect/>
          <a:stretch>
            <a:fillRect/>
          </a:stretch>
        </p:blipFill>
        <p:spPr bwMode="auto">
          <a:xfrm>
            <a:off x="739571" y="2079994"/>
            <a:ext cx="3402403" cy="1982419"/>
          </a:xfrm>
          <a:prstGeom prst="rect">
            <a:avLst/>
          </a:prstGeom>
          <a:noFill/>
          <a:ln>
            <a:noFill/>
          </a:ln>
          <a:extLst/>
        </p:spPr>
      </p:pic>
    </p:spTree>
    <p:extLst>
      <p:ext uri="{BB962C8B-B14F-4D97-AF65-F5344CB8AC3E}">
        <p14:creationId xmlns:p14="http://schemas.microsoft.com/office/powerpoint/2010/main" val="38954744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533400" y="533400"/>
            <a:ext cx="8153400" cy="1446550"/>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CHASING MALARIA</a:t>
            </a:r>
          </a:p>
          <a:p>
            <a:pPr algn="ctr"/>
            <a:r>
              <a:rPr lang="en-US" sz="4400" dirty="0">
                <a:solidFill>
                  <a:srgbClr val="FF3300"/>
                </a:solidFill>
                <a:latin typeface="Arial" charset="0"/>
              </a:rPr>
              <a:t>Community Involvement</a:t>
            </a:r>
          </a:p>
        </p:txBody>
      </p:sp>
      <p:sp>
        <p:nvSpPr>
          <p:cNvPr id="22531"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22533"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22534"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8" name="Rectangle 7"/>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pic>
        <p:nvPicPr>
          <p:cNvPr id="11" name="Picture 11">
            <a:extLst>
              <a:ext uri="{FF2B5EF4-FFF2-40B4-BE49-F238E27FC236}">
                <a16:creationId xmlns:a16="http://schemas.microsoft.com/office/drawing/2014/main" id="{7E10870C-F5A1-4EB4-93B0-7AEE92ACCEF3}"/>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92113" y="2513350"/>
            <a:ext cx="3994686" cy="31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a:extLst>
              <a:ext uri="{FF2B5EF4-FFF2-40B4-BE49-F238E27FC236}">
                <a16:creationId xmlns:a16="http://schemas.microsoft.com/office/drawing/2014/main" id="{4252701E-C321-4084-B665-7D562A2011A4}"/>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334963" y="2513350"/>
            <a:ext cx="4147268" cy="31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00664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533400" y="533400"/>
            <a:ext cx="8153400" cy="1446550"/>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CHASING MALARIA</a:t>
            </a:r>
          </a:p>
          <a:p>
            <a:pPr algn="ctr"/>
            <a:r>
              <a:rPr lang="en-US" sz="4400" dirty="0">
                <a:solidFill>
                  <a:srgbClr val="FF3300"/>
                </a:solidFill>
                <a:latin typeface="Arial" charset="0"/>
              </a:rPr>
              <a:t>Community Involvement</a:t>
            </a:r>
          </a:p>
        </p:txBody>
      </p:sp>
      <p:sp>
        <p:nvSpPr>
          <p:cNvPr id="22531"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22533"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22534"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8" name="Rectangle 7"/>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pic>
        <p:nvPicPr>
          <p:cNvPr id="3" name="Picture 2">
            <a:extLst>
              <a:ext uri="{FF2B5EF4-FFF2-40B4-BE49-F238E27FC236}">
                <a16:creationId xmlns:a16="http://schemas.microsoft.com/office/drawing/2014/main" id="{21105CFE-FDC0-4F67-B65A-9903D6887D1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2519362"/>
            <a:ext cx="4464049" cy="3348037"/>
          </a:xfrm>
          <a:prstGeom prst="rect">
            <a:avLst/>
          </a:prstGeom>
        </p:spPr>
      </p:pic>
      <p:pic>
        <p:nvPicPr>
          <p:cNvPr id="5" name="Picture 4">
            <a:extLst>
              <a:ext uri="{FF2B5EF4-FFF2-40B4-BE49-F238E27FC236}">
                <a16:creationId xmlns:a16="http://schemas.microsoft.com/office/drawing/2014/main" id="{E4A5C957-274F-4233-A7A8-AFBF43838FA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71933" y="2508094"/>
            <a:ext cx="4472067" cy="3354050"/>
          </a:xfrm>
          <a:prstGeom prst="rect">
            <a:avLst/>
          </a:prstGeom>
        </p:spPr>
      </p:pic>
    </p:spTree>
    <p:extLst>
      <p:ext uri="{BB962C8B-B14F-4D97-AF65-F5344CB8AC3E}">
        <p14:creationId xmlns:p14="http://schemas.microsoft.com/office/powerpoint/2010/main" val="22370277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533400" y="533400"/>
            <a:ext cx="8153400" cy="1446550"/>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CHASING MALARIA</a:t>
            </a:r>
          </a:p>
          <a:p>
            <a:pPr algn="ctr"/>
            <a:r>
              <a:rPr lang="en-US" sz="4400" dirty="0">
                <a:solidFill>
                  <a:srgbClr val="FF3300"/>
                </a:solidFill>
                <a:latin typeface="Arial" charset="0"/>
              </a:rPr>
              <a:t>Community Involvement</a:t>
            </a:r>
          </a:p>
        </p:txBody>
      </p:sp>
      <p:sp>
        <p:nvSpPr>
          <p:cNvPr id="22531"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22533"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22534"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8" name="Rectangle 7"/>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sp>
        <p:nvSpPr>
          <p:cNvPr id="2" name="TextBox 1">
            <a:extLst>
              <a:ext uri="{FF2B5EF4-FFF2-40B4-BE49-F238E27FC236}">
                <a16:creationId xmlns:a16="http://schemas.microsoft.com/office/drawing/2014/main" id="{E9DD2578-663D-4371-9C56-FCB72E77DF5F}"/>
              </a:ext>
            </a:extLst>
          </p:cNvPr>
          <p:cNvSpPr txBox="1"/>
          <p:nvPr/>
        </p:nvSpPr>
        <p:spPr>
          <a:xfrm>
            <a:off x="705507" y="1979950"/>
            <a:ext cx="7429500" cy="4893647"/>
          </a:xfrm>
          <a:prstGeom prst="rect">
            <a:avLst/>
          </a:prstGeom>
          <a:noFill/>
        </p:spPr>
        <p:txBody>
          <a:bodyPr wrap="square" rtlCol="0">
            <a:spAutoFit/>
          </a:bodyPr>
          <a:lstStyle/>
          <a:p>
            <a:r>
              <a:rPr lang="en-AU" dirty="0">
                <a:latin typeface="Arial" panose="020B0604020202020204" pitchFamily="34" charset="0"/>
                <a:cs typeface="Arial" panose="020B0604020202020204" pitchFamily="34" charset="0"/>
              </a:rPr>
              <a:t>CHALLENGES</a:t>
            </a:r>
          </a:p>
          <a:p>
            <a:pPr marL="342900" indent="-342900">
              <a:buFont typeface="Arial" panose="020B0604020202020204" pitchFamily="34" charset="0"/>
              <a:buChar char="•"/>
            </a:pPr>
            <a:r>
              <a:rPr lang="en-AU" dirty="0">
                <a:latin typeface="Arial" panose="020B0604020202020204" pitchFamily="34" charset="0"/>
                <a:cs typeface="Arial" panose="020B0604020202020204" pitchFamily="34" charset="0"/>
              </a:rPr>
              <a:t>Community involvement a problem unless there is someone to personally supervise. Still trying to find ways to wean schools and communities to act without full project involvement.</a:t>
            </a:r>
          </a:p>
          <a:p>
            <a:pPr marL="342900" indent="-342900">
              <a:buFont typeface="Arial" panose="020B0604020202020204" pitchFamily="34" charset="0"/>
              <a:buChar char="•"/>
            </a:pPr>
            <a:r>
              <a:rPr lang="en-AU" dirty="0">
                <a:latin typeface="Arial" panose="020B0604020202020204" pitchFamily="34" charset="0"/>
                <a:cs typeface="Arial" panose="020B0604020202020204" pitchFamily="34" charset="0"/>
              </a:rPr>
              <a:t>LLIN Distribution brought malaria down in January 2016. </a:t>
            </a:r>
            <a:r>
              <a:rPr lang="en-AU" dirty="0" err="1">
                <a:latin typeface="Arial" panose="020B0604020202020204" pitchFamily="34" charset="0"/>
                <a:cs typeface="Arial" panose="020B0604020202020204" pitchFamily="34" charset="0"/>
              </a:rPr>
              <a:t>Waima</a:t>
            </a:r>
            <a:r>
              <a:rPr lang="en-AU" dirty="0">
                <a:latin typeface="Arial" panose="020B0604020202020204" pitchFamily="34" charset="0"/>
                <a:cs typeface="Arial" panose="020B0604020202020204" pitchFamily="34" charset="0"/>
              </a:rPr>
              <a:t> however proving a problem, particularly in two major villages of </a:t>
            </a:r>
            <a:r>
              <a:rPr lang="en-AU" dirty="0" err="1">
                <a:latin typeface="Arial" panose="020B0604020202020204" pitchFamily="34" charset="0"/>
                <a:cs typeface="Arial" panose="020B0604020202020204" pitchFamily="34" charset="0"/>
              </a:rPr>
              <a:t>Kivori</a:t>
            </a:r>
            <a:r>
              <a:rPr lang="en-AU" dirty="0">
                <a:latin typeface="Arial" panose="020B0604020202020204" pitchFamily="34" charset="0"/>
                <a:cs typeface="Arial" panose="020B0604020202020204" pitchFamily="34" charset="0"/>
              </a:rPr>
              <a:t> Poe and </a:t>
            </a:r>
            <a:r>
              <a:rPr lang="en-AU" dirty="0" err="1">
                <a:latin typeface="Arial" panose="020B0604020202020204" pitchFamily="34" charset="0"/>
                <a:cs typeface="Arial" panose="020B0604020202020204" pitchFamily="34" charset="0"/>
              </a:rPr>
              <a:t>Kivori</a:t>
            </a:r>
            <a:r>
              <a:rPr lang="en-AU" dirty="0">
                <a:latin typeface="Arial" panose="020B0604020202020204" pitchFamily="34" charset="0"/>
                <a:cs typeface="Arial" panose="020B0604020202020204" pitchFamily="34" charset="0"/>
              </a:rPr>
              <a:t> </a:t>
            </a:r>
            <a:r>
              <a:rPr lang="en-AU" dirty="0" err="1">
                <a:latin typeface="Arial" panose="020B0604020202020204" pitchFamily="34" charset="0"/>
                <a:cs typeface="Arial" panose="020B0604020202020204" pitchFamily="34" charset="0"/>
              </a:rPr>
              <a:t>Kui</a:t>
            </a:r>
            <a:r>
              <a:rPr lang="en-AU" dirty="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en-AU" dirty="0">
                <a:latin typeface="Arial" panose="020B0604020202020204" pitchFamily="34" charset="0"/>
                <a:cs typeface="Arial" panose="020B0604020202020204" pitchFamily="34" charset="0"/>
              </a:rPr>
              <a:t>Difficult to prove impact on malaria when malaria cases are already low.</a:t>
            </a:r>
          </a:p>
          <a:p>
            <a:pPr marL="342900" indent="-342900">
              <a:buFont typeface="Arial" panose="020B0604020202020204" pitchFamily="34" charset="0"/>
              <a:buChar char="•"/>
            </a:pPr>
            <a:r>
              <a:rPr lang="en-AU" dirty="0">
                <a:latin typeface="Arial" panose="020B0604020202020204" pitchFamily="34" charset="0"/>
                <a:cs typeface="Arial" panose="020B0604020202020204" pitchFamily="34" charset="0"/>
              </a:rPr>
              <a:t>Employed an entomologist to help the programme but she has now got another job.</a:t>
            </a:r>
          </a:p>
        </p:txBody>
      </p:sp>
    </p:spTree>
    <p:extLst>
      <p:ext uri="{BB962C8B-B14F-4D97-AF65-F5344CB8AC3E}">
        <p14:creationId xmlns:p14="http://schemas.microsoft.com/office/powerpoint/2010/main" val="10612663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533400" y="533400"/>
            <a:ext cx="8153400" cy="1446550"/>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CHASING MALARIA</a:t>
            </a:r>
          </a:p>
          <a:p>
            <a:pPr algn="ctr"/>
            <a:r>
              <a:rPr lang="en-US" sz="4400" dirty="0">
                <a:solidFill>
                  <a:srgbClr val="FF3300"/>
                </a:solidFill>
                <a:latin typeface="Arial" charset="0"/>
              </a:rPr>
              <a:t>Community Involvement</a:t>
            </a:r>
          </a:p>
        </p:txBody>
      </p:sp>
      <p:sp>
        <p:nvSpPr>
          <p:cNvPr id="22531"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22533"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22534"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8" name="Rectangle 7"/>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sp>
        <p:nvSpPr>
          <p:cNvPr id="2" name="TextBox 1">
            <a:extLst>
              <a:ext uri="{FF2B5EF4-FFF2-40B4-BE49-F238E27FC236}">
                <a16:creationId xmlns:a16="http://schemas.microsoft.com/office/drawing/2014/main" id="{E9DD2578-663D-4371-9C56-FCB72E77DF5F}"/>
              </a:ext>
            </a:extLst>
          </p:cNvPr>
          <p:cNvSpPr txBox="1"/>
          <p:nvPr/>
        </p:nvSpPr>
        <p:spPr>
          <a:xfrm>
            <a:off x="609600" y="2122438"/>
            <a:ext cx="7429500" cy="4524315"/>
          </a:xfrm>
          <a:prstGeom prst="rect">
            <a:avLst/>
          </a:prstGeom>
          <a:noFill/>
        </p:spPr>
        <p:txBody>
          <a:bodyPr wrap="square" rtlCol="0">
            <a:spAutoFit/>
          </a:bodyPr>
          <a:lstStyle/>
          <a:p>
            <a:r>
              <a:rPr lang="en-AU" dirty="0">
                <a:latin typeface="Arial" panose="020B0604020202020204" pitchFamily="34" charset="0"/>
                <a:cs typeface="Arial" panose="020B0604020202020204" pitchFamily="34" charset="0"/>
              </a:rPr>
              <a:t>RESULTS AND FUTURE</a:t>
            </a:r>
          </a:p>
          <a:p>
            <a:pPr marL="342900" indent="-342900">
              <a:buFont typeface="Arial" panose="020B0604020202020204" pitchFamily="34" charset="0"/>
              <a:buChar char="•"/>
            </a:pPr>
            <a:r>
              <a:rPr lang="en-AU" dirty="0">
                <a:latin typeface="Arial" panose="020B0604020202020204" pitchFamily="34" charset="0"/>
                <a:cs typeface="Arial" panose="020B0604020202020204" pitchFamily="34" charset="0"/>
              </a:rPr>
              <a:t>So far malaria in </a:t>
            </a:r>
            <a:r>
              <a:rPr lang="en-AU" dirty="0" err="1">
                <a:latin typeface="Arial" panose="020B0604020202020204" pitchFamily="34" charset="0"/>
                <a:cs typeface="Arial" panose="020B0604020202020204" pitchFamily="34" charset="0"/>
              </a:rPr>
              <a:t>Bereina</a:t>
            </a:r>
            <a:r>
              <a:rPr lang="en-AU" dirty="0">
                <a:latin typeface="Arial" panose="020B0604020202020204" pitchFamily="34" charset="0"/>
                <a:cs typeface="Arial" panose="020B0604020202020204" pitchFamily="34" charset="0"/>
              </a:rPr>
              <a:t> has remained the lowest levels it has been for some years. We hope that the project is contributing to these low figures.</a:t>
            </a:r>
          </a:p>
          <a:p>
            <a:pPr marL="342900" indent="-342900">
              <a:buFont typeface="Arial" panose="020B0604020202020204" pitchFamily="34" charset="0"/>
              <a:buChar char="•"/>
            </a:pPr>
            <a:r>
              <a:rPr lang="en-AU" dirty="0">
                <a:latin typeface="Arial" panose="020B0604020202020204" pitchFamily="34" charset="0"/>
                <a:cs typeface="Arial" panose="020B0604020202020204" pitchFamily="34" charset="0"/>
              </a:rPr>
              <a:t>We still need to prove that schools and communities can take ownership of the programme. Bougainville has shown that this takes time.</a:t>
            </a:r>
          </a:p>
          <a:p>
            <a:pPr marL="342900" indent="-342900">
              <a:buFont typeface="Arial" panose="020B0604020202020204" pitchFamily="34" charset="0"/>
              <a:buChar char="•"/>
            </a:pPr>
            <a:r>
              <a:rPr lang="en-AU" dirty="0">
                <a:latin typeface="Arial" panose="020B0604020202020204" pitchFamily="34" charset="0"/>
                <a:cs typeface="Arial" panose="020B0604020202020204" pitchFamily="34" charset="0"/>
              </a:rPr>
              <a:t>Use of old nets is important and now being experimented with in </a:t>
            </a:r>
            <a:r>
              <a:rPr lang="en-AU" dirty="0" err="1">
                <a:latin typeface="Arial" panose="020B0604020202020204" pitchFamily="34" charset="0"/>
                <a:cs typeface="Arial" panose="020B0604020202020204" pitchFamily="34" charset="0"/>
              </a:rPr>
              <a:t>Kivori</a:t>
            </a:r>
            <a:r>
              <a:rPr lang="en-AU" dirty="0">
                <a:latin typeface="Arial" panose="020B0604020202020204" pitchFamily="34" charset="0"/>
                <a:cs typeface="Arial" panose="020B0604020202020204" pitchFamily="34" charset="0"/>
              </a:rPr>
              <a:t> Poe.</a:t>
            </a:r>
          </a:p>
          <a:p>
            <a:pPr marL="342900" indent="-342900">
              <a:buFont typeface="Arial" panose="020B0604020202020204" pitchFamily="34" charset="0"/>
              <a:buChar char="•"/>
            </a:pPr>
            <a:r>
              <a:rPr lang="en-AU" dirty="0">
                <a:latin typeface="Arial" panose="020B0604020202020204" pitchFamily="34" charset="0"/>
                <a:cs typeface="Arial" panose="020B0604020202020204" pitchFamily="34" charset="0"/>
              </a:rPr>
              <a:t>Use of </a:t>
            </a:r>
            <a:r>
              <a:rPr lang="en-AU" dirty="0" err="1">
                <a:latin typeface="Arial" panose="020B0604020202020204" pitchFamily="34" charset="0"/>
                <a:cs typeface="Arial" panose="020B0604020202020204" pitchFamily="34" charset="0"/>
              </a:rPr>
              <a:t>Mosbar</a:t>
            </a:r>
            <a:r>
              <a:rPr lang="en-AU" dirty="0">
                <a:latin typeface="Arial" panose="020B0604020202020204" pitchFamily="34" charset="0"/>
                <a:cs typeface="Arial" panose="020B0604020202020204" pitchFamily="34" charset="0"/>
              </a:rPr>
              <a:t> also needs to be clarified.</a:t>
            </a:r>
          </a:p>
          <a:p>
            <a:endParaRPr lang="en-AU" dirty="0"/>
          </a:p>
        </p:txBody>
      </p:sp>
    </p:spTree>
    <p:extLst>
      <p:ext uri="{BB962C8B-B14F-4D97-AF65-F5344CB8AC3E}">
        <p14:creationId xmlns:p14="http://schemas.microsoft.com/office/powerpoint/2010/main" val="18979334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533400" y="533400"/>
            <a:ext cx="8153400" cy="769441"/>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CHASING MALARIA</a:t>
            </a:r>
          </a:p>
        </p:txBody>
      </p:sp>
      <p:sp>
        <p:nvSpPr>
          <p:cNvPr id="22531"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sp>
        <p:nvSpPr>
          <p:cNvPr id="22532" name="Rectangle 6"/>
          <p:cNvSpPr>
            <a:spLocks noGrp="1" noChangeArrowheads="1"/>
          </p:cNvSpPr>
          <p:nvPr>
            <p:ph type="body" idx="4294967295"/>
          </p:nvPr>
        </p:nvSpPr>
        <p:spPr>
          <a:xfrm>
            <a:off x="381000" y="1374576"/>
            <a:ext cx="8458200" cy="475439"/>
          </a:xfrm>
        </p:spPr>
        <p:txBody>
          <a:bodyPr/>
          <a:lstStyle/>
          <a:p>
            <a:pPr marL="0" indent="0">
              <a:lnSpc>
                <a:spcPct val="80000"/>
              </a:lnSpc>
              <a:buNone/>
            </a:pPr>
            <a:r>
              <a:rPr lang="en-GB" sz="2800" dirty="0">
                <a:latin typeface="Arial" charset="0"/>
              </a:rPr>
              <a:t>MAPPING IN CENTRAL AND NCD PROVINCES</a:t>
            </a:r>
          </a:p>
          <a:p>
            <a:pPr>
              <a:lnSpc>
                <a:spcPct val="80000"/>
              </a:lnSpc>
            </a:pPr>
            <a:endParaRPr lang="en-GB" sz="3600" dirty="0">
              <a:latin typeface="Arial" charset="0"/>
            </a:endParaRPr>
          </a:p>
        </p:txBody>
      </p:sp>
      <p:pic>
        <p:nvPicPr>
          <p:cNvPr id="22533"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22534"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8" name="Rectangle 7"/>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pic>
        <p:nvPicPr>
          <p:cNvPr id="9" name="Picture 8">
            <a:extLst>
              <a:ext uri="{FF2B5EF4-FFF2-40B4-BE49-F238E27FC236}">
                <a16:creationId xmlns:a16="http://schemas.microsoft.com/office/drawing/2014/main" id="{CDCD45C7-540E-46A8-A072-0A3BF867259F}"/>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854020" y="2046890"/>
            <a:ext cx="7239000" cy="4343400"/>
          </a:xfrm>
          <a:prstGeom prst="rect">
            <a:avLst/>
          </a:prstGeom>
          <a:noFill/>
          <a:ln w="25400">
            <a:solidFill>
              <a:schemeClr val="tx1"/>
            </a:solidFill>
          </a:ln>
        </p:spPr>
      </p:pic>
      <p:sp>
        <p:nvSpPr>
          <p:cNvPr id="2" name="Arrow: Down 1">
            <a:extLst>
              <a:ext uri="{FF2B5EF4-FFF2-40B4-BE49-F238E27FC236}">
                <a16:creationId xmlns:a16="http://schemas.microsoft.com/office/drawing/2014/main" id="{5BB79160-DF0B-4319-90CE-ED86BF5010C1}"/>
              </a:ext>
            </a:extLst>
          </p:cNvPr>
          <p:cNvSpPr/>
          <p:nvPr/>
        </p:nvSpPr>
        <p:spPr bwMode="auto">
          <a:xfrm>
            <a:off x="4359220" y="3432777"/>
            <a:ext cx="228600" cy="785813"/>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Times New Roman" pitchFamily="18" charset="0"/>
            </a:endParaRPr>
          </a:p>
        </p:txBody>
      </p:sp>
      <p:sp>
        <p:nvSpPr>
          <p:cNvPr id="4" name="TextBox 3">
            <a:extLst>
              <a:ext uri="{FF2B5EF4-FFF2-40B4-BE49-F238E27FC236}">
                <a16:creationId xmlns:a16="http://schemas.microsoft.com/office/drawing/2014/main" id="{6684300A-B7A2-4F64-8600-446B206A6CAD}"/>
              </a:ext>
            </a:extLst>
          </p:cNvPr>
          <p:cNvSpPr txBox="1"/>
          <p:nvPr/>
        </p:nvSpPr>
        <p:spPr>
          <a:xfrm>
            <a:off x="4473520" y="3456351"/>
            <a:ext cx="2400300" cy="369332"/>
          </a:xfrm>
          <a:prstGeom prst="rect">
            <a:avLst/>
          </a:prstGeom>
          <a:noFill/>
        </p:spPr>
        <p:txBody>
          <a:bodyPr wrap="square" rtlCol="0">
            <a:spAutoFit/>
          </a:bodyPr>
          <a:lstStyle/>
          <a:p>
            <a:r>
              <a:rPr lang="en-AU" sz="1800" dirty="0">
                <a:latin typeface="Arial" panose="020B0604020202020204" pitchFamily="34" charset="0"/>
                <a:cs typeface="Arial" panose="020B0604020202020204" pitchFamily="34" charset="0"/>
              </a:rPr>
              <a:t>Net Distribution</a:t>
            </a:r>
          </a:p>
        </p:txBody>
      </p:sp>
    </p:spTree>
    <p:extLst>
      <p:ext uri="{BB962C8B-B14F-4D97-AF65-F5344CB8AC3E}">
        <p14:creationId xmlns:p14="http://schemas.microsoft.com/office/powerpoint/2010/main" val="1091849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2DABB21-08FA-40EC-85E0-43541B93279A}"/>
              </a:ext>
            </a:extLst>
          </p:cNvPr>
          <p:cNvPicPr/>
          <p:nvPr/>
        </p:nvPicPr>
        <p:blipFill>
          <a:blip r:embed="rId2">
            <a:extLst>
              <a:ext uri="{28A0092B-C50C-407E-A947-70E740481C1C}">
                <a14:useLocalDpi xmlns:a14="http://schemas.microsoft.com/office/drawing/2010/main"/>
              </a:ext>
            </a:extLst>
          </a:blip>
          <a:srcRect/>
          <a:stretch>
            <a:fillRect/>
          </a:stretch>
        </p:blipFill>
        <p:spPr bwMode="auto">
          <a:xfrm>
            <a:off x="876300" y="2209800"/>
            <a:ext cx="7277100" cy="4191000"/>
          </a:xfrm>
          <a:prstGeom prst="rect">
            <a:avLst/>
          </a:prstGeom>
          <a:noFill/>
          <a:ln w="25400">
            <a:solidFill>
              <a:schemeClr val="tx1"/>
            </a:solidFill>
          </a:ln>
        </p:spPr>
      </p:pic>
      <p:sp>
        <p:nvSpPr>
          <p:cNvPr id="22530" name="Text Box 3"/>
          <p:cNvSpPr txBox="1">
            <a:spLocks noChangeArrowheads="1"/>
          </p:cNvSpPr>
          <p:nvPr/>
        </p:nvSpPr>
        <p:spPr bwMode="auto">
          <a:xfrm>
            <a:off x="533400" y="533400"/>
            <a:ext cx="8153400" cy="769441"/>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CHASING MALARIA</a:t>
            </a:r>
          </a:p>
        </p:txBody>
      </p:sp>
      <p:sp>
        <p:nvSpPr>
          <p:cNvPr id="22531"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sp>
        <p:nvSpPr>
          <p:cNvPr id="22532" name="Rectangle 6"/>
          <p:cNvSpPr>
            <a:spLocks noGrp="1" noChangeArrowheads="1"/>
          </p:cNvSpPr>
          <p:nvPr>
            <p:ph type="body" idx="4294967295"/>
          </p:nvPr>
        </p:nvSpPr>
        <p:spPr>
          <a:xfrm>
            <a:off x="381000" y="1374576"/>
            <a:ext cx="8458200" cy="475439"/>
          </a:xfrm>
        </p:spPr>
        <p:txBody>
          <a:bodyPr/>
          <a:lstStyle/>
          <a:p>
            <a:pPr marL="0" indent="0">
              <a:lnSpc>
                <a:spcPct val="80000"/>
              </a:lnSpc>
              <a:buNone/>
            </a:pPr>
            <a:r>
              <a:rPr lang="en-GB" sz="2800" dirty="0">
                <a:latin typeface="Arial" charset="0"/>
              </a:rPr>
              <a:t>MAPPING IN CENTRAL AND NCD PROVINCES</a:t>
            </a:r>
          </a:p>
          <a:p>
            <a:pPr>
              <a:lnSpc>
                <a:spcPct val="80000"/>
              </a:lnSpc>
            </a:pPr>
            <a:endParaRPr lang="en-GB" sz="3600" dirty="0">
              <a:latin typeface="Arial" charset="0"/>
            </a:endParaRPr>
          </a:p>
        </p:txBody>
      </p:sp>
      <p:pic>
        <p:nvPicPr>
          <p:cNvPr id="22533" name="Picture 8" descr="RAMl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22534" name="Picture 7" descr="NMCP"/>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8" name="Rectangle 7"/>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sp>
        <p:nvSpPr>
          <p:cNvPr id="2" name="Arrow: Down 1">
            <a:extLst>
              <a:ext uri="{FF2B5EF4-FFF2-40B4-BE49-F238E27FC236}">
                <a16:creationId xmlns:a16="http://schemas.microsoft.com/office/drawing/2014/main" id="{5BB79160-DF0B-4319-90CE-ED86BF5010C1}"/>
              </a:ext>
            </a:extLst>
          </p:cNvPr>
          <p:cNvSpPr/>
          <p:nvPr/>
        </p:nvSpPr>
        <p:spPr bwMode="auto">
          <a:xfrm>
            <a:off x="3810000" y="3432776"/>
            <a:ext cx="228600" cy="785813"/>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Times New Roman" pitchFamily="18" charset="0"/>
            </a:endParaRPr>
          </a:p>
        </p:txBody>
      </p:sp>
      <p:sp>
        <p:nvSpPr>
          <p:cNvPr id="4" name="TextBox 3">
            <a:extLst>
              <a:ext uri="{FF2B5EF4-FFF2-40B4-BE49-F238E27FC236}">
                <a16:creationId xmlns:a16="http://schemas.microsoft.com/office/drawing/2014/main" id="{6684300A-B7A2-4F64-8600-446B206A6CAD}"/>
              </a:ext>
            </a:extLst>
          </p:cNvPr>
          <p:cNvSpPr txBox="1"/>
          <p:nvPr/>
        </p:nvSpPr>
        <p:spPr>
          <a:xfrm>
            <a:off x="3924300" y="3456350"/>
            <a:ext cx="2400300" cy="369332"/>
          </a:xfrm>
          <a:prstGeom prst="rect">
            <a:avLst/>
          </a:prstGeom>
          <a:noFill/>
        </p:spPr>
        <p:txBody>
          <a:bodyPr wrap="square" rtlCol="0">
            <a:spAutoFit/>
          </a:bodyPr>
          <a:lstStyle/>
          <a:p>
            <a:r>
              <a:rPr lang="en-AU" sz="1800" dirty="0">
                <a:latin typeface="Arial" panose="020B0604020202020204" pitchFamily="34" charset="0"/>
                <a:cs typeface="Arial" panose="020B0604020202020204" pitchFamily="34" charset="0"/>
              </a:rPr>
              <a:t>Net Distribution</a:t>
            </a:r>
          </a:p>
        </p:txBody>
      </p:sp>
    </p:spTree>
    <p:extLst>
      <p:ext uri="{BB962C8B-B14F-4D97-AF65-F5344CB8AC3E}">
        <p14:creationId xmlns:p14="http://schemas.microsoft.com/office/powerpoint/2010/main" val="12117288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533400" y="533400"/>
            <a:ext cx="8153400" cy="1446550"/>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CHASING MALARIA</a:t>
            </a:r>
          </a:p>
          <a:p>
            <a:pPr algn="ctr"/>
            <a:r>
              <a:rPr lang="en-US" sz="4400" dirty="0">
                <a:solidFill>
                  <a:srgbClr val="FF3300"/>
                </a:solidFill>
                <a:latin typeface="Arial" charset="0"/>
              </a:rPr>
              <a:t>Manual On Malaria Control</a:t>
            </a:r>
          </a:p>
        </p:txBody>
      </p:sp>
      <p:sp>
        <p:nvSpPr>
          <p:cNvPr id="22531"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22533"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22534"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8" name="Rectangle 7"/>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pic>
        <p:nvPicPr>
          <p:cNvPr id="2" name="Picture 1">
            <a:extLst>
              <a:ext uri="{FF2B5EF4-FFF2-40B4-BE49-F238E27FC236}">
                <a16:creationId xmlns:a16="http://schemas.microsoft.com/office/drawing/2014/main" id="{AFF48998-996B-43AE-8BF2-336F77D93E1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34000" y="2006226"/>
            <a:ext cx="3076575" cy="4552950"/>
          </a:xfrm>
          <a:prstGeom prst="rect">
            <a:avLst/>
          </a:prstGeom>
        </p:spPr>
      </p:pic>
      <p:sp>
        <p:nvSpPr>
          <p:cNvPr id="3" name="TextBox 2">
            <a:extLst>
              <a:ext uri="{FF2B5EF4-FFF2-40B4-BE49-F238E27FC236}">
                <a16:creationId xmlns:a16="http://schemas.microsoft.com/office/drawing/2014/main" id="{AB9C5C6F-4D8C-4383-99F2-CAE9AC39789F}"/>
              </a:ext>
            </a:extLst>
          </p:cNvPr>
          <p:cNvSpPr txBox="1"/>
          <p:nvPr/>
        </p:nvSpPr>
        <p:spPr>
          <a:xfrm>
            <a:off x="533400" y="2404192"/>
            <a:ext cx="4495800" cy="4154984"/>
          </a:xfrm>
          <a:prstGeom prst="rect">
            <a:avLst/>
          </a:prstGeom>
          <a:noFill/>
        </p:spPr>
        <p:txBody>
          <a:bodyPr wrap="square" rtlCol="0">
            <a:spAutoFit/>
          </a:bodyPr>
          <a:lstStyle/>
          <a:p>
            <a:pPr marL="342900" indent="-342900">
              <a:buFont typeface="Arial" panose="020B0604020202020204" pitchFamily="34" charset="0"/>
              <a:buChar char="•"/>
            </a:pPr>
            <a:r>
              <a:rPr lang="en-AU" dirty="0">
                <a:latin typeface="Arial" panose="020B0604020202020204" pitchFamily="34" charset="0"/>
                <a:cs typeface="Arial" panose="020B0604020202020204" pitchFamily="34" charset="0"/>
              </a:rPr>
              <a:t>RAM is presently printing a practical guide to malaria control at national and community level.</a:t>
            </a:r>
          </a:p>
          <a:p>
            <a:pPr marL="342900" indent="-342900">
              <a:buFont typeface="Arial" panose="020B0604020202020204" pitchFamily="34" charset="0"/>
              <a:buChar char="•"/>
            </a:pPr>
            <a:r>
              <a:rPr lang="en-AU" dirty="0">
                <a:latin typeface="Arial" panose="020B0604020202020204" pitchFamily="34" charset="0"/>
                <a:cs typeface="Arial" panose="020B0604020202020204" pitchFamily="34" charset="0"/>
              </a:rPr>
              <a:t>Will print 5000 copies in A4 size to be distributed to all health centres and schools in the country.</a:t>
            </a:r>
          </a:p>
          <a:p>
            <a:pPr marL="342900" indent="-342900">
              <a:buFont typeface="Arial" panose="020B0604020202020204" pitchFamily="34" charset="0"/>
              <a:buChar char="•"/>
            </a:pPr>
            <a:r>
              <a:rPr lang="en-AU" dirty="0">
                <a:latin typeface="Arial" panose="020B0604020202020204" pitchFamily="34" charset="0"/>
                <a:cs typeface="Arial" panose="020B0604020202020204" pitchFamily="34" charset="0"/>
              </a:rPr>
              <a:t>Written by RAM in collaboration with WHO staff and </a:t>
            </a:r>
            <a:r>
              <a:rPr lang="en-AU" dirty="0" err="1">
                <a:latin typeface="Arial" panose="020B0604020202020204" pitchFamily="34" charset="0"/>
                <a:cs typeface="Arial" panose="020B0604020202020204" pitchFamily="34" charset="0"/>
              </a:rPr>
              <a:t>NDoH</a:t>
            </a:r>
            <a:r>
              <a:rPr lang="en-AU" dirty="0">
                <a:latin typeface="Arial" panose="020B0604020202020204" pitchFamily="34" charset="0"/>
                <a:cs typeface="Arial" panose="020B0604020202020204" pitchFamily="34" charset="0"/>
              </a:rPr>
              <a:t>.</a:t>
            </a:r>
            <a:endParaRPr lang="en-AU" dirty="0"/>
          </a:p>
        </p:txBody>
      </p:sp>
    </p:spTree>
    <p:extLst>
      <p:ext uri="{BB962C8B-B14F-4D97-AF65-F5344CB8AC3E}">
        <p14:creationId xmlns:p14="http://schemas.microsoft.com/office/powerpoint/2010/main" val="19439945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3"/>
          <p:cNvSpPr txBox="1">
            <a:spLocks noChangeArrowheads="1"/>
          </p:cNvSpPr>
          <p:nvPr/>
        </p:nvSpPr>
        <p:spPr bwMode="auto">
          <a:xfrm>
            <a:off x="1752600" y="381000"/>
            <a:ext cx="6553200" cy="646113"/>
          </a:xfrm>
          <a:prstGeom prst="rect">
            <a:avLst/>
          </a:prstGeom>
          <a:noFill/>
          <a:ln w="9525">
            <a:noFill/>
            <a:miter lim="800000"/>
            <a:headEnd/>
            <a:tailEnd/>
          </a:ln>
        </p:spPr>
        <p:txBody>
          <a:bodyPr>
            <a:spAutoFit/>
          </a:bodyPr>
          <a:lstStyle/>
          <a:p>
            <a:pPr algn="ctr"/>
            <a:r>
              <a:rPr lang="en-US" sz="3600">
                <a:solidFill>
                  <a:srgbClr val="FF3300"/>
                </a:solidFill>
                <a:latin typeface="Arial" charset="0"/>
              </a:rPr>
              <a:t>Chasing Malaria Results - 4</a:t>
            </a:r>
          </a:p>
        </p:txBody>
      </p:sp>
      <p:pic>
        <p:nvPicPr>
          <p:cNvPr id="43011" name="Picture 6" descr="RAMl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43012" name="Picture 7" descr="NMCP"/>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7" name="Rectangle 6"/>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sp>
        <p:nvSpPr>
          <p:cNvPr id="43014" name="TextBox 9"/>
          <p:cNvSpPr txBox="1">
            <a:spLocks noChangeArrowheads="1"/>
          </p:cNvSpPr>
          <p:nvPr/>
        </p:nvSpPr>
        <p:spPr bwMode="auto">
          <a:xfrm>
            <a:off x="762000" y="6019800"/>
            <a:ext cx="7620000" cy="646113"/>
          </a:xfrm>
          <a:prstGeom prst="rect">
            <a:avLst/>
          </a:prstGeom>
          <a:noFill/>
          <a:ln w="9525">
            <a:noFill/>
            <a:miter lim="800000"/>
            <a:headEnd/>
            <a:tailEnd/>
          </a:ln>
        </p:spPr>
        <p:txBody>
          <a:bodyPr>
            <a:spAutoFit/>
          </a:bodyPr>
          <a:lstStyle/>
          <a:p>
            <a:pPr algn="ctr"/>
            <a:r>
              <a:rPr lang="en-AU" sz="1800">
                <a:latin typeface="Arial" charset="0"/>
                <a:cs typeface="Arial" charset="0"/>
              </a:rPr>
              <a:t>Data From Chasing Malaria Project Showing Relative Malaria Cases By Age And Sex In Central Province And NCD </a:t>
            </a:r>
          </a:p>
        </p:txBody>
      </p:sp>
      <p:graphicFrame>
        <p:nvGraphicFramePr>
          <p:cNvPr id="9" name="Chart 8"/>
          <p:cNvGraphicFramePr/>
          <p:nvPr/>
        </p:nvGraphicFramePr>
        <p:xfrm>
          <a:off x="1219200" y="1524000"/>
          <a:ext cx="6629400" cy="39624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3"/>
          <p:cNvSpPr txBox="1">
            <a:spLocks noChangeArrowheads="1"/>
          </p:cNvSpPr>
          <p:nvPr/>
        </p:nvSpPr>
        <p:spPr bwMode="auto">
          <a:xfrm>
            <a:off x="1752600" y="381000"/>
            <a:ext cx="6553200" cy="646113"/>
          </a:xfrm>
          <a:prstGeom prst="rect">
            <a:avLst/>
          </a:prstGeom>
          <a:noFill/>
          <a:ln w="9525">
            <a:noFill/>
            <a:miter lim="800000"/>
            <a:headEnd/>
            <a:tailEnd/>
          </a:ln>
        </p:spPr>
        <p:txBody>
          <a:bodyPr>
            <a:spAutoFit/>
          </a:bodyPr>
          <a:lstStyle/>
          <a:p>
            <a:pPr algn="ctr"/>
            <a:r>
              <a:rPr lang="en-US" sz="3600">
                <a:solidFill>
                  <a:srgbClr val="FF3300"/>
                </a:solidFill>
                <a:latin typeface="Arial" charset="0"/>
              </a:rPr>
              <a:t>Chasing Malaria Results - 6</a:t>
            </a:r>
          </a:p>
        </p:txBody>
      </p:sp>
      <p:pic>
        <p:nvPicPr>
          <p:cNvPr id="45059" name="Picture 6" descr="RAMl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45060" name="Picture 7" descr="NMCP"/>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7" name="Rectangle 6"/>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sp>
        <p:nvSpPr>
          <p:cNvPr id="45062" name="TextBox 9"/>
          <p:cNvSpPr txBox="1">
            <a:spLocks noChangeArrowheads="1"/>
          </p:cNvSpPr>
          <p:nvPr/>
        </p:nvSpPr>
        <p:spPr bwMode="auto">
          <a:xfrm>
            <a:off x="762000" y="6019800"/>
            <a:ext cx="7620000" cy="646113"/>
          </a:xfrm>
          <a:prstGeom prst="rect">
            <a:avLst/>
          </a:prstGeom>
          <a:noFill/>
          <a:ln w="9525">
            <a:noFill/>
            <a:miter lim="800000"/>
            <a:headEnd/>
            <a:tailEnd/>
          </a:ln>
        </p:spPr>
        <p:txBody>
          <a:bodyPr>
            <a:spAutoFit/>
          </a:bodyPr>
          <a:lstStyle/>
          <a:p>
            <a:pPr algn="ctr"/>
            <a:r>
              <a:rPr lang="en-AU" sz="1800">
                <a:latin typeface="Arial" charset="0"/>
                <a:cs typeface="Arial" charset="0"/>
              </a:rPr>
              <a:t>Data From Chasing Malaria Project Showing Relative Malaria Cases By Age And Sex In Adio Central Province. Worst Malaria Village In Central.</a:t>
            </a:r>
          </a:p>
        </p:txBody>
      </p:sp>
      <p:graphicFrame>
        <p:nvGraphicFramePr>
          <p:cNvPr id="9" name="Chart 8"/>
          <p:cNvGraphicFramePr/>
          <p:nvPr/>
        </p:nvGraphicFramePr>
        <p:xfrm>
          <a:off x="1066800" y="1143000"/>
          <a:ext cx="7162800" cy="44196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5"/>
          <p:cNvSpPr txBox="1">
            <a:spLocks noChangeArrowheads="1"/>
          </p:cNvSpPr>
          <p:nvPr/>
        </p:nvSpPr>
        <p:spPr bwMode="auto">
          <a:xfrm>
            <a:off x="2324100" y="388843"/>
            <a:ext cx="5334000" cy="923925"/>
          </a:xfrm>
          <a:prstGeom prst="rect">
            <a:avLst/>
          </a:prstGeom>
          <a:noFill/>
          <a:ln w="9525">
            <a:noFill/>
            <a:miter lim="800000"/>
            <a:headEnd/>
            <a:tailEnd/>
          </a:ln>
        </p:spPr>
        <p:txBody>
          <a:bodyPr>
            <a:spAutoFit/>
          </a:bodyPr>
          <a:lstStyle/>
          <a:p>
            <a:pPr algn="ctr"/>
            <a:r>
              <a:rPr lang="en-US" sz="5400" dirty="0">
                <a:solidFill>
                  <a:srgbClr val="FF3300"/>
                </a:solidFill>
                <a:latin typeface="Arial" charset="0"/>
              </a:rPr>
              <a:t>RESULTS (3)</a:t>
            </a:r>
            <a:endParaRPr lang="en-US" sz="5400" dirty="0"/>
          </a:p>
        </p:txBody>
      </p:sp>
      <p:sp>
        <p:nvSpPr>
          <p:cNvPr id="12291" name="Text Box 6"/>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12292" name="Picture 10"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sp>
        <p:nvSpPr>
          <p:cNvPr id="12293" name="TextBox 10"/>
          <p:cNvSpPr txBox="1">
            <a:spLocks noChangeArrowheads="1"/>
          </p:cNvSpPr>
          <p:nvPr/>
        </p:nvSpPr>
        <p:spPr bwMode="auto">
          <a:xfrm>
            <a:off x="849259" y="1379135"/>
            <a:ext cx="7610475" cy="523875"/>
          </a:xfrm>
          <a:prstGeom prst="rect">
            <a:avLst/>
          </a:prstGeom>
          <a:noFill/>
          <a:ln w="9525">
            <a:solidFill>
              <a:srgbClr val="7030A0"/>
            </a:solidFill>
            <a:miter lim="800000"/>
            <a:headEnd/>
            <a:tailEnd/>
          </a:ln>
        </p:spPr>
        <p:txBody>
          <a:bodyPr wrap="none">
            <a:spAutoFit/>
          </a:bodyPr>
          <a:lstStyle/>
          <a:p>
            <a:r>
              <a:rPr lang="en-US" sz="2800" b="1" dirty="0">
                <a:latin typeface="Arial" charset="0"/>
                <a:cs typeface="Arial" charset="0"/>
              </a:rPr>
              <a:t>Distribution Of LLINs To Vulnerable Groups</a:t>
            </a:r>
          </a:p>
        </p:txBody>
      </p:sp>
      <p:pic>
        <p:nvPicPr>
          <p:cNvPr id="12294"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pic>
        <p:nvPicPr>
          <p:cNvPr id="4" name="Picture 3">
            <a:extLst>
              <a:ext uri="{FF2B5EF4-FFF2-40B4-BE49-F238E27FC236}">
                <a16:creationId xmlns:a16="http://schemas.microsoft.com/office/drawing/2014/main" id="{2FC5D08C-4A2B-4193-BC45-8C7CB3081A0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49259" y="2230238"/>
            <a:ext cx="7618895" cy="4094362"/>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3"/>
          <p:cNvSpPr txBox="1">
            <a:spLocks noChangeArrowheads="1"/>
          </p:cNvSpPr>
          <p:nvPr/>
        </p:nvSpPr>
        <p:spPr bwMode="auto">
          <a:xfrm>
            <a:off x="1752600" y="457200"/>
            <a:ext cx="6553200" cy="646113"/>
          </a:xfrm>
          <a:prstGeom prst="rect">
            <a:avLst/>
          </a:prstGeom>
          <a:noFill/>
          <a:ln w="9525">
            <a:noFill/>
            <a:miter lim="800000"/>
            <a:headEnd/>
            <a:tailEnd/>
          </a:ln>
        </p:spPr>
        <p:txBody>
          <a:bodyPr>
            <a:spAutoFit/>
          </a:bodyPr>
          <a:lstStyle/>
          <a:p>
            <a:pPr algn="ctr"/>
            <a:r>
              <a:rPr lang="en-US" sz="3600">
                <a:solidFill>
                  <a:srgbClr val="FF3300"/>
                </a:solidFill>
                <a:latin typeface="Arial" charset="0"/>
              </a:rPr>
              <a:t>Private Sector Initiate</a:t>
            </a:r>
          </a:p>
        </p:txBody>
      </p:sp>
      <p:pic>
        <p:nvPicPr>
          <p:cNvPr id="49155" name="Picture 6" descr="RAMl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49156" name="Picture 7" descr="NMCP"/>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7" name="Rectangle 6"/>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sp>
        <p:nvSpPr>
          <p:cNvPr id="49158" name="TextBox 7"/>
          <p:cNvSpPr txBox="1">
            <a:spLocks noChangeArrowheads="1"/>
          </p:cNvSpPr>
          <p:nvPr/>
        </p:nvSpPr>
        <p:spPr bwMode="auto">
          <a:xfrm>
            <a:off x="417786" y="1212551"/>
            <a:ext cx="8305800" cy="5632311"/>
          </a:xfrm>
          <a:prstGeom prst="rect">
            <a:avLst/>
          </a:prstGeom>
          <a:noFill/>
          <a:ln w="9525">
            <a:noFill/>
            <a:miter lim="800000"/>
            <a:headEnd/>
            <a:tailEnd/>
          </a:ln>
        </p:spPr>
        <p:txBody>
          <a:bodyPr>
            <a:spAutoFit/>
          </a:bodyPr>
          <a:lstStyle/>
          <a:p>
            <a:pPr marL="185738" indent="-185738">
              <a:buFont typeface="Arial" charset="0"/>
              <a:buChar char="•"/>
            </a:pPr>
            <a:r>
              <a:rPr lang="en-AU" dirty="0">
                <a:latin typeface="Arial" charset="0"/>
                <a:cs typeface="Arial" charset="0"/>
              </a:rPr>
              <a:t>There were 33 outlets selling nets in Port Moresby in 2015  but most of them were centrally located.</a:t>
            </a:r>
          </a:p>
          <a:p>
            <a:pPr marL="185738" indent="-185738">
              <a:buFont typeface="Arial" charset="0"/>
              <a:buChar char="•"/>
            </a:pPr>
            <a:r>
              <a:rPr lang="en-AU" dirty="0">
                <a:latin typeface="Arial" charset="0"/>
                <a:cs typeface="Arial" charset="0"/>
              </a:rPr>
              <a:t>Total revenues were 77,000 Kina with about 57 bales of nets sold and almost 2,000 </a:t>
            </a:r>
            <a:r>
              <a:rPr lang="en-AU" dirty="0" err="1">
                <a:latin typeface="Arial" charset="0"/>
                <a:cs typeface="Arial" charset="0"/>
              </a:rPr>
              <a:t>Mosbar</a:t>
            </a:r>
            <a:r>
              <a:rPr lang="en-AU" dirty="0">
                <a:latin typeface="Arial" charset="0"/>
                <a:cs typeface="Arial" charset="0"/>
              </a:rPr>
              <a:t> .</a:t>
            </a:r>
          </a:p>
          <a:p>
            <a:pPr marL="185738" indent="-185738">
              <a:buFont typeface="Arial" charset="0"/>
              <a:buChar char="•"/>
            </a:pPr>
            <a:r>
              <a:rPr lang="en-AU" dirty="0">
                <a:latin typeface="Arial" charset="0"/>
                <a:cs typeface="Arial" charset="0"/>
              </a:rPr>
              <a:t>The project was raising enough revenue to cover the costs of the project including salaries.</a:t>
            </a:r>
          </a:p>
          <a:p>
            <a:pPr marL="185738" indent="-185738">
              <a:buFont typeface="Arial" charset="0"/>
              <a:buChar char="•"/>
            </a:pPr>
            <a:r>
              <a:rPr lang="en-AU" dirty="0" err="1">
                <a:latin typeface="Arial" charset="0"/>
                <a:cs typeface="Arial" charset="0"/>
              </a:rPr>
              <a:t>Mosbar</a:t>
            </a:r>
            <a:r>
              <a:rPr lang="en-AU" dirty="0">
                <a:latin typeface="Arial" charset="0"/>
                <a:cs typeface="Arial" charset="0"/>
              </a:rPr>
              <a:t> was targeted at rural villages with malaria problems as identified by the Chasing Malaria Programme. Follow up surveys showed that the </a:t>
            </a:r>
            <a:r>
              <a:rPr lang="en-AU" dirty="0" err="1">
                <a:latin typeface="Arial" charset="0"/>
                <a:cs typeface="Arial" charset="0"/>
              </a:rPr>
              <a:t>Mosbar</a:t>
            </a:r>
            <a:r>
              <a:rPr lang="en-AU" dirty="0">
                <a:latin typeface="Arial" charset="0"/>
                <a:cs typeface="Arial" charset="0"/>
              </a:rPr>
              <a:t> was very popular with the villagers and works well. </a:t>
            </a:r>
          </a:p>
          <a:p>
            <a:pPr marL="185738" indent="-185738">
              <a:buFont typeface="Arial" charset="0"/>
              <a:buChar char="•"/>
            </a:pPr>
            <a:r>
              <a:rPr lang="en-AU" dirty="0">
                <a:latin typeface="Arial" charset="0"/>
                <a:cs typeface="Arial" charset="0"/>
              </a:rPr>
              <a:t>Adverts now developed to advertise nets and </a:t>
            </a:r>
            <a:r>
              <a:rPr lang="en-AU" dirty="0" err="1">
                <a:latin typeface="Arial" charset="0"/>
                <a:cs typeface="Arial" charset="0"/>
              </a:rPr>
              <a:t>Mosbar</a:t>
            </a:r>
            <a:r>
              <a:rPr lang="en-AU" dirty="0">
                <a:latin typeface="Arial" charset="0"/>
                <a:cs typeface="Arial" charset="0"/>
              </a:rPr>
              <a:t> throughout the country.</a:t>
            </a:r>
          </a:p>
          <a:p>
            <a:pPr marL="185738" indent="-185738">
              <a:buFont typeface="Arial" charset="0"/>
              <a:buChar char="•"/>
            </a:pPr>
            <a:r>
              <a:rPr lang="en-AU" dirty="0">
                <a:latin typeface="Arial" charset="0"/>
                <a:cs typeface="Arial" charset="0"/>
              </a:rPr>
              <a:t>The programme has been presently abandoned as the Inland Revenue wanted to start charging GST including nets for household distribution.</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3"/>
          <p:cNvSpPr txBox="1">
            <a:spLocks noChangeArrowheads="1"/>
          </p:cNvSpPr>
          <p:nvPr/>
        </p:nvSpPr>
        <p:spPr bwMode="auto">
          <a:xfrm>
            <a:off x="1752600" y="457200"/>
            <a:ext cx="6553200" cy="646113"/>
          </a:xfrm>
          <a:prstGeom prst="rect">
            <a:avLst/>
          </a:prstGeom>
          <a:noFill/>
          <a:ln w="9525">
            <a:noFill/>
            <a:miter lim="800000"/>
            <a:headEnd/>
            <a:tailEnd/>
          </a:ln>
        </p:spPr>
        <p:txBody>
          <a:bodyPr>
            <a:spAutoFit/>
          </a:bodyPr>
          <a:lstStyle/>
          <a:p>
            <a:pPr algn="ctr"/>
            <a:r>
              <a:rPr lang="en-US" sz="3600" dirty="0">
                <a:solidFill>
                  <a:srgbClr val="FF3300"/>
                </a:solidFill>
                <a:latin typeface="Arial" charset="0"/>
              </a:rPr>
              <a:t>Private Sector Initiate</a:t>
            </a:r>
          </a:p>
        </p:txBody>
      </p:sp>
      <p:pic>
        <p:nvPicPr>
          <p:cNvPr id="49155" name="Picture 6" descr="RAMl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49156" name="Picture 7" descr="NMCP"/>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7" name="Rectangle 6"/>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sp>
        <p:nvSpPr>
          <p:cNvPr id="49158" name="TextBox 7"/>
          <p:cNvSpPr txBox="1">
            <a:spLocks noChangeArrowheads="1"/>
          </p:cNvSpPr>
          <p:nvPr/>
        </p:nvSpPr>
        <p:spPr bwMode="auto">
          <a:xfrm>
            <a:off x="394138" y="1905000"/>
            <a:ext cx="8305800" cy="4401205"/>
          </a:xfrm>
          <a:prstGeom prst="rect">
            <a:avLst/>
          </a:prstGeom>
          <a:noFill/>
          <a:ln w="9525">
            <a:noFill/>
            <a:miter lim="800000"/>
            <a:headEnd/>
            <a:tailEnd/>
          </a:ln>
        </p:spPr>
        <p:txBody>
          <a:bodyPr>
            <a:spAutoFit/>
          </a:bodyPr>
          <a:lstStyle/>
          <a:p>
            <a:pPr marL="185738" indent="-185738">
              <a:buFont typeface="Arial" charset="0"/>
              <a:buChar char="•"/>
            </a:pPr>
            <a:r>
              <a:rPr lang="en-AU" sz="2800" dirty="0">
                <a:latin typeface="Arial" charset="0"/>
                <a:cs typeface="Arial" charset="0"/>
              </a:rPr>
              <a:t>Problems have now been sorted out with IRC who have told us that we cannot use the same tax registration for selling nets and giving them away.</a:t>
            </a:r>
          </a:p>
          <a:p>
            <a:pPr marL="185738" indent="-185738">
              <a:buFont typeface="Arial" charset="0"/>
              <a:buChar char="•"/>
            </a:pPr>
            <a:r>
              <a:rPr lang="en-AU" sz="2800" dirty="0">
                <a:latin typeface="Arial" charset="0"/>
                <a:cs typeface="Arial" charset="0"/>
              </a:rPr>
              <a:t>We are now in the process of setting up a company to sell nets. This is important as places such as Port Moresby will not receive nets in the future and RAM can supply nets at a much lower price that other commercial operators.</a:t>
            </a:r>
          </a:p>
          <a:p>
            <a:pPr marL="185738" indent="-185738">
              <a:buFont typeface="Arial" charset="0"/>
              <a:buChar char="•"/>
            </a:pPr>
            <a:r>
              <a:rPr lang="en-AU" sz="2800" dirty="0">
                <a:latin typeface="Arial" charset="0"/>
                <a:cs typeface="Arial" charset="0"/>
              </a:rPr>
              <a:t>We hope that we can sell nets in every province of PNG.</a:t>
            </a:r>
          </a:p>
        </p:txBody>
      </p:sp>
    </p:spTree>
    <p:extLst>
      <p:ext uri="{BB962C8B-B14F-4D97-AF65-F5344CB8AC3E}">
        <p14:creationId xmlns:p14="http://schemas.microsoft.com/office/powerpoint/2010/main" val="32095840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3"/>
          <p:cNvSpPr txBox="1">
            <a:spLocks noChangeArrowheads="1"/>
          </p:cNvSpPr>
          <p:nvPr/>
        </p:nvSpPr>
        <p:spPr bwMode="auto">
          <a:xfrm>
            <a:off x="2438400" y="381000"/>
            <a:ext cx="5181600" cy="646113"/>
          </a:xfrm>
          <a:prstGeom prst="rect">
            <a:avLst/>
          </a:prstGeom>
          <a:noFill/>
          <a:ln w="9525">
            <a:noFill/>
            <a:miter lim="800000"/>
            <a:headEnd/>
            <a:tailEnd/>
          </a:ln>
        </p:spPr>
        <p:txBody>
          <a:bodyPr>
            <a:spAutoFit/>
          </a:bodyPr>
          <a:lstStyle/>
          <a:p>
            <a:pPr algn="ctr"/>
            <a:r>
              <a:rPr lang="en-US" sz="3600">
                <a:solidFill>
                  <a:srgbClr val="FF3300"/>
                </a:solidFill>
                <a:latin typeface="Arial" charset="0"/>
              </a:rPr>
              <a:t>Next Steps (3)</a:t>
            </a:r>
          </a:p>
        </p:txBody>
      </p:sp>
      <p:pic>
        <p:nvPicPr>
          <p:cNvPr id="50179" name="Picture 6" descr="RAMl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50180" name="Picture 7" descr="NMCP"/>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7" name="Rectangle 6"/>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sp>
        <p:nvSpPr>
          <p:cNvPr id="50182" name="TextBox 9"/>
          <p:cNvSpPr txBox="1">
            <a:spLocks noChangeArrowheads="1"/>
          </p:cNvSpPr>
          <p:nvPr/>
        </p:nvSpPr>
        <p:spPr bwMode="auto">
          <a:xfrm>
            <a:off x="762000" y="6019800"/>
            <a:ext cx="7620000" cy="646113"/>
          </a:xfrm>
          <a:prstGeom prst="rect">
            <a:avLst/>
          </a:prstGeom>
          <a:noFill/>
          <a:ln w="9525">
            <a:noFill/>
            <a:miter lim="800000"/>
            <a:headEnd/>
            <a:tailEnd/>
          </a:ln>
        </p:spPr>
        <p:txBody>
          <a:bodyPr>
            <a:spAutoFit/>
          </a:bodyPr>
          <a:lstStyle/>
          <a:p>
            <a:pPr algn="ctr"/>
            <a:r>
              <a:rPr lang="en-AU" sz="1800">
                <a:latin typeface="Arial" charset="0"/>
                <a:cs typeface="Arial" charset="0"/>
              </a:rPr>
              <a:t>Initial Data From Chasing Malaria Project Showing Malaria Cases Recorded In NCD and Hiri and Kairuku District Of Central Province</a:t>
            </a:r>
          </a:p>
        </p:txBody>
      </p:sp>
      <p:pic>
        <p:nvPicPr>
          <p:cNvPr id="50183" name="Picture 8" descr="WSP Wasangla trekin 030.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50184" name="TextBox 8"/>
          <p:cNvSpPr txBox="1">
            <a:spLocks noChangeArrowheads="1"/>
          </p:cNvSpPr>
          <p:nvPr/>
        </p:nvSpPr>
        <p:spPr bwMode="auto">
          <a:xfrm>
            <a:off x="1676400" y="6172200"/>
            <a:ext cx="6215063" cy="461963"/>
          </a:xfrm>
          <a:prstGeom prst="rect">
            <a:avLst/>
          </a:prstGeom>
          <a:noFill/>
          <a:ln w="9525">
            <a:noFill/>
            <a:miter lim="800000"/>
            <a:headEnd/>
            <a:tailEnd/>
          </a:ln>
        </p:spPr>
        <p:txBody>
          <a:bodyPr wrap="none">
            <a:spAutoFit/>
          </a:bodyPr>
          <a:lstStyle/>
          <a:p>
            <a:r>
              <a:rPr lang="en-AU" b="1">
                <a:latin typeface="Arial" charset="0"/>
                <a:cs typeface="Arial" charset="0"/>
              </a:rPr>
              <a:t>The Realities Of Distributing Nets In PMG</a:t>
            </a:r>
          </a:p>
        </p:txBody>
      </p:sp>
      <p:pic>
        <p:nvPicPr>
          <p:cNvPr id="50185" name="Picture 6" descr="RAMl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50186" name="Picture 7" descr="NMCP"/>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6" descr="C:\Users\Tim\Documents\PNG\PNG2010\Pictures\SHP\Velgie\Tebi\P7030047.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51203" name="Rectangle 2"/>
          <p:cNvSpPr>
            <a:spLocks noGrp="1" noChangeArrowheads="1"/>
          </p:cNvSpPr>
          <p:nvPr>
            <p:ph type="title" idx="4294967295"/>
          </p:nvPr>
        </p:nvSpPr>
        <p:spPr>
          <a:xfrm>
            <a:off x="1676400" y="2438400"/>
            <a:ext cx="5791200" cy="1905000"/>
          </a:xfrm>
        </p:spPr>
        <p:txBody>
          <a:bodyPr/>
          <a:lstStyle/>
          <a:p>
            <a:r>
              <a:rPr lang="en-US" sz="4000">
                <a:solidFill>
                  <a:srgbClr val="FF3300"/>
                </a:solidFill>
                <a:latin typeface="Arial" charset="0"/>
              </a:rPr>
              <a:t>Thank You Very Much</a:t>
            </a:r>
            <a:br>
              <a:rPr lang="en-US" sz="4000">
                <a:solidFill>
                  <a:srgbClr val="FF3300"/>
                </a:solidFill>
                <a:latin typeface="Arial" charset="0"/>
              </a:rPr>
            </a:br>
            <a:r>
              <a:rPr lang="en-US" sz="4000">
                <a:solidFill>
                  <a:srgbClr val="FF3300"/>
                </a:solidFill>
                <a:latin typeface="Arial" charset="0"/>
              </a:rPr>
              <a:t> Tenk Yu Tru</a:t>
            </a:r>
            <a:br>
              <a:rPr lang="en-US" sz="4000">
                <a:solidFill>
                  <a:srgbClr val="FF3300"/>
                </a:solidFill>
                <a:latin typeface="Arial" charset="0"/>
              </a:rPr>
            </a:br>
            <a:r>
              <a:rPr lang="en-US" sz="4000">
                <a:solidFill>
                  <a:srgbClr val="FF3300"/>
                </a:solidFill>
                <a:latin typeface="Arial" charset="0"/>
              </a:rPr>
              <a:t>Tanikiu Bada Herea</a:t>
            </a:r>
            <a:r>
              <a:rPr lang="en-US" sz="4800">
                <a:solidFill>
                  <a:srgbClr val="FF3300"/>
                </a:solidFill>
                <a:latin typeface="Arial" charset="0"/>
              </a:rPr>
              <a:t> </a:t>
            </a:r>
          </a:p>
        </p:txBody>
      </p:sp>
      <p:pic>
        <p:nvPicPr>
          <p:cNvPr id="51204" name="Picture 9" descr="RAMl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sp>
        <p:nvSpPr>
          <p:cNvPr id="6" name="Rectangle 5"/>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pic>
        <p:nvPicPr>
          <p:cNvPr id="51206" name="Picture 7" descr="NMCP"/>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istribution Kaintiba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04800" y="2667000"/>
            <a:ext cx="4114800" cy="3084513"/>
          </a:xfrm>
          <a:prstGeom prst="rect">
            <a:avLst/>
          </a:prstGeom>
          <a:noFill/>
          <a:ln w="9525">
            <a:noFill/>
            <a:miter lim="800000"/>
            <a:headEnd/>
            <a:tailEnd/>
          </a:ln>
        </p:spPr>
      </p:pic>
      <p:sp>
        <p:nvSpPr>
          <p:cNvPr id="9219" name="Text Box 3"/>
          <p:cNvSpPr txBox="1">
            <a:spLocks noChangeArrowheads="1"/>
          </p:cNvSpPr>
          <p:nvPr/>
        </p:nvSpPr>
        <p:spPr bwMode="auto">
          <a:xfrm>
            <a:off x="1447800" y="1066800"/>
            <a:ext cx="6629400" cy="769938"/>
          </a:xfrm>
          <a:prstGeom prst="rect">
            <a:avLst/>
          </a:prstGeom>
          <a:noFill/>
          <a:ln w="9525">
            <a:noFill/>
            <a:miter lim="800000"/>
            <a:headEnd/>
            <a:tailEnd/>
          </a:ln>
        </p:spPr>
        <p:txBody>
          <a:bodyPr>
            <a:spAutoFit/>
          </a:bodyPr>
          <a:lstStyle/>
          <a:p>
            <a:pPr algn="ctr"/>
            <a:r>
              <a:rPr lang="en-US" sz="4400" dirty="0">
                <a:solidFill>
                  <a:srgbClr val="FF3300"/>
                </a:solidFill>
                <a:latin typeface="Arial" charset="0"/>
              </a:rPr>
              <a:t>RESULTS (4)</a:t>
            </a:r>
          </a:p>
        </p:txBody>
      </p:sp>
      <p:sp>
        <p:nvSpPr>
          <p:cNvPr id="9220"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sp>
        <p:nvSpPr>
          <p:cNvPr id="9221" name="Rectangle 6"/>
          <p:cNvSpPr>
            <a:spLocks noGrp="1" noChangeArrowheads="1"/>
          </p:cNvSpPr>
          <p:nvPr>
            <p:ph type="body" idx="4294967295"/>
          </p:nvPr>
        </p:nvSpPr>
        <p:spPr>
          <a:xfrm>
            <a:off x="4495800" y="2057400"/>
            <a:ext cx="4495800" cy="4800600"/>
          </a:xfrm>
        </p:spPr>
        <p:txBody>
          <a:bodyPr/>
          <a:lstStyle/>
          <a:p>
            <a:pPr>
              <a:lnSpc>
                <a:spcPct val="90000"/>
              </a:lnSpc>
            </a:pPr>
            <a:r>
              <a:rPr lang="en-US" sz="2400" dirty="0">
                <a:latin typeface="Arial" charset="0"/>
                <a:cs typeface="Arial" charset="0"/>
              </a:rPr>
              <a:t>Impact on malaria has been massive. By 2011:</a:t>
            </a:r>
          </a:p>
          <a:p>
            <a:pPr>
              <a:lnSpc>
                <a:spcPct val="90000"/>
              </a:lnSpc>
            </a:pPr>
            <a:r>
              <a:rPr lang="en-US" sz="2400" dirty="0">
                <a:latin typeface="Arial" charset="0"/>
                <a:cs typeface="Arial" charset="0"/>
              </a:rPr>
              <a:t>Clinical malaria incidence has fallen by as much as 70% following a distribution by nets in a district.</a:t>
            </a:r>
          </a:p>
          <a:p>
            <a:pPr>
              <a:lnSpc>
                <a:spcPct val="90000"/>
              </a:lnSpc>
            </a:pPr>
            <a:r>
              <a:rPr lang="en-US" sz="2400" dirty="0">
                <a:latin typeface="Arial" charset="0"/>
                <a:cs typeface="Arial" charset="0"/>
              </a:rPr>
              <a:t>Prevalence of malaria has fallen by 75% in some regions.</a:t>
            </a:r>
          </a:p>
          <a:p>
            <a:pPr>
              <a:lnSpc>
                <a:spcPct val="90000"/>
              </a:lnSpc>
            </a:pPr>
            <a:r>
              <a:rPr lang="en-US" sz="2400" dirty="0">
                <a:latin typeface="Arial" charset="0"/>
                <a:cs typeface="Arial" charset="0"/>
              </a:rPr>
              <a:t>People have been generally very happy with the </a:t>
            </a:r>
            <a:r>
              <a:rPr lang="en-US" sz="2400" dirty="0" err="1">
                <a:latin typeface="Arial" charset="0"/>
                <a:cs typeface="Arial" charset="0"/>
              </a:rPr>
              <a:t>programme</a:t>
            </a:r>
            <a:r>
              <a:rPr lang="en-US" sz="2400" dirty="0">
                <a:latin typeface="Arial" charset="0"/>
                <a:cs typeface="Arial" charset="0"/>
              </a:rPr>
              <a:t>.</a:t>
            </a:r>
          </a:p>
          <a:p>
            <a:pPr>
              <a:lnSpc>
                <a:spcPct val="90000"/>
              </a:lnSpc>
            </a:pPr>
            <a:endParaRPr lang="en-US" sz="2800" dirty="0">
              <a:latin typeface="Arial" charset="0"/>
              <a:cs typeface="Arial" charset="0"/>
            </a:endParaRPr>
          </a:p>
        </p:txBody>
      </p:sp>
      <p:pic>
        <p:nvPicPr>
          <p:cNvPr id="9222" name="Picture 8" descr="RAMl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9223" name="Picture 7" descr="NMCP"/>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spTree>
    <p:extLst>
      <p:ext uri="{BB962C8B-B14F-4D97-AF65-F5344CB8AC3E}">
        <p14:creationId xmlns:p14="http://schemas.microsoft.com/office/powerpoint/2010/main" val="3237297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p:cNvSpPr txBox="1">
            <a:spLocks noChangeArrowheads="1"/>
          </p:cNvSpPr>
          <p:nvPr/>
        </p:nvSpPr>
        <p:spPr bwMode="auto">
          <a:xfrm>
            <a:off x="2438400" y="762000"/>
            <a:ext cx="5181600" cy="641350"/>
          </a:xfrm>
          <a:prstGeom prst="rect">
            <a:avLst/>
          </a:prstGeom>
          <a:noFill/>
          <a:ln w="9525">
            <a:noFill/>
            <a:miter lim="800000"/>
            <a:headEnd/>
            <a:tailEnd/>
          </a:ln>
        </p:spPr>
        <p:txBody>
          <a:bodyPr>
            <a:spAutoFit/>
          </a:bodyPr>
          <a:lstStyle/>
          <a:p>
            <a:pPr algn="ctr"/>
            <a:r>
              <a:rPr lang="en-US" sz="3600">
                <a:solidFill>
                  <a:srgbClr val="FF3300"/>
                </a:solidFill>
                <a:latin typeface="Arial" charset="0"/>
              </a:rPr>
              <a:t>SOME DIFFICULTIES</a:t>
            </a:r>
          </a:p>
        </p:txBody>
      </p:sp>
      <p:pic>
        <p:nvPicPr>
          <p:cNvPr id="23555" name="Picture 7"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23556" name="Picture 8" descr="Picture 150"/>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828800"/>
            <a:ext cx="3124200" cy="2328863"/>
          </a:xfrm>
          <a:prstGeom prst="rect">
            <a:avLst/>
          </a:prstGeom>
          <a:noFill/>
          <a:ln w="9525">
            <a:noFill/>
            <a:miter lim="800000"/>
            <a:headEnd/>
            <a:tailEnd/>
          </a:ln>
        </p:spPr>
      </p:pic>
      <p:pic>
        <p:nvPicPr>
          <p:cNvPr id="23557" name="Picture 9" descr="DSCN119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19800" y="1828800"/>
            <a:ext cx="3124200" cy="2338388"/>
          </a:xfrm>
          <a:prstGeom prst="rect">
            <a:avLst/>
          </a:prstGeom>
          <a:noFill/>
          <a:ln w="9525">
            <a:noFill/>
            <a:miter lim="800000"/>
            <a:headEnd/>
            <a:tailEnd/>
          </a:ln>
        </p:spPr>
      </p:pic>
      <p:pic>
        <p:nvPicPr>
          <p:cNvPr id="23559" name="Picture 11" descr="Carrying Net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4249738"/>
            <a:ext cx="2971800" cy="2228850"/>
          </a:xfrm>
          <a:prstGeom prst="rect">
            <a:avLst/>
          </a:prstGeom>
          <a:noFill/>
          <a:ln w="9525">
            <a:noFill/>
            <a:miter lim="800000"/>
            <a:headEnd/>
            <a:tailEnd/>
          </a:ln>
        </p:spPr>
      </p:pic>
      <p:pic>
        <p:nvPicPr>
          <p:cNvPr id="23560" name="Picture 13" descr="Picture 076"/>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971800" y="4267200"/>
            <a:ext cx="3124200" cy="2227263"/>
          </a:xfrm>
          <a:prstGeom prst="rect">
            <a:avLst/>
          </a:prstGeom>
          <a:noFill/>
          <a:ln w="9525">
            <a:noFill/>
            <a:miter lim="800000"/>
            <a:headEnd/>
            <a:tailEnd/>
          </a:ln>
        </p:spPr>
      </p:pic>
      <p:pic>
        <p:nvPicPr>
          <p:cNvPr id="23561" name="Picture 7" descr="C:\Users\Tim\Documents\PNG\PNG2010\Pictures\EHP\Michael\DSC01824.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096000" y="4267200"/>
            <a:ext cx="3048000" cy="2255838"/>
          </a:xfrm>
          <a:prstGeom prst="rect">
            <a:avLst/>
          </a:prstGeom>
          <a:noFill/>
          <a:ln w="9525">
            <a:noFill/>
            <a:miter lim="800000"/>
            <a:headEnd/>
            <a:tailEnd/>
          </a:ln>
        </p:spPr>
      </p:pic>
      <p:pic>
        <p:nvPicPr>
          <p:cNvPr id="23562" name="Picture 7" descr="NMCP"/>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12" name="Rectangle 11"/>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pic>
        <p:nvPicPr>
          <p:cNvPr id="13" name="Picture 9" descr="C:\Users\Tim Freeman\AppData\Local\Microsoft\Windows\Temporary Internet Files\Content.Outlook\1GSLRLCY\DSC03456.JPG">
            <a:extLst>
              <a:ext uri="{FF2B5EF4-FFF2-40B4-BE49-F238E27FC236}">
                <a16:creationId xmlns:a16="http://schemas.microsoft.com/office/drawing/2014/main" id="{C529ECF4-AC3A-49F0-8FF8-F41EB7142BFC}"/>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857500" y="1828800"/>
            <a:ext cx="3189817" cy="2392363"/>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3"/>
          <p:cNvSpPr txBox="1">
            <a:spLocks noChangeArrowheads="1"/>
          </p:cNvSpPr>
          <p:nvPr/>
        </p:nvSpPr>
        <p:spPr bwMode="auto">
          <a:xfrm>
            <a:off x="2438400" y="533400"/>
            <a:ext cx="5181600" cy="646113"/>
          </a:xfrm>
          <a:prstGeom prst="rect">
            <a:avLst/>
          </a:prstGeom>
          <a:noFill/>
          <a:ln w="9525">
            <a:noFill/>
            <a:miter lim="800000"/>
            <a:headEnd/>
            <a:tailEnd/>
          </a:ln>
        </p:spPr>
        <p:txBody>
          <a:bodyPr>
            <a:spAutoFit/>
          </a:bodyPr>
          <a:lstStyle/>
          <a:p>
            <a:pPr algn="ctr"/>
            <a:r>
              <a:rPr lang="en-US" sz="3600">
                <a:solidFill>
                  <a:srgbClr val="FF3300"/>
                </a:solidFill>
                <a:latin typeface="Arial" charset="0"/>
              </a:rPr>
              <a:t>Other Pictures</a:t>
            </a:r>
          </a:p>
        </p:txBody>
      </p:sp>
      <p:pic>
        <p:nvPicPr>
          <p:cNvPr id="26627" name="Picture 6"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26628"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7" name="Rectangle 6"/>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pic>
        <p:nvPicPr>
          <p:cNvPr id="26630" name="Picture 14" descr="WSP Wasangla trekin 04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4800" y="4343400"/>
            <a:ext cx="2971800" cy="2114550"/>
          </a:xfrm>
          <a:prstGeom prst="rect">
            <a:avLst/>
          </a:prstGeom>
          <a:noFill/>
          <a:ln w="9525">
            <a:noFill/>
            <a:miter lim="800000"/>
            <a:headEnd/>
            <a:tailEnd/>
          </a:ln>
        </p:spPr>
      </p:pic>
      <p:pic>
        <p:nvPicPr>
          <p:cNvPr id="26631" name="Picture 9" descr="C:\Users\Tim\Documents\PNG\PNG2010\Pictures\SHP\Velgie\Hulia\Wangopa Distribut.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04800" y="1447800"/>
            <a:ext cx="2743200" cy="2286000"/>
          </a:xfrm>
          <a:prstGeom prst="rect">
            <a:avLst/>
          </a:prstGeom>
          <a:noFill/>
          <a:ln w="9525">
            <a:noFill/>
            <a:miter lim="800000"/>
            <a:headEnd/>
            <a:tailEnd/>
          </a:ln>
        </p:spPr>
      </p:pic>
      <p:pic>
        <p:nvPicPr>
          <p:cNvPr id="26632" name="Picture 13" descr="C:\Users\Tim\AppData\Local\Microsoft\Windows\Temporary Internet Files\Content.Word\IMG_20130101_124506 - Copy.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715000" y="1447800"/>
            <a:ext cx="3124200" cy="2286000"/>
          </a:xfrm>
          <a:prstGeom prst="rect">
            <a:avLst/>
          </a:prstGeom>
          <a:noFill/>
          <a:ln w="9525">
            <a:noFill/>
            <a:miter lim="800000"/>
            <a:headEnd/>
            <a:tailEnd/>
          </a:ln>
        </p:spPr>
      </p:pic>
      <p:pic>
        <p:nvPicPr>
          <p:cNvPr id="26634" name="Picture 2" descr="C:\Users\Tim\Documents\PNG\PNG2010\Pictures\Morobe\Morobe Pictures-Luke\Wara Markam Pix 095.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895600" y="1447800"/>
            <a:ext cx="3048000" cy="2286000"/>
          </a:xfrm>
          <a:prstGeom prst="rect">
            <a:avLst/>
          </a:prstGeom>
          <a:noFill/>
          <a:ln w="9525">
            <a:noFill/>
            <a:miter lim="800000"/>
            <a:headEnd/>
            <a:tailEnd/>
          </a:ln>
        </p:spPr>
      </p:pic>
      <p:pic>
        <p:nvPicPr>
          <p:cNvPr id="26635" name="Picture 16" descr="C:\Users\Tim Freeman\Documents\PNG\PNG2010\Pictures\Central\DSCN3482.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124200" y="4343400"/>
            <a:ext cx="2895600" cy="2133600"/>
          </a:xfrm>
          <a:prstGeom prst="rect">
            <a:avLst/>
          </a:prstGeom>
          <a:noFill/>
          <a:ln w="9525">
            <a:noFill/>
            <a:miter lim="800000"/>
            <a:headEnd/>
            <a:tailEnd/>
          </a:ln>
        </p:spPr>
      </p:pic>
      <p:pic>
        <p:nvPicPr>
          <p:cNvPr id="12" name="Picture 6" descr="BadRoad2.JPG">
            <a:extLst>
              <a:ext uri="{FF2B5EF4-FFF2-40B4-BE49-F238E27FC236}">
                <a16:creationId xmlns:a16="http://schemas.microsoft.com/office/drawing/2014/main" id="{337E0439-4FBD-4787-AD9B-1BCA91C694E7}"/>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5977759" y="4352925"/>
            <a:ext cx="2819400" cy="211455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UNICEF_Mal">
  <a:themeElements>
    <a:clrScheme name="UNICEF_Mal.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NICEF_Mal.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UNICEF_Mal.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ICEF_Mal.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ICEF_Mal.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ICEF_Mal.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ICEF_Mal.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ICEF_Mal.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ICEF_Mal.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UNICEF_Mal.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NICEF_Mal.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UNICEF_Mal.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NICEF_Mal.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UNICEF_Mal.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NICEF_Mal.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C:\Program Files\Microsoft Office\Templates\UNICEF_Mal.pot</Template>
  <TotalTime>10509</TotalTime>
  <Words>3114</Words>
  <Application>Microsoft Office PowerPoint</Application>
  <PresentationFormat>On-screen Show (4:3)</PresentationFormat>
  <Paragraphs>366</Paragraphs>
  <Slides>63</Slides>
  <Notes>12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63</vt:i4>
      </vt:variant>
    </vt:vector>
  </HeadingPairs>
  <TitlesOfParts>
    <vt:vector size="71" baseType="lpstr">
      <vt:lpstr>Arial</vt:lpstr>
      <vt:lpstr>Arial Black</vt:lpstr>
      <vt:lpstr>Calibri</vt:lpstr>
      <vt:lpstr>Impact</vt:lpstr>
      <vt:lpstr>Times New Roman</vt:lpstr>
      <vt:lpstr>UNICEF_Mal</vt:lpstr>
      <vt:lpstr>Worksheet</vt:lpstr>
      <vt:lpstr>Prism6.Document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Very Much  Tenk Yu Tru Tanikiu Bada Herea </vt:lpstr>
    </vt:vector>
  </TitlesOfParts>
  <Company>UNICEF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UNICEF MAPUTO</dc:creator>
  <cp:lastModifiedBy>Bing Sarmiento</cp:lastModifiedBy>
  <cp:revision>813</cp:revision>
  <dcterms:created xsi:type="dcterms:W3CDTF">2003-04-04T09:05:09Z</dcterms:created>
  <dcterms:modified xsi:type="dcterms:W3CDTF">2017-08-21T06:42:54Z</dcterms:modified>
</cp:coreProperties>
</file>